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8" r:id="rId2"/>
    <p:sldId id="256" r:id="rId3"/>
    <p:sldId id="258" r:id="rId4"/>
    <p:sldId id="300" r:id="rId5"/>
    <p:sldId id="299" r:id="rId6"/>
    <p:sldId id="303" r:id="rId7"/>
    <p:sldId id="304" r:id="rId8"/>
    <p:sldId id="305" r:id="rId9"/>
    <p:sldId id="306" r:id="rId10"/>
    <p:sldId id="301" r:id="rId11"/>
    <p:sldId id="302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D5E0"/>
    <a:srgbClr val="FBFBFB"/>
    <a:srgbClr val="2CBFCE"/>
    <a:srgbClr val="4BA3A8"/>
    <a:srgbClr val="48CAD8"/>
    <a:srgbClr val="CDCDCD"/>
    <a:srgbClr val="34C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94" autoAdjust="0"/>
  </p:normalViewPr>
  <p:slideViewPr>
    <p:cSldViewPr snapToGrid="0">
      <p:cViewPr varScale="1">
        <p:scale>
          <a:sx n="83" d="100"/>
          <a:sy n="83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8787-9047-4AF5-881F-7F50AD2DF8E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7DC68-DC49-49E5-8237-04A1A5F29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3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7DC68-DC49-49E5-8237-04A1A5F294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3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按照有无模型进行区分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61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在介绍算法之前，第四部分探索与开发，这个部分介绍两种动作选择策略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782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我在某种状态下通过何种方式选择某个动作？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贪婪策略，具有一定的缺陷；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因此产生了另一种探索与开发相平衡的策略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-greedy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探索与开发：这种策略使用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 smtClean="0"/>
                  <a:t>的概率进行开发，使用</a:t>
                </a:r>
                <a:r>
                  <a:rPr lang="en-US" altLang="zh-CN" dirty="0" smtClean="0"/>
                  <a:t>1-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 smtClean="0"/>
                  <a:t>的概率进行未知动作的探索，保证了每种动作都有可能被选到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我在某种状态下通过何种方式选择某个动作？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贪婪策略，具有一定的缺陷；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因此产生了另一种探索与开发相平衡的策略</a:t>
                </a:r>
                <a:r>
                  <a:rPr lang="zh-CN" altLang="en-US" sz="1200" i="0" dirty="0" smtClean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𝜀</a:t>
                </a:r>
                <a:r>
                  <a:rPr lang="en-US" altLang="zh-CN" dirty="0" smtClean="0"/>
                  <a:t>-greedy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探索与开发：这种策略使用</a:t>
                </a:r>
                <a:r>
                  <a:rPr lang="zh-CN" altLang="en-US" sz="1200" i="0" dirty="0" smtClean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𝜀</a:t>
                </a:r>
                <a:r>
                  <a:rPr lang="zh-CN" altLang="en-US" dirty="0" smtClean="0"/>
                  <a:t>的概率进行开发，使用</a:t>
                </a:r>
                <a:r>
                  <a:rPr lang="en-US" altLang="zh-CN" dirty="0" smtClean="0"/>
                  <a:t>1-</a:t>
                </a:r>
                <a:r>
                  <a:rPr lang="zh-CN" altLang="en-US" sz="1200" i="0" dirty="0" smtClean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𝜀</a:t>
                </a:r>
                <a:r>
                  <a:rPr lang="zh-CN" altLang="en-US" dirty="0" smtClean="0"/>
                  <a:t>的概率进行未知动作的探索，保证了每种动作都有可能被选到</a:t>
                </a:r>
                <a:endParaRPr lang="zh-CN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765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479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学习中有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表的概念，是整个过程的行为准则，动作要根据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表来获取，获取的方式可以是贪婪策略，也可以是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2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2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12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</a:t>
                </a:r>
                <a:r>
                  <a:rPr lang="en-US" altLang="zh-CN" dirty="0" smtClean="0"/>
                  <a:t>;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学习中有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表的概念，是整个过程的行为准则，动作要根据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表来获取，获取的方式可以是贪婪策略，也可以是</a:t>
                </a:r>
                <a:r>
                  <a:rPr lang="zh-CN" altLang="en-US" sz="1200" i="0" dirty="0" smtClean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𝜀</a:t>
                </a:r>
                <a:r>
                  <a:rPr lang="en-US" altLang="zh-CN" sz="1200" i="0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−</a:t>
                </a:r>
                <a:r>
                  <a:rPr lang="en-US" altLang="zh-CN" sz="12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12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</a:t>
                </a:r>
                <a:r>
                  <a:rPr lang="en-US" altLang="zh-CN" dirty="0" smtClean="0"/>
                  <a:t>;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267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Q-learning</a:t>
            </a:r>
            <a:r>
              <a:rPr lang="zh-CN" altLang="en-US" dirty="0" smtClean="0"/>
              <a:t>算法的过程：首先对</a:t>
            </a:r>
            <a:r>
              <a:rPr lang="en-US" altLang="zh-CN" dirty="0" smtClean="0"/>
              <a:t>Q</a:t>
            </a:r>
            <a:r>
              <a:rPr lang="zh-CN" altLang="en-US" dirty="0" smtClean="0"/>
              <a:t>表随机初始化。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78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Sarsa</a:t>
                </a:r>
                <a:r>
                  <a:rPr lang="zh-CN" altLang="en-US" dirty="0" smtClean="0"/>
                  <a:t>算法：在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表更新时没有使用贪婪策略，而使用了与动作选择策略相同的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2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2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12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12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Sarsa</a:t>
                </a:r>
                <a:r>
                  <a:rPr lang="zh-CN" altLang="en-US" dirty="0" smtClean="0"/>
                  <a:t>算法：在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表更新时没有使用贪婪策略，而使用了与动作选择策略相同的</a:t>
                </a:r>
                <a:r>
                  <a:rPr lang="zh-CN" altLang="en-US" sz="1200" i="0" dirty="0" smtClean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𝜀</a:t>
                </a:r>
                <a:r>
                  <a:rPr lang="en-US" altLang="zh-CN" sz="1200" i="0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−</a:t>
                </a:r>
                <a:r>
                  <a:rPr lang="en-US" altLang="zh-CN" sz="12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12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12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892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Q-learning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sarsa</a:t>
            </a:r>
            <a:r>
              <a:rPr lang="zh-CN" altLang="en-US" dirty="0" smtClean="0"/>
              <a:t>算法的最主要的区别就在于动作选择策略与</a:t>
            </a:r>
            <a:r>
              <a:rPr lang="en-US" altLang="zh-CN" dirty="0" smtClean="0"/>
              <a:t>Q</a:t>
            </a:r>
            <a:r>
              <a:rPr lang="zh-CN" altLang="en-US" dirty="0" smtClean="0"/>
              <a:t>表更新策略是否一致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1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535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首先是关于增强学习的介绍</a:t>
            </a:r>
          </a:p>
        </p:txBody>
      </p:sp>
    </p:spTree>
    <p:extLst>
      <p:ext uri="{BB962C8B-B14F-4D97-AF65-F5344CB8AC3E}">
        <p14:creationId xmlns:p14="http://schemas.microsoft.com/office/powerpoint/2010/main" val="1927425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增强学习关注的</a:t>
            </a:r>
            <a:r>
              <a:rPr lang="zh-CN" altLang="en-US" dirty="0" smtClean="0"/>
              <a:t>是</a:t>
            </a:r>
            <a:r>
              <a:rPr lang="en-US" altLang="zh-CN" sz="1200" dirty="0" err="1" smtClean="0">
                <a:solidFill>
                  <a:srgbClr val="6ED5E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智能体如何在</a:t>
            </a:r>
            <a:r>
              <a:rPr lang="en-US" altLang="zh-CN" sz="12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环境</a:t>
            </a:r>
            <a:r>
              <a:rPr lang="en-US" altLang="zh-CN" sz="1200" dirty="0" err="1" smtClean="0">
                <a:solidFill>
                  <a:srgbClr val="6ED5E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中采取一系列</a:t>
            </a:r>
            <a:r>
              <a:rPr lang="en-US" altLang="zh-CN" sz="12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行为</a:t>
            </a:r>
            <a:r>
              <a:rPr lang="en-US" altLang="zh-CN" sz="1200" dirty="0" err="1" smtClean="0">
                <a:solidFill>
                  <a:srgbClr val="6ED5E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，从而获得最大的</a:t>
            </a:r>
            <a:r>
              <a:rPr lang="en-US" altLang="zh-CN" sz="12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累积回报</a:t>
            </a:r>
            <a:endParaRPr lang="en-US" altLang="zh-CN" sz="1200" dirty="0" smtClean="0">
              <a:solidFill>
                <a:srgbClr val="FF0000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80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现在把自己想象成一只猫，给定环境</a:t>
            </a:r>
            <a:r>
              <a:rPr lang="en-US" altLang="zh-CN" dirty="0" smtClean="0"/>
              <a:t>s</a:t>
            </a:r>
            <a:r>
              <a:rPr lang="zh-CN" altLang="en-US" dirty="0" smtClean="0"/>
              <a:t>：你的主人在你面前抛出了两个硬币。你有两种策略，对应两种动作：</a:t>
            </a:r>
            <a:endParaRPr lang="en-US" altLang="zh-CN" dirty="0" smtClean="0"/>
          </a:p>
          <a:p>
            <a:r>
              <a:rPr lang="zh-CN" altLang="en-US" dirty="0" smtClean="0"/>
              <a:t>当你抓取硬币的时候，会得到主人的奖励；而不抓取硬币则不会得到主人的奖励；</a:t>
            </a:r>
            <a:endParaRPr lang="en-US" altLang="zh-CN" dirty="0" smtClean="0"/>
          </a:p>
          <a:p>
            <a:r>
              <a:rPr lang="zh-CN" altLang="en-US" dirty="0" smtClean="0"/>
              <a:t>当你获得奖励后，下次再遇到这样的状态时就会更大概率的去抓取硬币，从而你的主人也对你进行了成功的训练。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75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知道了增强学习的基本概念，我们现在把他放到数学的体系下，了解一下值函数的概念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40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动态过程：探索者在状态</a:t>
            </a:r>
            <a:r>
              <a:rPr lang="en-US" altLang="zh-CN" dirty="0" smtClean="0"/>
              <a:t>s1</a:t>
            </a:r>
            <a:r>
              <a:rPr lang="zh-CN" altLang="en-US" dirty="0" smtClean="0"/>
              <a:t>通过动作</a:t>
            </a:r>
            <a:r>
              <a:rPr lang="en-US" altLang="zh-CN" dirty="0" smtClean="0"/>
              <a:t>a1</a:t>
            </a:r>
            <a:r>
              <a:rPr lang="zh-CN" altLang="en-US" dirty="0" smtClean="0"/>
              <a:t>进入状态</a:t>
            </a:r>
            <a:r>
              <a:rPr lang="en-US" altLang="zh-CN" dirty="0" smtClean="0"/>
              <a:t>s2</a:t>
            </a:r>
            <a:r>
              <a:rPr lang="zh-CN" altLang="en-US" dirty="0" smtClean="0"/>
              <a:t>，并获得奖励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，以此类推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84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值函数：这里只考虑未来无限步情况下期望回报的总和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412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动作值函数：不仅给定了一个确定的状态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，并给定确定的动作</a:t>
            </a:r>
            <a:r>
              <a:rPr lang="en-US" altLang="zh-CN" dirty="0" smtClean="0"/>
              <a:t>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状态值函数和动作值函数在动态规划思想中统称为贝尔曼方程。求出使得贝尔曼方程值函数最大的策略就是我们的目的。</a:t>
            </a:r>
            <a:endParaRPr lang="en-US" altLang="zh-CN" dirty="0" smtClean="0"/>
          </a:p>
          <a:p>
            <a:r>
              <a:rPr lang="zh-CN" altLang="en-US" dirty="0" smtClean="0"/>
              <a:t>回顾：增强学习问题转化为马尔可夫决策过程问题，又转化为在任意状态下求解贝尔曼方程的最优解的问题，从而求出最优策略</a:t>
            </a:r>
            <a:r>
              <a:rPr lang="en-US" altLang="zh-CN" dirty="0" smtClean="0"/>
              <a:t>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这就是一个增强学习问题求解最优策略的过程。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5411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知道了我们需要解决什么问题，接下来看一下增强学习的分类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53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A65D2-8FAD-4D76-8784-B0DFBE8D81B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4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8" name="文本框 7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33775" y="795411"/>
            <a:ext cx="828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rgbClr val="6ED5E0"/>
                </a:solidFill>
                <a:latin typeface="Comic Sans MS" panose="030F0702030302020204" pitchFamily="66" charset="0"/>
                <a:ea typeface="+mj-ea"/>
              </a:rPr>
              <a:t>Reinforcement Learning: A Survey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37186" y="3235798"/>
            <a:ext cx="2802748" cy="3246530"/>
            <a:chOff x="637186" y="1829234"/>
            <a:chExt cx="2802748" cy="3246530"/>
          </a:xfrm>
        </p:grpSpPr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1697643" y="1829234"/>
              <a:ext cx="681835" cy="1221310"/>
            </a:xfrm>
            <a:custGeom>
              <a:avLst/>
              <a:gdLst>
                <a:gd name="T0" fmla="*/ 225 w 450"/>
                <a:gd name="T1" fmla="*/ 700 h 800"/>
                <a:gd name="T2" fmla="*/ 275 w 450"/>
                <a:gd name="T3" fmla="*/ 650 h 800"/>
                <a:gd name="T4" fmla="*/ 225 w 450"/>
                <a:gd name="T5" fmla="*/ 600 h 800"/>
                <a:gd name="T6" fmla="*/ 175 w 450"/>
                <a:gd name="T7" fmla="*/ 650 h 800"/>
                <a:gd name="T8" fmla="*/ 225 w 450"/>
                <a:gd name="T9" fmla="*/ 700 h 800"/>
                <a:gd name="T10" fmla="*/ 350 w 450"/>
                <a:gd name="T11" fmla="*/ 0 h 800"/>
                <a:gd name="T12" fmla="*/ 100 w 450"/>
                <a:gd name="T13" fmla="*/ 0 h 800"/>
                <a:gd name="T14" fmla="*/ 0 w 450"/>
                <a:gd name="T15" fmla="*/ 100 h 800"/>
                <a:gd name="T16" fmla="*/ 0 w 450"/>
                <a:gd name="T17" fmla="*/ 700 h 800"/>
                <a:gd name="T18" fmla="*/ 100 w 450"/>
                <a:gd name="T19" fmla="*/ 800 h 800"/>
                <a:gd name="T20" fmla="*/ 350 w 450"/>
                <a:gd name="T21" fmla="*/ 800 h 800"/>
                <a:gd name="T22" fmla="*/ 450 w 450"/>
                <a:gd name="T23" fmla="*/ 700 h 800"/>
                <a:gd name="T24" fmla="*/ 450 w 450"/>
                <a:gd name="T25" fmla="*/ 100 h 800"/>
                <a:gd name="T26" fmla="*/ 350 w 450"/>
                <a:gd name="T27" fmla="*/ 0 h 800"/>
                <a:gd name="T28" fmla="*/ 400 w 450"/>
                <a:gd name="T29" fmla="*/ 700 h 800"/>
                <a:gd name="T30" fmla="*/ 350 w 450"/>
                <a:gd name="T31" fmla="*/ 750 h 800"/>
                <a:gd name="T32" fmla="*/ 100 w 450"/>
                <a:gd name="T33" fmla="*/ 750 h 800"/>
                <a:gd name="T34" fmla="*/ 50 w 450"/>
                <a:gd name="T35" fmla="*/ 700 h 800"/>
                <a:gd name="T36" fmla="*/ 50 w 450"/>
                <a:gd name="T37" fmla="*/ 550 h 800"/>
                <a:gd name="T38" fmla="*/ 400 w 450"/>
                <a:gd name="T39" fmla="*/ 550 h 800"/>
                <a:gd name="T40" fmla="*/ 400 w 450"/>
                <a:gd name="T41" fmla="*/ 700 h 800"/>
                <a:gd name="T42" fmla="*/ 400 w 450"/>
                <a:gd name="T43" fmla="*/ 500 h 800"/>
                <a:gd name="T44" fmla="*/ 50 w 450"/>
                <a:gd name="T45" fmla="*/ 500 h 800"/>
                <a:gd name="T46" fmla="*/ 50 w 450"/>
                <a:gd name="T47" fmla="*/ 175 h 800"/>
                <a:gd name="T48" fmla="*/ 400 w 450"/>
                <a:gd name="T49" fmla="*/ 175 h 800"/>
                <a:gd name="T50" fmla="*/ 400 w 450"/>
                <a:gd name="T51" fmla="*/ 500 h 800"/>
                <a:gd name="T52" fmla="*/ 400 w 450"/>
                <a:gd name="T53" fmla="*/ 125 h 800"/>
                <a:gd name="T54" fmla="*/ 50 w 450"/>
                <a:gd name="T55" fmla="*/ 125 h 800"/>
                <a:gd name="T56" fmla="*/ 50 w 450"/>
                <a:gd name="T57" fmla="*/ 100 h 800"/>
                <a:gd name="T58" fmla="*/ 100 w 450"/>
                <a:gd name="T59" fmla="*/ 50 h 800"/>
                <a:gd name="T60" fmla="*/ 350 w 450"/>
                <a:gd name="T61" fmla="*/ 50 h 800"/>
                <a:gd name="T62" fmla="*/ 400 w 450"/>
                <a:gd name="T63" fmla="*/ 100 h 800"/>
                <a:gd name="T64" fmla="*/ 400 w 450"/>
                <a:gd name="T65" fmla="*/ 12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0" h="800">
                  <a:moveTo>
                    <a:pt x="225" y="700"/>
                  </a:moveTo>
                  <a:cubicBezTo>
                    <a:pt x="253" y="700"/>
                    <a:pt x="275" y="678"/>
                    <a:pt x="275" y="650"/>
                  </a:cubicBezTo>
                  <a:cubicBezTo>
                    <a:pt x="275" y="622"/>
                    <a:pt x="253" y="600"/>
                    <a:pt x="225" y="600"/>
                  </a:cubicBezTo>
                  <a:cubicBezTo>
                    <a:pt x="197" y="600"/>
                    <a:pt x="175" y="622"/>
                    <a:pt x="175" y="650"/>
                  </a:cubicBezTo>
                  <a:cubicBezTo>
                    <a:pt x="175" y="678"/>
                    <a:pt x="197" y="700"/>
                    <a:pt x="225" y="700"/>
                  </a:cubicBezTo>
                  <a:close/>
                  <a:moveTo>
                    <a:pt x="35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700"/>
                    <a:pt x="0" y="700"/>
                    <a:pt x="0" y="700"/>
                  </a:cubicBezTo>
                  <a:cubicBezTo>
                    <a:pt x="0" y="755"/>
                    <a:pt x="45" y="800"/>
                    <a:pt x="100" y="800"/>
                  </a:cubicBezTo>
                  <a:cubicBezTo>
                    <a:pt x="350" y="800"/>
                    <a:pt x="350" y="800"/>
                    <a:pt x="350" y="800"/>
                  </a:cubicBezTo>
                  <a:cubicBezTo>
                    <a:pt x="405" y="800"/>
                    <a:pt x="450" y="755"/>
                    <a:pt x="450" y="700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0" y="45"/>
                    <a:pt x="405" y="0"/>
                    <a:pt x="350" y="0"/>
                  </a:cubicBezTo>
                  <a:close/>
                  <a:moveTo>
                    <a:pt x="400" y="700"/>
                  </a:moveTo>
                  <a:cubicBezTo>
                    <a:pt x="400" y="728"/>
                    <a:pt x="378" y="750"/>
                    <a:pt x="350" y="750"/>
                  </a:cubicBezTo>
                  <a:cubicBezTo>
                    <a:pt x="100" y="750"/>
                    <a:pt x="100" y="750"/>
                    <a:pt x="100" y="750"/>
                  </a:cubicBezTo>
                  <a:cubicBezTo>
                    <a:pt x="72" y="750"/>
                    <a:pt x="50" y="728"/>
                    <a:pt x="50" y="700"/>
                  </a:cubicBezTo>
                  <a:cubicBezTo>
                    <a:pt x="50" y="550"/>
                    <a:pt x="50" y="550"/>
                    <a:pt x="50" y="550"/>
                  </a:cubicBezTo>
                  <a:cubicBezTo>
                    <a:pt x="400" y="550"/>
                    <a:pt x="400" y="550"/>
                    <a:pt x="400" y="550"/>
                  </a:cubicBezTo>
                  <a:lnTo>
                    <a:pt x="400" y="700"/>
                  </a:lnTo>
                  <a:close/>
                  <a:moveTo>
                    <a:pt x="400" y="500"/>
                  </a:moveTo>
                  <a:cubicBezTo>
                    <a:pt x="50" y="500"/>
                    <a:pt x="50" y="500"/>
                    <a:pt x="50" y="500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400" y="175"/>
                    <a:pt x="400" y="175"/>
                    <a:pt x="400" y="175"/>
                  </a:cubicBezTo>
                  <a:lnTo>
                    <a:pt x="400" y="500"/>
                  </a:lnTo>
                  <a:close/>
                  <a:moveTo>
                    <a:pt x="400" y="125"/>
                  </a:moveTo>
                  <a:cubicBezTo>
                    <a:pt x="50" y="125"/>
                    <a:pt x="50" y="125"/>
                    <a:pt x="50" y="125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72"/>
                    <a:pt x="72" y="50"/>
                    <a:pt x="100" y="50"/>
                  </a:cubicBezTo>
                  <a:cubicBezTo>
                    <a:pt x="350" y="50"/>
                    <a:pt x="350" y="50"/>
                    <a:pt x="350" y="50"/>
                  </a:cubicBezTo>
                  <a:cubicBezTo>
                    <a:pt x="378" y="50"/>
                    <a:pt x="400" y="72"/>
                    <a:pt x="400" y="100"/>
                  </a:cubicBezTo>
                  <a:lnTo>
                    <a:pt x="400" y="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96"/>
            <p:cNvSpPr/>
            <p:nvPr/>
          </p:nvSpPr>
          <p:spPr>
            <a:xfrm>
              <a:off x="637186" y="3690769"/>
              <a:ext cx="280274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Proin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condimentum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velit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in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tortor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Class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aptent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taciti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sociosqu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ad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litora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torquent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per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conubia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nostra, per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inceptos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himenaeos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247318" y="3207456"/>
              <a:ext cx="15824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Some keywords </a:t>
              </a:r>
              <a:endParaRPr lang="zh-CN" altLang="en-US" sz="1400" b="1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705648" y="3631627"/>
              <a:ext cx="66582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687252" y="3236223"/>
            <a:ext cx="2802748" cy="3246530"/>
            <a:chOff x="4687252" y="1829659"/>
            <a:chExt cx="2802748" cy="3246530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5747709" y="1829659"/>
              <a:ext cx="681835" cy="1221310"/>
            </a:xfrm>
            <a:custGeom>
              <a:avLst/>
              <a:gdLst>
                <a:gd name="T0" fmla="*/ 225 w 450"/>
                <a:gd name="T1" fmla="*/ 700 h 800"/>
                <a:gd name="T2" fmla="*/ 275 w 450"/>
                <a:gd name="T3" fmla="*/ 650 h 800"/>
                <a:gd name="T4" fmla="*/ 225 w 450"/>
                <a:gd name="T5" fmla="*/ 600 h 800"/>
                <a:gd name="T6" fmla="*/ 175 w 450"/>
                <a:gd name="T7" fmla="*/ 650 h 800"/>
                <a:gd name="T8" fmla="*/ 225 w 450"/>
                <a:gd name="T9" fmla="*/ 700 h 800"/>
                <a:gd name="T10" fmla="*/ 350 w 450"/>
                <a:gd name="T11" fmla="*/ 0 h 800"/>
                <a:gd name="T12" fmla="*/ 100 w 450"/>
                <a:gd name="T13" fmla="*/ 0 h 800"/>
                <a:gd name="T14" fmla="*/ 0 w 450"/>
                <a:gd name="T15" fmla="*/ 100 h 800"/>
                <a:gd name="T16" fmla="*/ 0 w 450"/>
                <a:gd name="T17" fmla="*/ 700 h 800"/>
                <a:gd name="T18" fmla="*/ 100 w 450"/>
                <a:gd name="T19" fmla="*/ 800 h 800"/>
                <a:gd name="T20" fmla="*/ 350 w 450"/>
                <a:gd name="T21" fmla="*/ 800 h 800"/>
                <a:gd name="T22" fmla="*/ 450 w 450"/>
                <a:gd name="T23" fmla="*/ 700 h 800"/>
                <a:gd name="T24" fmla="*/ 450 w 450"/>
                <a:gd name="T25" fmla="*/ 100 h 800"/>
                <a:gd name="T26" fmla="*/ 350 w 450"/>
                <a:gd name="T27" fmla="*/ 0 h 800"/>
                <a:gd name="T28" fmla="*/ 400 w 450"/>
                <a:gd name="T29" fmla="*/ 700 h 800"/>
                <a:gd name="T30" fmla="*/ 350 w 450"/>
                <a:gd name="T31" fmla="*/ 750 h 800"/>
                <a:gd name="T32" fmla="*/ 100 w 450"/>
                <a:gd name="T33" fmla="*/ 750 h 800"/>
                <a:gd name="T34" fmla="*/ 50 w 450"/>
                <a:gd name="T35" fmla="*/ 700 h 800"/>
                <a:gd name="T36" fmla="*/ 50 w 450"/>
                <a:gd name="T37" fmla="*/ 550 h 800"/>
                <a:gd name="T38" fmla="*/ 400 w 450"/>
                <a:gd name="T39" fmla="*/ 550 h 800"/>
                <a:gd name="T40" fmla="*/ 400 w 450"/>
                <a:gd name="T41" fmla="*/ 700 h 800"/>
                <a:gd name="T42" fmla="*/ 400 w 450"/>
                <a:gd name="T43" fmla="*/ 500 h 800"/>
                <a:gd name="T44" fmla="*/ 50 w 450"/>
                <a:gd name="T45" fmla="*/ 500 h 800"/>
                <a:gd name="T46" fmla="*/ 50 w 450"/>
                <a:gd name="T47" fmla="*/ 175 h 800"/>
                <a:gd name="T48" fmla="*/ 400 w 450"/>
                <a:gd name="T49" fmla="*/ 175 h 800"/>
                <a:gd name="T50" fmla="*/ 400 w 450"/>
                <a:gd name="T51" fmla="*/ 500 h 800"/>
                <a:gd name="T52" fmla="*/ 400 w 450"/>
                <a:gd name="T53" fmla="*/ 125 h 800"/>
                <a:gd name="T54" fmla="*/ 50 w 450"/>
                <a:gd name="T55" fmla="*/ 125 h 800"/>
                <a:gd name="T56" fmla="*/ 50 w 450"/>
                <a:gd name="T57" fmla="*/ 100 h 800"/>
                <a:gd name="T58" fmla="*/ 100 w 450"/>
                <a:gd name="T59" fmla="*/ 50 h 800"/>
                <a:gd name="T60" fmla="*/ 350 w 450"/>
                <a:gd name="T61" fmla="*/ 50 h 800"/>
                <a:gd name="T62" fmla="*/ 400 w 450"/>
                <a:gd name="T63" fmla="*/ 100 h 800"/>
                <a:gd name="T64" fmla="*/ 400 w 450"/>
                <a:gd name="T65" fmla="*/ 12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0" h="800">
                  <a:moveTo>
                    <a:pt x="225" y="700"/>
                  </a:moveTo>
                  <a:cubicBezTo>
                    <a:pt x="253" y="700"/>
                    <a:pt x="275" y="678"/>
                    <a:pt x="275" y="650"/>
                  </a:cubicBezTo>
                  <a:cubicBezTo>
                    <a:pt x="275" y="622"/>
                    <a:pt x="253" y="600"/>
                    <a:pt x="225" y="600"/>
                  </a:cubicBezTo>
                  <a:cubicBezTo>
                    <a:pt x="197" y="600"/>
                    <a:pt x="175" y="622"/>
                    <a:pt x="175" y="650"/>
                  </a:cubicBezTo>
                  <a:cubicBezTo>
                    <a:pt x="175" y="678"/>
                    <a:pt x="197" y="700"/>
                    <a:pt x="225" y="700"/>
                  </a:cubicBezTo>
                  <a:close/>
                  <a:moveTo>
                    <a:pt x="35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700"/>
                    <a:pt x="0" y="700"/>
                    <a:pt x="0" y="700"/>
                  </a:cubicBezTo>
                  <a:cubicBezTo>
                    <a:pt x="0" y="755"/>
                    <a:pt x="45" y="800"/>
                    <a:pt x="100" y="800"/>
                  </a:cubicBezTo>
                  <a:cubicBezTo>
                    <a:pt x="350" y="800"/>
                    <a:pt x="350" y="800"/>
                    <a:pt x="350" y="800"/>
                  </a:cubicBezTo>
                  <a:cubicBezTo>
                    <a:pt x="405" y="800"/>
                    <a:pt x="450" y="755"/>
                    <a:pt x="450" y="700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0" y="45"/>
                    <a:pt x="405" y="0"/>
                    <a:pt x="350" y="0"/>
                  </a:cubicBezTo>
                  <a:close/>
                  <a:moveTo>
                    <a:pt x="400" y="700"/>
                  </a:moveTo>
                  <a:cubicBezTo>
                    <a:pt x="400" y="728"/>
                    <a:pt x="378" y="750"/>
                    <a:pt x="350" y="750"/>
                  </a:cubicBezTo>
                  <a:cubicBezTo>
                    <a:pt x="100" y="750"/>
                    <a:pt x="100" y="750"/>
                    <a:pt x="100" y="750"/>
                  </a:cubicBezTo>
                  <a:cubicBezTo>
                    <a:pt x="72" y="750"/>
                    <a:pt x="50" y="728"/>
                    <a:pt x="50" y="700"/>
                  </a:cubicBezTo>
                  <a:cubicBezTo>
                    <a:pt x="50" y="550"/>
                    <a:pt x="50" y="550"/>
                    <a:pt x="50" y="550"/>
                  </a:cubicBezTo>
                  <a:cubicBezTo>
                    <a:pt x="400" y="550"/>
                    <a:pt x="400" y="550"/>
                    <a:pt x="400" y="550"/>
                  </a:cubicBezTo>
                  <a:lnTo>
                    <a:pt x="400" y="700"/>
                  </a:lnTo>
                  <a:close/>
                  <a:moveTo>
                    <a:pt x="400" y="500"/>
                  </a:moveTo>
                  <a:cubicBezTo>
                    <a:pt x="50" y="500"/>
                    <a:pt x="50" y="500"/>
                    <a:pt x="50" y="500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400" y="175"/>
                    <a:pt x="400" y="175"/>
                    <a:pt x="400" y="175"/>
                  </a:cubicBezTo>
                  <a:lnTo>
                    <a:pt x="400" y="500"/>
                  </a:lnTo>
                  <a:close/>
                  <a:moveTo>
                    <a:pt x="400" y="125"/>
                  </a:moveTo>
                  <a:cubicBezTo>
                    <a:pt x="50" y="125"/>
                    <a:pt x="50" y="125"/>
                    <a:pt x="50" y="125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72"/>
                    <a:pt x="72" y="50"/>
                    <a:pt x="100" y="50"/>
                  </a:cubicBezTo>
                  <a:cubicBezTo>
                    <a:pt x="350" y="50"/>
                    <a:pt x="350" y="50"/>
                    <a:pt x="350" y="50"/>
                  </a:cubicBezTo>
                  <a:cubicBezTo>
                    <a:pt x="378" y="50"/>
                    <a:pt x="400" y="72"/>
                    <a:pt x="400" y="100"/>
                  </a:cubicBezTo>
                  <a:lnTo>
                    <a:pt x="400" y="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96"/>
            <p:cNvSpPr/>
            <p:nvPr/>
          </p:nvSpPr>
          <p:spPr>
            <a:xfrm>
              <a:off x="4687252" y="3691194"/>
              <a:ext cx="280274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Proin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condimentum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velit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in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tortor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Class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aptent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taciti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sociosqu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ad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litora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torquent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per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conubia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nostra, per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inceptos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himenaeos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7384" y="3207881"/>
              <a:ext cx="15824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Some keywords </a:t>
              </a:r>
              <a:endParaRPr lang="zh-CN" altLang="en-US" sz="1400" b="1" dirty="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755714" y="3632052"/>
              <a:ext cx="66582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803150" y="3235798"/>
            <a:ext cx="2802748" cy="3246530"/>
            <a:chOff x="8803150" y="1829234"/>
            <a:chExt cx="2802748" cy="3246530"/>
          </a:xfrm>
        </p:grpSpPr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9863607" y="1829234"/>
              <a:ext cx="681835" cy="1221310"/>
            </a:xfrm>
            <a:custGeom>
              <a:avLst/>
              <a:gdLst>
                <a:gd name="T0" fmla="*/ 225 w 450"/>
                <a:gd name="T1" fmla="*/ 700 h 800"/>
                <a:gd name="T2" fmla="*/ 275 w 450"/>
                <a:gd name="T3" fmla="*/ 650 h 800"/>
                <a:gd name="T4" fmla="*/ 225 w 450"/>
                <a:gd name="T5" fmla="*/ 600 h 800"/>
                <a:gd name="T6" fmla="*/ 175 w 450"/>
                <a:gd name="T7" fmla="*/ 650 h 800"/>
                <a:gd name="T8" fmla="*/ 225 w 450"/>
                <a:gd name="T9" fmla="*/ 700 h 800"/>
                <a:gd name="T10" fmla="*/ 350 w 450"/>
                <a:gd name="T11" fmla="*/ 0 h 800"/>
                <a:gd name="T12" fmla="*/ 100 w 450"/>
                <a:gd name="T13" fmla="*/ 0 h 800"/>
                <a:gd name="T14" fmla="*/ 0 w 450"/>
                <a:gd name="T15" fmla="*/ 100 h 800"/>
                <a:gd name="T16" fmla="*/ 0 w 450"/>
                <a:gd name="T17" fmla="*/ 700 h 800"/>
                <a:gd name="T18" fmla="*/ 100 w 450"/>
                <a:gd name="T19" fmla="*/ 800 h 800"/>
                <a:gd name="T20" fmla="*/ 350 w 450"/>
                <a:gd name="T21" fmla="*/ 800 h 800"/>
                <a:gd name="T22" fmla="*/ 450 w 450"/>
                <a:gd name="T23" fmla="*/ 700 h 800"/>
                <a:gd name="T24" fmla="*/ 450 w 450"/>
                <a:gd name="T25" fmla="*/ 100 h 800"/>
                <a:gd name="T26" fmla="*/ 350 w 450"/>
                <a:gd name="T27" fmla="*/ 0 h 800"/>
                <a:gd name="T28" fmla="*/ 400 w 450"/>
                <a:gd name="T29" fmla="*/ 700 h 800"/>
                <a:gd name="T30" fmla="*/ 350 w 450"/>
                <a:gd name="T31" fmla="*/ 750 h 800"/>
                <a:gd name="T32" fmla="*/ 100 w 450"/>
                <a:gd name="T33" fmla="*/ 750 h 800"/>
                <a:gd name="T34" fmla="*/ 50 w 450"/>
                <a:gd name="T35" fmla="*/ 700 h 800"/>
                <a:gd name="T36" fmla="*/ 50 w 450"/>
                <a:gd name="T37" fmla="*/ 550 h 800"/>
                <a:gd name="T38" fmla="*/ 400 w 450"/>
                <a:gd name="T39" fmla="*/ 550 h 800"/>
                <a:gd name="T40" fmla="*/ 400 w 450"/>
                <a:gd name="T41" fmla="*/ 700 h 800"/>
                <a:gd name="T42" fmla="*/ 400 w 450"/>
                <a:gd name="T43" fmla="*/ 500 h 800"/>
                <a:gd name="T44" fmla="*/ 50 w 450"/>
                <a:gd name="T45" fmla="*/ 500 h 800"/>
                <a:gd name="T46" fmla="*/ 50 w 450"/>
                <a:gd name="T47" fmla="*/ 175 h 800"/>
                <a:gd name="T48" fmla="*/ 400 w 450"/>
                <a:gd name="T49" fmla="*/ 175 h 800"/>
                <a:gd name="T50" fmla="*/ 400 w 450"/>
                <a:gd name="T51" fmla="*/ 500 h 800"/>
                <a:gd name="T52" fmla="*/ 400 w 450"/>
                <a:gd name="T53" fmla="*/ 125 h 800"/>
                <a:gd name="T54" fmla="*/ 50 w 450"/>
                <a:gd name="T55" fmla="*/ 125 h 800"/>
                <a:gd name="T56" fmla="*/ 50 w 450"/>
                <a:gd name="T57" fmla="*/ 100 h 800"/>
                <a:gd name="T58" fmla="*/ 100 w 450"/>
                <a:gd name="T59" fmla="*/ 50 h 800"/>
                <a:gd name="T60" fmla="*/ 350 w 450"/>
                <a:gd name="T61" fmla="*/ 50 h 800"/>
                <a:gd name="T62" fmla="*/ 400 w 450"/>
                <a:gd name="T63" fmla="*/ 100 h 800"/>
                <a:gd name="T64" fmla="*/ 400 w 450"/>
                <a:gd name="T65" fmla="*/ 12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0" h="800">
                  <a:moveTo>
                    <a:pt x="225" y="700"/>
                  </a:moveTo>
                  <a:cubicBezTo>
                    <a:pt x="253" y="700"/>
                    <a:pt x="275" y="678"/>
                    <a:pt x="275" y="650"/>
                  </a:cubicBezTo>
                  <a:cubicBezTo>
                    <a:pt x="275" y="622"/>
                    <a:pt x="253" y="600"/>
                    <a:pt x="225" y="600"/>
                  </a:cubicBezTo>
                  <a:cubicBezTo>
                    <a:pt x="197" y="600"/>
                    <a:pt x="175" y="622"/>
                    <a:pt x="175" y="650"/>
                  </a:cubicBezTo>
                  <a:cubicBezTo>
                    <a:pt x="175" y="678"/>
                    <a:pt x="197" y="700"/>
                    <a:pt x="225" y="700"/>
                  </a:cubicBezTo>
                  <a:close/>
                  <a:moveTo>
                    <a:pt x="35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700"/>
                    <a:pt x="0" y="700"/>
                    <a:pt x="0" y="700"/>
                  </a:cubicBezTo>
                  <a:cubicBezTo>
                    <a:pt x="0" y="755"/>
                    <a:pt x="45" y="800"/>
                    <a:pt x="100" y="800"/>
                  </a:cubicBezTo>
                  <a:cubicBezTo>
                    <a:pt x="350" y="800"/>
                    <a:pt x="350" y="800"/>
                    <a:pt x="350" y="800"/>
                  </a:cubicBezTo>
                  <a:cubicBezTo>
                    <a:pt x="405" y="800"/>
                    <a:pt x="450" y="755"/>
                    <a:pt x="450" y="700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0" y="45"/>
                    <a:pt x="405" y="0"/>
                    <a:pt x="350" y="0"/>
                  </a:cubicBezTo>
                  <a:close/>
                  <a:moveTo>
                    <a:pt x="400" y="700"/>
                  </a:moveTo>
                  <a:cubicBezTo>
                    <a:pt x="400" y="728"/>
                    <a:pt x="378" y="750"/>
                    <a:pt x="350" y="750"/>
                  </a:cubicBezTo>
                  <a:cubicBezTo>
                    <a:pt x="100" y="750"/>
                    <a:pt x="100" y="750"/>
                    <a:pt x="100" y="750"/>
                  </a:cubicBezTo>
                  <a:cubicBezTo>
                    <a:pt x="72" y="750"/>
                    <a:pt x="50" y="728"/>
                    <a:pt x="50" y="700"/>
                  </a:cubicBezTo>
                  <a:cubicBezTo>
                    <a:pt x="50" y="550"/>
                    <a:pt x="50" y="550"/>
                    <a:pt x="50" y="550"/>
                  </a:cubicBezTo>
                  <a:cubicBezTo>
                    <a:pt x="400" y="550"/>
                    <a:pt x="400" y="550"/>
                    <a:pt x="400" y="550"/>
                  </a:cubicBezTo>
                  <a:lnTo>
                    <a:pt x="400" y="700"/>
                  </a:lnTo>
                  <a:close/>
                  <a:moveTo>
                    <a:pt x="400" y="500"/>
                  </a:moveTo>
                  <a:cubicBezTo>
                    <a:pt x="50" y="500"/>
                    <a:pt x="50" y="500"/>
                    <a:pt x="50" y="500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400" y="175"/>
                    <a:pt x="400" y="175"/>
                    <a:pt x="400" y="175"/>
                  </a:cubicBezTo>
                  <a:lnTo>
                    <a:pt x="400" y="500"/>
                  </a:lnTo>
                  <a:close/>
                  <a:moveTo>
                    <a:pt x="400" y="125"/>
                  </a:moveTo>
                  <a:cubicBezTo>
                    <a:pt x="50" y="125"/>
                    <a:pt x="50" y="125"/>
                    <a:pt x="50" y="125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72"/>
                    <a:pt x="72" y="50"/>
                    <a:pt x="100" y="50"/>
                  </a:cubicBezTo>
                  <a:cubicBezTo>
                    <a:pt x="350" y="50"/>
                    <a:pt x="350" y="50"/>
                    <a:pt x="350" y="50"/>
                  </a:cubicBezTo>
                  <a:cubicBezTo>
                    <a:pt x="378" y="50"/>
                    <a:pt x="400" y="72"/>
                    <a:pt x="400" y="100"/>
                  </a:cubicBezTo>
                  <a:lnTo>
                    <a:pt x="400" y="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96"/>
            <p:cNvSpPr/>
            <p:nvPr/>
          </p:nvSpPr>
          <p:spPr>
            <a:xfrm>
              <a:off x="8803150" y="3690769"/>
              <a:ext cx="280274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Proin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condimentum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velit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in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tortor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Class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aptent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taciti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sociosqu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ad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litora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torquent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per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conubia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nostra, per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inceptos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himenaeos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9413282" y="3207456"/>
              <a:ext cx="15824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Some keywords </a:t>
              </a:r>
              <a:endParaRPr lang="zh-CN" altLang="en-US" sz="1400" b="1" dirty="0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9871612" y="3631627"/>
              <a:ext cx="66582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96"/>
          <p:cNvSpPr/>
          <p:nvPr/>
        </p:nvSpPr>
        <p:spPr>
          <a:xfrm>
            <a:off x="1514098" y="1655437"/>
            <a:ext cx="91485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马麒翔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6693633"/>
            <a:ext cx="12192000" cy="164367"/>
          </a:xfrm>
          <a:prstGeom prst="rect">
            <a:avLst/>
          </a:prstGeom>
          <a:solidFill>
            <a:srgbClr val="48C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4" b="40625"/>
          <a:stretch>
            <a:fillRect/>
          </a:stretch>
        </p:blipFill>
        <p:spPr>
          <a:xfrm>
            <a:off x="0" y="2991137"/>
            <a:ext cx="12206294" cy="37019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991137"/>
            <a:ext cx="12192000" cy="3701989"/>
          </a:xfrm>
          <a:prstGeom prst="rect">
            <a:avLst/>
          </a:prstGeom>
          <a:solidFill>
            <a:srgbClr val="48CAD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 flipH="1">
            <a:off x="1" y="-1"/>
            <a:ext cx="12191999" cy="68580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6225" y="487045"/>
            <a:ext cx="7143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3. Category </a:t>
            </a:r>
            <a:r>
              <a:rPr lang="en-US" altLang="zh-CN" sz="4000" dirty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of</a:t>
            </a:r>
          </a:p>
          <a:p>
            <a:r>
              <a:rPr lang="en-US" altLang="zh-CN" sz="4000" dirty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8272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3. </a:t>
            </a:r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Category 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of Reinforcement </a:t>
            </a:r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Learning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046960" y="69726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增强学习问题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右箭头 20"/>
          <p:cNvSpPr/>
          <p:nvPr/>
        </p:nvSpPr>
        <p:spPr>
          <a:xfrm rot="5400000">
            <a:off x="5704581" y="1181815"/>
            <a:ext cx="408305" cy="239429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23308" y="1202815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求解马尔可夫过程的最优策略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18769" y="1611120"/>
            <a:ext cx="2779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马尔可夫过程模型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MDP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右箭头 23"/>
          <p:cNvSpPr/>
          <p:nvPr/>
        </p:nvSpPr>
        <p:spPr>
          <a:xfrm rot="8141757">
            <a:off x="3494378" y="2377774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25" name="右箭头 24"/>
          <p:cNvSpPr/>
          <p:nvPr/>
        </p:nvSpPr>
        <p:spPr>
          <a:xfrm rot="2577734">
            <a:off x="7254950" y="2337836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67032" y="3060920"/>
                <a:ext cx="258756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基于模型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动态规划，</a:t>
                </a:r>
                <a:endParaRPr lang="en-US" altLang="zh-CN" sz="2000" dirty="0" smtClean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  <a:p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S,A,P,R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032" y="3060920"/>
                <a:ext cx="2587568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2594" t="-5172" r="-2123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/>
          <p:cNvSpPr/>
          <p:nvPr/>
        </p:nvSpPr>
        <p:spPr>
          <a:xfrm rot="8141757">
            <a:off x="1254629" y="4102137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4390" y="472986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策略迭代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右箭头 28"/>
          <p:cNvSpPr/>
          <p:nvPr/>
        </p:nvSpPr>
        <p:spPr>
          <a:xfrm rot="5400000">
            <a:off x="2580491" y="4148061"/>
            <a:ext cx="873083" cy="290534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15148" y="472986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值迭代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右箭头 31"/>
          <p:cNvSpPr/>
          <p:nvPr/>
        </p:nvSpPr>
        <p:spPr>
          <a:xfrm rot="2891263">
            <a:off x="3701245" y="4134291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04982" y="473539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策略探索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335468" y="3057823"/>
                <a:ext cx="26252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无模型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(S,A,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P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？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,R,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68" y="3057823"/>
                <a:ext cx="262527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2320" t="-1076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右箭头 34"/>
          <p:cNvSpPr/>
          <p:nvPr/>
        </p:nvSpPr>
        <p:spPr>
          <a:xfrm rot="8141757">
            <a:off x="6986484" y="4096610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66245" y="47243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蒙特卡罗方法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右箭头 36"/>
          <p:cNvSpPr/>
          <p:nvPr/>
        </p:nvSpPr>
        <p:spPr>
          <a:xfrm rot="2891263">
            <a:off x="9433100" y="4128764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636837" y="472986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时间差分方法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右箭头 38"/>
          <p:cNvSpPr/>
          <p:nvPr/>
        </p:nvSpPr>
        <p:spPr>
          <a:xfrm rot="8141757">
            <a:off x="9141732" y="5493904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42575" y="6152229"/>
            <a:ext cx="1460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Q-learning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右箭头 41"/>
          <p:cNvSpPr/>
          <p:nvPr/>
        </p:nvSpPr>
        <p:spPr>
          <a:xfrm rot="2891263">
            <a:off x="10752551" y="5511874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289712" y="6152229"/>
            <a:ext cx="821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sarsa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26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21" grpId="0" bldLvl="0" animBg="1"/>
      <p:bldP spid="22" grpId="0"/>
      <p:bldP spid="22" grpId="1"/>
      <p:bldP spid="23" grpId="0"/>
      <p:bldP spid="23" grpId="1"/>
      <p:bldP spid="24" grpId="0" bldLvl="0" animBg="1"/>
      <p:bldP spid="25" grpId="0" bldLvl="0" animBg="1"/>
      <p:bldP spid="26" grpId="0"/>
      <p:bldP spid="26" grpId="1"/>
      <p:bldP spid="27" grpId="0" bldLvl="0" animBg="1"/>
      <p:bldP spid="28" grpId="0"/>
      <p:bldP spid="28" grpId="1"/>
      <p:bldP spid="29" grpId="0" bldLvl="0" animBg="1"/>
      <p:bldP spid="30" grpId="0"/>
      <p:bldP spid="30" grpId="1"/>
      <p:bldP spid="32" grpId="0" bldLvl="0" animBg="1"/>
      <p:bldP spid="33" grpId="0"/>
      <p:bldP spid="33" grpId="1"/>
      <p:bldP spid="34" grpId="0"/>
      <p:bldP spid="34" grpId="1"/>
      <p:bldP spid="35" grpId="0" bldLvl="0" animBg="1"/>
      <p:bldP spid="36" grpId="0"/>
      <p:bldP spid="36" grpId="1"/>
      <p:bldP spid="37" grpId="0" bldLvl="0" animBg="1"/>
      <p:bldP spid="38" grpId="0"/>
      <p:bldP spid="38" grpId="1"/>
      <p:bldP spid="39" grpId="0" bldLvl="0" animBg="1"/>
      <p:bldP spid="41" grpId="0"/>
      <p:bldP spid="41" grpId="1"/>
      <p:bldP spid="42" grpId="0" bldLvl="0" animBg="1"/>
      <p:bldP spid="43" grpId="0"/>
      <p:bldP spid="4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 flipH="1">
            <a:off x="1" y="-1"/>
            <a:ext cx="12191999" cy="68580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6224" y="487045"/>
            <a:ext cx="902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4</a:t>
            </a:r>
            <a:r>
              <a:rPr lang="en-US" altLang="zh-CN" sz="4000" dirty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. Exploitation versus Exploration</a:t>
            </a:r>
          </a:p>
        </p:txBody>
      </p:sp>
    </p:spTree>
    <p:extLst>
      <p:ext uri="{BB962C8B-B14F-4D97-AF65-F5344CB8AC3E}">
        <p14:creationId xmlns:p14="http://schemas.microsoft.com/office/powerpoint/2010/main" val="7944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4. Exploitation versus Exploration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09912" y="73627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两种动作选择策略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911" y="1320775"/>
            <a:ext cx="5458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4.1 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贪婪策略：在某状态下选择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收益最大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的动作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09910" y="1905280"/>
            <a:ext cx="10443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若猫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根据它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已经学习的知识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，认为在主人抛硬币的状态下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，去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捡硬币是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受益最大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的动作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，</a:t>
            </a:r>
            <a:endParaRPr lang="en-US" altLang="zh-CN" sz="20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那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么它将会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每次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选择捡硬币的动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作。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9910" y="2797561"/>
            <a:ext cx="9857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缺点：早期一些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不幸运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”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的抽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样会表明最优的动作的奖励会低于次优动作所获得的奖励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62335" y="3379659"/>
                <a:ext cx="117328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4.2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策略：在某状态下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,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的概率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选择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收益最大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的动作，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1-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的概率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随机选择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剩余的动作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35" y="3379659"/>
                <a:ext cx="1173289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519" t="-9091" r="-114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62335" y="3961757"/>
                <a:ext cx="11250452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若猫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根据它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已经学习的知识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，认为在主人抛硬币的状态下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，去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捡硬币是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受益最大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的动作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，</a:t>
                </a:r>
                <a:endParaRPr lang="en-US" altLang="zh-CN" sz="2000" dirty="0" smtClean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那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么它将会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每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次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以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的概率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选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择捡硬币的动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作，以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1-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的概率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随机选择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剩余动作。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从而保证每一种动</a:t>
                </a:r>
                <a:endParaRPr lang="en-US" altLang="zh-CN" sz="2000" dirty="0" smtClean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作均有被选择的可能。</a:t>
                </a:r>
                <a:endParaRPr lang="zh-CN" altLang="en-US" sz="20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35" y="3961757"/>
                <a:ext cx="11250452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542" t="-3593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62335" y="5174264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缺点：相对于贪婪策略，达到最优策略的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速率较慢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。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52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31" grpId="0"/>
      <p:bldP spid="31" grpId="1"/>
      <p:bldP spid="53" grpId="0"/>
      <p:bldP spid="53" grpId="1"/>
      <p:bldP spid="10" grpId="0"/>
      <p:bldP spid="10" grpId="1"/>
      <p:bldP spid="11" grpId="0"/>
      <p:bldP spid="11" grpId="1"/>
      <p:bldP spid="12" grpId="0"/>
      <p:bldP spid="12" grpId="1"/>
      <p:bldP spid="16" grpId="0"/>
      <p:bldP spid="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 flipH="1">
            <a:off x="1" y="-1"/>
            <a:ext cx="12191999" cy="68580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6224" y="487045"/>
            <a:ext cx="902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5. Q-learning and sarsa</a:t>
            </a:r>
            <a:endParaRPr lang="en-US" altLang="zh-CN" sz="4000" dirty="0">
              <a:solidFill>
                <a:schemeClr val="bg1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8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420614" y="3951906"/>
            <a:ext cx="8146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[                           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       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                                                  ]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5. 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Q-learning and sarsa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49525" y="736270"/>
            <a:ext cx="1079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5.1 Q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表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7" y="1510273"/>
            <a:ext cx="1219200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689"/>
                  </p:ext>
                </p:extLst>
              </p:nvPr>
            </p:nvGraphicFramePr>
            <p:xfrm>
              <a:off x="3551017" y="1111617"/>
              <a:ext cx="6656754" cy="1862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8918"/>
                    <a:gridCol w="2218918"/>
                    <a:gridCol w="221891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动作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0" kern="120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华文细黑" panose="0201060004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1" i="1" kern="120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 = </a:t>
                          </a:r>
                          <a:r>
                            <a:rPr lang="zh-CN" altLang="en-US" dirty="0" smtClean="0"/>
                            <a:t>玩耍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动作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1" i="1" kern="120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 </a:t>
                          </a:r>
                          <a:r>
                            <a:rPr lang="zh-CN" altLang="en-US" dirty="0" smtClean="0"/>
                            <a:t>睡觉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9637">
                    <a:tc>
                      <a:txBody>
                        <a:bodyPr/>
                        <a:lstStyle/>
                        <a:p>
                          <a:r>
                            <a:rPr lang="zh-CN" altLang="en-US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状态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) = 1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) = -2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状态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) = 2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) = -4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状态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) = 3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) = -6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689"/>
                  </p:ext>
                </p:extLst>
              </p:nvPr>
            </p:nvGraphicFramePr>
            <p:xfrm>
              <a:off x="3551017" y="1111617"/>
              <a:ext cx="6656754" cy="1862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8918"/>
                    <a:gridCol w="2218918"/>
                    <a:gridCol w="221891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8197" r="-100822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549" t="-8197" r="-1099" b="-427869"/>
                          </a:stretch>
                        </a:blipFill>
                      </a:tcPr>
                    </a:tc>
                  </a:tr>
                  <a:tr h="3796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75" t="-106452" r="-201374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106452" r="-100822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549" t="-106452" r="-1099" b="-32096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75" t="-209836" r="-201374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209836" r="-100822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549" t="-209836" r="-1099" b="-2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75" t="-309836" r="-201374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309836" r="-10082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549" t="-309836" r="-1099" b="-1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矩形 16"/>
          <p:cNvSpPr/>
          <p:nvPr/>
        </p:nvSpPr>
        <p:spPr>
          <a:xfrm>
            <a:off x="5716999" y="1510273"/>
            <a:ext cx="1859458" cy="34755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7219688" y="393292"/>
            <a:ext cx="1546941" cy="610589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如何获取与更新？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45363" y="3950559"/>
                <a:ext cx="149769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: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=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63" y="3950559"/>
                <a:ext cx="1497699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4490" t="-9091" r="-1428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713203" y="3945111"/>
                <a:ext cx="182893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|</m:t>
                        </m:r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203" y="3945111"/>
                <a:ext cx="1828933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3333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122330" y="3235877"/>
                <a:ext cx="3010678" cy="709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经过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a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转换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到状态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所获得的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奖励</a:t>
                </a:r>
                <a:endParaRPr lang="zh-CN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30" y="3235877"/>
                <a:ext cx="3010678" cy="709233"/>
              </a:xfrm>
              <a:prstGeom prst="rect">
                <a:avLst/>
              </a:prstGeom>
              <a:blipFill rotWithShape="0">
                <a:blip r:embed="rId7"/>
                <a:stretch>
                  <a:fillRect l="-2024" t="-6034" r="-405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5751425" y="3946469"/>
            <a:ext cx="281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+   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342297" y="3945110"/>
                <a:ext cx="19493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𝑀𝐴𝑋</m:t>
                    </m:r>
                    <m:r>
                      <a:rPr lang="en-US" altLang="zh-CN" sz="20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a</m:t>
                    </m:r>
                    <m:r>
                      <a:rPr lang="en-US" altLang="zh-CN" sz="20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297" y="3945110"/>
                <a:ext cx="1949323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033417" y="3235877"/>
                <a:ext cx="301067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下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可获得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最大奖励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的动作的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Q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值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17" y="3235877"/>
                <a:ext cx="3010678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2227" t="-6034" r="-8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8965170" y="3950559"/>
            <a:ext cx="281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-   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492714" y="3947865"/>
                <a:ext cx="19493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714" y="3947865"/>
                <a:ext cx="1949323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3125" t="-1076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039653" y="3951906"/>
                <a:ext cx="48372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细黑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653" y="3951906"/>
                <a:ext cx="48372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左大括号 31"/>
          <p:cNvSpPr/>
          <p:nvPr/>
        </p:nvSpPr>
        <p:spPr>
          <a:xfrm rot="16200000">
            <a:off x="5847537" y="2319424"/>
            <a:ext cx="142762" cy="4302051"/>
          </a:xfrm>
          <a:prstGeom prst="leftBrace">
            <a:avLst/>
          </a:prstGeom>
          <a:ln>
            <a:solidFill>
              <a:srgbClr val="2CB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76272" y="4588883"/>
            <a:ext cx="3514290" cy="41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现实（获取了实际的奖励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）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05157" y="4588883"/>
            <a:ext cx="3514290" cy="41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估计（根据经验值获取）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p:sp>
        <p:nvSpPr>
          <p:cNvPr id="18" name="左弧形箭头 17"/>
          <p:cNvSpPr/>
          <p:nvPr/>
        </p:nvSpPr>
        <p:spPr>
          <a:xfrm>
            <a:off x="129540" y="4399068"/>
            <a:ext cx="418461" cy="1350969"/>
          </a:xfrm>
          <a:prstGeom prst="curved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45363" y="5646978"/>
                <a:ext cx="16692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: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=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63" y="5646978"/>
                <a:ext cx="1669276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4029" t="-9091" r="-329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3122330" y="5646978"/>
                <a:ext cx="578282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[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𝐬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n</m:t>
                            </m:r>
                            <m: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|</m:t>
                        </m:r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 +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𝑀𝐴𝑋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+1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a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- </a:t>
                </a:r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)]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30" y="5646978"/>
                <a:ext cx="5782827" cy="400110"/>
              </a:xfrm>
              <a:prstGeom prst="rect">
                <a:avLst/>
              </a:prstGeom>
              <a:blipFill rotWithShape="0">
                <a:blip r:embed="rId13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814824" y="3943763"/>
                <a:ext cx="149769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+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24" y="3943763"/>
                <a:ext cx="1497699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4490" t="-10606" r="-857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845611" y="5659269"/>
                <a:ext cx="149769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+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11" y="5659269"/>
                <a:ext cx="1497699" cy="400110"/>
              </a:xfrm>
              <a:prstGeom prst="rect">
                <a:avLst/>
              </a:prstGeom>
              <a:blipFill rotWithShape="0">
                <a:blip r:embed="rId15"/>
                <a:stretch>
                  <a:fillRect l="-4490" t="-9091" r="-938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大括号 39"/>
          <p:cNvSpPr/>
          <p:nvPr/>
        </p:nvSpPr>
        <p:spPr>
          <a:xfrm rot="16200000">
            <a:off x="10122535" y="3733157"/>
            <a:ext cx="99750" cy="1517600"/>
          </a:xfrm>
          <a:prstGeom prst="leftBrace">
            <a:avLst/>
          </a:prstGeom>
          <a:ln>
            <a:solidFill>
              <a:srgbClr val="2CB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Comic Sans MS" panose="030F0702030302020204" pitchFamily="66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900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5" grpId="0"/>
      <p:bldP spid="45" grpId="1"/>
      <p:bldP spid="17" grpId="0" bldLvl="0" animBg="1"/>
      <p:bldP spid="9" grpId="0" animBg="1"/>
      <p:bldP spid="1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32" grpId="0" bldLvl="0" animBg="1"/>
      <p:bldP spid="33" grpId="0"/>
      <p:bldP spid="34" grpId="0"/>
      <p:bldP spid="18" grpId="0" animBg="1"/>
      <p:bldP spid="35" grpId="0"/>
      <p:bldP spid="36" grpId="0"/>
      <p:bldP spid="38" grpId="0"/>
      <p:bldP spid="39" grpId="0"/>
      <p:bldP spid="4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5. Q-learning and sarsa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49525" y="736270"/>
            <a:ext cx="2428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5.2 Q-learning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算法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0" y="1205757"/>
            <a:ext cx="1219200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94" y="2416797"/>
            <a:ext cx="10477500" cy="413385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318936" y="2665469"/>
            <a:ext cx="4061955" cy="3970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568687" y="2665469"/>
                <a:ext cx="2286001" cy="397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对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Q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表随机初始化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87" y="2665469"/>
                <a:ext cx="2286001" cy="397049"/>
              </a:xfrm>
              <a:prstGeom prst="rect">
                <a:avLst/>
              </a:prstGeom>
              <a:blipFill rotWithShape="0">
                <a:blip r:embed="rId5"/>
                <a:stretch>
                  <a:fillRect l="-1333" t="-7692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2567355" y="3112666"/>
            <a:ext cx="2356338" cy="3690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568686" y="3133046"/>
                <a:ext cx="34698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对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每一次实验进行如下操作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86" y="3133046"/>
                <a:ext cx="3469806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877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3024552" y="3912630"/>
            <a:ext cx="3323493" cy="3690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770383" y="3880033"/>
                <a:ext cx="51349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利用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Q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表，使用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略选择动作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A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383" y="3880033"/>
                <a:ext cx="5134928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13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2262780" y="4625940"/>
            <a:ext cx="8535880" cy="35170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262780" y="5045176"/>
            <a:ext cx="3989264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6402985" y="4727385"/>
                <a:ext cx="5134928" cy="400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观察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操作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A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到达的状态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与获取的奖励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R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985" y="4727385"/>
                <a:ext cx="5134928" cy="400944"/>
              </a:xfrm>
              <a:prstGeom prst="rect">
                <a:avLst/>
              </a:prstGeom>
              <a:blipFill rotWithShape="0">
                <a:blip r:embed="rId8"/>
                <a:stretch>
                  <a:fillRect l="-593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/>
          <p:cNvCxnSpPr/>
          <p:nvPr/>
        </p:nvCxnSpPr>
        <p:spPr>
          <a:xfrm>
            <a:off x="2201278" y="5502376"/>
            <a:ext cx="7759468" cy="1609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3414259" y="5518595"/>
                <a:ext cx="1685279" cy="401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Q</m:t>
                    </m:r>
                    <m:r>
                      <a:rPr lang="zh-CN" altLang="en-US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表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更新公式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59" y="5518595"/>
                <a:ext cx="1685279" cy="401970"/>
              </a:xfrm>
              <a:prstGeom prst="rect">
                <a:avLst/>
              </a:prstGeom>
              <a:blipFill rotWithShape="0">
                <a:blip r:embed="rId9"/>
                <a:stretch>
                  <a:fillRect l="-1083" t="-7576" r="-36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2479431" y="1585486"/>
                <a:ext cx="16692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: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=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31" y="1585486"/>
                <a:ext cx="1669276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4015" t="-9091" r="-2920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256398" y="1585486"/>
                <a:ext cx="78088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[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𝐬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n</m:t>
                            </m:r>
                            <m: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|</m:t>
                        </m:r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 +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𝑀𝐴𝑋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+1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a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- </a:t>
                </a:r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)]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98" y="1585486"/>
                <a:ext cx="7808877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3979679" y="1597777"/>
                <a:ext cx="149769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+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79" y="1597777"/>
                <a:ext cx="1497699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4472" t="-9091" r="-894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31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37" grpId="0" bldLvl="0" animBg="1"/>
      <p:bldP spid="36" grpId="0"/>
      <p:bldP spid="43" grpId="0" bldLvl="0" animBg="1"/>
      <p:bldP spid="44" grpId="0"/>
      <p:bldP spid="46" grpId="0" bldLvl="0" animBg="1"/>
      <p:bldP spid="47" grpId="0"/>
      <p:bldP spid="50" grpId="0"/>
      <p:bldP spid="52" grpId="0"/>
      <p:bldP spid="56" grpId="0"/>
      <p:bldP spid="57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45" y="2494334"/>
            <a:ext cx="10347868" cy="42818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5. Q-learning and sarsa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49525" y="736270"/>
            <a:ext cx="1789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5.3 sarsa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算法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0" y="1205757"/>
            <a:ext cx="1219200" cy="12192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318936" y="2665469"/>
            <a:ext cx="4061955" cy="3970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568687" y="2630299"/>
                <a:ext cx="2286001" cy="397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对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Q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表随机初始化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87" y="2630299"/>
                <a:ext cx="2286001" cy="397049"/>
              </a:xfrm>
              <a:prstGeom prst="rect">
                <a:avLst/>
              </a:prstGeom>
              <a:blipFill rotWithShape="0">
                <a:blip r:embed="rId5"/>
                <a:stretch>
                  <a:fillRect l="-1333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2672862" y="3056984"/>
            <a:ext cx="2426675" cy="3804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568686" y="3097876"/>
                <a:ext cx="34698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对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每一次实验进行如下操作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86" y="3097876"/>
                <a:ext cx="3469806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87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1809815" y="3862027"/>
            <a:ext cx="1443339" cy="3681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568686" y="3523795"/>
                <a:ext cx="51349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利用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Q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表，使用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略选择动作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A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86" y="3523795"/>
                <a:ext cx="5134928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593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/>
          <p:cNvCxnSpPr/>
          <p:nvPr/>
        </p:nvCxnSpPr>
        <p:spPr>
          <a:xfrm>
            <a:off x="2262780" y="5045176"/>
            <a:ext cx="3989264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423906" y="4571608"/>
                <a:ext cx="2114891" cy="1016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观察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操作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A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到达的状态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与获取的奖励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R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06" y="4571608"/>
                <a:ext cx="2114891" cy="1016497"/>
              </a:xfrm>
              <a:prstGeom prst="rect">
                <a:avLst/>
              </a:prstGeom>
              <a:blipFill rotWithShape="0">
                <a:blip r:embed="rId8"/>
                <a:stretch>
                  <a:fillRect l="-3179" t="-3593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/>
          <p:cNvCxnSpPr/>
          <p:nvPr/>
        </p:nvCxnSpPr>
        <p:spPr>
          <a:xfrm>
            <a:off x="2262780" y="5439126"/>
            <a:ext cx="8833112" cy="25281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256399" y="5883013"/>
                <a:ext cx="5447215" cy="101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Q</m:t>
                    </m:r>
                    <m:r>
                      <a:rPr lang="zh-CN" altLang="en-US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表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更新时，未使用贪婪策略，而使用了与动作选择策略相同的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</a:t>
                </a:r>
                <a:endParaRPr lang="en-US" altLang="zh-CN" sz="2000" dirty="0"/>
              </a:p>
              <a:p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99" y="5883013"/>
                <a:ext cx="5447215" cy="1017523"/>
              </a:xfrm>
              <a:prstGeom prst="rect">
                <a:avLst/>
              </a:prstGeom>
              <a:blipFill rotWithShape="0">
                <a:blip r:embed="rId9"/>
                <a:stretch>
                  <a:fillRect l="-1119" t="-2395" r="-1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2479431" y="1585486"/>
                <a:ext cx="16692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: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=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31" y="1585486"/>
                <a:ext cx="1669276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4015" t="-9091" r="-2920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256399" y="1585486"/>
                <a:ext cx="556548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[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𝐬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n</m:t>
                            </m:r>
                            <m: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|</m:t>
                        </m:r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 +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+1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- </a:t>
                </a:r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)]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99" y="1585486"/>
                <a:ext cx="5565482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9091" r="-120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3979679" y="1597777"/>
                <a:ext cx="149769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+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79" y="1597777"/>
                <a:ext cx="1497699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4472" t="-9091" r="-894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841573" y="4436103"/>
                <a:ext cx="3602970" cy="1041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使用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策略选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择下个状态的动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  <a:p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73" y="4436103"/>
                <a:ext cx="3602970" cy="1041247"/>
              </a:xfrm>
              <a:prstGeom prst="rect">
                <a:avLst/>
              </a:prstGeom>
              <a:blipFill rotWithShape="0">
                <a:blip r:embed="rId13"/>
                <a:stretch>
                  <a:fillRect l="-1692" t="-4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739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37" grpId="0" bldLvl="0" animBg="1"/>
      <p:bldP spid="36" grpId="0"/>
      <p:bldP spid="43" grpId="0" bldLvl="0" animBg="1"/>
      <p:bldP spid="44" grpId="0"/>
      <p:bldP spid="46" grpId="0" bldLvl="0" animBg="1"/>
      <p:bldP spid="47" grpId="0"/>
      <p:bldP spid="50" grpId="0"/>
      <p:bldP spid="52" grpId="0"/>
      <p:bldP spid="56" grpId="0"/>
      <p:bldP spid="57" grpId="0"/>
      <p:bldP spid="5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5. Q-learning and sarsa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15417" y="487657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5.4 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对比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52" y="887767"/>
            <a:ext cx="7075630" cy="284679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50" y="3734563"/>
            <a:ext cx="7017034" cy="296142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0971" y="2260115"/>
            <a:ext cx="1460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Q-learning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971" y="5177180"/>
            <a:ext cx="821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sarsa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3938" y="2112642"/>
            <a:ext cx="1468631" cy="3843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167407" y="1632479"/>
                <a:ext cx="36930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动作选择策略为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407" y="1632479"/>
                <a:ext cx="369306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818" t="-10769" r="-1322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4413738" y="2676134"/>
            <a:ext cx="580293" cy="33083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248767" y="5024328"/>
                <a:ext cx="36610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Q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表更新策略为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67" y="5024328"/>
                <a:ext cx="3661002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830" t="-9091" r="-116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7901663" y="2143073"/>
            <a:ext cx="3999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动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作选择策略不同于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表更新策略</a:t>
            </a:r>
            <a:endParaRPr lang="en-US" altLang="zh-CN" sz="20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Off policy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0189" y="4587736"/>
            <a:ext cx="1468631" cy="3843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078871" y="4096680"/>
                <a:ext cx="36930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动作选择策略为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71" y="4096680"/>
                <a:ext cx="3693062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650" t="-9091" r="-1320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6074871" y="5448558"/>
            <a:ext cx="1442868" cy="33083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01663" y="5024328"/>
            <a:ext cx="3999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动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作选择策略与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表更新策略相同</a:t>
            </a:r>
            <a:endParaRPr lang="en-US" altLang="zh-CN" sz="20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On policy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08601" y="3023864"/>
            <a:ext cx="2973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Q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表更新策略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为贪婪策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略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08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26" grpId="0"/>
      <p:bldP spid="26" grpId="1"/>
      <p:bldP spid="27" grpId="0"/>
      <p:bldP spid="27" grpId="1"/>
      <p:bldP spid="28" grpId="0" animBg="1"/>
      <p:bldP spid="30" grpId="0"/>
      <p:bldP spid="30" grpId="1"/>
      <p:bldP spid="31" grpId="0" animBg="1"/>
      <p:bldP spid="32" grpId="0"/>
      <p:bldP spid="32" grpId="1"/>
      <p:bldP spid="33" grpId="0"/>
      <p:bldP spid="33" grpId="1"/>
      <p:bldP spid="34" grpId="0" animBg="1"/>
      <p:bldP spid="35" grpId="0"/>
      <p:bldP spid="35" grpId="1"/>
      <p:bldP spid="38" grpId="0" animBg="1"/>
      <p:bldP spid="39" grpId="0"/>
      <p:bldP spid="39" grpId="1"/>
      <p:bldP spid="40" grpId="0"/>
      <p:bldP spid="4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5. Q-learning and sarsa</a:t>
            </a:r>
          </a:p>
        </p:txBody>
      </p:sp>
      <p:sp>
        <p:nvSpPr>
          <p:cNvPr id="45" name="矩形 44"/>
          <p:cNvSpPr/>
          <p:nvPr/>
        </p:nvSpPr>
        <p:spPr>
          <a:xfrm>
            <a:off x="415417" y="487657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5.5 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实现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10930"/>
              </p:ext>
            </p:extLst>
          </p:nvPr>
        </p:nvGraphicFramePr>
        <p:xfrm>
          <a:off x="1100016" y="2337451"/>
          <a:ext cx="3489568" cy="3465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392"/>
                <a:gridCol w="872392"/>
                <a:gridCol w="872392"/>
                <a:gridCol w="872392"/>
              </a:tblGrid>
              <a:tr h="8663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</a:tr>
              <a:tr h="8663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</a:tr>
              <a:tr h="8663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</a:tr>
              <a:tr h="8663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991857" y="1824088"/>
            <a:ext cx="92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start</a:t>
            </a:r>
            <a:endParaRPr lang="en-US" altLang="zh-CN" sz="24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81242" y="5868549"/>
            <a:ext cx="428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T</a:t>
            </a:r>
            <a:endParaRPr lang="en-US" altLang="zh-CN" sz="28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十字箭头 7"/>
          <p:cNvSpPr/>
          <p:nvPr/>
        </p:nvSpPr>
        <p:spPr>
          <a:xfrm>
            <a:off x="5222627" y="3446584"/>
            <a:ext cx="1295626" cy="1213338"/>
          </a:xfrm>
          <a:prstGeom prst="quadArrow">
            <a:avLst>
              <a:gd name="adj1" fmla="val 11514"/>
              <a:gd name="adj2" fmla="val 12315"/>
              <a:gd name="adj3" fmla="val 16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68792" y="3021109"/>
            <a:ext cx="4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N</a:t>
            </a:r>
            <a:endParaRPr lang="en-US" altLang="zh-CN" sz="24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8792" y="4659922"/>
            <a:ext cx="4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S</a:t>
            </a:r>
            <a:endParaRPr lang="en-US" altLang="zh-CN" sz="24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32561" y="3822420"/>
            <a:ext cx="4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W</a:t>
            </a:r>
            <a:endParaRPr lang="en-US" altLang="zh-CN" sz="24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05023" y="3822420"/>
            <a:ext cx="4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E</a:t>
            </a:r>
            <a:endParaRPr lang="en-US" altLang="zh-CN" sz="24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91857" y="887767"/>
            <a:ext cx="60115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探索者从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位置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出发，在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4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*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4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的网格中</a:t>
            </a:r>
            <a:endParaRPr lang="en-US" altLang="zh-CN" sz="20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使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用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Q-learning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与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sarsa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算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法寻找到达</a:t>
            </a:r>
            <a:endParaRPr lang="en-US" altLang="zh-CN" sz="20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目的地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T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最优策略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规定到达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时奖励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 = 1,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否则为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97565" y="287602"/>
            <a:ext cx="1566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状态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S: 0-15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64019" y="287602"/>
            <a:ext cx="2137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动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作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A:  E,W,N,S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97565" y="854510"/>
            <a:ext cx="1132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Q-table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89926"/>
              </p:ext>
            </p:extLst>
          </p:nvPr>
        </p:nvGraphicFramePr>
        <p:xfrm>
          <a:off x="7041126" y="1418482"/>
          <a:ext cx="4919690" cy="4965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938"/>
                <a:gridCol w="983938"/>
                <a:gridCol w="983938"/>
                <a:gridCol w="983938"/>
                <a:gridCol w="983938"/>
              </a:tblGrid>
              <a:tr h="8276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北</a:t>
                      </a:r>
                      <a:endParaRPr lang="zh-CN" altLang="en-US" dirty="0"/>
                    </a:p>
                  </a:txBody>
                  <a:tcPr/>
                </a:tc>
              </a:tr>
              <a:tr h="8276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</a:tr>
              <a:tr h="8276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</a:tr>
              <a:tr h="8276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</a:tr>
              <a:tr h="8276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8276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582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2" grpId="0"/>
      <p:bldP spid="22" grpId="1"/>
      <p:bldP spid="23" grpId="0"/>
      <p:bldP spid="23" grpId="1"/>
      <p:bldP spid="8" grpId="0" animBg="1"/>
      <p:bldP spid="29" grpId="0"/>
      <p:bldP spid="29" grpId="1"/>
      <p:bldP spid="36" grpId="0"/>
      <p:bldP spid="36" grpId="1"/>
      <p:bldP spid="37" grpId="0"/>
      <p:bldP spid="37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68923" y="405578"/>
            <a:ext cx="1994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catalogue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32" name="Rectangle 96"/>
          <p:cNvSpPr/>
          <p:nvPr/>
        </p:nvSpPr>
        <p:spPr>
          <a:xfrm>
            <a:off x="2117408" y="1991041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增强学习概述</a:t>
            </a:r>
          </a:p>
        </p:txBody>
      </p:sp>
      <p:sp>
        <p:nvSpPr>
          <p:cNvPr id="33" name="矩形 32"/>
          <p:cNvSpPr/>
          <p:nvPr/>
        </p:nvSpPr>
        <p:spPr>
          <a:xfrm>
            <a:off x="2117408" y="1507422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</a:rPr>
              <a:t>简介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225069" y="1905780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96"/>
          <p:cNvSpPr/>
          <p:nvPr/>
        </p:nvSpPr>
        <p:spPr>
          <a:xfrm>
            <a:off x="2225069" y="5497643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增强学习的分类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25069" y="5014024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</a:rPr>
              <a:t>分类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2332730" y="5412382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96"/>
          <p:cNvSpPr/>
          <p:nvPr/>
        </p:nvSpPr>
        <p:spPr>
          <a:xfrm>
            <a:off x="2117408" y="3739536"/>
            <a:ext cx="332963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状态值函数，动作值函数，贝尔曼最优方程</a:t>
            </a:r>
          </a:p>
        </p:txBody>
      </p:sp>
      <p:sp>
        <p:nvSpPr>
          <p:cNvPr id="39" name="矩形 38"/>
          <p:cNvSpPr/>
          <p:nvPr/>
        </p:nvSpPr>
        <p:spPr>
          <a:xfrm>
            <a:off x="2117408" y="3255917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</a:rPr>
              <a:t>值函数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225069" y="3654275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6"/>
          <p:cNvSpPr/>
          <p:nvPr/>
        </p:nvSpPr>
        <p:spPr>
          <a:xfrm>
            <a:off x="7491468" y="1991041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两种贪婪策略</a:t>
            </a:r>
          </a:p>
        </p:txBody>
      </p:sp>
      <p:sp>
        <p:nvSpPr>
          <p:cNvPr id="42" name="矩形 41"/>
          <p:cNvSpPr/>
          <p:nvPr/>
        </p:nvSpPr>
        <p:spPr>
          <a:xfrm>
            <a:off x="7491468" y="1507422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</a:rPr>
              <a:t>探索与开发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7599129" y="1905780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6"/>
          <p:cNvSpPr/>
          <p:nvPr/>
        </p:nvSpPr>
        <p:spPr>
          <a:xfrm>
            <a:off x="7491468" y="3739536"/>
            <a:ext cx="332963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Q-learning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sarsa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算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法的基本思路及实现</a:t>
            </a:r>
          </a:p>
        </p:txBody>
      </p:sp>
      <p:sp>
        <p:nvSpPr>
          <p:cNvPr id="45" name="矩形 44"/>
          <p:cNvSpPr/>
          <p:nvPr/>
        </p:nvSpPr>
        <p:spPr>
          <a:xfrm>
            <a:off x="7491468" y="3255917"/>
            <a:ext cx="2725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</a:rPr>
              <a:t>Q-learning and </a:t>
            </a:r>
            <a:r>
              <a:rPr lang="en-US" altLang="zh-CN" sz="2000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Sarsa</a:t>
            </a:r>
            <a:endParaRPr lang="en-US" altLang="zh-CN" sz="2000" dirty="0">
              <a:solidFill>
                <a:srgbClr val="6ED5E0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599129" y="3654275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 flipH="1">
            <a:off x="1" y="-1"/>
            <a:ext cx="12191999" cy="68580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6225" y="487045"/>
            <a:ext cx="71437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1.Introduction of</a:t>
            </a:r>
          </a:p>
          <a:p>
            <a:r>
              <a:rPr lang="en-US" altLang="zh-CN" sz="4000" dirty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Reinforcement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1.Introduction of Reinforcement Learning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4" name="Rectangle 96"/>
          <p:cNvSpPr/>
          <p:nvPr/>
        </p:nvSpPr>
        <p:spPr>
          <a:xfrm>
            <a:off x="1060823" y="3348376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机器学习算法</a:t>
            </a:r>
          </a:p>
        </p:txBody>
      </p:sp>
      <p:sp>
        <p:nvSpPr>
          <p:cNvPr id="45" name="矩形 44"/>
          <p:cNvSpPr/>
          <p:nvPr/>
        </p:nvSpPr>
        <p:spPr>
          <a:xfrm>
            <a:off x="1060823" y="2864757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Machine learning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1168484" y="3263115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大括号 2"/>
          <p:cNvSpPr/>
          <p:nvPr/>
        </p:nvSpPr>
        <p:spPr>
          <a:xfrm>
            <a:off x="3886200" y="1336040"/>
            <a:ext cx="207645" cy="4185920"/>
          </a:xfrm>
          <a:prstGeom prst="leftBrace">
            <a:avLst/>
          </a:prstGeom>
          <a:ln>
            <a:solidFill>
              <a:srgbClr val="2CB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8" name="Rectangle 96"/>
          <p:cNvSpPr/>
          <p:nvPr/>
        </p:nvSpPr>
        <p:spPr>
          <a:xfrm>
            <a:off x="4246618" y="1727221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监督式学习（回归，分类）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46618" y="1243602"/>
            <a:ext cx="2329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supervise learning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354279" y="1641960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6"/>
          <p:cNvSpPr/>
          <p:nvPr/>
        </p:nvSpPr>
        <p:spPr>
          <a:xfrm>
            <a:off x="4093583" y="3579516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非监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督式学习（聚类，降维）</a:t>
            </a:r>
          </a:p>
        </p:txBody>
      </p:sp>
      <p:sp>
        <p:nvSpPr>
          <p:cNvPr id="12" name="矩形 11"/>
          <p:cNvSpPr/>
          <p:nvPr/>
        </p:nvSpPr>
        <p:spPr>
          <a:xfrm>
            <a:off x="4093583" y="3095897"/>
            <a:ext cx="2597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unsupervise learning</a:t>
            </a:r>
          </a:p>
        </p:txBody>
      </p:sp>
      <p:sp>
        <p:nvSpPr>
          <p:cNvPr id="13" name="Rectangle 96"/>
          <p:cNvSpPr/>
          <p:nvPr/>
        </p:nvSpPr>
        <p:spPr>
          <a:xfrm>
            <a:off x="4093583" y="5154316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增强学习</a:t>
            </a:r>
          </a:p>
        </p:txBody>
      </p:sp>
      <p:sp>
        <p:nvSpPr>
          <p:cNvPr id="14" name="矩形 13"/>
          <p:cNvSpPr/>
          <p:nvPr/>
        </p:nvSpPr>
        <p:spPr>
          <a:xfrm>
            <a:off x="4093583" y="4670697"/>
            <a:ext cx="3041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Reinforcement Learning</a:t>
            </a:r>
          </a:p>
        </p:txBody>
      </p:sp>
      <p:sp>
        <p:nvSpPr>
          <p:cNvPr id="15" name="矩形 14"/>
          <p:cNvSpPr/>
          <p:nvPr/>
        </p:nvSpPr>
        <p:spPr>
          <a:xfrm>
            <a:off x="3815715" y="4463415"/>
            <a:ext cx="3761105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6" name="右箭头 15"/>
          <p:cNvSpPr/>
          <p:nvPr/>
        </p:nvSpPr>
        <p:spPr>
          <a:xfrm rot="19440000">
            <a:off x="7650480" y="3987800"/>
            <a:ext cx="816610" cy="218440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36610" y="2602230"/>
            <a:ext cx="251079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智能体如何在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环境</a:t>
            </a:r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中采取一系列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行为</a:t>
            </a:r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，从而获得最大的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累积回报</a:t>
            </a:r>
          </a:p>
        </p:txBody>
      </p:sp>
    </p:spTree>
    <p:extLst>
      <p:ext uri="{BB962C8B-B14F-4D97-AF65-F5344CB8AC3E}">
        <p14:creationId xmlns:p14="http://schemas.microsoft.com/office/powerpoint/2010/main" val="1420787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3" grpId="0" bldLvl="0" animBg="1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 bldLvl="0" animBg="1"/>
      <p:bldP spid="16" grpId="0" bldLvl="0" animBg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1.Introduction of Reinforcement Learning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75539" y="1280887"/>
                <a:ext cx="45218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状态环境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: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你的主人抛出了两个硬币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39" y="1280887"/>
                <a:ext cx="4521815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348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475539" y="736270"/>
            <a:ext cx="6926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RL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是从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环境状态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到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动作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映射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的学习，我们把这个映射称为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策略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1" y="3532302"/>
            <a:ext cx="1219200" cy="1219200"/>
          </a:xfrm>
          <a:prstGeom prst="rect">
            <a:avLst/>
          </a:prstGeom>
        </p:spPr>
      </p:pic>
      <p:sp>
        <p:nvSpPr>
          <p:cNvPr id="24" name="右箭头 23"/>
          <p:cNvSpPr/>
          <p:nvPr/>
        </p:nvSpPr>
        <p:spPr>
          <a:xfrm rot="19827901">
            <a:off x="1330134" y="2861324"/>
            <a:ext cx="1332044" cy="272194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545259" y="3396827"/>
                <a:ext cx="9652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259" y="3396827"/>
                <a:ext cx="965201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628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308580" y="1856282"/>
                <a:ext cx="30701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进行动作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: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抓取两枚硬币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580" y="1856282"/>
                <a:ext cx="3070136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187" t="-10769" r="-178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69" y="2410941"/>
            <a:ext cx="1219200" cy="1219200"/>
          </a:xfrm>
          <a:prstGeom prst="rect">
            <a:avLst/>
          </a:prstGeom>
        </p:spPr>
      </p:pic>
      <p:sp>
        <p:nvSpPr>
          <p:cNvPr id="28" name="右箭头 27"/>
          <p:cNvSpPr/>
          <p:nvPr/>
        </p:nvSpPr>
        <p:spPr>
          <a:xfrm rot="2020094">
            <a:off x="1330133" y="5097527"/>
            <a:ext cx="1332044" cy="272194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580495" y="4469877"/>
                <a:ext cx="9652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95" y="4469877"/>
                <a:ext cx="965201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628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565061" y="4892945"/>
                <a:ext cx="28136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进行动作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: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不抓取硬币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61" y="4892945"/>
                <a:ext cx="2813655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2386" t="-10769" r="-216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37" y="5408910"/>
            <a:ext cx="1219200" cy="1219200"/>
          </a:xfrm>
          <a:prstGeom prst="rect">
            <a:avLst/>
          </a:prstGeom>
        </p:spPr>
      </p:pic>
      <p:sp>
        <p:nvSpPr>
          <p:cNvPr id="32" name="右箭头 31"/>
          <p:cNvSpPr/>
          <p:nvPr/>
        </p:nvSpPr>
        <p:spPr>
          <a:xfrm>
            <a:off x="4808216" y="2550690"/>
            <a:ext cx="1332044" cy="272194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83021" y="1803376"/>
            <a:ext cx="2170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获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得奖励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R = 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礼物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15" y="2377682"/>
            <a:ext cx="1219200" cy="1219200"/>
          </a:xfrm>
          <a:prstGeom prst="rect">
            <a:avLst/>
          </a:prstGeom>
        </p:spPr>
      </p:pic>
      <p:sp>
        <p:nvSpPr>
          <p:cNvPr id="35" name="右箭头 34"/>
          <p:cNvSpPr/>
          <p:nvPr/>
        </p:nvSpPr>
        <p:spPr>
          <a:xfrm rot="2632506">
            <a:off x="7809807" y="3034654"/>
            <a:ext cx="688002" cy="301275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01" y="3531924"/>
            <a:ext cx="1219200" cy="1219200"/>
          </a:xfrm>
          <a:prstGeom prst="rect">
            <a:avLst/>
          </a:prstGeom>
        </p:spPr>
      </p:pic>
      <p:sp>
        <p:nvSpPr>
          <p:cNvPr id="39" name="右箭头 38"/>
          <p:cNvSpPr/>
          <p:nvPr/>
        </p:nvSpPr>
        <p:spPr>
          <a:xfrm>
            <a:off x="9382932" y="4005427"/>
            <a:ext cx="889294" cy="302804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092" y="3531924"/>
            <a:ext cx="1219200" cy="1219200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8938753" y="361526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更大概率抓取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377426" y="2746296"/>
                <a:ext cx="34958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状态环境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: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抛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出了两个硬币</a:t>
                </a: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26" y="2746296"/>
                <a:ext cx="3495893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1742" t="-1076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5391462" y="5126879"/>
            <a:ext cx="6229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增强学习的过程就是不断与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环境交互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并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获得反馈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，从而找到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最优策略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使得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回报最大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的过程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21" grpId="0"/>
      <p:bldP spid="21" grpId="1"/>
      <p:bldP spid="24" grpId="0" bldLvl="0" animBg="1"/>
      <p:bldP spid="25" grpId="0"/>
      <p:bldP spid="25" grpId="1"/>
      <p:bldP spid="26" grpId="0"/>
      <p:bldP spid="26" grpId="1"/>
      <p:bldP spid="28" grpId="0" bldLvl="0" animBg="1"/>
      <p:bldP spid="29" grpId="0"/>
      <p:bldP spid="29" grpId="1"/>
      <p:bldP spid="30" grpId="0"/>
      <p:bldP spid="30" grpId="1"/>
      <p:bldP spid="32" grpId="0" bldLvl="0" animBg="1"/>
      <p:bldP spid="33" grpId="0"/>
      <p:bldP spid="33" grpId="1"/>
      <p:bldP spid="35" grpId="0" bldLvl="0" animBg="1"/>
      <p:bldP spid="39" grpId="0" bldLvl="0" animBg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 flipH="1">
            <a:off x="1" y="-1"/>
            <a:ext cx="12191999" cy="68580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6225" y="487045"/>
            <a:ext cx="714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2. Value Function</a:t>
            </a:r>
            <a:endParaRPr lang="en-US" altLang="zh-CN" sz="4000" dirty="0">
              <a:solidFill>
                <a:schemeClr val="bg1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2. Value Function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8" name="Rectangle 96"/>
          <p:cNvSpPr/>
          <p:nvPr/>
        </p:nvSpPr>
        <p:spPr>
          <a:xfrm>
            <a:off x="486076" y="708129"/>
            <a:ext cx="6793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2.1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马尔可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夫决策过程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Markov Decision Process,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MDP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10037" y="5179335"/>
                <a:ext cx="6072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37" y="5179335"/>
                <a:ext cx="60728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96"/>
          <p:cNvSpPr/>
          <p:nvPr/>
        </p:nvSpPr>
        <p:spPr>
          <a:xfrm>
            <a:off x="486076" y="1196409"/>
            <a:ext cx="947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马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尔可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夫性（无后效性）：系统的</a:t>
            </a:r>
            <a:r>
              <a:rPr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下个状态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只与</a:t>
            </a:r>
            <a:r>
              <a:rPr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当前的状态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有关，而与之前的状态无关。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Rectangle 96"/>
          <p:cNvSpPr/>
          <p:nvPr/>
        </p:nvSpPr>
        <p:spPr>
          <a:xfrm>
            <a:off x="486076" y="1786458"/>
            <a:ext cx="9343724" cy="37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马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尔可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夫决策过程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MDP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：系统下个状态不仅和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当前的状态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有关，也和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当前采取的动作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有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关。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Rectangle 96"/>
          <p:cNvSpPr/>
          <p:nvPr/>
        </p:nvSpPr>
        <p:spPr>
          <a:xfrm>
            <a:off x="486076" y="2376508"/>
            <a:ext cx="226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马尔可夫四元组：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86076" y="2928663"/>
                <a:ext cx="50669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S 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状态集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(state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 : s 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∈ S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0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表示第</a:t>
                </a:r>
                <a:r>
                  <a:rPr lang="en-US" altLang="zh-CN" sz="2000" dirty="0" err="1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步状态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6" y="2928663"/>
                <a:ext cx="5066965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324" t="-12121" r="-60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86075" y="3511596"/>
                <a:ext cx="53024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A 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动作集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(action) 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: 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a ∈ A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0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表示第</a:t>
                </a:r>
                <a:r>
                  <a:rPr lang="en-US" altLang="zh-CN" sz="2000" dirty="0" err="1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步动作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5" y="3511596"/>
                <a:ext cx="530247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64"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86075" y="4094529"/>
                <a:ext cx="8406981" cy="413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状态转移概率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: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s,a)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表示在状态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s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下进行动作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a,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转移到状态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的概率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5" y="4094529"/>
                <a:ext cx="8406981" cy="413703"/>
              </a:xfrm>
              <a:prstGeom prst="rect">
                <a:avLst/>
              </a:prstGeom>
              <a:blipFill rotWithShape="0">
                <a:blip r:embed="rId6"/>
                <a:stretch>
                  <a:fillRect t="-735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86074" y="4691055"/>
                <a:ext cx="10894970" cy="413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回报函数（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reward function) : 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err="1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s,a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表示在状态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s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下进行动作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a,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转移到状态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所得到的回报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 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4" y="4691055"/>
                <a:ext cx="10894970" cy="413703"/>
              </a:xfrm>
              <a:prstGeom prst="rect">
                <a:avLst/>
              </a:prstGeom>
              <a:blipFill rotWithShape="0">
                <a:blip r:embed="rId7"/>
                <a:stretch>
                  <a:fillRect t="-7463" b="-26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箭头 17"/>
          <p:cNvSpPr/>
          <p:nvPr/>
        </p:nvSpPr>
        <p:spPr>
          <a:xfrm>
            <a:off x="4317318" y="5404350"/>
            <a:ext cx="816610" cy="218440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365557" y="5513570"/>
                <a:ext cx="6326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557" y="5513570"/>
                <a:ext cx="63267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172999" y="5190125"/>
                <a:ext cx="6155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99" y="5190125"/>
                <a:ext cx="61555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/>
          <p:cNvSpPr/>
          <p:nvPr/>
        </p:nvSpPr>
        <p:spPr>
          <a:xfrm rot="5400000">
            <a:off x="5250540" y="5805612"/>
            <a:ext cx="397515" cy="207486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156772" y="6078211"/>
                <a:ext cx="600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72" y="6078211"/>
                <a:ext cx="600036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箭头 31"/>
          <p:cNvSpPr/>
          <p:nvPr/>
        </p:nvSpPr>
        <p:spPr>
          <a:xfrm>
            <a:off x="5756639" y="5404350"/>
            <a:ext cx="816610" cy="218440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804878" y="5513570"/>
                <a:ext cx="640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78" y="5513570"/>
                <a:ext cx="640945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612320" y="5190125"/>
                <a:ext cx="6155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20" y="5190125"/>
                <a:ext cx="61555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右箭头 34"/>
          <p:cNvSpPr/>
          <p:nvPr/>
        </p:nvSpPr>
        <p:spPr>
          <a:xfrm rot="5400000">
            <a:off x="6706088" y="5805612"/>
            <a:ext cx="397515" cy="207486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612320" y="6078211"/>
                <a:ext cx="6083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20" y="6078211"/>
                <a:ext cx="608307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747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13" grpId="0"/>
      <p:bldP spid="13" grpId="1"/>
      <p:bldP spid="14" grpId="0"/>
      <p:bldP spid="14" grpId="1"/>
      <p:bldP spid="15" grpId="0"/>
      <p:bldP spid="15" grpId="1"/>
      <p:bldP spid="18" grpId="0" bldLvl="0" animBg="1"/>
      <p:bldP spid="19" grpId="0"/>
      <p:bldP spid="19" grpId="1"/>
      <p:bldP spid="26" grpId="0"/>
      <p:bldP spid="26" grpId="1"/>
      <p:bldP spid="27" grpId="0" bldLvl="0" animBg="1"/>
      <p:bldP spid="28" grpId="0"/>
      <p:bldP spid="28" grpId="1"/>
      <p:bldP spid="32" grpId="0" bldLvl="0" animBg="1"/>
      <p:bldP spid="33" grpId="0"/>
      <p:bldP spid="33" grpId="1"/>
      <p:bldP spid="34" grpId="0"/>
      <p:bldP spid="34" grpId="1"/>
      <p:bldP spid="35" grpId="0" bldLvl="0" animBg="1"/>
      <p:bldP spid="36" grpId="0"/>
      <p:bldP spid="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2. Value Function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8" name="Rectangle 96"/>
          <p:cNvSpPr/>
          <p:nvPr/>
        </p:nvSpPr>
        <p:spPr>
          <a:xfrm>
            <a:off x="486076" y="708129"/>
            <a:ext cx="6793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2.2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值函数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value function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Rectangle 96"/>
          <p:cNvSpPr/>
          <p:nvPr/>
        </p:nvSpPr>
        <p:spPr>
          <a:xfrm>
            <a:off x="486076" y="1196409"/>
            <a:ext cx="947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针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对增强学习</a:t>
            </a:r>
            <a:r>
              <a:rPr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延迟回报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的特点，表明当前状态下策略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π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长期影响。</a:t>
            </a:r>
            <a:endParaRPr lang="en-US" altLang="zh-CN" dirty="0">
              <a:solidFill>
                <a:srgbClr val="FF0000"/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972480" y="2351967"/>
                <a:ext cx="7407925" cy="808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4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44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44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44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44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44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400" i="1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4400" b="0" i="1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44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440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44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440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4400" b="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] </a:t>
                </a:r>
                <a:endParaRPr lang="en-US" altLang="zh-CN" sz="44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0" y="2351967"/>
                <a:ext cx="7407925" cy="808042"/>
              </a:xfrm>
              <a:prstGeom prst="rect">
                <a:avLst/>
              </a:prstGeom>
              <a:blipFill rotWithShape="0">
                <a:blip r:embed="rId3"/>
                <a:stretch>
                  <a:fillRect t="-11364" r="-2305" b="-35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96"/>
          <p:cNvSpPr/>
          <p:nvPr/>
        </p:nvSpPr>
        <p:spPr>
          <a:xfrm>
            <a:off x="606874" y="2571322"/>
            <a:ext cx="111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值函数：</a:t>
            </a:r>
            <a:endParaRPr lang="en-US" altLang="zh-CN" dirty="0">
              <a:solidFill>
                <a:srgbClr val="FF0000"/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98174" y="2376379"/>
            <a:ext cx="527686" cy="7836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489941" y="1684689"/>
                <a:ext cx="39006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衰减因子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𝛾</m:t>
                    </m:r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，表示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未来回报对于当前的重要程度，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∈ [0,1]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41" y="1684689"/>
                <a:ext cx="3900635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1721" t="-3448" r="-1408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6525860" y="2376379"/>
            <a:ext cx="527686" cy="7836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9144382" y="2606808"/>
                <a:ext cx="39006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i</m:t>
                        </m:r>
                      </m:sub>
                    </m:sSub>
                    <m:r>
                      <a:rPr lang="zh-CN" altLang="en-US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表示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第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i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步的回报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382" y="2606808"/>
                <a:ext cx="3900635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4047857" y="2376379"/>
            <a:ext cx="664822" cy="7836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625225" y="1790740"/>
                <a:ext cx="39006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E</m:t>
                    </m:r>
                    <m:r>
                      <a:rPr lang="zh-CN" altLang="en-US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表示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期望，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π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表策略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225" y="1790740"/>
                <a:ext cx="3900635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139446" y="3218507"/>
                <a:ext cx="3546997" cy="547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8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8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] </a:t>
                </a:r>
                <a:endParaRPr lang="en-US" altLang="zh-CN" sz="28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46" y="3218507"/>
                <a:ext cx="3546997" cy="547714"/>
              </a:xfrm>
              <a:prstGeom prst="rect">
                <a:avLst/>
              </a:prstGeom>
              <a:blipFill rotWithShape="0">
                <a:blip r:embed="rId7"/>
                <a:stretch>
                  <a:fillRect t="-7778" r="-2749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2519338" y="3766221"/>
                <a:ext cx="78765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0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…|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=s] </a:t>
                </a:r>
                <a:endParaRPr lang="en-US" altLang="zh-CN" sz="28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38" y="3766221"/>
                <a:ext cx="7876544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514769" y="4355829"/>
                <a:ext cx="78765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8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=s] </a:t>
                </a:r>
                <a:endParaRPr lang="en-US" altLang="zh-CN" sz="28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69" y="4355829"/>
                <a:ext cx="7876544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5310554" y="4372433"/>
            <a:ext cx="2936630" cy="5066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9985672" y="4417384"/>
                <a:ext cx="22939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位置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期望回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报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672" y="4417384"/>
                <a:ext cx="2293945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159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514769" y="4968560"/>
                <a:ext cx="78765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8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=s] </a:t>
                </a:r>
                <a:endParaRPr lang="en-US" altLang="zh-CN" sz="28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69" y="4968560"/>
                <a:ext cx="7876544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4380268" y="4913080"/>
            <a:ext cx="332411" cy="60621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7385369" y="5050130"/>
                <a:ext cx="2293945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 = 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𝑎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369" y="5050130"/>
                <a:ext cx="2293945" cy="411651"/>
              </a:xfrm>
              <a:prstGeom prst="rect">
                <a:avLst/>
              </a:prstGeom>
              <a:blipFill rotWithShape="0">
                <a:blip r:embed="rId12"/>
                <a:stretch>
                  <a:fillRect t="-7353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2514769" y="5581291"/>
                <a:ext cx="78765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8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8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|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𝑠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,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)</m:t>
                    </m:r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8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</a:t>
                </a:r>
                <a:r>
                  <a:rPr lang="en-US" altLang="zh-CN" sz="2800" i="1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s</a:t>
                </a:r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] </a:t>
                </a:r>
                <a:endParaRPr lang="en-US" altLang="zh-CN" sz="28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69" y="5581291"/>
                <a:ext cx="7876544" cy="523220"/>
              </a:xfrm>
              <a:prstGeom prst="rect">
                <a:avLst/>
              </a:prstGeom>
              <a:blipFill rotWithShape="0">
                <a:blip r:embed="rId13"/>
                <a:stretch>
                  <a:fillRect t="-14118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1187917" y="6194022"/>
                <a:ext cx="10530248" cy="400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状态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值函数，表明当前状态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s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与下一状态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的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值函数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相对关系，并记录当前状态的累计回报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17" y="6194022"/>
                <a:ext cx="10530248" cy="400431"/>
              </a:xfrm>
              <a:prstGeom prst="rect">
                <a:avLst/>
              </a:prstGeom>
              <a:blipFill rotWithShape="0">
                <a:blip r:embed="rId14"/>
                <a:stretch>
                  <a:fillRect l="-34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492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1" grpId="0"/>
      <p:bldP spid="21" grpId="1"/>
      <p:bldP spid="24" grpId="0"/>
      <p:bldP spid="24" grpId="1"/>
      <p:bldP spid="29" grpId="0"/>
      <p:bldP spid="29" grpId="1"/>
      <p:bldP spid="30" grpId="0" bldLvl="0" animBg="1"/>
      <p:bldP spid="37" grpId="0"/>
      <p:bldP spid="38" grpId="0" bldLvl="0" animBg="1"/>
      <p:bldP spid="39" grpId="0"/>
      <p:bldP spid="40" grpId="0" bldLvl="0" animBg="1"/>
      <p:bldP spid="41" grpId="0"/>
      <p:bldP spid="42" grpId="0"/>
      <p:bldP spid="42" grpId="1"/>
      <p:bldP spid="43" grpId="0"/>
      <p:bldP spid="43" grpId="1"/>
      <p:bldP spid="44" grpId="0"/>
      <p:bldP spid="44" grpId="1"/>
      <p:bldP spid="45" grpId="0" bldLvl="0" animBg="1"/>
      <p:bldP spid="46" grpId="0"/>
      <p:bldP spid="47" grpId="0"/>
      <p:bldP spid="47" grpId="1"/>
      <p:bldP spid="48" grpId="0" bldLvl="0" animBg="1"/>
      <p:bldP spid="49" grpId="0"/>
      <p:bldP spid="50" grpId="0"/>
      <p:bldP spid="50" grpId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2. Value Function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8" name="Rectangle 96"/>
          <p:cNvSpPr/>
          <p:nvPr/>
        </p:nvSpPr>
        <p:spPr>
          <a:xfrm>
            <a:off x="486076" y="708129"/>
            <a:ext cx="6793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2.2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值函数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value function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681542" y="1077461"/>
                <a:ext cx="9114355" cy="808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44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44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44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44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44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400" i="1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4400" b="0" i="1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44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440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44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440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4400" b="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sSub>
                      <m:sSubPr>
                        <m:ctrlPr>
                          <a:rPr lang="en-US" altLang="zh-CN" sz="4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44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= </a:t>
                </a:r>
                <a:r>
                  <a:rPr lang="en-US" altLang="zh-CN" sz="4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</a:t>
                </a:r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] </a:t>
                </a:r>
                <a:endParaRPr lang="en-US" altLang="zh-CN" sz="44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542" y="1077461"/>
                <a:ext cx="9114355" cy="808042"/>
              </a:xfrm>
              <a:prstGeom prst="rect">
                <a:avLst/>
              </a:prstGeom>
              <a:blipFill rotWithShape="0">
                <a:blip r:embed="rId3"/>
                <a:stretch>
                  <a:fillRect t="-12879" r="-1538" b="-35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96"/>
          <p:cNvSpPr/>
          <p:nvPr/>
        </p:nvSpPr>
        <p:spPr>
          <a:xfrm>
            <a:off x="310230" y="1233715"/>
            <a:ext cx="148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动作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值函数：</a:t>
            </a:r>
            <a:endParaRPr lang="en-US" altLang="zh-CN" dirty="0">
              <a:solidFill>
                <a:srgbClr val="FF0000"/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796634" y="2041757"/>
                <a:ext cx="1065554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44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4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sz="4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44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 = </m:t>
                    </m:r>
                    <m:r>
                      <m:rPr>
                        <m:nor/>
                      </m:rPr>
                      <a:rPr lang="en-US" altLang="zh-CN" sz="44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r</m:t>
                    </m:r>
                    <m:r>
                      <m:rPr>
                        <m:nor/>
                      </m:rPr>
                      <a:rPr lang="en-US" altLang="zh-CN" sz="44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|</m:t>
                    </m:r>
                    <m:r>
                      <a:rPr lang="en-US" altLang="zh-CN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𝑠</m:t>
                    </m:r>
                    <m:r>
                      <a:rPr lang="en-US" altLang="zh-CN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,</m:t>
                    </m:r>
                    <m:r>
                      <a:rPr lang="en-US" altLang="zh-CN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44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)</m:t>
                    </m:r>
                    <m:r>
                      <a:rPr lang="en-US" altLang="zh-CN" sz="44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44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44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44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44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44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</a:t>
                </a:r>
                <a:r>
                  <a:rPr lang="en-US" altLang="zh-CN" sz="44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4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= </a:t>
                </a:r>
                <a:r>
                  <a:rPr lang="en-US" altLang="zh-CN" sz="4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</a:t>
                </a:r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] </a:t>
                </a:r>
                <a:endParaRPr lang="en-US" altLang="zh-CN" sz="44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4" y="2041757"/>
                <a:ext cx="10655546" cy="769441"/>
              </a:xfrm>
              <a:prstGeom prst="rect">
                <a:avLst/>
              </a:prstGeom>
              <a:blipFill rotWithShape="0">
                <a:blip r:embed="rId4"/>
                <a:stretch>
                  <a:fillRect l="-2346" t="-18254" r="-1373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244694" y="3783262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Bellman Equation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2499446" y="3007654"/>
            <a:ext cx="186604" cy="1956852"/>
          </a:xfrm>
          <a:prstGeom prst="leftBrace">
            <a:avLst/>
          </a:prstGeom>
          <a:ln>
            <a:solidFill>
              <a:srgbClr val="2CB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01233" y="2811198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State value function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01233" y="4298900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Action value function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Rectangle 96"/>
          <p:cNvSpPr/>
          <p:nvPr/>
        </p:nvSpPr>
        <p:spPr>
          <a:xfrm>
            <a:off x="244694" y="4163021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贝尔曼方程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Rectangle 96"/>
          <p:cNvSpPr/>
          <p:nvPr/>
        </p:nvSpPr>
        <p:spPr>
          <a:xfrm>
            <a:off x="2901233" y="3129117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状态值函数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Rectangle 96"/>
          <p:cNvSpPr/>
          <p:nvPr/>
        </p:nvSpPr>
        <p:spPr>
          <a:xfrm>
            <a:off x="2901233" y="4652784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动作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值函数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5827415" y="4326029"/>
                <a:ext cx="56935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)]</m:t>
                    </m:r>
                    <m: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=s,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 = a] 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15" y="4326029"/>
                <a:ext cx="5693546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428" t="-9231" r="-107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827415" y="2970607"/>
                <a:ext cx="4999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)]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=s] </a:t>
                </a: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15" y="2970607"/>
                <a:ext cx="4999189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7576" r="-36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719578" y="5346324"/>
            <a:ext cx="16997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增强学习</a:t>
            </a:r>
            <a:endParaRPr lang="en-US" altLang="zh-CN" sz="28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r>
              <a:rPr lang="zh-CN" altLang="en-US" sz="28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问题</a:t>
            </a:r>
            <a:endParaRPr lang="en-US" altLang="zh-CN" sz="28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2443128" y="5437159"/>
            <a:ext cx="816610" cy="218440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430626" y="5346324"/>
            <a:ext cx="1552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马尔可夫</a:t>
            </a:r>
            <a:endParaRPr lang="en-US" altLang="zh-CN" sz="24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r>
              <a:rPr lang="zh-CN" altLang="en-US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决策过程</a:t>
            </a:r>
            <a:endParaRPr lang="en-US" altLang="zh-CN" sz="24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r>
              <a:rPr lang="zh-CN" altLang="en-US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问题</a:t>
            </a:r>
            <a:endParaRPr lang="en-US" altLang="zh-CN" sz="24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4812104" y="5432216"/>
            <a:ext cx="816610" cy="218440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5772407" y="5239612"/>
                <a:ext cx="334439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argmax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07" y="5239612"/>
                <a:ext cx="3344398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箭头 58"/>
          <p:cNvSpPr/>
          <p:nvPr/>
        </p:nvSpPr>
        <p:spPr>
          <a:xfrm>
            <a:off x="9212546" y="5432216"/>
            <a:ext cx="816610" cy="218440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126159" y="5341381"/>
            <a:ext cx="1799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最优策略</a:t>
            </a:r>
            <a:r>
              <a:rPr lang="en-US" altLang="zh-CN" sz="24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π</a:t>
            </a:r>
            <a:endParaRPr lang="en-US" altLang="zh-CN" sz="2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6039107" y="3618880"/>
                <a:ext cx="334439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argmax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107" y="3618880"/>
                <a:ext cx="334439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564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4" grpId="0"/>
      <p:bldP spid="24" grpId="1"/>
      <p:bldP spid="29" grpId="0"/>
      <p:bldP spid="29" grpId="1"/>
      <p:bldP spid="27" grpId="0"/>
      <p:bldP spid="27" grpId="1"/>
      <p:bldP spid="28" grpId="0"/>
      <p:bldP spid="28" grpId="1"/>
      <p:bldP spid="31" grpId="0" bldLvl="0" animBg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51" grpId="0"/>
      <p:bldP spid="51" grpId="1"/>
      <p:bldP spid="53" grpId="0"/>
      <p:bldP spid="53" grpId="1"/>
      <p:bldP spid="54" grpId="0"/>
      <p:bldP spid="54" grpId="1"/>
      <p:bldP spid="55" grpId="0" bldLvl="0" animBg="1"/>
      <p:bldP spid="56" grpId="0"/>
      <p:bldP spid="56" grpId="1"/>
      <p:bldP spid="57" grpId="0" bldLvl="0" animBg="1"/>
      <p:bldP spid="58" grpId="0"/>
      <p:bldP spid="58" grpId="1"/>
      <p:bldP spid="59" grpId="0" bldLvl="0" animBg="1"/>
      <p:bldP spid="60" grpId="0"/>
      <p:bldP spid="60" grpId="1"/>
      <p:bldP spid="61" grpId="0"/>
      <p:bldP spid="61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1652</Words>
  <Application>Microsoft Office PowerPoint</Application>
  <PresentationFormat>宽屏</PresentationFormat>
  <Paragraphs>314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华文细黑</vt:lpstr>
      <vt:lpstr>微软雅黑</vt:lpstr>
      <vt:lpstr>Arial</vt:lpstr>
      <vt:lpstr>Cambria Math</vt:lpstr>
      <vt:lpstr>Comic Sans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Qixiang Ma</cp:lastModifiedBy>
  <cp:revision>180</cp:revision>
  <dcterms:created xsi:type="dcterms:W3CDTF">2016-04-10T03:18:00Z</dcterms:created>
  <dcterms:modified xsi:type="dcterms:W3CDTF">2018-06-11T06:58:15Z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