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  <p:sldMasterId id="2147483707" r:id="rId2"/>
  </p:sldMasterIdLst>
  <p:notesMasterIdLst>
    <p:notesMasterId r:id="rId17"/>
  </p:notesMasterIdLst>
  <p:handoutMasterIdLst>
    <p:handoutMasterId r:id="rId18"/>
  </p:handoutMasterIdLst>
  <p:sldIdLst>
    <p:sldId id="590" r:id="rId3"/>
    <p:sldId id="622" r:id="rId4"/>
    <p:sldId id="591" r:id="rId5"/>
    <p:sldId id="623" r:id="rId6"/>
    <p:sldId id="592" r:id="rId7"/>
    <p:sldId id="598" r:id="rId8"/>
    <p:sldId id="624" r:id="rId9"/>
    <p:sldId id="595" r:id="rId10"/>
    <p:sldId id="594" r:id="rId11"/>
    <p:sldId id="593" r:id="rId12"/>
    <p:sldId id="596" r:id="rId13"/>
    <p:sldId id="597" r:id="rId14"/>
    <p:sldId id="618" r:id="rId15"/>
    <p:sldId id="588" r:id="rId16"/>
  </p:sldIdLst>
  <p:sldSz cx="10693400" cy="7561263"/>
  <p:notesSz cx="6797675" cy="9926638"/>
  <p:custDataLst>
    <p:tags r:id="rId19"/>
  </p:custDataLst>
  <p:defaultTextStyle>
    <a:defPPr>
      <a:defRPr lang="de-DE"/>
    </a:defPPr>
    <a:lvl1pPr marL="0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1401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2101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2803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3501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4204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44904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65601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2">
          <p15:clr>
            <a:srgbClr val="A4A3A4"/>
          </p15:clr>
        </p15:guide>
        <p15:guide id="2" orient="horz" pos="4082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orient="horz" pos="2482">
          <p15:clr>
            <a:srgbClr val="A4A3A4"/>
          </p15:clr>
        </p15:guide>
        <p15:guide id="5" orient="horz" pos="131">
          <p15:clr>
            <a:srgbClr val="A4A3A4"/>
          </p15:clr>
        </p15:guide>
        <p15:guide id="6" orient="horz" pos="4632">
          <p15:clr>
            <a:srgbClr val="A4A3A4"/>
          </p15:clr>
        </p15:guide>
        <p15:guide id="7" orient="horz" pos="2882">
          <p15:clr>
            <a:srgbClr val="A4A3A4"/>
          </p15:clr>
        </p15:guide>
        <p15:guide id="8" pos="291">
          <p15:clr>
            <a:srgbClr val="A4A3A4"/>
          </p15:clr>
        </p15:guide>
        <p15:guide id="9" pos="3341">
          <p15:clr>
            <a:srgbClr val="A4A3A4"/>
          </p15:clr>
        </p15:guide>
        <p15:guide id="10" pos="3395">
          <p15:clr>
            <a:srgbClr val="A4A3A4"/>
          </p15:clr>
        </p15:guide>
        <p15:guide id="11" pos="4429">
          <p15:clr>
            <a:srgbClr val="A4A3A4"/>
          </p15:clr>
        </p15:guide>
        <p15:guide id="12" pos="4376">
          <p15:clr>
            <a:srgbClr val="A4A3A4"/>
          </p15:clr>
        </p15:guide>
        <p15:guide id="13" pos="2360">
          <p15:clr>
            <a:srgbClr val="A4A3A4"/>
          </p15:clr>
        </p15:guide>
        <p15:guide id="14" pos="2307">
          <p15:clr>
            <a:srgbClr val="A4A3A4"/>
          </p15:clr>
        </p15:guide>
        <p15:guide id="15" pos="6445">
          <p15:clr>
            <a:srgbClr val="A4A3A4"/>
          </p15:clr>
        </p15:guide>
        <p15:guide id="16" pos="132">
          <p15:clr>
            <a:srgbClr val="A4A3A4"/>
          </p15:clr>
        </p15:guide>
        <p15:guide id="17" pos="6604">
          <p15:clr>
            <a:srgbClr val="A4A3A4"/>
          </p15:clr>
        </p15:guide>
        <p15:guide id="18" pos="6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AEAEA"/>
    <a:srgbClr val="FFCCFF"/>
    <a:srgbClr val="FF66FF"/>
    <a:srgbClr val="FF66CC"/>
    <a:srgbClr val="990099"/>
    <a:srgbClr val="5F5F5F"/>
    <a:srgbClr val="B2B2B2"/>
    <a:srgbClr val="CC3399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75" autoAdjust="0"/>
  </p:normalViewPr>
  <p:slideViewPr>
    <p:cSldViewPr snapToObjects="1" showGuides="1">
      <p:cViewPr varScale="1">
        <p:scale>
          <a:sx n="81" d="100"/>
          <a:sy n="81" d="100"/>
        </p:scale>
        <p:origin x="960" y="62"/>
      </p:cViewPr>
      <p:guideLst>
        <p:guide orient="horz" pos="932"/>
        <p:guide orient="horz" pos="4082"/>
        <p:guide orient="horz" pos="2531"/>
        <p:guide orient="horz" pos="2482"/>
        <p:guide orient="horz" pos="131"/>
        <p:guide orient="horz" pos="4632"/>
        <p:guide orient="horz" pos="2882"/>
        <p:guide pos="291"/>
        <p:guide pos="3341"/>
        <p:guide pos="3395"/>
        <p:guide pos="4429"/>
        <p:guide pos="4376"/>
        <p:guide pos="2360"/>
        <p:guide pos="2307"/>
        <p:guide pos="6445"/>
        <p:guide pos="132"/>
        <p:guide pos="6604"/>
        <p:guide pos="6391"/>
      </p:guideLst>
    </p:cSldViewPr>
  </p:slideViewPr>
  <p:outlineViewPr>
    <p:cViewPr>
      <p:scale>
        <a:sx n="33" d="100"/>
        <a:sy n="33" d="100"/>
      </p:scale>
      <p:origin x="0" y="3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-2592" y="-101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F8514-08BE-4B78-9C3F-47D9B2DEC32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F49D2-FD14-48EA-B066-0DD5A7B88A8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9045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F1129-6B38-4E08-B440-45489E13A96F}" type="datetimeFigureOut">
              <a:rPr lang="en-GB" smtClean="0"/>
              <a:pPr/>
              <a:t>13/09/2017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1BF7D-D1D3-4FCA-8E6B-E5C49A9CACF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77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1401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2101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2803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3501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4204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44904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65601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BF7D-D1D3-4FCA-8E6B-E5C49A9CACF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50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BF7D-D1D3-4FCA-8E6B-E5C49A9CACF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27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7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884" y="4852426"/>
            <a:ext cx="9556865" cy="461418"/>
          </a:xfrm>
        </p:spPr>
        <p:txBody>
          <a:bodyPr tIns="0" rIns="0" bIns="0" anchor="t" anchorCtr="0">
            <a:normAutofit/>
          </a:bodyPr>
          <a:lstStyle>
            <a:lvl1pPr algn="l">
              <a:defRPr sz="2900"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5233653"/>
            <a:ext cx="9556864" cy="1254951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1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7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7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noProof="0" dirty="0" smtClean="0"/>
              <a:t>Kliknite sem a upravte štýl predlohy podnadpisov.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871" y="6638763"/>
            <a:ext cx="3073990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88509" y="4"/>
            <a:ext cx="2988954" cy="1438740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  <p:sp>
        <p:nvSpPr>
          <p:cNvPr id="19" name="Rechteck 18"/>
          <p:cNvSpPr/>
          <p:nvPr userDrawn="1"/>
        </p:nvSpPr>
        <p:spPr>
          <a:xfrm>
            <a:off x="588871" y="-625585"/>
            <a:ext cx="10104529" cy="396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5884" tIns="55828" rIns="85884" bIns="55828" rtlCol="0" anchor="t" anchorCtr="0"/>
          <a:lstStyle/>
          <a:p>
            <a:pPr defTabSz="1090802"/>
            <a:r>
              <a:rPr lang="en-US" sz="1000" dirty="0" err="1" smtClean="0">
                <a:solidFill>
                  <a:srgbClr val="000000"/>
                </a:solidFill>
              </a:rPr>
              <a:t>Wenn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neues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einfügen</a:t>
            </a:r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Klicken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mit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der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rechten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Maustaste</a:t>
            </a:r>
            <a:r>
              <a:rPr lang="en-US" sz="1000" dirty="0" smtClean="0">
                <a:solidFill>
                  <a:srgbClr val="000000"/>
                </a:solidFill>
              </a:rPr>
              <a:t> auf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und </a:t>
            </a:r>
            <a:r>
              <a:rPr lang="en-US" sz="1000" dirty="0" err="1" smtClean="0">
                <a:solidFill>
                  <a:srgbClr val="000000"/>
                </a:solidFill>
              </a:rPr>
              <a:t>wählen</a:t>
            </a:r>
            <a:r>
              <a:rPr lang="en-US" sz="1000" dirty="0" smtClean="0">
                <a:solidFill>
                  <a:srgbClr val="000000"/>
                </a:solidFill>
              </a:rPr>
              <a:t> „In den </a:t>
            </a:r>
            <a:r>
              <a:rPr lang="en-US" sz="1000" dirty="0" err="1" smtClean="0">
                <a:solidFill>
                  <a:srgbClr val="000000"/>
                </a:solidFill>
              </a:rPr>
              <a:t>Hintergrund</a:t>
            </a:r>
            <a:r>
              <a:rPr lang="en-US" sz="1000" dirty="0" smtClean="0">
                <a:solidFill>
                  <a:srgbClr val="000000"/>
                </a:solidFill>
              </a:rPr>
              <a:t>“, um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hinter das Quality Seal </a:t>
            </a:r>
            <a:r>
              <a:rPr lang="en-US" sz="1000" dirty="0" err="1" smtClean="0">
                <a:solidFill>
                  <a:srgbClr val="000000"/>
                </a:solidFill>
              </a:rPr>
              <a:t>zu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bringen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</a:p>
          <a:p>
            <a:pPr defTabSz="1090802"/>
            <a:r>
              <a:rPr lang="en-US" sz="1000" dirty="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588871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578304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20958" y="1360306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 rot="5400000">
            <a:off x="-132858" y="-78259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4018671"/>
            <a:ext cx="9768865" cy="2460910"/>
          </a:xfrm>
        </p:spPr>
        <p:txBody>
          <a:bodyPr/>
          <a:lstStyle>
            <a:lvl1pPr marL="212099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645771" indent="-219676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069974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496067" indent="-213996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927849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ABF8B5D1-4B89-4584-8D76-FA4DDDA13A5A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68" y="1479009"/>
            <a:ext cx="4841734" cy="5000585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87546" y="1479009"/>
            <a:ext cx="4843591" cy="5000585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62275" y="327309"/>
            <a:ext cx="9768864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8" name="Datumsplatzhalter 23"/>
          <p:cNvSpPr>
            <a:spLocks noGrp="1"/>
          </p:cNvSpPr>
          <p:nvPr>
            <p:ph type="dt" sz="half" idx="10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8E808BDB-6371-42DC-AB5B-B52E7D398F25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68" y="1478996"/>
            <a:ext cx="4841734" cy="5000586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739E3BF1-7998-48FC-830A-487AD0455F2D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67" y="1478996"/>
            <a:ext cx="3200594" cy="5000586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46404" y="1479009"/>
            <a:ext cx="3200594" cy="5000585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7030542" y="1479009"/>
            <a:ext cx="3200594" cy="5000585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13" name="Datumsplatzhalter 23"/>
          <p:cNvSpPr>
            <a:spLocks noGrp="1"/>
          </p:cNvSpPr>
          <p:nvPr>
            <p:ph type="dt" sz="half" idx="14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2B0827D4-98A1-4542-A54F-FADD1CD40341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68" y="1479009"/>
            <a:ext cx="4841734" cy="2460911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87548" y="1479009"/>
            <a:ext cx="4843590" cy="2460911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462282" y="4018685"/>
            <a:ext cx="4841733" cy="2460911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5387546" y="4018685"/>
            <a:ext cx="4843591" cy="2460911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10" name="Datumsplatzhalter 23"/>
          <p:cNvSpPr>
            <a:spLocks noGrp="1"/>
          </p:cNvSpPr>
          <p:nvPr>
            <p:ph type="dt" sz="half" idx="15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5EE89DE9-686B-4775-8148-A925BEDA7465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2271" y="3433881"/>
            <a:ext cx="9768865" cy="304571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900">
                <a:solidFill>
                  <a:schemeClr val="bg1"/>
                </a:solidFill>
              </a:defRPr>
            </a:lvl1pPr>
            <a:lvl2pPr marL="219676" indent="-219676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900">
                <a:solidFill>
                  <a:schemeClr val="tx1"/>
                </a:solidFill>
              </a:defRPr>
            </a:lvl2pPr>
            <a:lvl3pPr marL="643874" indent="-212099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900">
                <a:solidFill>
                  <a:schemeClr val="tx1"/>
                </a:solidFill>
              </a:defRPr>
            </a:lvl3pPr>
            <a:lvl4pPr marL="1068081" indent="-213996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900">
                <a:solidFill>
                  <a:schemeClr val="tx1"/>
                </a:solidFill>
              </a:defRPr>
            </a:lvl4pPr>
            <a:lvl5pPr marL="1499855" indent="-212099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71" y="2708841"/>
            <a:ext cx="9768865" cy="7928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pic>
        <p:nvPicPr>
          <p:cNvPr id="22" name="Bild 5" descr="I:\Continental\_charts\_pot\PPT-Redesign2013\Logos\Fifa\brasil_kl.jp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9291298" y="407340"/>
            <a:ext cx="961599" cy="493184"/>
          </a:xfrm>
          <a:prstGeom prst="rect">
            <a:avLst/>
          </a:prstGeom>
          <a:noFill/>
        </p:spPr>
      </p:pic>
      <p:pic>
        <p:nvPicPr>
          <p:cNvPr id="15" name="Bild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3" y="6719985"/>
            <a:ext cx="2172360" cy="6286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462271" y="6664443"/>
            <a:ext cx="976886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094713" y="7029301"/>
            <a:ext cx="3188817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1068721"/>
            <a:r>
              <a:rPr lang="en-US" sz="800" dirty="0" smtClean="0">
                <a:solidFill>
                  <a:srgbClr val="000000"/>
                </a:solidFill>
              </a:rPr>
              <a:t>Confidential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094702" y="6876940"/>
            <a:ext cx="3188815" cy="15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1068721"/>
            <a:r>
              <a:rPr lang="en-US" sz="800" b="1" dirty="0" smtClean="0">
                <a:solidFill>
                  <a:srgbClr val="000000"/>
                </a:solidFill>
              </a:rPr>
              <a:t>Space for Sender Information</a:t>
            </a:r>
            <a:endParaRPr lang="en-US" sz="800" b="1" dirty="0">
              <a:solidFill>
                <a:srgbClr val="000000"/>
              </a:solidFill>
            </a:endParaRPr>
          </a:p>
        </p:txBody>
      </p:sp>
      <p:grpSp>
        <p:nvGrpSpPr>
          <p:cNvPr id="2" name="Gruppieren 16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17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CB87E736-CD96-4426-83B4-F4BF1F8A2DE8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728" y="1081299"/>
            <a:ext cx="9935951" cy="539828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100000"/>
              <a:buFontTx/>
              <a:buBlip>
                <a:blip r:embed="rId2"/>
              </a:buBlip>
              <a:defRPr/>
            </a:lvl2pPr>
            <a:lvl3pPr>
              <a:buSzPct val="100000"/>
              <a:buFontTx/>
              <a:buBlip>
                <a:blip r:embed="rId2"/>
              </a:buBlip>
              <a:defRPr/>
            </a:lvl3pPr>
            <a:lvl4pPr>
              <a:buSzPct val="100000"/>
              <a:buFontTx/>
              <a:buBlip>
                <a:blip r:embed="rId2"/>
              </a:buBlip>
              <a:defRPr/>
            </a:lvl4pPr>
            <a:lvl5pPr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C326269A-2E67-4F11-958D-77F23BC86D56}" type="datetime1">
              <a:rPr lang="de-DE" noProof="0" smtClean="0"/>
              <a:t>13.09.2017</a:t>
            </a:fld>
            <a:endParaRPr lang="de-DE" noProof="0"/>
          </a:p>
        </p:txBody>
      </p:sp>
      <p:sp>
        <p:nvSpPr>
          <p:cNvPr id="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Rotau, © Continental AG</a:t>
            </a:r>
            <a:endParaRPr lang="de-DE" dirty="0"/>
          </a:p>
        </p:txBody>
      </p:sp>
      <p:sp>
        <p:nvSpPr>
          <p:cNvPr id="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796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 small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209796" y="208285"/>
            <a:ext cx="10273833" cy="4366979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141" tIns="52071" rIns="104141" bIns="5207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Bitte decken </a:t>
            </a:r>
            <a:r>
              <a:rPr lang="en-US" sz="1800" dirty="0" err="1" smtClean="0">
                <a:solidFill>
                  <a:srgbClr val="FFFFFF"/>
                </a:solidFill>
              </a:rPr>
              <a:t>Sie</a:t>
            </a:r>
            <a:r>
              <a:rPr lang="en-US" sz="1800" dirty="0" smtClean="0">
                <a:solidFill>
                  <a:srgbClr val="FFFFFF"/>
                </a:solidFill>
              </a:rPr>
              <a:t> die </a:t>
            </a:r>
            <a:r>
              <a:rPr lang="en-US" sz="1800" dirty="0" err="1" smtClean="0">
                <a:solidFill>
                  <a:srgbClr val="FFFFFF"/>
                </a:solidFill>
              </a:rPr>
              <a:t>schraffierte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Fläche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mit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einem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Bild</a:t>
            </a:r>
            <a:r>
              <a:rPr lang="en-US" sz="1800" dirty="0" smtClean="0">
                <a:solidFill>
                  <a:srgbClr val="FFFFFF"/>
                </a:solidFill>
              </a:rPr>
              <a:t> ab.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Please cover the shaded area with a picture.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(24,4 x 11,0 cm)</a:t>
            </a:r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4" name="Gruppieren 7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882" y="4852426"/>
            <a:ext cx="9556865" cy="461418"/>
          </a:xfrm>
        </p:spPr>
        <p:txBody>
          <a:bodyPr tIns="0" rIns="0" bIns="0" anchor="t" anchorCtr="0">
            <a:normAutofit/>
          </a:bodyPr>
          <a:lstStyle>
            <a:lvl1pPr algn="l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5233653"/>
            <a:ext cx="9556864" cy="1254951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700">
                <a:solidFill>
                  <a:schemeClr val="bg1"/>
                </a:solidFill>
              </a:defRPr>
            </a:lvl1pPr>
            <a:lvl2pPr marL="520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2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4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65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871" y="6638762"/>
            <a:ext cx="3073990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09885" y="6638762"/>
            <a:ext cx="5935863" cy="40663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88514" y="4"/>
            <a:ext cx="2988954" cy="1438740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  <p:sp>
        <p:nvSpPr>
          <p:cNvPr id="19" name="Rechteck 18"/>
          <p:cNvSpPr/>
          <p:nvPr userDrawn="1"/>
        </p:nvSpPr>
        <p:spPr>
          <a:xfrm>
            <a:off x="588871" y="-625585"/>
            <a:ext cx="10104529" cy="396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1999" tIns="53301" rIns="81999" bIns="53301" rtlCol="0" anchor="t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000000"/>
                </a:solidFill>
              </a:rPr>
              <a:t>Wenn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neues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einfügen</a:t>
            </a:r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Klicken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mit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der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rechten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Maustaste</a:t>
            </a:r>
            <a:r>
              <a:rPr lang="en-US" sz="1000" dirty="0" smtClean="0">
                <a:solidFill>
                  <a:srgbClr val="000000"/>
                </a:solidFill>
              </a:rPr>
              <a:t> auf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und </a:t>
            </a:r>
            <a:r>
              <a:rPr lang="en-US" sz="1000" dirty="0" err="1" smtClean="0">
                <a:solidFill>
                  <a:srgbClr val="000000"/>
                </a:solidFill>
              </a:rPr>
              <a:t>wählen</a:t>
            </a:r>
            <a:r>
              <a:rPr lang="en-US" sz="1000" dirty="0" smtClean="0">
                <a:solidFill>
                  <a:srgbClr val="000000"/>
                </a:solidFill>
              </a:rPr>
              <a:t> „In den </a:t>
            </a:r>
            <a:r>
              <a:rPr lang="en-US" sz="1000" dirty="0" err="1" smtClean="0">
                <a:solidFill>
                  <a:srgbClr val="000000"/>
                </a:solidFill>
              </a:rPr>
              <a:t>Hintergrund</a:t>
            </a:r>
            <a:r>
              <a:rPr lang="en-US" sz="1000" dirty="0" smtClean="0">
                <a:solidFill>
                  <a:srgbClr val="000000"/>
                </a:solidFill>
              </a:rPr>
              <a:t>“, um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hinter das Quality Seal </a:t>
            </a:r>
            <a:r>
              <a:rPr lang="en-US" sz="1000" dirty="0" err="1" smtClean="0">
                <a:solidFill>
                  <a:srgbClr val="000000"/>
                </a:solidFill>
              </a:rPr>
              <a:t>zu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bringen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588871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578304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20958" y="1360305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 rot="5400000">
            <a:off x="-132858" y="-78259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68" y="3433872"/>
            <a:ext cx="9768866" cy="304571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700">
                <a:solidFill>
                  <a:schemeClr val="bg1"/>
                </a:solidFill>
              </a:defRPr>
            </a:lvl1pPr>
            <a:lvl2pPr marL="209912" indent="-209912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2pPr>
            <a:lvl3pPr marL="615258" indent="-202673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3pPr>
            <a:lvl4pPr marL="1020605" indent="-204482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4pPr>
            <a:lvl5pPr marL="1433191" indent="-202673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68" y="2708840"/>
            <a:ext cx="9768866" cy="792882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3E872F-FBC5-4310-916F-2A19E751796F}" type="datetime1">
              <a:rPr lang="de-DE" noProof="0" smtClean="0"/>
              <a:t>13.09.2017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Rotau, © Continental AG</a:t>
            </a:r>
            <a:endParaRPr lang="en-US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462268" y="6664443"/>
            <a:ext cx="9768866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4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with small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209795" y="208285"/>
            <a:ext cx="10273833" cy="4366979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141" tIns="52071" rIns="104141" bIns="52071" rtlCol="0" anchor="ctr"/>
          <a:lstStyle/>
          <a:p>
            <a:pPr algn="ctr"/>
            <a:r>
              <a:rPr lang="en-US" sz="1800" noProof="0" dirty="0" smtClean="0">
                <a:solidFill>
                  <a:schemeClr val="bg1"/>
                </a:solidFill>
              </a:rPr>
              <a:t>Bitte</a:t>
            </a:r>
            <a:r>
              <a:rPr lang="en-US" sz="1800" baseline="0" noProof="0" dirty="0" smtClean="0">
                <a:solidFill>
                  <a:schemeClr val="bg1"/>
                </a:solidFill>
              </a:rPr>
              <a:t> decken Sie die schraffierte Fläche mit einem Bild ab</a:t>
            </a:r>
            <a:r>
              <a:rPr lang="en-US" sz="18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8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8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8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800" noProof="0" dirty="0" smtClean="0">
                <a:solidFill>
                  <a:schemeClr val="bg1"/>
                </a:solidFill>
              </a:rPr>
              <a:t>(24,4 x 11,0 cm)</a:t>
            </a:r>
            <a:endParaRPr lang="en-US" sz="1800" noProof="0" dirty="0">
              <a:solidFill>
                <a:schemeClr val="bg1"/>
              </a:solidFill>
            </a:endParaRPr>
          </a:p>
        </p:txBody>
      </p:sp>
      <p:grpSp>
        <p:nvGrpSpPr>
          <p:cNvPr id="4" name="Gruppieren 7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881" y="4852426"/>
            <a:ext cx="9556865" cy="461418"/>
          </a:xfrm>
        </p:spPr>
        <p:txBody>
          <a:bodyPr tIns="0" rIns="0" bIns="0" anchor="t" anchorCtr="0">
            <a:noAutofit/>
          </a:bodyPr>
          <a:lstStyle>
            <a:lvl1pPr algn="l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5233653"/>
            <a:ext cx="9556864" cy="1254951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700">
                <a:solidFill>
                  <a:schemeClr val="bg1"/>
                </a:solidFill>
              </a:defRPr>
            </a:lvl1pPr>
            <a:lvl2pPr marL="520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2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4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65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871" y="6638760"/>
            <a:ext cx="3073990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09883" y="6638760"/>
            <a:ext cx="5935863" cy="40663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88509" y="4"/>
            <a:ext cx="2988954" cy="1438740"/>
          </a:xfrm>
          <a:blipFill>
            <a:blip r:embed="rId2" cstate="screen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  <p:sp>
        <p:nvSpPr>
          <p:cNvPr id="19" name="Rechteck 18"/>
          <p:cNvSpPr/>
          <p:nvPr userDrawn="1"/>
        </p:nvSpPr>
        <p:spPr>
          <a:xfrm>
            <a:off x="588871" y="-625585"/>
            <a:ext cx="10104529" cy="396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1999" tIns="53301" rIns="81999" bIns="53301" rtlCol="0" anchor="t" anchorCtr="0"/>
          <a:lstStyle/>
          <a:p>
            <a:r>
              <a:rPr lang="en-US" sz="1000" noProof="0" dirty="0" smtClean="0"/>
              <a:t>Wenn Sie </a:t>
            </a:r>
            <a:r>
              <a:rPr lang="en-US" sz="1000" noProof="0" dirty="0" err="1" smtClean="0"/>
              <a:t>ein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neues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Bild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einfügen</a:t>
            </a:r>
            <a:r>
              <a:rPr lang="en-US" sz="1000" noProof="0" dirty="0" smtClean="0"/>
              <a:t>: </a:t>
            </a:r>
            <a:r>
              <a:rPr lang="en-US" sz="1000" noProof="0" dirty="0" err="1" smtClean="0"/>
              <a:t>Klicken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Sie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mit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der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rechten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Maustaste</a:t>
            </a:r>
            <a:r>
              <a:rPr lang="en-US" sz="1000" noProof="0" dirty="0" smtClean="0"/>
              <a:t> auf das </a:t>
            </a:r>
            <a:r>
              <a:rPr lang="en-US" sz="1000" noProof="0" dirty="0" err="1" smtClean="0"/>
              <a:t>Bild</a:t>
            </a:r>
            <a:r>
              <a:rPr lang="en-US" sz="1000" noProof="0" dirty="0" smtClean="0"/>
              <a:t> und </a:t>
            </a:r>
            <a:r>
              <a:rPr lang="en-US" sz="1000" noProof="0" dirty="0" err="1" smtClean="0"/>
              <a:t>wählen</a:t>
            </a:r>
            <a:r>
              <a:rPr lang="en-US" sz="1000" noProof="0" dirty="0" smtClean="0"/>
              <a:t> „In den </a:t>
            </a:r>
            <a:r>
              <a:rPr lang="en-US" sz="1000" noProof="0" dirty="0" err="1" smtClean="0"/>
              <a:t>Hintergrund</a:t>
            </a:r>
            <a:r>
              <a:rPr lang="en-US" sz="1000" noProof="0" dirty="0" smtClean="0"/>
              <a:t>“, um das </a:t>
            </a:r>
            <a:r>
              <a:rPr lang="en-US" sz="1000" noProof="0" dirty="0" err="1" smtClean="0"/>
              <a:t>Bild</a:t>
            </a:r>
            <a:r>
              <a:rPr lang="en-US" sz="1000" noProof="0" dirty="0" smtClean="0"/>
              <a:t> hinter das Quality Seal </a:t>
            </a:r>
            <a:r>
              <a:rPr lang="en-US" sz="1000" noProof="0" dirty="0" err="1" smtClean="0"/>
              <a:t>zu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bringen</a:t>
            </a:r>
            <a:r>
              <a:rPr lang="en-US" sz="1000" noProof="0" dirty="0" smtClean="0"/>
              <a:t>.</a:t>
            </a:r>
          </a:p>
          <a:p>
            <a:r>
              <a:rPr lang="en-US" sz="1000" noProof="0" dirty="0" smtClean="0"/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588871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578304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20958" y="1360304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 rot="5400000">
            <a:off x="-132858" y="-78259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1479009"/>
            <a:ext cx="9768865" cy="5000585"/>
          </a:xfrm>
        </p:spPr>
        <p:txBody>
          <a:bodyPr/>
          <a:lstStyle>
            <a:lvl1pPr marL="212099" indent="-212099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645771" indent="-219676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069974" indent="-212099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496067" indent="-213996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927849" indent="-212099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14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3C9C5C87-4F02-48CF-86BF-8C4CB1F3A2F3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1F4938-0F46-45E6-A271-27A71E4ADECE}" type="datetime1">
              <a:rPr lang="de-DE" noProof="0" smtClean="0"/>
              <a:t>13.09.2017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Rotau,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1161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548D912-5D5D-404C-9197-3F32C97A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A7A859B5-DAA5-4171-A412-67E4CC69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ACF4445-647E-4F40-BEAE-95DD88A7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F8A-6C7C-4AEB-9E10-26021369570B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79398AE5-DBDA-4F41-B808-6DB700D8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783C2E31-C455-4E63-A969-188015F5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1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C18661C-E030-40E5-90E5-EBF98E29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70E25F6-48F8-4C6E-88BB-6FFA6E75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CC231CB-233E-4E75-947B-08381C77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79E1-0209-4FB6-8DB9-78EA5620FCA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5DB103C3-CDCB-416C-85C6-B0A72C8E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F91E8D97-F3C4-4C7B-9B95-0422049F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7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7E3C20D-4436-47B6-990D-85C4CCAA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02" y="1885066"/>
            <a:ext cx="9223058" cy="3145275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BA8FEB50-313F-4EFD-8234-33A16010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602" y="5060096"/>
            <a:ext cx="9223058" cy="1654026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ADE1F284-5EED-41D1-92A7-E0910D7C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B49-F0DB-4F38-B413-DEA6BF2D362D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F527557-1771-402E-A145-C311ED57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DB1DDD4-68BD-480F-A9AA-E99BE0B9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5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552CB55-2539-4426-BF73-4DA55245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3AA64D0-2391-4A9E-82EB-43AD0B41E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6E7A1C1B-44AE-4A30-8E85-FC486FE5F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27F680E6-8A42-40A3-9991-7117B775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386-60E0-4765-9725-078982A292FD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96B21538-DB3F-48D6-B437-C34EA155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694EC2F0-469C-465E-A12C-161DB035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439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CB5056A-F3D6-41EF-9BCB-26C0B957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402568"/>
            <a:ext cx="9223058" cy="146149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9DDA0CF-116F-4EC7-A2D2-8351B050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0DEC7B34-53E2-42E8-AE4A-89254BDE9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89A4D379-119F-47DA-8EF5-EE05FFE82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941F8921-80F6-4A06-9D2E-52ACF05CB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BF404AF3-4542-4601-967D-E7DD05B8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4E0E-5576-4444-AEB1-7064FC4DBC8D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265C0515-770F-44A3-9693-DE4F0FA5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44E0BD46-8DB3-49A2-8422-30252E46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78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C57E374-267D-44F2-9BA8-6557320D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BE0F40C-66C3-4C9F-BF02-1683CA0B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5B69-DF23-4965-A577-79A2FD7E738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5263F7F-EC32-47BE-BE0A-0C25CDDE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5AEBBBC5-C01A-436D-B247-8AF2FA11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94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DDCE00C2-04AB-4241-834D-BE064D7B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0756-0843-444D-8508-7D4B53090B81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77C91F00-B34B-4654-B7F7-12BF99AB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699091F1-2F2C-42EF-8F1F-CA076A61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77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06FB229-956A-4FC3-A601-A0AE4BF6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7C288AB-7F48-4654-AC1C-5844C26A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088" y="1088682"/>
            <a:ext cx="5413534" cy="5373398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816A0FC8-5340-41CE-9D7F-D5E40D105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19A682CF-3F78-4739-9B07-7CE1EAD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E58-9DCD-429F-A144-DC6C3824564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42C8767-64B3-4151-9EB8-0F9D7A7E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28B1985B-D826-481C-BC22-6D616BBC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34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27C8192-F068-49DD-9D45-9C0FA71E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D911F59A-C665-49BD-B41D-413CCCF71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088" y="1088682"/>
            <a:ext cx="5413534" cy="5373398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0D2DB7AF-116E-4FF2-BDC3-7F062F23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6C9E9C5-B341-4BF8-9201-3815A53E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8796-D4EC-40BC-AA9D-792B8F4317D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FD9900E-6167-466A-8343-3A6ED454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6B270861-890E-4564-AF31-768B4DCC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1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7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871" y="4233022"/>
            <a:ext cx="9556864" cy="461418"/>
          </a:xfrm>
        </p:spPr>
        <p:txBody>
          <a:bodyPr tIns="0" rIns="0" bIns="0" anchor="t" anchorCtr="0">
            <a:normAutofit/>
          </a:bodyPr>
          <a:lstStyle>
            <a:lvl1pPr algn="l">
              <a:defRPr sz="2900"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4614249"/>
            <a:ext cx="9556864" cy="1254951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1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7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7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noProof="0" smtClean="0"/>
              <a:t>Kliknite sem a upravte štýl predlohy podnadpisov.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871" y="6638763"/>
            <a:ext cx="3073990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1" y="4"/>
            <a:ext cx="2988955" cy="1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5B84212-09D1-4509-9353-ADC7BA7D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8F4924CF-B7F7-4306-A178-08A96643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09162EC-70D2-4064-9D17-E43D0B66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B201-5A9F-4FE3-9E14-F7B2A843C8E9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D4755F2A-7C65-45D1-A178-48C969CD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AEB7D33-33CB-4797-B737-15909722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244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EE96332C-B44E-46D2-99C6-C3DA800A9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12C0143B-88E3-494D-A148-91913934E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171" y="402567"/>
            <a:ext cx="6783626" cy="640782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F40E2C0A-E743-478F-ADB0-3D7669BE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171-660E-4B36-8DF5-C08D360BA091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80E646D1-009B-4AB7-9FED-56FCFF85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CF0614C-DA10-4BAE-90AB-DC1D5523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209796" y="208297"/>
            <a:ext cx="10273833" cy="7144693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9079" tIns="54543" rIns="109079" bIns="54543" rtlCol="0" anchor="ctr"/>
          <a:lstStyle/>
          <a:p>
            <a:pPr algn="ctr" defTabSz="1090802"/>
            <a:r>
              <a:rPr lang="en-US" sz="1900" dirty="0" smtClean="0">
                <a:solidFill>
                  <a:srgbClr val="FFFFFF"/>
                </a:solidFill>
              </a:rPr>
              <a:t>Bitte decken </a:t>
            </a:r>
            <a:r>
              <a:rPr lang="en-US" sz="1900" dirty="0" err="1" smtClean="0">
                <a:solidFill>
                  <a:srgbClr val="FFFFFF"/>
                </a:solidFill>
              </a:rPr>
              <a:t>Sie</a:t>
            </a:r>
            <a:r>
              <a:rPr lang="en-US" sz="1900" dirty="0" smtClean="0">
                <a:solidFill>
                  <a:srgbClr val="FFFFFF"/>
                </a:solidFill>
              </a:rPr>
              <a:t> die </a:t>
            </a:r>
            <a:r>
              <a:rPr lang="en-US" sz="1900" dirty="0" err="1" smtClean="0">
                <a:solidFill>
                  <a:srgbClr val="FFFFFF"/>
                </a:solidFill>
              </a:rPr>
              <a:t>schraffierte</a:t>
            </a:r>
            <a:r>
              <a:rPr lang="en-US" sz="1900" dirty="0" smtClean="0">
                <a:solidFill>
                  <a:srgbClr val="FFFFFF"/>
                </a:solidFill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</a:rPr>
              <a:t>Fläche</a:t>
            </a:r>
            <a:r>
              <a:rPr lang="en-US" sz="1900" dirty="0" smtClean="0">
                <a:solidFill>
                  <a:srgbClr val="FFFFFF"/>
                </a:solidFill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</a:rPr>
              <a:t>mit</a:t>
            </a:r>
            <a:r>
              <a:rPr lang="en-US" sz="1900" dirty="0" smtClean="0">
                <a:solidFill>
                  <a:srgbClr val="FFFFFF"/>
                </a:solidFill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</a:rPr>
              <a:t>einem</a:t>
            </a:r>
            <a:r>
              <a:rPr lang="en-US" sz="1900" dirty="0" smtClean="0">
                <a:solidFill>
                  <a:srgbClr val="FFFFFF"/>
                </a:solidFill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</a:rPr>
              <a:t>Bild</a:t>
            </a:r>
            <a:r>
              <a:rPr lang="en-US" sz="1900" dirty="0" smtClean="0">
                <a:solidFill>
                  <a:srgbClr val="FFFFFF"/>
                </a:solidFill>
              </a:rPr>
              <a:t> ab.</a:t>
            </a:r>
          </a:p>
          <a:p>
            <a:pPr algn="ctr" defTabSz="1090802"/>
            <a:r>
              <a:rPr lang="en-US" sz="1900" dirty="0" smtClean="0">
                <a:solidFill>
                  <a:srgbClr val="FFFFFF"/>
                </a:solidFill>
              </a:rPr>
              <a:t>Please cover the shaded area with a picture.</a:t>
            </a:r>
          </a:p>
          <a:p>
            <a:pPr algn="ctr" defTabSz="1090802"/>
            <a:r>
              <a:rPr lang="en-US" sz="1900" dirty="0" smtClean="0">
                <a:solidFill>
                  <a:srgbClr val="FFFFFF"/>
                </a:solidFill>
              </a:rPr>
              <a:t>(24,4 x 18,0 cm)</a:t>
            </a:r>
            <a:endParaRPr lang="en-US" sz="1900" dirty="0">
              <a:solidFill>
                <a:srgbClr val="FFFFFF"/>
              </a:solidFill>
            </a:endParaRPr>
          </a:p>
        </p:txBody>
      </p:sp>
      <p:grpSp>
        <p:nvGrpSpPr>
          <p:cNvPr id="4" name="Gruppieren 7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884" y="4852426"/>
            <a:ext cx="9556865" cy="461418"/>
          </a:xfrm>
        </p:spPr>
        <p:txBody>
          <a:bodyPr tIns="0" rIns="0" bIns="0" anchor="t" anchorCtr="0">
            <a:normAutofit/>
          </a:bodyPr>
          <a:lstStyle>
            <a:lvl1pPr algn="l">
              <a:defRPr sz="2900"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5233653"/>
            <a:ext cx="9556864" cy="1254951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1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7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7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noProof="0" smtClean="0"/>
              <a:t>Kliknite sem a upravte štýl predlohy podnadpisov.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871" y="6638763"/>
            <a:ext cx="3073990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09885" y="6638763"/>
            <a:ext cx="5935863" cy="40663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88509" y="4"/>
            <a:ext cx="2988954" cy="1438740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Das Quality Seal hat im Vordergrund zu stehen. 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  <p:sp>
        <p:nvSpPr>
          <p:cNvPr id="19" name="Rechteck 18"/>
          <p:cNvSpPr/>
          <p:nvPr userDrawn="1"/>
        </p:nvSpPr>
        <p:spPr>
          <a:xfrm>
            <a:off x="588871" y="-625585"/>
            <a:ext cx="10104529" cy="396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5884" tIns="55828" rIns="85884" bIns="55828" rtlCol="0" anchor="t" anchorCtr="0"/>
          <a:lstStyle/>
          <a:p>
            <a:pPr defTabSz="1090802"/>
            <a:r>
              <a:rPr lang="en-US" sz="1000" dirty="0" err="1" smtClean="0">
                <a:solidFill>
                  <a:srgbClr val="000000"/>
                </a:solidFill>
              </a:rPr>
              <a:t>Wenn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neues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einfügen</a:t>
            </a:r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Klicken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mit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der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rechten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Maustaste</a:t>
            </a:r>
            <a:r>
              <a:rPr lang="en-US" sz="1000" dirty="0" smtClean="0">
                <a:solidFill>
                  <a:srgbClr val="000000"/>
                </a:solidFill>
              </a:rPr>
              <a:t> auf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und </a:t>
            </a:r>
            <a:r>
              <a:rPr lang="en-US" sz="1000" dirty="0" err="1" smtClean="0">
                <a:solidFill>
                  <a:srgbClr val="000000"/>
                </a:solidFill>
              </a:rPr>
              <a:t>wählen</a:t>
            </a:r>
            <a:r>
              <a:rPr lang="en-US" sz="1000" dirty="0" smtClean="0">
                <a:solidFill>
                  <a:srgbClr val="000000"/>
                </a:solidFill>
              </a:rPr>
              <a:t> „In den </a:t>
            </a:r>
            <a:r>
              <a:rPr lang="en-US" sz="1000" dirty="0" err="1" smtClean="0">
                <a:solidFill>
                  <a:srgbClr val="000000"/>
                </a:solidFill>
              </a:rPr>
              <a:t>Hintergrund</a:t>
            </a:r>
            <a:r>
              <a:rPr lang="en-US" sz="1000" dirty="0" smtClean="0">
                <a:solidFill>
                  <a:srgbClr val="000000"/>
                </a:solidFill>
              </a:rPr>
              <a:t>“, um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hinter das Quality Seal </a:t>
            </a:r>
            <a:r>
              <a:rPr lang="en-US" sz="1000" dirty="0" err="1" smtClean="0">
                <a:solidFill>
                  <a:srgbClr val="000000"/>
                </a:solidFill>
              </a:rPr>
              <a:t>zu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bringen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</a:p>
          <a:p>
            <a:pPr defTabSz="1090802"/>
            <a:r>
              <a:rPr lang="en-US" sz="1000" dirty="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588871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578304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20958" y="1360306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 rot="5400000">
            <a:off x="-132858" y="-78259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2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1479009"/>
            <a:ext cx="9768865" cy="500058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219676" indent="-219676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643874" indent="-212099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1068081" indent="-213996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499855" indent="-212099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pic>
        <p:nvPicPr>
          <p:cNvPr id="22" name="Bild 5" descr="I:\Continental\_charts\_pot\PPT-Redesign2013\Logos\Fifa\brasil_kl.jp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9291298" y="407340"/>
            <a:ext cx="961599" cy="493184"/>
          </a:xfrm>
          <a:prstGeom prst="rect">
            <a:avLst/>
          </a:prstGeom>
          <a:noFill/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3" y="6719985"/>
            <a:ext cx="2172360" cy="6286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462271" y="6664443"/>
            <a:ext cx="976886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094713" y="7029301"/>
            <a:ext cx="3188817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1068721"/>
            <a:r>
              <a:rPr lang="en-US" sz="800" dirty="0" smtClean="0">
                <a:solidFill>
                  <a:srgbClr val="000000"/>
                </a:solidFill>
              </a:rPr>
              <a:t>Confidential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094702" y="6876940"/>
            <a:ext cx="3188815" cy="15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1068721"/>
            <a:r>
              <a:rPr lang="en-US" sz="800" b="1" dirty="0" smtClean="0">
                <a:solidFill>
                  <a:srgbClr val="000000"/>
                </a:solidFill>
              </a:rPr>
              <a:t>Space for Sender Information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6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68560EAD-9CB4-4493-AE61-A9535A4C4C72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1479009"/>
            <a:ext cx="9768865" cy="500058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219676" indent="-219676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643874" indent="-212099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068081" indent="-213996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499855" indent="-212099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7" name="Obdĺžnik 6"/>
          <p:cNvSpPr/>
          <p:nvPr userDrawn="1"/>
        </p:nvSpPr>
        <p:spPr>
          <a:xfrm>
            <a:off x="3662862" y="6862790"/>
            <a:ext cx="2189095" cy="16586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9079" tIns="54543" rIns="109079" bIns="54543" rtlCol="0" anchor="ctr"/>
          <a:lstStyle/>
          <a:p>
            <a:pPr algn="ctr" defTabSz="1090802"/>
            <a:endParaRPr lang="sk-SK" sz="19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  <p:sp>
        <p:nvSpPr>
          <p:cNvPr id="9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EF129864-E4D0-431B-8F7F-513F25F00C46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1479009"/>
            <a:ext cx="9768865" cy="500058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219676" indent="-219676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643874" indent="-212099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1068081" indent="-213996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499855" indent="-212099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pic>
        <p:nvPicPr>
          <p:cNvPr id="21" name="Bild 5" descr="I:\Continental\_charts\_pot\PPT-Redesign2013\Logos\Fifa\brasil_kl.jp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9291298" y="410966"/>
            <a:ext cx="961599" cy="485932"/>
          </a:xfrm>
          <a:prstGeom prst="rect">
            <a:avLst/>
          </a:prstGeom>
          <a:noFill/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62271" y="6664443"/>
            <a:ext cx="976886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094713" y="7029301"/>
            <a:ext cx="3188817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1068721"/>
            <a:r>
              <a:rPr lang="en-US" sz="800" dirty="0" smtClean="0">
                <a:solidFill>
                  <a:srgbClr val="FFFFFF"/>
                </a:solidFill>
              </a:rPr>
              <a:t>Confidential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094702" y="6876940"/>
            <a:ext cx="3188815" cy="15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1068721"/>
            <a:r>
              <a:rPr lang="en-US" sz="800" b="1" dirty="0" smtClean="0">
                <a:solidFill>
                  <a:srgbClr val="FFFFFF"/>
                </a:solidFill>
              </a:rPr>
              <a:t>Space for Sender Information</a:t>
            </a:r>
            <a:endParaRPr lang="en-US" sz="800" b="1" dirty="0">
              <a:solidFill>
                <a:srgbClr val="FFFFFF"/>
              </a:solidFill>
            </a:endParaRPr>
          </a:p>
        </p:txBody>
      </p:sp>
      <p:pic>
        <p:nvPicPr>
          <p:cNvPr id="15" name="Bild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95458" y="6720069"/>
            <a:ext cx="2172097" cy="6285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pieren 15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7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5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1" name="Textplatzhalt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88509" y="4"/>
            <a:ext cx="2988954" cy="1438740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1479009"/>
            <a:ext cx="9768865" cy="2460911"/>
          </a:xfrm>
        </p:spPr>
        <p:txBody>
          <a:bodyPr/>
          <a:lstStyle>
            <a:lvl1pPr marL="212099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645771" indent="-219676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069974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496067" indent="-213996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927849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9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872ED022-A919-4E12-8F0C-6CBD3D593937}" type="datetime1">
              <a:rPr lang="de-DE" noProof="0" smtClean="0"/>
              <a:t>13.09.2017</a:t>
            </a:fld>
            <a:endParaRPr lang="de-DE" noProof="0"/>
          </a:p>
        </p:txBody>
      </p:sp>
      <p:sp>
        <p:nvSpPr>
          <p:cNvPr id="10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Rotau, © Continental AG</a:t>
            </a:r>
            <a:endParaRPr lang="de-DE" dirty="0"/>
          </a:p>
        </p:txBody>
      </p:sp>
      <p:sp>
        <p:nvSpPr>
          <p:cNvPr id="11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796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462271" y="6664443"/>
            <a:ext cx="976886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95457" y="6720068"/>
            <a:ext cx="2172097" cy="62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  <a:prstGeom prst="rect">
            <a:avLst/>
          </a:prstGeom>
        </p:spPr>
        <p:txBody>
          <a:bodyPr vert="horz" lIns="0" tIns="0" rIns="109086" bIns="0" rtlCol="0" anchor="b" anchorCtr="0">
            <a:normAutofit/>
          </a:bodyPr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2271" y="1479009"/>
            <a:ext cx="9768865" cy="5000585"/>
          </a:xfrm>
          <a:prstGeom prst="rect">
            <a:avLst/>
          </a:prstGeom>
        </p:spPr>
        <p:txBody>
          <a:bodyPr vert="horz" lIns="0" tIns="21474" rIns="0" bIns="21474" rtlCol="0">
            <a:normAutofit/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094712" y="7029301"/>
            <a:ext cx="3188817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1068788"/>
            <a:r>
              <a:rPr lang="de-DE" sz="800" dirty="0" smtClean="0">
                <a:solidFill>
                  <a:srgbClr val="000000"/>
                </a:solidFill>
              </a:rPr>
              <a:t>Confidential</a:t>
            </a:r>
            <a:endParaRPr lang="de-DE" sz="800" dirty="0">
              <a:solidFill>
                <a:srgbClr val="000000"/>
              </a:solidFill>
            </a:endParaRPr>
          </a:p>
        </p:txBody>
      </p:sp>
      <p:sp>
        <p:nvSpPr>
          <p:cNvPr id="4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-1485194" y="-1400227"/>
            <a:ext cx="1856" cy="174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9086" tIns="54544" rIns="109086" bIns="54544" rtlCol="0" anchor="ctr"/>
          <a:lstStyle/>
          <a:p>
            <a:pPr algn="ctr" defTabSz="1090872"/>
            <a:endParaRPr lang="de-DE" sz="1900" dirty="0" smtClean="0">
              <a:solidFill>
                <a:srgbClr val="EBEBEB">
                  <a:lumMod val="10000"/>
                </a:srgbClr>
              </a:solidFill>
            </a:endParaRPr>
          </a:p>
        </p:txBody>
      </p:sp>
      <p:sp>
        <p:nvSpPr>
          <p:cNvPr id="17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E5B5261-916A-4FEF-949A-090C9F7C3120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8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Rotau, © Continental AG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9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702" r:id="rId16"/>
    <p:sldLayoutId id="2147483703" r:id="rId17"/>
    <p:sldLayoutId id="2147483704" r:id="rId18"/>
    <p:sldLayoutId id="2147483706" r:id="rId19"/>
    <p:sldLayoutId id="2147483719" r:id="rId2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1090872" rtl="0" eaLnBrk="1" latinLnBrk="0" hangingPunct="1">
        <a:lnSpc>
          <a:spcPct val="95000"/>
        </a:lnSpc>
        <a:spcBef>
          <a:spcPct val="0"/>
        </a:spcBef>
        <a:buNone/>
        <a:defRPr sz="29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212113" indent="-212113" algn="l" defTabSz="1090872" rtl="0" eaLnBrk="1" latinLnBrk="0" hangingPunct="1">
        <a:lnSpc>
          <a:spcPct val="100000"/>
        </a:lnSpc>
        <a:spcBef>
          <a:spcPts val="0"/>
        </a:spcBef>
        <a:spcAft>
          <a:spcPts val="1434"/>
        </a:spcAft>
        <a:buClr>
          <a:schemeClr val="accent1"/>
        </a:buClr>
        <a:buSzPct val="125000"/>
        <a:buFont typeface="Arial" pitchFamily="34" charset="0"/>
        <a:buChar char="›"/>
        <a:defRPr sz="19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645812" indent="-219690" algn="l" defTabSz="1090872" rtl="0" eaLnBrk="1" latinLnBrk="0" hangingPunct="1">
        <a:lnSpc>
          <a:spcPct val="100000"/>
        </a:lnSpc>
        <a:spcBef>
          <a:spcPts val="0"/>
        </a:spcBef>
        <a:spcAft>
          <a:spcPts val="1434"/>
        </a:spcAft>
        <a:buClr>
          <a:schemeClr val="accent1"/>
        </a:buClr>
        <a:buSzPct val="125000"/>
        <a:buFont typeface="Arial" pitchFamily="34" charset="0"/>
        <a:buChar char="›"/>
        <a:defRPr sz="19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070040" indent="-212113" algn="l" defTabSz="1090872" rtl="0" eaLnBrk="1" latinLnBrk="0" hangingPunct="1">
        <a:lnSpc>
          <a:spcPct val="100000"/>
        </a:lnSpc>
        <a:spcBef>
          <a:spcPts val="0"/>
        </a:spcBef>
        <a:spcAft>
          <a:spcPts val="1434"/>
        </a:spcAft>
        <a:buClr>
          <a:schemeClr val="accent1"/>
        </a:buClr>
        <a:buSzPct val="125000"/>
        <a:buFont typeface="Arial" pitchFamily="34" charset="0"/>
        <a:buChar char="›"/>
        <a:defRPr sz="19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496162" indent="-214010" algn="l" defTabSz="1090872" rtl="0" eaLnBrk="1" latinLnBrk="0" hangingPunct="1">
        <a:lnSpc>
          <a:spcPct val="100000"/>
        </a:lnSpc>
        <a:spcBef>
          <a:spcPts val="0"/>
        </a:spcBef>
        <a:spcAft>
          <a:spcPts val="1434"/>
        </a:spcAft>
        <a:buClr>
          <a:schemeClr val="accent1"/>
        </a:buClr>
        <a:buSzPct val="125000"/>
        <a:buFont typeface="Arial" pitchFamily="34" charset="0"/>
        <a:buChar char="›"/>
        <a:defRPr sz="19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927971" indent="-212113" algn="l" defTabSz="1090872" rtl="0" eaLnBrk="1" latinLnBrk="0" hangingPunct="1">
        <a:lnSpc>
          <a:spcPct val="100000"/>
        </a:lnSpc>
        <a:spcBef>
          <a:spcPts val="0"/>
        </a:spcBef>
        <a:spcAft>
          <a:spcPts val="1434"/>
        </a:spcAft>
        <a:buClr>
          <a:schemeClr val="accent1"/>
        </a:buClr>
        <a:buSzPct val="125000"/>
        <a:buFont typeface="Arial" pitchFamily="34" charset="0"/>
        <a:buChar char="›"/>
        <a:defRPr sz="19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999901" indent="-272717" algn="l" defTabSz="10908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5337" indent="-272717" algn="l" defTabSz="10908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90771" indent="-272717" algn="l" defTabSz="10908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6206" indent="-272717" algn="l" defTabSz="10908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5431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872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6308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1746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7180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2617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052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63490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BD76D2F4-AB0E-4003-BEC5-6233DEAE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71" y="402568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B3DF9D16-F525-48A0-B6BF-34F51C60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35D46495-69C0-4970-9B93-B0D3A313D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171" y="7008171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2020"/>
            <a:fld id="{ABB07611-7849-4898-973E-B938BD448C7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E70F8F24-E065-4612-AD81-C0A43872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89" y="7008171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2020"/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FE567765-8802-4837-ABFA-B703E3FF1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2214" y="7008171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2020"/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802020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6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slide" Target="slide4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20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slide" Target="slide7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slide" Target="slide2.xml"/><Relationship Id="rId2" Type="http://schemas.openxmlformats.org/officeDocument/2006/relationships/tags" Target="../tags/tag22.xml"/><Relationship Id="rId16" Type="http://schemas.openxmlformats.org/officeDocument/2006/relationships/slideLayout" Target="../slideLayouts/slideLayout2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3" Type="http://schemas.openxmlformats.org/officeDocument/2006/relationships/tags" Target="../tags/tag38.xml"/><Relationship Id="rId21" Type="http://schemas.openxmlformats.org/officeDocument/2006/relationships/tags" Target="../tags/tag56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slide" Target="slide4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slide" Target="slide2.xml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FrickeL\AppData\Local\Temp\notes6CEA5A\~425139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7445" y="208034"/>
            <a:ext cx="10256045" cy="546906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4220" y="5677097"/>
            <a:ext cx="9556865" cy="461418"/>
          </a:xfrm>
        </p:spPr>
        <p:txBody>
          <a:bodyPr/>
          <a:lstStyle/>
          <a:p>
            <a:r>
              <a:rPr lang="de-DE" sz="3200" dirty="0" smtClean="0"/>
              <a:t>MATSE-SE Projekt: Kanban-Tafel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6156895"/>
            <a:ext cx="9556864" cy="51968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de-DE" sz="2400" dirty="0" smtClean="0"/>
          </a:p>
        </p:txBody>
      </p:sp>
      <p:pic>
        <p:nvPicPr>
          <p:cNvPr id="9" name="Picture 4" descr="http://www.kometgroup.com/uploads/tx_t3pressroom/B01_KOMET_IDEEN-FORUM__2014_Key_Visu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490" y="208033"/>
            <a:ext cx="10278000" cy="5389498"/>
          </a:xfrm>
          <a:prstGeom prst="rect">
            <a:avLst/>
          </a:prstGeom>
          <a:noFill/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Rotau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 </a:t>
            </a:r>
          </a:p>
          <a:p>
            <a:pPr lvl="1"/>
            <a:r>
              <a:rPr lang="de-DE" dirty="0" smtClean="0"/>
              <a:t>Große Abhängigkeit von anderen Faktoren (Server-Client-Verbindung, etc.)</a:t>
            </a:r>
          </a:p>
          <a:p>
            <a:pPr lvl="1"/>
            <a:r>
              <a:rPr lang="de-DE" dirty="0" smtClean="0"/>
              <a:t>Testen nicht möglich da zu viel aussteht</a:t>
            </a:r>
          </a:p>
          <a:p>
            <a:pPr lvl="1"/>
            <a:r>
              <a:rPr lang="de-DE" dirty="0" smtClean="0"/>
              <a:t>Unklarheiten in Zuständigkeiten</a:t>
            </a:r>
          </a:p>
          <a:p>
            <a:pPr lvl="2"/>
            <a:r>
              <a:rPr lang="de-DE" dirty="0" smtClean="0"/>
              <a:t>Was bekommen wir, was wird gebraucht???</a:t>
            </a:r>
          </a:p>
          <a:p>
            <a:pPr lvl="1"/>
            <a:endParaRPr lang="de-DE" dirty="0"/>
          </a:p>
          <a:p>
            <a:pPr lvl="1" algn="ctr"/>
            <a:r>
              <a:rPr lang="de-DE" b="1" dirty="0" smtClean="0"/>
              <a:t>Daraus folgt: Zeitdruck am Ende!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und Lösungen GUI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2C7210-B4A3-4D13-B42D-F826E1211E47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3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Unwissenheit wie die Verbindung mit </a:t>
            </a:r>
            <a:r>
              <a:rPr lang="de-DE" dirty="0"/>
              <a:t>S</a:t>
            </a:r>
            <a:r>
              <a:rPr lang="de-DE" dirty="0" smtClean="0"/>
              <a:t>ocket aufgebaut werden soll</a:t>
            </a:r>
          </a:p>
          <a:p>
            <a:pPr lvl="1"/>
            <a:r>
              <a:rPr lang="de-DE" dirty="0" smtClean="0"/>
              <a:t>Wie funktioniert Multithreading?</a:t>
            </a:r>
          </a:p>
          <a:p>
            <a:pPr lvl="1"/>
            <a:r>
              <a:rPr lang="de-DE" dirty="0" smtClean="0"/>
              <a:t>Probleme beim Aufbau einer Verbindung zu einem externen Server</a:t>
            </a:r>
          </a:p>
          <a:p>
            <a:pPr lvl="1"/>
            <a:r>
              <a:rPr lang="de-DE" dirty="0" smtClean="0"/>
              <a:t>Verbindung funktioniert nicht bei allen</a:t>
            </a:r>
          </a:p>
          <a:p>
            <a:pPr lvl="1"/>
            <a:r>
              <a:rPr lang="de-DE" dirty="0" smtClean="0"/>
              <a:t>Sinnvoller Ablauf für die Kommunikation mit Objekten</a:t>
            </a:r>
          </a:p>
          <a:p>
            <a:endParaRPr lang="de-DE" dirty="0"/>
          </a:p>
          <a:p>
            <a:r>
              <a:rPr lang="de-DE" dirty="0" smtClean="0"/>
              <a:t>Lösungen:</a:t>
            </a:r>
          </a:p>
          <a:p>
            <a:pPr lvl="1"/>
            <a:r>
              <a:rPr lang="de-DE" dirty="0" smtClean="0"/>
              <a:t>Unterrichtsinhalt wurde Multithreading vorgestellt</a:t>
            </a:r>
          </a:p>
          <a:p>
            <a:pPr lvl="1"/>
            <a:r>
              <a:rPr lang="de-DE" dirty="0" smtClean="0"/>
              <a:t>Wissen über Sockets an Beispielen erarbeitet.</a:t>
            </a:r>
          </a:p>
          <a:p>
            <a:pPr lvl="1"/>
            <a:r>
              <a:rPr lang="de-DE" dirty="0" smtClean="0"/>
              <a:t>Beispiele durch Lehrkraft aus dem Unterricht</a:t>
            </a:r>
          </a:p>
          <a:p>
            <a:pPr lvl="1"/>
            <a:r>
              <a:rPr lang="de-DE" dirty="0" smtClean="0"/>
              <a:t>Server wird nur lokal ausgeführt</a:t>
            </a:r>
          </a:p>
          <a:p>
            <a:pPr lvl="1"/>
            <a:r>
              <a:rPr lang="de-DE" dirty="0" smtClean="0"/>
              <a:t>Bei manchen Conti-Laptops sind alle Ports gesperrt</a:t>
            </a:r>
          </a:p>
          <a:p>
            <a:pPr lvl="1"/>
            <a:r>
              <a:rPr lang="de-DE" dirty="0" smtClean="0"/>
              <a:t>Diskussion zusammen mit visuellen Darstellungen, auf funktionierenden Prototypen aufbauend</a:t>
            </a:r>
            <a:endParaRPr lang="de-DE" dirty="0"/>
          </a:p>
          <a:p>
            <a:pPr algn="ctr"/>
            <a:r>
              <a:rPr lang="de-DE" b="1" dirty="0" smtClean="0"/>
              <a:t>Daraus folgt: Zeitdruck am Ende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Lösungen </a:t>
            </a:r>
            <a:r>
              <a:rPr lang="de-DE" dirty="0" smtClean="0"/>
              <a:t>Server-Client-Verbindung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57257D-61DE-4C69-8A8D-4009F2AA3828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72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70866" y="1122934"/>
            <a:ext cx="2767317" cy="9293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	</a:t>
            </a:r>
            <a:r>
              <a:rPr lang="de-DE" sz="1754" b="1" u="sng" dirty="0">
                <a:solidFill>
                  <a:prstClr val="black"/>
                </a:solidFill>
              </a:rPr>
              <a:t>Client A</a:t>
            </a:r>
          </a:p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MainThread</a:t>
            </a:r>
            <a:r>
              <a:rPr lang="de-DE" sz="1579" u="sng" dirty="0">
                <a:solidFill>
                  <a:prstClr val="black"/>
                </a:solidFill>
              </a:rPr>
              <a:t> – </a:t>
            </a:r>
            <a:r>
              <a:rPr lang="de-DE" sz="1579" u="sng" dirty="0" err="1">
                <a:solidFill>
                  <a:prstClr val="black"/>
                </a:solidFill>
              </a:rPr>
              <a:t>KClientThread</a:t>
            </a:r>
            <a:endParaRPr lang="de-DE" sz="1579" u="sng" dirty="0">
              <a:solidFill>
                <a:prstClr val="black"/>
              </a:solidFill>
            </a:endParaRP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</a:t>
            </a:r>
            <a:r>
              <a:rPr lang="de-DE" sz="1053" dirty="0" err="1">
                <a:solidFill>
                  <a:prstClr val="black"/>
                </a:solidFill>
              </a:rPr>
              <a:t>Gui</a:t>
            </a:r>
            <a:r>
              <a:rPr lang="de-DE" sz="1053" dirty="0">
                <a:solidFill>
                  <a:prstClr val="black"/>
                </a:solidFill>
              </a:rPr>
              <a:t>	          - Server-Client-Connection</a:t>
            </a: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Controller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0866" y="3101999"/>
            <a:ext cx="2767317" cy="9293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	</a:t>
            </a:r>
            <a:r>
              <a:rPr lang="de-DE" sz="1754" b="1" u="sng" dirty="0">
                <a:solidFill>
                  <a:prstClr val="black"/>
                </a:solidFill>
              </a:rPr>
              <a:t>Client B</a:t>
            </a:r>
          </a:p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MainThread</a:t>
            </a:r>
            <a:r>
              <a:rPr lang="de-DE" sz="1579" u="sng" dirty="0">
                <a:solidFill>
                  <a:prstClr val="black"/>
                </a:solidFill>
              </a:rPr>
              <a:t> – </a:t>
            </a:r>
            <a:r>
              <a:rPr lang="de-DE" sz="1579" u="sng" dirty="0" err="1">
                <a:solidFill>
                  <a:prstClr val="black"/>
                </a:solidFill>
              </a:rPr>
              <a:t>KClientThread</a:t>
            </a:r>
            <a:endParaRPr lang="de-DE" sz="1579" u="sng" dirty="0">
              <a:solidFill>
                <a:prstClr val="black"/>
              </a:solidFill>
            </a:endParaRP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</a:t>
            </a:r>
            <a:r>
              <a:rPr lang="de-DE" sz="1053" dirty="0" err="1">
                <a:solidFill>
                  <a:prstClr val="black"/>
                </a:solidFill>
              </a:rPr>
              <a:t>Gui</a:t>
            </a:r>
            <a:r>
              <a:rPr lang="de-DE" sz="1053" dirty="0">
                <a:solidFill>
                  <a:prstClr val="black"/>
                </a:solidFill>
              </a:rPr>
              <a:t>	          - Server-Client-Connection</a:t>
            </a: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Controller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70866" y="4888389"/>
            <a:ext cx="2767317" cy="9293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	</a:t>
            </a:r>
            <a:r>
              <a:rPr lang="de-DE" sz="1754" b="1" u="sng" dirty="0">
                <a:solidFill>
                  <a:prstClr val="black"/>
                </a:solidFill>
              </a:rPr>
              <a:t>Client C</a:t>
            </a:r>
          </a:p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MainThread</a:t>
            </a:r>
            <a:r>
              <a:rPr lang="de-DE" sz="1579" u="sng" dirty="0">
                <a:solidFill>
                  <a:prstClr val="black"/>
                </a:solidFill>
              </a:rPr>
              <a:t> – </a:t>
            </a:r>
            <a:r>
              <a:rPr lang="de-DE" sz="1579" u="sng" dirty="0" err="1">
                <a:solidFill>
                  <a:prstClr val="black"/>
                </a:solidFill>
              </a:rPr>
              <a:t>KClientThread</a:t>
            </a:r>
            <a:endParaRPr lang="de-DE" sz="1579" u="sng" dirty="0">
              <a:solidFill>
                <a:prstClr val="black"/>
              </a:solidFill>
            </a:endParaRP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</a:t>
            </a:r>
            <a:r>
              <a:rPr lang="de-DE" sz="1053" dirty="0" err="1">
                <a:solidFill>
                  <a:prstClr val="black"/>
                </a:solidFill>
              </a:rPr>
              <a:t>Gui</a:t>
            </a:r>
            <a:r>
              <a:rPr lang="de-DE" sz="1053" dirty="0">
                <a:solidFill>
                  <a:prstClr val="black"/>
                </a:solidFill>
              </a:rPr>
              <a:t>	          - Server-Client-Connection</a:t>
            </a: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Controller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548135" y="1122933"/>
            <a:ext cx="3528822" cy="514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802020"/>
            <a:r>
              <a:rPr lang="de-DE" sz="1754" b="1" u="sng" dirty="0">
                <a:solidFill>
                  <a:prstClr val="black"/>
                </a:solidFill>
              </a:rPr>
              <a:t>SERVER</a:t>
            </a:r>
          </a:p>
          <a:p>
            <a:pPr algn="r" defTabSz="802020"/>
            <a:r>
              <a:rPr lang="de-DE" sz="1579" u="sng" dirty="0" err="1">
                <a:solidFill>
                  <a:prstClr val="black"/>
                </a:solidFill>
              </a:rPr>
              <a:t>KServerThread</a:t>
            </a:r>
            <a:endParaRPr lang="de-DE" sz="1579" u="sng" dirty="0">
              <a:solidFill>
                <a:prstClr val="black"/>
              </a:solidFill>
            </a:endParaRPr>
          </a:p>
          <a:p>
            <a:pPr algn="r" defTabSz="802020"/>
            <a:r>
              <a:rPr lang="de-DE" sz="1403" dirty="0">
                <a:solidFill>
                  <a:prstClr val="black"/>
                </a:solidFill>
              </a:rPr>
              <a:t>Startet </a:t>
            </a:r>
            <a:r>
              <a:rPr lang="de-DE" sz="1403" dirty="0" err="1">
                <a:solidFill>
                  <a:prstClr val="black"/>
                </a:solidFill>
              </a:rPr>
              <a:t>ClientTread</a:t>
            </a:r>
            <a:endParaRPr lang="de-DE" sz="1403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algn="r" defTabSz="802020"/>
            <a:endParaRPr lang="de-DE" sz="1579" dirty="0">
              <a:solidFill>
                <a:prstClr val="black"/>
              </a:solidFill>
            </a:endParaRPr>
          </a:p>
          <a:p>
            <a:pPr algn="r" defTabSz="802020"/>
            <a:endParaRPr lang="de-DE" sz="1579" dirty="0">
              <a:solidFill>
                <a:prstClr val="black"/>
              </a:solidFill>
            </a:endParaRPr>
          </a:p>
          <a:p>
            <a:pPr algn="r" defTabSz="802020"/>
            <a:r>
              <a:rPr lang="de-DE" sz="1403" dirty="0">
                <a:solidFill>
                  <a:prstClr val="black"/>
                </a:solidFill>
              </a:rPr>
              <a:t>Startet </a:t>
            </a:r>
            <a:r>
              <a:rPr lang="de-DE" sz="1403" dirty="0" err="1">
                <a:solidFill>
                  <a:prstClr val="black"/>
                </a:solidFill>
              </a:rPr>
              <a:t>ClientThread</a:t>
            </a:r>
            <a:endParaRPr lang="de-DE" sz="1403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algn="r" defTabSz="802020"/>
            <a:r>
              <a:rPr lang="de-DE" sz="1403" dirty="0">
                <a:solidFill>
                  <a:prstClr val="black"/>
                </a:solidFill>
              </a:rPr>
              <a:t>Startet </a:t>
            </a:r>
            <a:r>
              <a:rPr lang="de-DE" sz="1403" dirty="0" err="1">
                <a:solidFill>
                  <a:prstClr val="black"/>
                </a:solidFill>
              </a:rPr>
              <a:t>ClientThread</a:t>
            </a:r>
            <a:endParaRPr lang="de-DE" sz="1403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623617" y="1599529"/>
            <a:ext cx="1500220" cy="983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ClientThreadA</a:t>
            </a:r>
            <a:endParaRPr lang="de-DE" sz="1579" u="sng" dirty="0">
              <a:solidFill>
                <a:prstClr val="black"/>
              </a:solidFill>
            </a:endParaRP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Hält Verbindung zum jeweiligen Client</a:t>
            </a: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Übermittelt Projekte</a:t>
            </a:r>
          </a:p>
          <a:p>
            <a:pPr marL="150379" indent="-150379" defTabSz="802020">
              <a:buFontTx/>
              <a:buChar char="-"/>
            </a:pPr>
            <a:endParaRPr lang="de-DE" sz="1053" dirty="0">
              <a:solidFill>
                <a:prstClr val="black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623617" y="3353863"/>
            <a:ext cx="1500220" cy="983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ClientThreadB</a:t>
            </a:r>
            <a:endParaRPr lang="de-DE" sz="1579" u="sng" dirty="0">
              <a:solidFill>
                <a:prstClr val="black"/>
              </a:solidFill>
            </a:endParaRP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Hält Verbindung zum jeweiligen Client</a:t>
            </a: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Übermittelt Projekte</a:t>
            </a:r>
          </a:p>
          <a:p>
            <a:pPr defTabSz="802020"/>
            <a:endParaRPr lang="de-DE" sz="1053" dirty="0">
              <a:solidFill>
                <a:prstClr val="black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623617" y="5133620"/>
            <a:ext cx="1500220" cy="983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ClientThreadC</a:t>
            </a:r>
            <a:endParaRPr lang="de-DE" sz="1579" u="sng" dirty="0">
              <a:solidFill>
                <a:prstClr val="black"/>
              </a:solidFill>
            </a:endParaRP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Hält Verbindung zum jeweiligen Client</a:t>
            </a: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Übermittelt Projekte</a:t>
            </a:r>
          </a:p>
          <a:p>
            <a:pPr defTabSz="802020"/>
            <a:endParaRPr lang="de-DE" sz="1053" dirty="0">
              <a:solidFill>
                <a:prstClr val="black"/>
              </a:solidFill>
            </a:endParaRPr>
          </a:p>
        </p:txBody>
      </p:sp>
      <p:sp>
        <p:nvSpPr>
          <p:cNvPr id="14" name="Nach oben gekrümmter Pfeil 13"/>
          <p:cNvSpPr/>
          <p:nvPr/>
        </p:nvSpPr>
        <p:spPr>
          <a:xfrm>
            <a:off x="518945" y="2040748"/>
            <a:ext cx="1622880" cy="42733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15" name="Nach oben gekrümmter Pfeil 14"/>
          <p:cNvSpPr/>
          <p:nvPr/>
        </p:nvSpPr>
        <p:spPr>
          <a:xfrm>
            <a:off x="518945" y="4019813"/>
            <a:ext cx="1622880" cy="42733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16" name="Nach oben gekrümmter Pfeil 15"/>
          <p:cNvSpPr/>
          <p:nvPr/>
        </p:nvSpPr>
        <p:spPr>
          <a:xfrm>
            <a:off x="518945" y="5794998"/>
            <a:ext cx="1622880" cy="42733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80586" y="2451405"/>
            <a:ext cx="811355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startet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980586" y="4447144"/>
            <a:ext cx="813198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startet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980586" y="6222329"/>
            <a:ext cx="811355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startet</a:t>
            </a:r>
          </a:p>
        </p:txBody>
      </p:sp>
      <p:sp>
        <p:nvSpPr>
          <p:cNvPr id="20" name="Nach oben gekrümmter Pfeil 19"/>
          <p:cNvSpPr/>
          <p:nvPr/>
        </p:nvSpPr>
        <p:spPr>
          <a:xfrm>
            <a:off x="2490933" y="2036529"/>
            <a:ext cx="7019903" cy="9937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21" name="Nach oben gekrümmter Pfeil 20"/>
          <p:cNvSpPr/>
          <p:nvPr/>
        </p:nvSpPr>
        <p:spPr>
          <a:xfrm>
            <a:off x="2490933" y="4019814"/>
            <a:ext cx="7019903" cy="9937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22" name="Nach oben gekrümmter Pfeil 21"/>
          <p:cNvSpPr/>
          <p:nvPr/>
        </p:nvSpPr>
        <p:spPr>
          <a:xfrm>
            <a:off x="2490933" y="5773410"/>
            <a:ext cx="7019903" cy="9937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245564" y="2620975"/>
            <a:ext cx="2076468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Verbindet zum </a:t>
            </a:r>
            <a:r>
              <a:rPr lang="de-DE" sz="1579" dirty="0" err="1">
                <a:solidFill>
                  <a:prstClr val="black"/>
                </a:solidFill>
              </a:rPr>
              <a:t>KServer</a:t>
            </a:r>
            <a:endParaRPr lang="de-DE" sz="1579" dirty="0">
              <a:solidFill>
                <a:prstClr val="black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245564" y="4583425"/>
            <a:ext cx="2076468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Verbindet zum </a:t>
            </a:r>
            <a:r>
              <a:rPr lang="de-DE" sz="1579" dirty="0" err="1">
                <a:solidFill>
                  <a:prstClr val="black"/>
                </a:solidFill>
              </a:rPr>
              <a:t>KServer</a:t>
            </a:r>
            <a:endParaRPr lang="de-DE" sz="1579" dirty="0">
              <a:solidFill>
                <a:prstClr val="black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245564" y="6332886"/>
            <a:ext cx="2076468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Verbindet zum </a:t>
            </a:r>
            <a:r>
              <a:rPr lang="de-DE" sz="1579" dirty="0" err="1">
                <a:solidFill>
                  <a:prstClr val="black"/>
                </a:solidFill>
              </a:rPr>
              <a:t>KServer</a:t>
            </a:r>
            <a:endParaRPr lang="de-DE" sz="1579" dirty="0">
              <a:solidFill>
                <a:prstClr val="black"/>
              </a:solidFill>
            </a:endParaRPr>
          </a:p>
        </p:txBody>
      </p:sp>
      <p:sp>
        <p:nvSpPr>
          <p:cNvPr id="26" name="Pfeil nach links 25"/>
          <p:cNvSpPr/>
          <p:nvPr/>
        </p:nvSpPr>
        <p:spPr>
          <a:xfrm>
            <a:off x="8199319" y="1637838"/>
            <a:ext cx="311366" cy="2775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white"/>
              </a:solidFill>
            </a:endParaRPr>
          </a:p>
        </p:txBody>
      </p:sp>
      <p:sp>
        <p:nvSpPr>
          <p:cNvPr id="27" name="Pfeil nach links 26"/>
          <p:cNvSpPr/>
          <p:nvPr/>
        </p:nvSpPr>
        <p:spPr>
          <a:xfrm>
            <a:off x="8156863" y="3790125"/>
            <a:ext cx="311366" cy="2775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white"/>
              </a:solidFill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8151795" y="5402007"/>
            <a:ext cx="311366" cy="2775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white"/>
              </a:solidFill>
            </a:endParaRPr>
          </a:p>
        </p:txBody>
      </p:sp>
      <p:sp>
        <p:nvSpPr>
          <p:cNvPr id="2" name="Legende mit Pfeil nach links und rechts 1"/>
          <p:cNvSpPr/>
          <p:nvPr/>
        </p:nvSpPr>
        <p:spPr>
          <a:xfrm>
            <a:off x="3177044" y="1591600"/>
            <a:ext cx="3272020" cy="514261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r>
              <a:rPr lang="de-DE" sz="1579" dirty="0">
                <a:solidFill>
                  <a:prstClr val="white"/>
                </a:solidFill>
              </a:rPr>
              <a:t>Kommunizieren</a:t>
            </a:r>
          </a:p>
        </p:txBody>
      </p:sp>
      <p:sp>
        <p:nvSpPr>
          <p:cNvPr id="29" name="Legende mit Pfeil nach links und rechts 28"/>
          <p:cNvSpPr/>
          <p:nvPr/>
        </p:nvSpPr>
        <p:spPr>
          <a:xfrm>
            <a:off x="3179713" y="3442789"/>
            <a:ext cx="3272020" cy="514261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r>
              <a:rPr lang="de-DE" sz="1579" dirty="0">
                <a:solidFill>
                  <a:prstClr val="white"/>
                </a:solidFill>
              </a:rPr>
              <a:t>Kommunizieren</a:t>
            </a:r>
          </a:p>
        </p:txBody>
      </p:sp>
      <p:sp>
        <p:nvSpPr>
          <p:cNvPr id="30" name="Legende mit Pfeil nach links und rechts 29"/>
          <p:cNvSpPr/>
          <p:nvPr/>
        </p:nvSpPr>
        <p:spPr>
          <a:xfrm>
            <a:off x="3177043" y="5244917"/>
            <a:ext cx="3272020" cy="514261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r>
              <a:rPr lang="de-DE" sz="1579" dirty="0">
                <a:solidFill>
                  <a:prstClr val="white"/>
                </a:solidFill>
              </a:rPr>
              <a:t>Kommunizieren</a:t>
            </a:r>
          </a:p>
        </p:txBody>
      </p:sp>
      <p:sp>
        <p:nvSpPr>
          <p:cNvPr id="3" name="Nach oben gekrümmter Pfeil 2"/>
          <p:cNvSpPr/>
          <p:nvPr/>
        </p:nvSpPr>
        <p:spPr>
          <a:xfrm>
            <a:off x="980586" y="4011927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31" name="Nach oben gekrümmter Pfeil 30"/>
          <p:cNvSpPr/>
          <p:nvPr/>
        </p:nvSpPr>
        <p:spPr>
          <a:xfrm>
            <a:off x="980586" y="5802434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32" name="Nach oben gekrümmter Pfeil 31"/>
          <p:cNvSpPr/>
          <p:nvPr/>
        </p:nvSpPr>
        <p:spPr>
          <a:xfrm>
            <a:off x="980586" y="2058204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33" name="Nach oben gekrümmter Pfeil 32"/>
          <p:cNvSpPr/>
          <p:nvPr/>
        </p:nvSpPr>
        <p:spPr>
          <a:xfrm>
            <a:off x="8121389" y="1945930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34" name="Nach oben gekrümmter Pfeil 33"/>
          <p:cNvSpPr/>
          <p:nvPr/>
        </p:nvSpPr>
        <p:spPr>
          <a:xfrm>
            <a:off x="8121389" y="4058693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35" name="Nach oben gekrümmter Pfeil 34"/>
          <p:cNvSpPr/>
          <p:nvPr/>
        </p:nvSpPr>
        <p:spPr>
          <a:xfrm>
            <a:off x="8121389" y="5728226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9450" y="2200571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867607" y="4165139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867607" y="5952384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8110505" y="2107127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8048518" y="4228695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8110505" y="5959871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42" name="Titel 2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</p:spPr>
        <p:txBody>
          <a:bodyPr>
            <a:normAutofit/>
          </a:bodyPr>
          <a:lstStyle/>
          <a:p>
            <a:r>
              <a:rPr lang="de-DE" sz="2900" b="1" dirty="0" smtClean="0">
                <a:solidFill>
                  <a:srgbClr val="FFB340"/>
                </a:solidFill>
                <a:latin typeface="Arial" panose="020B0604020202020204" pitchFamily="34" charset="0"/>
              </a:rPr>
              <a:t>Überlegung Server-Client-Verbindung</a:t>
            </a:r>
            <a:endParaRPr lang="de-DE" sz="2900" b="1" dirty="0">
              <a:solidFill>
                <a:srgbClr val="FFB340"/>
              </a:solidFill>
              <a:latin typeface="Arial" panose="020B0604020202020204" pitchFamily="34" charset="0"/>
            </a:endParaRP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2EF5-B201-4698-AE0B-5DE9BAAF16AD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13.09.2017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Wurde vom Projektleiter als Selbstläufer angesehen</a:t>
            </a:r>
          </a:p>
          <a:p>
            <a:pPr lvl="1"/>
            <a:r>
              <a:rPr lang="de-DE" dirty="0" smtClean="0"/>
              <a:t>Schnittstellen spärlich vorbereitet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Lösung:</a:t>
            </a:r>
          </a:p>
          <a:p>
            <a:pPr lvl="1"/>
            <a:r>
              <a:rPr lang="de-DE" dirty="0" smtClean="0"/>
              <a:t>Musste neu und nachträglich übernommen werden, dadurch Zeitverzögerung</a:t>
            </a:r>
          </a:p>
          <a:p>
            <a:pPr lvl="1"/>
            <a:r>
              <a:rPr lang="de-DE" dirty="0" smtClean="0"/>
              <a:t>Schnittstellen nachträglich implementiert/ angepasst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</a:t>
            </a:r>
            <a:r>
              <a:rPr lang="de-DE" dirty="0" smtClean="0"/>
              <a:t>Lösungen Logik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9C5C87-4F02-48CF-86BF-8C4CB1F3A2F3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05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Fragen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2268" y="3939416"/>
            <a:ext cx="9768866" cy="792882"/>
          </a:xfrm>
        </p:spPr>
        <p:txBody>
          <a:bodyPr>
            <a:normAutofit/>
          </a:bodyPr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de-DE" noProof="0" smtClean="0"/>
              <a:pPr/>
              <a:t>14</a:t>
            </a:fld>
            <a:endParaRPr lang="de-DE" noProof="0" dirty="0"/>
          </a:p>
        </p:txBody>
      </p:sp>
      <p:pic>
        <p:nvPicPr>
          <p:cNvPr id="6146" name="Picture 2" descr="http://www.kluetschule.de/wp-content/uploads/2013/09/kinder-melden-si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933" y="128596"/>
            <a:ext cx="10273541" cy="4089941"/>
          </a:xfrm>
          <a:prstGeom prst="rect">
            <a:avLst/>
          </a:prstGeom>
          <a:noFill/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2027-910C-420C-A626-9656762241F4}" type="datetime1">
              <a:rPr lang="de-DE" noProof="0" smtClean="0"/>
              <a:t>13.09.2017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Rotau, © Continental AG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4938-0F46-45E6-A271-27A71E4ADECE}" type="datetime1">
              <a:rPr lang="de-DE" noProof="0" smtClean="0"/>
              <a:t>13.09.2017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Rotau, © Continental AG</a:t>
            </a:r>
            <a:endParaRPr lang="en-US" noProof="0"/>
          </a:p>
        </p:txBody>
      </p:sp>
      <p:grpSp>
        <p:nvGrpSpPr>
          <p:cNvPr id="32" name="Gruppieren 31"/>
          <p:cNvGrpSpPr/>
          <p:nvPr>
            <p:custDataLst>
              <p:tags r:id="rId1"/>
            </p:custDataLst>
          </p:nvPr>
        </p:nvGrpSpPr>
        <p:grpSpPr>
          <a:xfrm>
            <a:off x="741955" y="337574"/>
            <a:ext cx="9368274" cy="2224835"/>
            <a:chOff x="741955" y="337574"/>
            <a:chExt cx="9368274" cy="2224835"/>
          </a:xfrm>
        </p:grpSpPr>
        <p:sp>
          <p:nvSpPr>
            <p:cNvPr id="5" name="Rechteck 4"/>
            <p:cNvSpPr/>
            <p:nvPr>
              <p:custDataLst>
                <p:tags r:id="rId2"/>
              </p:custDataLst>
            </p:nvPr>
          </p:nvSpPr>
          <p:spPr>
            <a:xfrm>
              <a:off x="741956" y="337574"/>
              <a:ext cx="9368273" cy="40716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646" b="1" smtClean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646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9" name="Rectangle 15">
              <a:hlinkClick r:id="rId13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9524" y="1864718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Meilensteine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0" name="Rectangle 15">
              <a:hlinkClick r:id="rId13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41955" y="1864718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1" name="Rectangle 3">
              <a:hlinkClick r:id="rId13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067631" y="1864718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4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tangle 15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9524" y="2244876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Probleme und Lösungen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" name="Rectangle 15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41955" y="2244876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" name="Rectangle 3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067631" y="2244876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7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9524" y="1484560"/>
              <a:ext cx="8890933" cy="317533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tx2"/>
                  </a:solidFill>
                  <a:latin typeface="Arial"/>
                </a:rPr>
                <a:t>Rollenverteilung</a:t>
              </a:r>
              <a:endParaRPr lang="de-DE" sz="2315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0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41955" y="1484560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1" name="Rectangle 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068620" y="1484560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1"/>
                  </a:solidFill>
                </a:rPr>
                <a:t>2</a:t>
              </a:r>
              <a:endParaRPr lang="de-DE" sz="2315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611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Leitung: Christian Hopp</a:t>
            </a:r>
          </a:p>
          <a:p>
            <a:r>
              <a:rPr lang="de-DE" dirty="0" smtClean="0"/>
              <a:t>GIT-Hub: Nicolas Diehl</a:t>
            </a:r>
          </a:p>
          <a:p>
            <a:r>
              <a:rPr lang="de-DE" dirty="0" smtClean="0"/>
              <a:t>GUI: Bernhard </a:t>
            </a:r>
            <a:r>
              <a:rPr lang="de-DE" dirty="0" err="1" smtClean="0"/>
              <a:t>Langmann</a:t>
            </a:r>
            <a:r>
              <a:rPr lang="de-DE" dirty="0" smtClean="0"/>
              <a:t>, Andreas Klamm, Charles </a:t>
            </a:r>
            <a:r>
              <a:rPr lang="de-DE" dirty="0" smtClean="0"/>
              <a:t>Anthony</a:t>
            </a:r>
          </a:p>
          <a:p>
            <a:r>
              <a:rPr lang="de-DE" dirty="0" smtClean="0"/>
              <a:t>XML: Norman Dettmer</a:t>
            </a:r>
            <a:endParaRPr lang="de-DE" dirty="0" smtClean="0"/>
          </a:p>
          <a:p>
            <a:r>
              <a:rPr lang="de-DE" dirty="0" smtClean="0"/>
              <a:t>Server-Client: Nicolas Diehl, Eric Kamer</a:t>
            </a:r>
          </a:p>
          <a:p>
            <a:r>
              <a:rPr lang="de-DE" dirty="0" smtClean="0"/>
              <a:t>Klassen:</a:t>
            </a:r>
          </a:p>
          <a:p>
            <a:pPr lvl="1"/>
            <a:r>
              <a:rPr lang="de-DE" dirty="0" smtClean="0"/>
              <a:t>Projekt: André Adolf, Steffen Aland</a:t>
            </a:r>
          </a:p>
          <a:p>
            <a:pPr lvl="1"/>
            <a:r>
              <a:rPr lang="de-DE" dirty="0" smtClean="0"/>
              <a:t>Task: Sebastian </a:t>
            </a:r>
            <a:r>
              <a:rPr lang="de-DE" dirty="0" err="1" smtClean="0"/>
              <a:t>Gimkewicz</a:t>
            </a:r>
            <a:r>
              <a:rPr lang="de-DE" dirty="0" smtClean="0"/>
              <a:t>, Thomas </a:t>
            </a:r>
            <a:r>
              <a:rPr lang="de-DE" dirty="0" err="1" smtClean="0"/>
              <a:t>Bartscht</a:t>
            </a:r>
            <a:endParaRPr lang="de-DE" dirty="0" smtClean="0"/>
          </a:p>
          <a:p>
            <a:pPr lvl="1"/>
            <a:r>
              <a:rPr lang="de-DE" dirty="0" smtClean="0"/>
              <a:t>LDAP/ User: Florian Braun, Deniz Hug</a:t>
            </a:r>
            <a:endParaRPr lang="de-DE" dirty="0"/>
          </a:p>
          <a:p>
            <a:r>
              <a:rPr lang="de-DE" dirty="0" smtClean="0"/>
              <a:t>Präsentation: Eric Kamer</a:t>
            </a:r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701857-8FA7-4D36-8D69-B7B40AAEAF5E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4938-0F46-45E6-A271-27A71E4ADECE}" type="datetime1">
              <a:rPr lang="de-DE" noProof="0" smtClean="0"/>
              <a:t>13.09.2017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Rotau, © Continental AG</a:t>
            </a:r>
            <a:endParaRPr lang="en-US" noProof="0"/>
          </a:p>
        </p:txBody>
      </p:sp>
      <p:grpSp>
        <p:nvGrpSpPr>
          <p:cNvPr id="32" name="Gruppieren 31"/>
          <p:cNvGrpSpPr/>
          <p:nvPr>
            <p:custDataLst>
              <p:tags r:id="rId1"/>
            </p:custDataLst>
          </p:nvPr>
        </p:nvGrpSpPr>
        <p:grpSpPr>
          <a:xfrm>
            <a:off x="741955" y="337574"/>
            <a:ext cx="9368274" cy="2985995"/>
            <a:chOff x="741955" y="337574"/>
            <a:chExt cx="9368274" cy="2985995"/>
          </a:xfrm>
        </p:grpSpPr>
        <p:sp>
          <p:nvSpPr>
            <p:cNvPr id="5" name="Rechteck 4"/>
            <p:cNvSpPr/>
            <p:nvPr>
              <p:custDataLst>
                <p:tags r:id="rId2"/>
              </p:custDataLst>
            </p:nvPr>
          </p:nvSpPr>
          <p:spPr>
            <a:xfrm>
              <a:off x="741956" y="337574"/>
              <a:ext cx="9368273" cy="40716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646" b="1" smtClean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646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6" name="Rectangle 15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9524" y="1484560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Rollenverteilung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7" name="Rectangle 15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41955" y="1484560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" name="Rectangle 3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067631" y="1484560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Rectangle 15">
              <a:hlinkClick r:id="rId18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96133" y="2244876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SOLL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3" name="Rectangle 15">
              <a:hlinkClick r:id="rId18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9523" y="2244876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2.1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96133" y="2625456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IST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9523" y="2625456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2.2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9524" y="3006036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Probleme und Lösungen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41955" y="3006036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067631" y="3006036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7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tangle 1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59524" y="1864718"/>
              <a:ext cx="8890933" cy="317533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tx2"/>
                  </a:solidFill>
                  <a:latin typeface="Arial"/>
                </a:rPr>
                <a:t>Meilensteine</a:t>
              </a:r>
              <a:endParaRPr lang="de-DE" sz="2315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0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41955" y="1864718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1" name="Rectangle 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068620" y="1864718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1"/>
                  </a:solidFill>
                </a:rPr>
                <a:t>4</a:t>
              </a:r>
              <a:endParaRPr lang="de-DE" sz="2315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616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Woche 1: erster </a:t>
            </a:r>
            <a:r>
              <a:rPr lang="de-DE" dirty="0" err="1" smtClean="0"/>
              <a:t>Use</a:t>
            </a:r>
            <a:r>
              <a:rPr lang="de-DE" dirty="0" smtClean="0"/>
              <a:t> Case ausführbar:</a:t>
            </a:r>
          </a:p>
          <a:p>
            <a:pPr lvl="1"/>
            <a:r>
              <a:rPr lang="de-DE" dirty="0" smtClean="0"/>
              <a:t>Login, Projekt erstellen und 1. Task einfügen (Offline)</a:t>
            </a:r>
          </a:p>
          <a:p>
            <a:r>
              <a:rPr lang="de-DE" dirty="0" smtClean="0"/>
              <a:t>Woche 2: Weiteres </a:t>
            </a:r>
            <a:r>
              <a:rPr lang="de-DE" dirty="0" err="1" smtClean="0"/>
              <a:t>Use</a:t>
            </a:r>
            <a:r>
              <a:rPr lang="de-DE" dirty="0" smtClean="0"/>
              <a:t> Case</a:t>
            </a:r>
          </a:p>
          <a:p>
            <a:r>
              <a:rPr lang="de-DE" dirty="0" smtClean="0"/>
              <a:t>Woche 3: Server läuft, LDAP</a:t>
            </a:r>
          </a:p>
          <a:p>
            <a:r>
              <a:rPr lang="de-DE" dirty="0" smtClean="0"/>
              <a:t>Woche 4: Abgabe fertiger Software!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 - SOLL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91A84D-2F8F-484C-8F80-5E09AC39C99D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9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Woche 1: GUI-Entwurf fertig (noch nicht Ausführbar)</a:t>
            </a:r>
          </a:p>
          <a:p>
            <a:r>
              <a:rPr lang="de-DE" dirty="0" smtClean="0"/>
              <a:t>Woche 2: Alle Klassen fertig</a:t>
            </a:r>
          </a:p>
          <a:p>
            <a:r>
              <a:rPr lang="de-DE" dirty="0" smtClean="0"/>
              <a:t>Woche 3: Server-Client-Verbindung vorhanden, LDAP-Verbindung vorhanden</a:t>
            </a:r>
          </a:p>
          <a:p>
            <a:r>
              <a:rPr lang="de-DE" dirty="0" smtClean="0"/>
              <a:t>Woche 4: Login via </a:t>
            </a:r>
            <a:r>
              <a:rPr lang="de-DE" smtClean="0"/>
              <a:t>LDAP funktioniert -&gt; Projektübersicht öffnet sich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 - IST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3A5B28-682C-482B-ABA7-37CA9EE205D4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5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4938-0F46-45E6-A271-27A71E4ADECE}" type="datetime1">
              <a:rPr lang="de-DE" noProof="0" smtClean="0"/>
              <a:t>13.09.2017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Rotau, © Continental AG</a:t>
            </a:r>
            <a:endParaRPr lang="en-US" noProof="0"/>
          </a:p>
        </p:txBody>
      </p:sp>
      <p:grpSp>
        <p:nvGrpSpPr>
          <p:cNvPr id="32" name="Gruppieren 31"/>
          <p:cNvGrpSpPr/>
          <p:nvPr>
            <p:custDataLst>
              <p:tags r:id="rId1"/>
            </p:custDataLst>
          </p:nvPr>
        </p:nvGrpSpPr>
        <p:grpSpPr>
          <a:xfrm>
            <a:off x="741955" y="337574"/>
            <a:ext cx="9368274" cy="4127313"/>
            <a:chOff x="741955" y="337574"/>
            <a:chExt cx="9368274" cy="4127313"/>
          </a:xfrm>
        </p:grpSpPr>
        <p:sp>
          <p:nvSpPr>
            <p:cNvPr id="5" name="Rechteck 4"/>
            <p:cNvSpPr/>
            <p:nvPr>
              <p:custDataLst>
                <p:tags r:id="rId2"/>
              </p:custDataLst>
            </p:nvPr>
          </p:nvSpPr>
          <p:spPr>
            <a:xfrm>
              <a:off x="741956" y="337574"/>
              <a:ext cx="9368273" cy="40716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646" b="1" smtClean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646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6" name="Rectangle 15">
              <a:hlinkClick r:id="rId23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9524" y="1484560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Rollenverteilung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7" name="Rectangle 15">
              <a:hlinkClick r:id="rId23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41955" y="1484560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" name="Rectangle 3">
              <a:hlinkClick r:id="rId23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067631" y="1484560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tangle 15">
              <a:hlinkClick r:id="rId24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9524" y="1864718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Meilensteine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0" name="Rectangle 15">
              <a:hlinkClick r:id="rId24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41955" y="1864718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1" name="Rectangle 3">
              <a:hlinkClick r:id="rId24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067631" y="1864718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4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96133" y="2625034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Klassen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9523" y="2625034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3.1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96133" y="3005614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LDAP / User-Klasse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9523" y="3005614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3.2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496133" y="3386194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GUI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24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9523" y="3386194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3.3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25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96133" y="3766774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Server-Client-Kommunikation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9523" y="3766774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3.4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496133" y="4147354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Logik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059523" y="4147354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3.5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29" name="Rectangle 1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059524" y="2244876"/>
              <a:ext cx="8890933" cy="317533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tx2"/>
                  </a:solidFill>
                  <a:latin typeface="Arial"/>
                </a:rPr>
                <a:t>Probleme und Lösungen</a:t>
              </a:r>
              <a:endParaRPr lang="de-DE" sz="2315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0" name="Rectangle 1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41955" y="2244876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1" name="Rectangle 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068620" y="2244876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1"/>
                  </a:solidFill>
                </a:rPr>
                <a:t>7</a:t>
              </a:r>
              <a:endParaRPr lang="de-DE" sz="2315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9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Klärung wie die Klassen auszusehen haben, was wird benötigt?</a:t>
            </a:r>
          </a:p>
          <a:p>
            <a:pPr lvl="1"/>
            <a:r>
              <a:rPr lang="de-DE" dirty="0" smtClean="0"/>
              <a:t>Was akzeptiert die GUI?</a:t>
            </a:r>
          </a:p>
          <a:p>
            <a:pPr lvl="1"/>
            <a:r>
              <a:rPr lang="de-DE" dirty="0" smtClean="0"/>
              <a:t>Die Übergabe der Arraylist in Observabel List</a:t>
            </a:r>
          </a:p>
          <a:p>
            <a:pPr lvl="1"/>
            <a:endParaRPr lang="de-DE" dirty="0"/>
          </a:p>
          <a:p>
            <a:r>
              <a:rPr lang="de-DE" dirty="0" smtClean="0"/>
              <a:t>Lösungen: </a:t>
            </a:r>
          </a:p>
          <a:p>
            <a:pPr lvl="1"/>
            <a:r>
              <a:rPr lang="de-DE" dirty="0" smtClean="0"/>
              <a:t>Einigung auf Getter und Setter in Interfaces</a:t>
            </a:r>
          </a:p>
          <a:p>
            <a:pPr lvl="1"/>
            <a:r>
              <a:rPr lang="de-DE" dirty="0" smtClean="0"/>
              <a:t>GUI Observable List übergeben werden</a:t>
            </a:r>
          </a:p>
          <a:p>
            <a:pPr lvl="1"/>
            <a:r>
              <a:rPr lang="de-DE" dirty="0" smtClean="0"/>
              <a:t>Es wurde nur eine Kopie der Arraylist übergeben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Lösungen </a:t>
            </a:r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0A37D6-B513-4513-AF0C-76989DF76919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28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SSL-Zertifikat für das LDAP als vertrauenswürdig zu bekommen</a:t>
            </a:r>
          </a:p>
          <a:p>
            <a:pPr lvl="1"/>
            <a:r>
              <a:rPr lang="de-DE" dirty="0" smtClean="0"/>
              <a:t>Probleme den „richtigen“ Ansprechpartner in der Schule zu finden</a:t>
            </a:r>
          </a:p>
          <a:p>
            <a:pPr lvl="1"/>
            <a:r>
              <a:rPr lang="de-DE" dirty="0" smtClean="0"/>
              <a:t>Viel „Try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“, dadurch ging viel Zeit verloren</a:t>
            </a:r>
          </a:p>
          <a:p>
            <a:pPr lvl="1"/>
            <a:endParaRPr lang="de-DE" dirty="0"/>
          </a:p>
          <a:p>
            <a:r>
              <a:rPr lang="de-DE" dirty="0" smtClean="0"/>
              <a:t>Lösung: </a:t>
            </a:r>
          </a:p>
          <a:p>
            <a:pPr lvl="1"/>
            <a:r>
              <a:rPr lang="de-DE" dirty="0" smtClean="0"/>
              <a:t>Erstellen eines Dummy-Trustmanagers, der alle Zertifikate akzeptiert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Lösungen </a:t>
            </a:r>
            <a:r>
              <a:rPr lang="de-DE" dirty="0" smtClean="0"/>
              <a:t>LDAP / User-Klasse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7DA4FF-8689-4483-94F1-AA5DE943B14F}" type="datetime1">
              <a:rPr lang="de-DE" smtClean="0">
                <a:solidFill>
                  <a:srgbClr val="000000"/>
                </a:solidFill>
              </a:rPr>
              <a:t>13.09.2017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07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Rollenverteilung"/>
  <p:tag name="MIO_AGENDA_CREATE_AGENDA_SLIDENUMBERS_TAG" val="True"/>
  <p:tag name="MIO_EK" val="421"/>
  <p:tag name="MIO_GUID" val="dd730016-290a-4616-ba26-9599ebb436a2"/>
  <p:tag name="MIO_VERSION" val="31.12.9999 23:59:59"/>
  <p:tag name="MIO_DBID" val="ED9FF2F2-6643-46BA-B685-7D49126FFAFF"/>
  <p:tag name="MIO_LASTDOWNLOADED" val="12.09.2017 17:54:27"/>
  <p:tag name="MIO_UPDAT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Meilensteine"/>
  <p:tag name="MIO_AGENDA_CREATE_AGENDA_SLIDENUMBERS_TAG" val="True"/>
  <p:tag name="MIO_AGENDA_SUBITEMS" val="SOLL&#10;IST"/>
  <p:tag name="MIO_EK" val="421"/>
  <p:tag name="MIO_GUID" val="7ae64bbc-682d-4393-a43f-9dc912aef531"/>
  <p:tag name="MIO_VERSION" val="31.12.9999 23:59:59"/>
  <p:tag name="MIO_DBID" val="ED9FF2F2-6643-46BA-B685-7D49126FFAFF"/>
  <p:tag name="MIO_LASTDOWNLOADED" val="12.09.2017 17:54:27"/>
  <p:tag name="MIO_UPDAT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Probleme und Lösungen"/>
  <p:tag name="MIO_AGENDA_CREATE_AGENDA_SLIDENUMBERS_TAG" val="True"/>
  <p:tag name="MIO_AGENDA_SUBITEMS" val="Klassen&#10;LDAP / User-Klasse&#10;GUI&#10;Server-Client-Kommunikation&#10;Logik"/>
  <p:tag name="MIO_EK" val="421"/>
  <p:tag name="MIO_GUID" val="e5afe9c5-0828-40f8-8488-3b03efd192fd"/>
  <p:tag name="MIO_VERSION" val="31.12.9999 23:59:59"/>
  <p:tag name="MIO_DBID" val="ED9FF2F2-6643-46BA-B685-7D49126FFAFF"/>
  <p:tag name="MIO_LASTDOWNLOADED" val="12.09.2017 17:54:27"/>
  <p:tag name="MIO_UPDAT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heme/theme1.xml><?xml version="1.0" encoding="utf-8"?>
<a:theme xmlns:a="http://schemas.openxmlformats.org/drawingml/2006/main" name="Continental FIFA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Benutzerdefiniert</PresentationFormat>
  <Paragraphs>220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Continental FIFA 4x3</vt:lpstr>
      <vt:lpstr>Office</vt:lpstr>
      <vt:lpstr>MATSE-SE Projekt: Kanban-Tafel</vt:lpstr>
      <vt:lpstr>PowerPoint-Präsentation</vt:lpstr>
      <vt:lpstr>Rollenverteilung</vt:lpstr>
      <vt:lpstr>PowerPoint-Präsentation</vt:lpstr>
      <vt:lpstr>Meilensteine - SOLL</vt:lpstr>
      <vt:lpstr>Meilensteine - IST</vt:lpstr>
      <vt:lpstr>PowerPoint-Präsentation</vt:lpstr>
      <vt:lpstr>Probleme und Lösungen Klassen</vt:lpstr>
      <vt:lpstr>Probleme und Lösungen LDAP / User-Klasse</vt:lpstr>
      <vt:lpstr>Probleme und Lösungen GUI</vt:lpstr>
      <vt:lpstr>Probleme und Lösungen Server-Client-Verbindung</vt:lpstr>
      <vt:lpstr>Überlegung Server-Client-Verbindung</vt:lpstr>
      <vt:lpstr>Probleme und Lösungen Logik</vt:lpstr>
      <vt:lpstr>Vielen Dank für Ihre Aufmerksamkeit!</vt:lpstr>
    </vt:vector>
  </TitlesOfParts>
  <Company>Continental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Franziska Weber</dc:creator>
  <cp:lastModifiedBy>Kamer, Eric</cp:lastModifiedBy>
  <cp:revision>1279</cp:revision>
  <dcterms:created xsi:type="dcterms:W3CDTF">2014-03-18T15:59:49Z</dcterms:created>
  <dcterms:modified xsi:type="dcterms:W3CDTF">2017-09-13T06:40:36Z</dcterms:modified>
</cp:coreProperties>
</file>