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2" r:id="rId6"/>
    <p:sldId id="260" r:id="rId7"/>
    <p:sldId id="259" r:id="rId8"/>
    <p:sldId id="261" r:id="rId9"/>
    <p:sldId id="264" r:id="rId10"/>
    <p:sldId id="271" r:id="rId11"/>
    <p:sldId id="266" r:id="rId12"/>
    <p:sldId id="268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C4ED2-F178-486B-88F4-8B7E25D4756D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7B2F5-32A9-4121-8EFE-AF6C5CF215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4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7B2F5-32A9-4121-8EFE-AF6C5CF215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10BE3-41DF-4B09-9D9E-BC8A37DCA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F1D296-EEFD-4614-9AC6-25CAB35F6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FCF5A6-8BE3-487B-88F9-1D22B004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D4A9-7275-49E2-8F6E-7623EC2212D1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C783D8-D7F2-4B9D-9937-00921F51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C8E905-B0E3-4C59-B1DA-C755CF29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92A-152B-4623-9B6F-C21CC0AC9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49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8654F-70EA-45E5-B0CC-3FCB2C24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4AB8F7-95B1-4D53-B1A4-3A43705A5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8D76C8-08F1-4890-868B-C80A4255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D4A9-7275-49E2-8F6E-7623EC2212D1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4335A-673D-48DA-B474-08B05066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BF045-19FC-49CD-B8C2-53660620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92A-152B-4623-9B6F-C21CC0AC9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6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921503-1971-4BBA-9511-463B907A9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61C64F-3409-4193-B770-172EC81D2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2500D-1020-4F92-9287-4CB58251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D4A9-7275-49E2-8F6E-7623EC2212D1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496E26-D406-4163-9A48-7EF02508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AE6545-1CD5-4DC9-B8CD-626B5103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92A-152B-4623-9B6F-C21CC0AC9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8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DF927-2093-4749-A161-53A153D7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00D0C-060D-427F-914F-7E1EEE05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03714D-428D-4D5D-8D8C-1C964AA5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D4A9-7275-49E2-8F6E-7623EC2212D1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58267D-5C9A-4636-84BA-D314D3E1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FEC80-6A7F-4CEF-B1C6-83B2797D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92A-152B-4623-9B6F-C21CC0AC9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59E40-EE48-4ED5-B1E4-06B68F5A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BCCC3A-460E-47CF-BF01-A22566F80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39803-6084-48A4-B538-4693CD08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D4A9-7275-49E2-8F6E-7623EC2212D1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54B0AF-DE33-48E3-A016-E22E3297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93F475-3728-4959-9859-3004C62E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92A-152B-4623-9B6F-C21CC0AC9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57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2F64F-CC32-4BAB-8E2A-39AC77FF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CE5993-0A12-4546-869C-24D35F6B4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156A91-188C-4AEB-911A-CB6EC3FC7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2002CD-B900-46FB-9DF1-7E7DDEB9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D4A9-7275-49E2-8F6E-7623EC2212D1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749E6F-1133-4E79-ABC0-46D6431C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25472B-F00C-4065-A65C-71C993E6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92A-152B-4623-9B6F-C21CC0AC9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11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B9F63-53A0-4E6A-98CF-5708FCFF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7539EA-3589-4C28-9340-A4CDD54CF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D40B1E-3F78-4F70-BB77-CC30B2FD5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E5144F-C8DC-41A5-992D-1416DEABE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5FE7B5-3D75-4112-A5E2-4456792A6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BBB655-14BA-44CC-BC39-577BB020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D4A9-7275-49E2-8F6E-7623EC2212D1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C0419E-0452-4AD4-9B6A-CAC522B6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3AFD63-9222-4DB8-B31A-E17DF8CC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92A-152B-4623-9B6F-C21CC0AC9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42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B3B66-641D-45E0-A2DC-4027BA67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F61EE0-FF15-4C9B-AA2C-8F18E6AC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D4A9-7275-49E2-8F6E-7623EC2212D1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8BC6D9-6210-44D6-95A1-05775AAC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E89EBE-4989-4292-94BB-83314BDB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92A-152B-4623-9B6F-C21CC0AC9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5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2C0B18-0ECE-4698-9E87-D618392F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D4A9-7275-49E2-8F6E-7623EC2212D1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CE09C5-D6E3-4753-8676-41FD3E39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16BE5-DFCC-4A2A-9FB3-490DD4FE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92A-152B-4623-9B6F-C21CC0AC9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66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F1EE4-B2F3-4DA8-BE20-9D286E2E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F358F-497B-4664-A0D2-DBF0972C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9E2C9E-E6D1-49D8-9165-F4D95D4AB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8E8BD5-358E-4832-B3CA-D59A5687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D4A9-7275-49E2-8F6E-7623EC2212D1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8AB2DE-3E5C-4CBB-972E-3A25EA5B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94AF3-BE0D-4869-8C5E-23C8AA7B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92A-152B-4623-9B6F-C21CC0AC9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15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B0757-9761-4997-AB59-AE44A03A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B9A735-8FE5-43B8-8244-A88C57E0E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A15033-F5A6-40F8-8FED-5975A7F12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995A13-0457-4E1E-A7A7-2550736E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D4A9-7275-49E2-8F6E-7623EC2212D1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29794D-BD55-4007-ADFE-483B9AE4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F36E34-B6AB-4969-94AB-D3D400A4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AF92A-152B-4623-9B6F-C21CC0AC9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65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33F05A-9454-4242-A43B-F0BF109E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0D2D8A-178A-4476-9E5D-6B9EA4AAE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E05D35-9F40-43C3-991B-C42CBDDAD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D4A9-7275-49E2-8F6E-7623EC2212D1}" type="datetimeFigureOut">
              <a:rPr lang="fr-FR" smtClean="0"/>
              <a:t>21/01/2022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E4E79D-02C0-44E5-AAE1-65F209BAC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A0E621-64DB-4D90-BA41-391D2E3B2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AF92A-152B-4623-9B6F-C21CC0AC98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10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map.org/book/inst-linux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.png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80.png"/><Relationship Id="rId5" Type="http://schemas.openxmlformats.org/officeDocument/2006/relationships/image" Target="../media/image60.png"/><Relationship Id="rId10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D7BB71A-DA20-491E-AC06-CE16AF25B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D15EE6-46FE-4D2B-8A40-02CE44AA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Nmap and reconnaissance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24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ED75C33-D0E4-4E0E-936D-81134F6134D0}"/>
              </a:ext>
            </a:extLst>
          </p:cNvPr>
          <p:cNvSpPr txBox="1"/>
          <p:nvPr/>
        </p:nvSpPr>
        <p:spPr>
          <a:xfrm>
            <a:off x="838200" y="2026621"/>
            <a:ext cx="1082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FF0000"/>
                </a:solidFill>
              </a:rPr>
              <a:t>Do not scan an IP </a:t>
            </a:r>
            <a:r>
              <a:rPr lang="fr-FR" sz="2000" b="1" u="sng" dirty="0" err="1">
                <a:solidFill>
                  <a:srgbClr val="FF0000"/>
                </a:solidFill>
              </a:rPr>
              <a:t>address</a:t>
            </a:r>
            <a:r>
              <a:rPr lang="fr-FR" sz="2000" b="1" u="sng" dirty="0">
                <a:solidFill>
                  <a:srgbClr val="FF0000"/>
                </a:solidFill>
              </a:rPr>
              <a:t> if </a:t>
            </a:r>
            <a:r>
              <a:rPr lang="fr-FR" sz="2000" b="1" u="sng" dirty="0" err="1">
                <a:solidFill>
                  <a:srgbClr val="FF0000"/>
                </a:solidFill>
              </a:rPr>
              <a:t>you</a:t>
            </a:r>
            <a:r>
              <a:rPr lang="fr-FR" sz="2000" b="1" u="sng" dirty="0">
                <a:solidFill>
                  <a:srgbClr val="FF0000"/>
                </a:solidFill>
              </a:rPr>
              <a:t> are not </a:t>
            </a:r>
            <a:r>
              <a:rPr lang="fr-FR" sz="2000" b="1" u="sng" dirty="0" err="1">
                <a:solidFill>
                  <a:srgbClr val="FF0000"/>
                </a:solidFill>
              </a:rPr>
              <a:t>authorized</a:t>
            </a:r>
            <a:r>
              <a:rPr lang="fr-FR" sz="2000" b="1" u="sng" dirty="0">
                <a:solidFill>
                  <a:srgbClr val="FF0000"/>
                </a:solidFill>
              </a:rPr>
              <a:t> !</a:t>
            </a:r>
          </a:p>
          <a:p>
            <a:endParaRPr lang="fr-FR" sz="2000" b="1" u="sng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It’s</a:t>
            </a:r>
            <a:r>
              <a:rPr lang="fr-FR" sz="2000" dirty="0"/>
              <a:t> </a:t>
            </a:r>
            <a:r>
              <a:rPr lang="fr-FR" sz="2000" dirty="0" err="1"/>
              <a:t>used</a:t>
            </a:r>
            <a:r>
              <a:rPr lang="fr-FR" sz="2000" dirty="0"/>
              <a:t> for </a:t>
            </a:r>
            <a:r>
              <a:rPr lang="fr-FR" sz="2000" dirty="0" err="1"/>
              <a:t>both</a:t>
            </a:r>
            <a:r>
              <a:rPr lang="fr-FR" sz="2000" dirty="0"/>
              <a:t> </a:t>
            </a:r>
            <a:r>
              <a:rPr lang="fr-FR" sz="2000" dirty="0" err="1"/>
              <a:t>attack</a:t>
            </a:r>
            <a:r>
              <a:rPr lang="fr-FR" sz="2000" dirty="0"/>
              <a:t> and </a:t>
            </a:r>
            <a:r>
              <a:rPr lang="fr-FR" sz="2000" dirty="0" err="1"/>
              <a:t>defense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You can </a:t>
            </a:r>
            <a:r>
              <a:rPr lang="fr-FR" sz="2000" dirty="0" err="1"/>
              <a:t>see</a:t>
            </a:r>
            <a:r>
              <a:rPr lang="fr-FR" sz="2000" dirty="0"/>
              <a:t> </a:t>
            </a:r>
            <a:r>
              <a:rPr lang="fr-FR" sz="2000" dirty="0">
                <a:solidFill>
                  <a:srgbClr val="0070C0"/>
                </a:solidFill>
              </a:rPr>
              <a:t>Nessus</a:t>
            </a:r>
            <a:r>
              <a:rPr lang="fr-FR" sz="2000" dirty="0"/>
              <a:t> software, </a:t>
            </a:r>
            <a:r>
              <a:rPr lang="fr-FR" sz="2000" dirty="0" err="1"/>
              <a:t>which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 </a:t>
            </a:r>
            <a:r>
              <a:rPr lang="fr-FR" sz="2000" dirty="0" err="1"/>
              <a:t>tool</a:t>
            </a:r>
            <a:r>
              <a:rPr lang="fr-FR" sz="2000" dirty="0"/>
              <a:t> for scanning and </a:t>
            </a:r>
            <a:r>
              <a:rPr lang="fr-FR" sz="2000" dirty="0" err="1"/>
              <a:t>discovering</a:t>
            </a:r>
            <a:r>
              <a:rPr lang="fr-FR" sz="2000" dirty="0"/>
              <a:t> </a:t>
            </a:r>
            <a:r>
              <a:rPr lang="fr-FR" sz="2000" dirty="0" err="1"/>
              <a:t>vulnerabilities</a:t>
            </a:r>
            <a:r>
              <a:rPr lang="fr-FR" sz="2000" dirty="0"/>
              <a:t> on ports</a:t>
            </a:r>
            <a:endParaRPr lang="en-US" sz="2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7461582-B0E4-4F72-8FC7-5E5AB537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6565"/>
            <a:ext cx="10515600" cy="1325563"/>
          </a:xfrm>
        </p:spPr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Be </a:t>
            </a:r>
            <a:r>
              <a:rPr lang="fr-FR" b="1" u="sng" dirty="0" err="1">
                <a:solidFill>
                  <a:srgbClr val="FF0000"/>
                </a:solidFill>
              </a:rPr>
              <a:t>careful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en-US" b="0" i="0" dirty="0">
                <a:solidFill>
                  <a:srgbClr val="E8E6E3"/>
                </a:solidFill>
                <a:effectLst/>
                <a:latin typeface="varela_roundregular"/>
              </a:rPr>
              <a:t>⚠️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AAD52C3-F510-4AD2-8B1D-7D8A574B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446BE0-5AE0-4E93-BA05-BFF6DCB2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5" y="474911"/>
            <a:ext cx="8144385" cy="11202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Basic </a:t>
            </a:r>
            <a:r>
              <a:rPr lang="en-US" b="1" u="sng" dirty="0" err="1">
                <a:solidFill>
                  <a:srgbClr val="FF0000"/>
                </a:solidFill>
              </a:rPr>
              <a:t>nmap</a:t>
            </a:r>
            <a:r>
              <a:rPr lang="en-US" b="1" u="sng" dirty="0">
                <a:solidFill>
                  <a:srgbClr val="FF0000"/>
                </a:solidFill>
              </a:rPr>
              <a:t> commands and options:</a:t>
            </a:r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113A8B-4AB5-45FE-BF35-350C7C7F4EAC}"/>
              </a:ext>
            </a:extLst>
          </p:cNvPr>
          <p:cNvSpPr txBox="1"/>
          <p:nvPr/>
        </p:nvSpPr>
        <p:spPr>
          <a:xfrm>
            <a:off x="916723" y="2070032"/>
            <a:ext cx="5702338" cy="352891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Installation: </a:t>
            </a:r>
            <a:r>
              <a:rPr lang="en-US" sz="2000" dirty="0" err="1"/>
              <a:t>sudo</a:t>
            </a:r>
            <a:r>
              <a:rPr lang="en-US" sz="2000" dirty="0"/>
              <a:t> apt-get install </a:t>
            </a:r>
            <a:r>
              <a:rPr lang="en-US" sz="2000" dirty="0" err="1"/>
              <a:t>nmap</a:t>
            </a:r>
            <a:endParaRPr lang="en-US" sz="2000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Command: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sudo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nmap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&lt;IP&gt; [OPTIONS]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Example command: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nmap</a:t>
            </a:r>
            <a:r>
              <a:rPr lang="en-US" sz="2000" dirty="0"/>
              <a:t> IP_ADDRESS –p [PORTS] [SCAN OPTIONS]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More information: </a:t>
            </a:r>
            <a:r>
              <a:rPr lang="en-US" sz="2000" dirty="0"/>
              <a:t>man </a:t>
            </a:r>
            <a:r>
              <a:rPr lang="en-US" sz="2000" dirty="0" err="1"/>
              <a:t>nmap</a:t>
            </a:r>
            <a:r>
              <a:rPr lang="en-US" sz="2000" dirty="0"/>
              <a:t> or </a:t>
            </a:r>
            <a:r>
              <a:rPr lang="en-US" sz="2000" dirty="0" err="1"/>
              <a:t>nmap</a:t>
            </a:r>
            <a:r>
              <a:rPr lang="en-US" sz="2000" dirty="0"/>
              <a:t> –help for more </a:t>
            </a:r>
            <a:r>
              <a:rPr lang="en-US" sz="2000" dirty="0" err="1"/>
              <a:t>informations</a:t>
            </a:r>
            <a:endParaRPr lang="en-US" sz="2000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https://nmap.org/book/inst-linux.html</a:t>
            </a:r>
            <a:r>
              <a:rPr lang="en-US" sz="2000" dirty="0"/>
              <a:t>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220E879-C857-437A-91F0-2376B0D57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99686"/>
              </p:ext>
            </p:extLst>
          </p:nvPr>
        </p:nvGraphicFramePr>
        <p:xfrm>
          <a:off x="7066003" y="1805872"/>
          <a:ext cx="4676006" cy="43618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05624">
                  <a:extLst>
                    <a:ext uri="{9D8B030D-6E8A-4147-A177-3AD203B41FA5}">
                      <a16:colId xmlns:a16="http://schemas.microsoft.com/office/drawing/2014/main" val="3065466389"/>
                    </a:ext>
                  </a:extLst>
                </a:gridCol>
                <a:gridCol w="3270382">
                  <a:extLst>
                    <a:ext uri="{9D8B030D-6E8A-4147-A177-3AD203B41FA5}">
                      <a16:colId xmlns:a16="http://schemas.microsoft.com/office/drawing/2014/main" val="719268600"/>
                    </a:ext>
                  </a:extLst>
                </a:gridCol>
              </a:tblGrid>
              <a:tr h="647528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</a:rPr>
                        <a:t>Options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243230" marR="145938" marT="145938" marB="145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243230" marR="145938" marT="145938" marB="1459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60699"/>
                  </a:ext>
                </a:extLst>
              </a:tr>
              <a:tr h="77027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-p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3230" marR="126479" marT="126479" marB="126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Selects the range of ports </a:t>
                      </a:r>
                      <a:r>
                        <a:rPr lang="fr-FR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3230" marR="126479" marT="126479" marB="126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805644"/>
                  </a:ext>
                </a:extLst>
              </a:tr>
              <a:tr h="52778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-T[1/2/3/4]</a:t>
                      </a:r>
                    </a:p>
                  </a:txBody>
                  <a:tcPr marL="243230" marR="126479" marT="126479" marB="126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Selects the speed</a:t>
                      </a:r>
                    </a:p>
                  </a:txBody>
                  <a:tcPr marL="243230" marR="126479" marT="126479" marB="126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910048"/>
                  </a:ext>
                </a:extLst>
              </a:tr>
              <a:tr h="52778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-O</a:t>
                      </a:r>
                    </a:p>
                  </a:txBody>
                  <a:tcPr marL="243230" marR="126479" marT="126479" marB="126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Detects</a:t>
                      </a:r>
                      <a:r>
                        <a:rPr lang="fr-F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the operating system</a:t>
                      </a:r>
                    </a:p>
                  </a:txBody>
                  <a:tcPr marL="243230" marR="126479" marT="126479" marB="126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233190"/>
                  </a:ext>
                </a:extLst>
              </a:tr>
              <a:tr h="527780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-sn</a:t>
                      </a:r>
                    </a:p>
                  </a:txBody>
                  <a:tcPr marL="243230" marR="126479" marT="126479" marB="126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 port scanning</a:t>
                      </a:r>
                    </a:p>
                  </a:txBody>
                  <a:tcPr marL="243230" marR="126479" marT="126479" marB="126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921221"/>
                  </a:ext>
                </a:extLst>
              </a:tr>
              <a:tr h="52778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fr-FR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vv</a:t>
                      </a:r>
                      <a:endParaRPr lang="fr-F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3230" marR="126479" marT="126479" marB="126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Displays more information</a:t>
                      </a:r>
                    </a:p>
                  </a:txBody>
                  <a:tcPr marL="243230" marR="126479" marT="126479" marB="126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041372"/>
                  </a:ext>
                </a:extLst>
              </a:tr>
              <a:tr h="52778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fr-FR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</a:t>
                      </a:r>
                      <a:endParaRPr lang="fr-F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43230" marR="126479" marT="126479" marB="126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script on </a:t>
                      </a:r>
                      <a:r>
                        <a:rPr lang="fr-FR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each</a:t>
                      </a:r>
                      <a:r>
                        <a:rPr lang="fr-F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port</a:t>
                      </a:r>
                    </a:p>
                  </a:txBody>
                  <a:tcPr marL="243230" marR="126479" marT="126479" marB="126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16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59561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AAD52C3-F510-4AD2-8B1D-7D8A574B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446BE0-5AE0-4E93-BA05-BFF6DCB2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5" y="474911"/>
            <a:ext cx="8144385" cy="11202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Host discovery: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🔎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113A8B-4AB5-45FE-BF35-350C7C7F4EAC}"/>
              </a:ext>
            </a:extLst>
          </p:cNvPr>
          <p:cNvSpPr txBox="1"/>
          <p:nvPr/>
        </p:nvSpPr>
        <p:spPr>
          <a:xfrm>
            <a:off x="916723" y="2070032"/>
            <a:ext cx="5130957" cy="3528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2000" dirty="0"/>
              <a:t>Discover more host in a </a:t>
            </a:r>
            <a:r>
              <a:rPr lang="fr-FR" sz="2000" dirty="0" err="1"/>
              <a:t>subnetworks</a:t>
            </a:r>
            <a:endParaRPr lang="fr-FR" sz="2000" dirty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sng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Examples</a:t>
            </a: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Sudo</a:t>
            </a: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fr-FR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nmap</a:t>
            </a: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scanme.nmap.org/24 </a:t>
            </a: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</a:rPr>
              <a:t>–PR –sn 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Sudo</a:t>
            </a: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fr-FR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nmap</a:t>
            </a: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scanme.nmap.org/24 </a:t>
            </a: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</a:rPr>
              <a:t>–PE –sn 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220E879-C857-437A-91F0-2376B0D57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54285"/>
              </p:ext>
            </p:extLst>
          </p:nvPr>
        </p:nvGraphicFramePr>
        <p:xfrm>
          <a:off x="7076163" y="2070032"/>
          <a:ext cx="4676006" cy="27586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05624">
                  <a:extLst>
                    <a:ext uri="{9D8B030D-6E8A-4147-A177-3AD203B41FA5}">
                      <a16:colId xmlns:a16="http://schemas.microsoft.com/office/drawing/2014/main" val="3065466389"/>
                    </a:ext>
                  </a:extLst>
                </a:gridCol>
                <a:gridCol w="3270382">
                  <a:extLst>
                    <a:ext uri="{9D8B030D-6E8A-4147-A177-3AD203B41FA5}">
                      <a16:colId xmlns:a16="http://schemas.microsoft.com/office/drawing/2014/main" val="719268600"/>
                    </a:ext>
                  </a:extLst>
                </a:gridCol>
              </a:tblGrid>
              <a:tr h="647528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Options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Description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60699"/>
                  </a:ext>
                </a:extLst>
              </a:tr>
              <a:tr h="52778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-PR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Use ARP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910048"/>
                  </a:ext>
                </a:extLst>
              </a:tr>
              <a:tr h="52778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-PE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USE ICMP </a:t>
                      </a:r>
                      <a:r>
                        <a:rPr lang="fr-FR" sz="1800" dirty="0" err="1"/>
                        <a:t>echo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233190"/>
                  </a:ext>
                </a:extLst>
              </a:tr>
              <a:tr h="52778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-PS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Use TCP SYN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921221"/>
                  </a:ext>
                </a:extLst>
              </a:tr>
              <a:tr h="52778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Etc…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041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61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AAD52C3-F510-4AD2-8B1D-7D8A574B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446BE0-5AE0-4E93-BA05-BFF6DCB2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5" y="474911"/>
            <a:ext cx="8144385" cy="11202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Port scanning: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113A8B-4AB5-45FE-BF35-350C7C7F4EAC}"/>
              </a:ext>
            </a:extLst>
          </p:cNvPr>
          <p:cNvSpPr txBox="1"/>
          <p:nvPr/>
        </p:nvSpPr>
        <p:spPr>
          <a:xfrm>
            <a:off x="738744" y="2070032"/>
            <a:ext cx="5900637" cy="35289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sz="2000" dirty="0"/>
              <a:t>Scan ports to </a:t>
            </a:r>
            <a:r>
              <a:rPr lang="fr-FR" sz="2000" dirty="0" err="1"/>
              <a:t>get</a:t>
            </a:r>
            <a:r>
              <a:rPr lang="fr-FR" sz="2000" dirty="0"/>
              <a:t> more information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sng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Examples</a:t>
            </a: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sng" kern="0" dirty="0">
                <a:solidFill>
                  <a:prstClr val="black"/>
                </a:solidFill>
              </a:rPr>
              <a:t>Scan </a:t>
            </a:r>
            <a:r>
              <a:rPr lang="fr-FR" u="sng" kern="0" dirty="0" err="1">
                <a:solidFill>
                  <a:prstClr val="black"/>
                </a:solidFill>
              </a:rPr>
              <a:t>with</a:t>
            </a:r>
            <a:r>
              <a:rPr lang="fr-FR" u="sng" kern="0" dirty="0">
                <a:solidFill>
                  <a:prstClr val="black"/>
                </a:solidFill>
              </a:rPr>
              <a:t> TCP </a:t>
            </a:r>
            <a:r>
              <a:rPr lang="fr-FR" u="sng" kern="0" dirty="0" err="1">
                <a:solidFill>
                  <a:prstClr val="black"/>
                </a:solidFill>
              </a:rPr>
              <a:t>from</a:t>
            </a:r>
            <a:r>
              <a:rPr lang="fr-FR" u="sng" kern="0" dirty="0">
                <a:solidFill>
                  <a:prstClr val="black"/>
                </a:solidFill>
              </a:rPr>
              <a:t> port 1 to 1000:</a:t>
            </a:r>
            <a:endParaRPr kumimoji="0" lang="fr-FR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kumimoji="0" lang="fr-FR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Sudo</a:t>
            </a: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fr-FR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nmap</a:t>
            </a: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scanme.nmap.org</a:t>
            </a:r>
            <a:r>
              <a:rPr lang="fr-FR" kern="0" dirty="0">
                <a:solidFill>
                  <a:prstClr val="black"/>
                </a:solidFill>
                <a:latin typeface="Consolas" panose="020B0609020204030204" pitchFamily="49" charset="0"/>
              </a:rPr>
              <a:t> –</a:t>
            </a:r>
            <a:r>
              <a:rPr lang="fr-FR" kern="0" dirty="0" err="1">
                <a:solidFill>
                  <a:prstClr val="black"/>
                </a:solidFill>
                <a:latin typeface="Consolas" panose="020B0609020204030204" pitchFamily="49" charset="0"/>
              </a:rPr>
              <a:t>sS</a:t>
            </a:r>
            <a:r>
              <a:rPr lang="fr-FR" kern="0" dirty="0">
                <a:solidFill>
                  <a:prstClr val="black"/>
                </a:solidFill>
                <a:latin typeface="Consolas" panose="020B0609020204030204" pitchFamily="49" charset="0"/>
              </a:rPr>
              <a:t> –p1-1000</a:t>
            </a:r>
            <a:endParaRPr kumimoji="0" lang="fr-FR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fr-FR" u="sng" kern="0" dirty="0">
                <a:solidFill>
                  <a:prstClr val="black"/>
                </a:solidFill>
              </a:rPr>
              <a:t>Scan all ports </a:t>
            </a:r>
            <a:r>
              <a:rPr lang="fr-FR" u="sng" kern="0" dirty="0" err="1">
                <a:solidFill>
                  <a:prstClr val="black"/>
                </a:solidFill>
              </a:rPr>
              <a:t>with</a:t>
            </a:r>
            <a:r>
              <a:rPr lang="fr-FR" u="sng" kern="0" dirty="0">
                <a:solidFill>
                  <a:prstClr val="black"/>
                </a:solidFill>
              </a:rPr>
              <a:t> UDP:</a:t>
            </a:r>
            <a:endParaRPr kumimoji="0" lang="fr-FR" b="0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Sudo</a:t>
            </a: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fr-FR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nmap</a:t>
            </a: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scanme.nmap.org -</a:t>
            </a:r>
            <a:r>
              <a:rPr kumimoji="0" lang="fr-FR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sU</a:t>
            </a:r>
            <a:r>
              <a:rPr kumimoji="0" lang="fr-F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–p-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220E879-C857-437A-91F0-2376B0D57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07519"/>
              </p:ext>
            </p:extLst>
          </p:nvPr>
        </p:nvGraphicFramePr>
        <p:xfrm>
          <a:off x="7076163" y="2070032"/>
          <a:ext cx="4676006" cy="32436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05624">
                  <a:extLst>
                    <a:ext uri="{9D8B030D-6E8A-4147-A177-3AD203B41FA5}">
                      <a16:colId xmlns:a16="http://schemas.microsoft.com/office/drawing/2014/main" val="3065466389"/>
                    </a:ext>
                  </a:extLst>
                </a:gridCol>
                <a:gridCol w="3270382">
                  <a:extLst>
                    <a:ext uri="{9D8B030D-6E8A-4147-A177-3AD203B41FA5}">
                      <a16:colId xmlns:a16="http://schemas.microsoft.com/office/drawing/2014/main" val="719268600"/>
                    </a:ext>
                  </a:extLst>
                </a:gridCol>
              </a:tblGrid>
              <a:tr h="647528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Options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Description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60699"/>
                  </a:ext>
                </a:extLst>
              </a:tr>
              <a:tr h="77027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-</a:t>
                      </a:r>
                      <a:r>
                        <a:rPr lang="fr-FR" sz="1800" dirty="0" err="1"/>
                        <a:t>sT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TCP scan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860010"/>
                  </a:ext>
                </a:extLst>
              </a:tr>
              <a:tr h="77027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-</a:t>
                      </a:r>
                      <a:r>
                        <a:rPr lang="fr-FR" sz="1800" dirty="0" err="1"/>
                        <a:t>sS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TCP scan </a:t>
                      </a:r>
                      <a:r>
                        <a:rPr lang="fr-FR" sz="1800" dirty="0" err="1"/>
                        <a:t>with</a:t>
                      </a:r>
                      <a:r>
                        <a:rPr lang="fr-FR" sz="1800" dirty="0"/>
                        <a:t> RST at the end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805644"/>
                  </a:ext>
                </a:extLst>
              </a:tr>
              <a:tr h="52778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-</a:t>
                      </a:r>
                      <a:r>
                        <a:rPr lang="fr-FR" sz="1800" dirty="0" err="1"/>
                        <a:t>sU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Use UDP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910048"/>
                  </a:ext>
                </a:extLst>
              </a:tr>
              <a:tr h="52778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-</a:t>
                      </a:r>
                      <a:r>
                        <a:rPr lang="fr-FR" sz="1800" dirty="0" err="1"/>
                        <a:t>sV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Display version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041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5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AAD52C3-F510-4AD2-8B1D-7D8A574B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446BE0-5AE0-4E93-BA05-BFF6DCB2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5" y="474911"/>
            <a:ext cx="8144385" cy="11202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Firewall detection: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🛡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113A8B-4AB5-45FE-BF35-350C7C7F4EAC}"/>
              </a:ext>
            </a:extLst>
          </p:cNvPr>
          <p:cNvSpPr txBox="1"/>
          <p:nvPr/>
        </p:nvSpPr>
        <p:spPr>
          <a:xfrm>
            <a:off x="738744" y="1805873"/>
            <a:ext cx="5900637" cy="41377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fr-FR" sz="2000" dirty="0"/>
              <a:t>In </a:t>
            </a:r>
            <a:r>
              <a:rPr lang="fr-FR" sz="2000" dirty="0" err="1"/>
              <a:t>this</a:t>
            </a:r>
            <a:r>
              <a:rPr lang="fr-FR" sz="2000" dirty="0"/>
              <a:t> case </a:t>
            </a:r>
            <a:r>
              <a:rPr lang="fr-FR" sz="2000" dirty="0" err="1"/>
              <a:t>nmap</a:t>
            </a:r>
            <a:r>
              <a:rPr lang="fr-FR" sz="2000" dirty="0"/>
              <a:t> can </a:t>
            </a:r>
            <a:r>
              <a:rPr lang="fr-FR" sz="2000" dirty="0" err="1"/>
              <a:t>indicate</a:t>
            </a:r>
            <a:r>
              <a:rPr lang="fr-FR" sz="2000" dirty="0"/>
              <a:t> </a:t>
            </a:r>
            <a:r>
              <a:rPr lang="fr-FR" sz="2000" dirty="0" err="1"/>
              <a:t>several</a:t>
            </a:r>
            <a:r>
              <a:rPr lang="fr-FR" sz="2000" dirty="0"/>
              <a:t> </a:t>
            </a:r>
            <a:r>
              <a:rPr lang="fr-FR" sz="2000" dirty="0" err="1"/>
              <a:t>results</a:t>
            </a:r>
            <a:r>
              <a:rPr lang="fr-FR" sz="2000" dirty="0"/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accent6"/>
                </a:solidFill>
              </a:rPr>
              <a:t>Open/</a:t>
            </a:r>
            <a:r>
              <a:rPr lang="fr-FR" sz="2000" b="1" dirty="0" err="1">
                <a:solidFill>
                  <a:schemeClr val="accent6"/>
                </a:solidFill>
              </a:rPr>
              <a:t>filtered</a:t>
            </a:r>
            <a:r>
              <a:rPr lang="fr-FR" sz="2000" dirty="0"/>
              <a:t>: port </a:t>
            </a:r>
            <a:r>
              <a:rPr lang="fr-FR" sz="2000" dirty="0" err="1"/>
              <a:t>is</a:t>
            </a:r>
            <a:r>
              <a:rPr lang="fr-FR" sz="2000" dirty="0"/>
              <a:t> open or </a:t>
            </a:r>
            <a:r>
              <a:rPr lang="fr-FR" sz="2000" dirty="0" err="1"/>
              <a:t>protected</a:t>
            </a:r>
            <a:r>
              <a:rPr lang="fr-FR" sz="2000" dirty="0"/>
              <a:t> by a firewall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dirty="0"/>
              <a:t>Close: </a:t>
            </a:r>
            <a:r>
              <a:rPr lang="fr-FR" sz="2000" dirty="0"/>
              <a:t>port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closed</a:t>
            </a:r>
            <a:endParaRPr lang="fr-FR" sz="20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rgbClr val="FF0000"/>
                </a:solidFill>
              </a:rPr>
              <a:t>unfiltered</a:t>
            </a:r>
            <a:r>
              <a:rPr lang="fr-FR" sz="2000" b="1" dirty="0"/>
              <a:t>: </a:t>
            </a:r>
            <a:r>
              <a:rPr lang="fr-FR" sz="2000" dirty="0"/>
              <a:t>no firewall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“ If the connection does not exist (CLOSED) then a reset is sent in response to any incoming segment except another reset</a:t>
            </a:r>
            <a:r>
              <a:rPr lang="en-US" sz="24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”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Consequently, if the port is open or filtered, we don’t get answer with </a:t>
            </a:r>
            <a:r>
              <a:rPr lang="en-US" sz="2400" dirty="0" err="1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sN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sF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sX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 But if the port is open, we get an answer with </a:t>
            </a:r>
            <a:r>
              <a:rPr lang="en-US" sz="2400" dirty="0" err="1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sA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220E879-C857-437A-91F0-2376B0D57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95758"/>
              </p:ext>
            </p:extLst>
          </p:nvPr>
        </p:nvGraphicFramePr>
        <p:xfrm>
          <a:off x="7076163" y="1927792"/>
          <a:ext cx="4676006" cy="31134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05624">
                  <a:extLst>
                    <a:ext uri="{9D8B030D-6E8A-4147-A177-3AD203B41FA5}">
                      <a16:colId xmlns:a16="http://schemas.microsoft.com/office/drawing/2014/main" val="3065466389"/>
                    </a:ext>
                  </a:extLst>
                </a:gridCol>
                <a:gridCol w="3270382">
                  <a:extLst>
                    <a:ext uri="{9D8B030D-6E8A-4147-A177-3AD203B41FA5}">
                      <a16:colId xmlns:a16="http://schemas.microsoft.com/office/drawing/2014/main" val="719268600"/>
                    </a:ext>
                  </a:extLst>
                </a:gridCol>
              </a:tblGrid>
              <a:tr h="647528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Options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Description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60699"/>
                  </a:ext>
                </a:extLst>
              </a:tr>
              <a:tr h="77027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6"/>
                          </a:solidFill>
                        </a:rPr>
                        <a:t>-</a:t>
                      </a:r>
                      <a:r>
                        <a:rPr lang="fr-FR" sz="1800" dirty="0" err="1">
                          <a:solidFill>
                            <a:schemeClr val="accent6"/>
                          </a:solidFill>
                        </a:rPr>
                        <a:t>sN</a:t>
                      </a:r>
                      <a:endParaRPr lang="en-US" sz="1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No flag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805644"/>
                  </a:ext>
                </a:extLst>
              </a:tr>
              <a:tr h="52778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6"/>
                          </a:solidFill>
                        </a:rPr>
                        <a:t>-</a:t>
                      </a:r>
                      <a:r>
                        <a:rPr lang="fr-FR" sz="1800" dirty="0" err="1">
                          <a:solidFill>
                            <a:schemeClr val="accent6"/>
                          </a:solidFill>
                        </a:rPr>
                        <a:t>sF</a:t>
                      </a:r>
                      <a:endParaRPr lang="en-US" sz="1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/>
                        <a:t>TCP FIN </a:t>
                      </a:r>
                      <a:r>
                        <a:rPr lang="fr-FR" sz="1800" dirty="0"/>
                        <a:t>flag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910048"/>
                  </a:ext>
                </a:extLst>
              </a:tr>
              <a:tr h="52778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6"/>
                          </a:solidFill>
                        </a:rPr>
                        <a:t>-</a:t>
                      </a:r>
                      <a:r>
                        <a:rPr lang="fr-FR" sz="1800" dirty="0" err="1">
                          <a:solidFill>
                            <a:schemeClr val="accent6"/>
                          </a:solidFill>
                        </a:rPr>
                        <a:t>sX</a:t>
                      </a:r>
                      <a:endParaRPr lang="en-US" sz="18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FIN, PSH, and URG flags simultaneously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233190"/>
                  </a:ext>
                </a:extLst>
              </a:tr>
              <a:tr h="52778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fr-FR" sz="1800" dirty="0" err="1">
                          <a:solidFill>
                            <a:srgbClr val="FF0000"/>
                          </a:solidFill>
                        </a:rPr>
                        <a:t>sA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TCP ACK flag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041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0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AAD52C3-F510-4AD2-8B1D-7D8A574B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446BE0-5AE0-4E93-BA05-BFF6DCB2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5" y="474911"/>
            <a:ext cx="10765665" cy="11202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Spoofing, Decoys and zombies: do not use that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113A8B-4AB5-45FE-BF35-350C7C7F4EAC}"/>
              </a:ext>
            </a:extLst>
          </p:cNvPr>
          <p:cNvSpPr txBox="1"/>
          <p:nvPr/>
        </p:nvSpPr>
        <p:spPr>
          <a:xfrm>
            <a:off x="738744" y="1805873"/>
            <a:ext cx="5900637" cy="2278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dirty="0"/>
              <a:t>Spoofing</a:t>
            </a:r>
            <a:r>
              <a:rPr lang="fr-FR" sz="2000" dirty="0"/>
              <a:t> </a:t>
            </a:r>
            <a:r>
              <a:rPr lang="fr-FR" sz="2000" dirty="0" err="1"/>
              <a:t>consists</a:t>
            </a:r>
            <a:r>
              <a:rPr lang="fr-FR" sz="2000" dirty="0"/>
              <a:t> to </a:t>
            </a:r>
            <a:r>
              <a:rPr lang="fr-FR" sz="2000" dirty="0" err="1"/>
              <a:t>usurp</a:t>
            </a:r>
            <a:r>
              <a:rPr lang="fr-FR" sz="2000" dirty="0"/>
              <a:t> </a:t>
            </a:r>
            <a:r>
              <a:rPr lang="fr-FR" sz="2000" dirty="0" err="1"/>
              <a:t>it’s</a:t>
            </a:r>
            <a:r>
              <a:rPr lang="fr-FR" sz="2000" dirty="0"/>
              <a:t> IP </a:t>
            </a:r>
            <a:r>
              <a:rPr lang="fr-FR" sz="2000" dirty="0" err="1"/>
              <a:t>address</a:t>
            </a:r>
            <a:r>
              <a:rPr lang="fr-FR" sz="2000" dirty="0"/>
              <a:t> by </a:t>
            </a:r>
            <a:r>
              <a:rPr lang="fr-FR" sz="2000" dirty="0" err="1"/>
              <a:t>another</a:t>
            </a:r>
            <a:r>
              <a:rPr lang="fr-FR" sz="2000" dirty="0"/>
              <a:t> one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dirty="0" err="1"/>
              <a:t>Decoys</a:t>
            </a:r>
            <a:r>
              <a:rPr lang="fr-FR" sz="2000" dirty="0"/>
              <a:t> </a:t>
            </a:r>
            <a:r>
              <a:rPr lang="fr-FR" sz="2000" dirty="0" err="1"/>
              <a:t>consists</a:t>
            </a:r>
            <a:r>
              <a:rPr lang="fr-FR" sz="2000" dirty="0"/>
              <a:t> to use </a:t>
            </a:r>
            <a:r>
              <a:rPr lang="fr-FR" sz="2000" dirty="0" err="1"/>
              <a:t>several</a:t>
            </a:r>
            <a:r>
              <a:rPr lang="fr-FR" sz="2000" dirty="0"/>
              <a:t> IP </a:t>
            </a:r>
            <a:r>
              <a:rPr lang="fr-FR" sz="2000" dirty="0" err="1"/>
              <a:t>address</a:t>
            </a:r>
            <a:r>
              <a:rPr lang="fr-FR" sz="2000" dirty="0"/>
              <a:t>, </a:t>
            </a:r>
            <a:r>
              <a:rPr lang="fr-FR" sz="2000" dirty="0" err="1"/>
              <a:t>amount</a:t>
            </a:r>
            <a:r>
              <a:rPr lang="fr-FR" sz="2000" dirty="0"/>
              <a:t> </a:t>
            </a:r>
            <a:r>
              <a:rPr lang="fr-FR" sz="2000" dirty="0" err="1"/>
              <a:t>them</a:t>
            </a:r>
            <a:r>
              <a:rPr lang="fr-FR" sz="2000" dirty="0"/>
              <a:t> </a:t>
            </a:r>
            <a:r>
              <a:rPr lang="fr-FR" sz="2000" dirty="0" err="1"/>
              <a:t>there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ours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b="1" dirty="0"/>
              <a:t>Zombie / </a:t>
            </a:r>
            <a:r>
              <a:rPr lang="fr-FR" sz="2000" b="1" dirty="0" err="1"/>
              <a:t>idle</a:t>
            </a:r>
            <a:r>
              <a:rPr lang="fr-FR" sz="2000" b="1" dirty="0"/>
              <a:t> host </a:t>
            </a:r>
            <a:r>
              <a:rPr lang="fr-FR" sz="2000" dirty="0" err="1"/>
              <a:t>consists</a:t>
            </a:r>
            <a:r>
              <a:rPr lang="fr-FR" sz="2000" dirty="0"/>
              <a:t> to use a </a:t>
            </a:r>
            <a:r>
              <a:rPr lang="fr-FR" sz="2000" dirty="0" err="1"/>
              <a:t>remote</a:t>
            </a:r>
            <a:r>
              <a:rPr lang="fr-FR" sz="2000" dirty="0"/>
              <a:t> system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220E879-C857-437A-91F0-2376B0D57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34397"/>
              </p:ext>
            </p:extLst>
          </p:nvPr>
        </p:nvGraphicFramePr>
        <p:xfrm>
          <a:off x="7076163" y="1927792"/>
          <a:ext cx="4676006" cy="24733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63517">
                  <a:extLst>
                    <a:ext uri="{9D8B030D-6E8A-4147-A177-3AD203B41FA5}">
                      <a16:colId xmlns:a16="http://schemas.microsoft.com/office/drawing/2014/main" val="3065466389"/>
                    </a:ext>
                  </a:extLst>
                </a:gridCol>
                <a:gridCol w="1612489">
                  <a:extLst>
                    <a:ext uri="{9D8B030D-6E8A-4147-A177-3AD203B41FA5}">
                      <a16:colId xmlns:a16="http://schemas.microsoft.com/office/drawing/2014/main" val="719268600"/>
                    </a:ext>
                  </a:extLst>
                </a:gridCol>
              </a:tblGrid>
              <a:tr h="647528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Options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Description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60699"/>
                  </a:ext>
                </a:extLst>
              </a:tr>
              <a:tr h="77027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-S &lt;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spoofed_ip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&gt; &lt;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target_ip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Spoofing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805644"/>
                  </a:ext>
                </a:extLst>
              </a:tr>
              <a:tr h="52778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-D &lt;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of IP&gt; &lt;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target_ip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Decoys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910048"/>
                  </a:ext>
                </a:extLst>
              </a:tr>
              <a:tr h="52778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-Si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Zombie scan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23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40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494CEC9-D702-4AA0-A6AB-52AEBF2748E7}"/>
              </a:ext>
            </a:extLst>
          </p:cNvPr>
          <p:cNvSpPr txBox="1"/>
          <p:nvPr/>
        </p:nvSpPr>
        <p:spPr>
          <a:xfrm>
            <a:off x="3128195" y="2505670"/>
            <a:ext cx="5935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Thank</a:t>
            </a:r>
            <a:r>
              <a:rPr lang="fr-FR" sz="5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sz="5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you</a:t>
            </a:r>
            <a:r>
              <a:rPr lang="fr-FR" sz="5400" b="1" dirty="0">
                <a:solidFill>
                  <a:srgbClr val="FF0000"/>
                </a:solidFill>
                <a:latin typeface="Consolas" panose="020B0609020204030204" pitchFamily="49" charset="0"/>
              </a:rPr>
              <a:t> ! 😀</a:t>
            </a:r>
            <a:endParaRPr lang="en-US" sz="5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8FA7FE-B927-4D55-8097-911761AB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fr-FR" sz="4000" b="1" u="sng"/>
              <a:t>Course plan: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319E8F-37C8-4303-8263-0A05DC3F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/>
              <a:t>Basics you should know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/>
              <a:t>Communication protocols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/>
              <a:t>Let’s start </a:t>
            </a:r>
            <a:r>
              <a:rPr lang="en-US" sz="2400"/>
              <a:t>with</a:t>
            </a:r>
            <a:r>
              <a:rPr lang="fr-FR" sz="2400"/>
              <a:t> Nmap !</a:t>
            </a:r>
          </a:p>
          <a:p>
            <a:endParaRPr lang="fr-FR" sz="24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iste avec un remplissage uni">
            <a:extLst>
              <a:ext uri="{FF2B5EF4-FFF2-40B4-BE49-F238E27FC236}">
                <a16:creationId xmlns:a16="http://schemas.microsoft.com/office/drawing/2014/main" id="{96F198E0-CAEC-4D1B-8E98-80F203422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7453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35672-BF17-4C31-8340-AA2AAC83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rgbClr val="FF0000"/>
                </a:solidFill>
              </a:rPr>
              <a:t>Basics </a:t>
            </a:r>
            <a:r>
              <a:rPr lang="fr-FR" u="sng" dirty="0" err="1">
                <a:solidFill>
                  <a:srgbClr val="FF0000"/>
                </a:solidFill>
              </a:rPr>
              <a:t>you</a:t>
            </a:r>
            <a:r>
              <a:rPr lang="fr-FR" u="sng" dirty="0">
                <a:solidFill>
                  <a:srgbClr val="FF0000"/>
                </a:solidFill>
              </a:rPr>
              <a:t> </a:t>
            </a:r>
            <a:r>
              <a:rPr lang="fr-FR" u="sng" dirty="0" err="1">
                <a:solidFill>
                  <a:srgbClr val="FF0000"/>
                </a:solidFill>
              </a:rPr>
              <a:t>should</a:t>
            </a:r>
            <a:r>
              <a:rPr lang="fr-FR" u="sng" dirty="0">
                <a:solidFill>
                  <a:srgbClr val="FF0000"/>
                </a:solidFill>
              </a:rPr>
              <a:t> know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5398F4-1F3C-4C12-B528-442363D57786}"/>
              </a:ext>
            </a:extLst>
          </p:cNvPr>
          <p:cNvSpPr/>
          <p:nvPr/>
        </p:nvSpPr>
        <p:spPr>
          <a:xfrm>
            <a:off x="838200" y="1690687"/>
            <a:ext cx="7112000" cy="4139895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u="sng" dirty="0"/>
              <a:t>MAC </a:t>
            </a:r>
            <a:r>
              <a:rPr lang="fr-FR" b="1" u="sng" dirty="0" err="1"/>
              <a:t>address</a:t>
            </a:r>
            <a:r>
              <a:rPr lang="fr-FR" b="1" u="sng" dirty="0"/>
              <a:t> (Media Access Control </a:t>
            </a:r>
            <a:r>
              <a:rPr lang="fr-FR" b="1" u="sng" dirty="0" err="1"/>
              <a:t>address</a:t>
            </a:r>
            <a:r>
              <a:rPr lang="fr-FR" b="1" u="sng" dirty="0"/>
              <a:t>)</a:t>
            </a:r>
            <a:r>
              <a:rPr lang="fr-FR" dirty="0"/>
              <a:t>: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 unique identifier assigned to network interface controller. It’s represented by 6 groups of 2 hexadecimal digits.</a:t>
            </a:r>
          </a:p>
          <a:p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/>
              <a:t>IP address (Internet Protocol address)</a:t>
            </a:r>
            <a:r>
              <a:rPr lang="en-US" dirty="0"/>
              <a:t>: A numeric label that is connected to a computer network. It’s assigned with the DHCP (Dynamic Host Configuration Protocol) in a network. There are IPv4 on 32-bits and IPv6 on 64-bits.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u="sng" dirty="0"/>
              <a:t>Port: </a:t>
            </a:r>
            <a:r>
              <a:rPr lang="en-US" dirty="0"/>
              <a:t>Communication endpoint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3BF58C88-4AB9-422B-B080-B7E9B69DB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3" t="27376" r="10589"/>
          <a:stretch/>
        </p:blipFill>
        <p:spPr bwMode="auto">
          <a:xfrm>
            <a:off x="8135136" y="1470660"/>
            <a:ext cx="3841219" cy="18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4957140-1CA2-4A35-986D-A8F4C205E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136" y="3620567"/>
            <a:ext cx="3926726" cy="2210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754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D7BB71A-DA20-491E-AC06-CE16AF25B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D15EE6-46FE-4D2B-8A40-02CE44AA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Communications protocols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9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DDAC861-3E30-4CEC-9C53-F0F0190D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252175"/>
            <a:ext cx="10515600" cy="1325563"/>
          </a:xfrm>
        </p:spPr>
        <p:txBody>
          <a:bodyPr/>
          <a:lstStyle/>
          <a:p>
            <a:r>
              <a:rPr lang="fr-FR" u="sng" dirty="0">
                <a:solidFill>
                  <a:srgbClr val="FF0000"/>
                </a:solidFill>
              </a:rPr>
              <a:t>TCP/IP </a:t>
            </a:r>
            <a:r>
              <a:rPr lang="fr-FR" u="sng" dirty="0" err="1">
                <a:solidFill>
                  <a:srgbClr val="FF0000"/>
                </a:solidFill>
              </a:rPr>
              <a:t>protocol</a:t>
            </a:r>
            <a:endParaRPr lang="en-US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Zoom de diapositive 16">
                <a:extLst>
                  <a:ext uri="{FF2B5EF4-FFF2-40B4-BE49-F238E27FC236}">
                    <a16:creationId xmlns:a16="http://schemas.microsoft.com/office/drawing/2014/main" id="{ADD4E03D-DAC0-46EE-A0D5-921052C943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2325212"/>
                  </p:ext>
                </p:extLst>
              </p:nvPr>
            </p:nvGraphicFramePr>
            <p:xfrm>
              <a:off x="3352800" y="1577738"/>
              <a:ext cx="3048000" cy="1714500"/>
            </p:xfrm>
            <a:graphic>
              <a:graphicData uri="http://schemas.microsoft.com/office/powerpoint/2016/slidezoom">
                <pslz:sldZm>
                  <pslz:sldZmObj sldId="260" cId="270004889">
                    <pslz:zmPr id="{79339752-DBE7-41A0-8CEA-E5A1E3AF70F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Zoom de diapositive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DD4E03D-DAC0-46EE-A0D5-921052C943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2800" y="1577738"/>
                <a:ext cx="3048000" cy="17145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Zoom de diapositive 18">
                <a:extLst>
                  <a:ext uri="{FF2B5EF4-FFF2-40B4-BE49-F238E27FC236}">
                    <a16:creationId xmlns:a16="http://schemas.microsoft.com/office/drawing/2014/main" id="{8A76EE10-4833-41CE-BC90-ED27C56513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2866080"/>
                  </p:ext>
                </p:extLst>
              </p:nvPr>
            </p:nvGraphicFramePr>
            <p:xfrm>
              <a:off x="7510780" y="3429000"/>
              <a:ext cx="3048000" cy="1714500"/>
            </p:xfrm>
            <a:graphic>
              <a:graphicData uri="http://schemas.microsoft.com/office/powerpoint/2016/slidezoom">
                <pslz:sldZm>
                  <pslz:sldZmObj sldId="259" cId="2034700350">
                    <pslz:zmPr id="{3B8AFA72-C9C0-47E3-BBF0-BC5866FDD210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Zoom de diapositive 1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8A76EE10-4833-41CE-BC90-ED27C56513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10780" y="3429000"/>
                <a:ext cx="3048000" cy="17145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</mc:Fallback>
      </mc:AlternateContent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8886F5D5-C8DE-4795-8671-09D7A1389559}"/>
              </a:ext>
            </a:extLst>
          </p:cNvPr>
          <p:cNvSpPr/>
          <p:nvPr/>
        </p:nvSpPr>
        <p:spPr>
          <a:xfrm>
            <a:off x="825500" y="2417881"/>
            <a:ext cx="2164080" cy="51474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lèche : virage 28">
            <a:extLst>
              <a:ext uri="{FF2B5EF4-FFF2-40B4-BE49-F238E27FC236}">
                <a16:creationId xmlns:a16="http://schemas.microsoft.com/office/drawing/2014/main" id="{2D91C6D9-D1D0-40F9-A551-70AE491E9CD8}"/>
              </a:ext>
            </a:extLst>
          </p:cNvPr>
          <p:cNvSpPr/>
          <p:nvPr/>
        </p:nvSpPr>
        <p:spPr>
          <a:xfrm rot="5400000">
            <a:off x="7643921" y="2117280"/>
            <a:ext cx="830997" cy="1518920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F3FC83C-B817-4EDB-BB7F-4856E8E937DB}"/>
              </a:ext>
            </a:extLst>
          </p:cNvPr>
          <p:cNvSpPr txBox="1"/>
          <p:nvPr/>
        </p:nvSpPr>
        <p:spPr>
          <a:xfrm>
            <a:off x="934720" y="1757680"/>
            <a:ext cx="165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</a:t>
            </a:r>
            <a:r>
              <a:rPr lang="fr-FR" sz="2400" b="1" dirty="0" err="1"/>
              <a:t>it</a:t>
            </a:r>
            <a:r>
              <a:rPr lang="fr-FR" sz="2400" b="1" dirty="0"/>
              <a:t> ?</a:t>
            </a:r>
            <a:endParaRPr lang="en-US" sz="2400" b="1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695CB18-52E7-48EB-B236-35CAB293C069}"/>
              </a:ext>
            </a:extLst>
          </p:cNvPr>
          <p:cNvSpPr txBox="1"/>
          <p:nvPr/>
        </p:nvSpPr>
        <p:spPr>
          <a:xfrm>
            <a:off x="8818880" y="1757680"/>
            <a:ext cx="2903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How do </a:t>
            </a:r>
            <a:r>
              <a:rPr lang="fr-FR" sz="2400" b="1" dirty="0" err="1"/>
              <a:t>we</a:t>
            </a:r>
            <a:r>
              <a:rPr lang="fr-FR" sz="2400" b="1" dirty="0"/>
              <a:t> know the MAC </a:t>
            </a:r>
            <a:r>
              <a:rPr lang="fr-FR" sz="2400" b="1" dirty="0" err="1"/>
              <a:t>address</a:t>
            </a:r>
            <a:r>
              <a:rPr lang="fr-FR" sz="2400" b="1" dirty="0"/>
              <a:t> ?</a:t>
            </a:r>
            <a:endParaRPr lang="en-US" sz="2400" b="1" dirty="0"/>
          </a:p>
        </p:txBody>
      </p:sp>
      <p:sp>
        <p:nvSpPr>
          <p:cNvPr id="32" name="Flèche : virage 31">
            <a:extLst>
              <a:ext uri="{FF2B5EF4-FFF2-40B4-BE49-F238E27FC236}">
                <a16:creationId xmlns:a16="http://schemas.microsoft.com/office/drawing/2014/main" id="{E1EEDF4A-35AA-447E-82CA-59AC9E0463CB}"/>
              </a:ext>
            </a:extLst>
          </p:cNvPr>
          <p:cNvSpPr/>
          <p:nvPr/>
        </p:nvSpPr>
        <p:spPr>
          <a:xfrm rot="10800000">
            <a:off x="7030717" y="5443104"/>
            <a:ext cx="1444197" cy="906896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4E33D1F-0B63-4199-BC42-07A527C139FA}"/>
              </a:ext>
            </a:extLst>
          </p:cNvPr>
          <p:cNvSpPr txBox="1"/>
          <p:nvPr/>
        </p:nvSpPr>
        <p:spPr>
          <a:xfrm>
            <a:off x="8818880" y="5443105"/>
            <a:ext cx="290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How </a:t>
            </a:r>
            <a:r>
              <a:rPr lang="fr-FR" sz="2400" b="1" dirty="0" err="1"/>
              <a:t>it</a:t>
            </a:r>
            <a:r>
              <a:rPr lang="fr-FR" sz="2400" b="1" dirty="0"/>
              <a:t> </a:t>
            </a:r>
            <a:r>
              <a:rPr lang="fr-FR" sz="2400" b="1" dirty="0" err="1"/>
              <a:t>works</a:t>
            </a:r>
            <a:r>
              <a:rPr lang="fr-FR" sz="2400" b="1" dirty="0"/>
              <a:t> ?</a:t>
            </a:r>
            <a:endParaRPr lang="en-US" sz="2400" b="1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6" name="Zoom de diapositive 35">
                <a:extLst>
                  <a:ext uri="{FF2B5EF4-FFF2-40B4-BE49-F238E27FC236}">
                    <a16:creationId xmlns:a16="http://schemas.microsoft.com/office/drawing/2014/main" id="{DEF649F1-5E1F-42D0-A7ED-A3BAB1F8DD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4324588"/>
                  </p:ext>
                </p:extLst>
              </p:nvPr>
            </p:nvGraphicFramePr>
            <p:xfrm>
              <a:off x="3434819" y="4740721"/>
              <a:ext cx="3048000" cy="1714500"/>
            </p:xfrm>
            <a:graphic>
              <a:graphicData uri="http://schemas.microsoft.com/office/powerpoint/2016/slidezoom">
                <pslz:sldZm>
                  <pslz:sldZmObj sldId="261" cId="103171713">
                    <pslz:zmPr id="{2117A8C8-E9AC-4A93-923B-B553BBD6D83C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schemeClr val="tx1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6" name="Zoom de diapositive 3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EF649F1-5E1F-42D0-A7ED-A3BAB1F8DD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34819" y="4740721"/>
                <a:ext cx="3048000" cy="17145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14520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A781409-55B8-43F1-AACC-0AD2E44B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solidFill>
                  <a:srgbClr val="FF0000"/>
                </a:solidFill>
              </a:rPr>
              <a:t>Protocol TCP/IP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B9AEBB-7C76-465E-9EB3-F8AF4E27B4E5}"/>
              </a:ext>
            </a:extLst>
          </p:cNvPr>
          <p:cNvSpPr txBox="1"/>
          <p:nvPr/>
        </p:nvSpPr>
        <p:spPr>
          <a:xfrm>
            <a:off x="568960" y="1690688"/>
            <a:ext cx="46031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Transmission Control Protocol: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Connection-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protocol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3-way handshake</a:t>
            </a:r>
            <a:r>
              <a:rPr lang="fr-FR" dirty="0"/>
              <a:t>: enables the </a:t>
            </a:r>
            <a:r>
              <a:rPr lang="fr-FR" dirty="0" err="1"/>
              <a:t>connection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Splits</a:t>
            </a:r>
            <a:r>
              <a:rPr lang="fr-FR" dirty="0"/>
              <a:t> data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packets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Security, </a:t>
            </a:r>
            <a:r>
              <a:rPr lang="fr-FR" b="1" dirty="0" err="1"/>
              <a:t>integrity</a:t>
            </a:r>
            <a:endParaRPr lang="fr-FR" b="1" dirty="0"/>
          </a:p>
          <a:p>
            <a:endParaRPr lang="fr-FR" dirty="0"/>
          </a:p>
          <a:p>
            <a:r>
              <a:rPr lang="fr-FR" b="1" u="sng" dirty="0"/>
              <a:t>Internet Protocol: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Addresses</a:t>
            </a:r>
            <a:r>
              <a:rPr lang="fr-FR" dirty="0"/>
              <a:t> </a:t>
            </a:r>
            <a:r>
              <a:rPr lang="fr-FR" dirty="0" err="1"/>
              <a:t>sender</a:t>
            </a:r>
            <a:r>
              <a:rPr lang="fr-FR" dirty="0"/>
              <a:t> and </a:t>
            </a:r>
            <a:r>
              <a:rPr lang="fr-FR" dirty="0" err="1"/>
              <a:t>receiver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3076" name="Picture 4" descr="Afficher l’image source">
            <a:extLst>
              <a:ext uri="{FF2B5EF4-FFF2-40B4-BE49-F238E27FC236}">
                <a16:creationId xmlns:a16="http://schemas.microsoft.com/office/drawing/2014/main" id="{68C0296A-32A9-4E29-B4CE-03941885D0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71"/>
          <a:stretch/>
        </p:blipFill>
        <p:spPr bwMode="auto">
          <a:xfrm>
            <a:off x="4959693" y="1690688"/>
            <a:ext cx="66633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0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fficher l’image source">
            <a:extLst>
              <a:ext uri="{FF2B5EF4-FFF2-40B4-BE49-F238E27FC236}">
                <a16:creationId xmlns:a16="http://schemas.microsoft.com/office/drawing/2014/main" id="{0107BB0F-1366-4DE0-B59F-405A4D59CE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29" y="2095713"/>
            <a:ext cx="6670437" cy="384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4C8CF6-8A33-47FF-B028-D7C9D36C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06360" cy="1325563"/>
          </a:xfrm>
        </p:spPr>
        <p:txBody>
          <a:bodyPr/>
          <a:lstStyle/>
          <a:p>
            <a:r>
              <a:rPr lang="fr-FR" u="sng" dirty="0">
                <a:solidFill>
                  <a:srgbClr val="FF0000"/>
                </a:solidFill>
              </a:rPr>
              <a:t>ARP (</a:t>
            </a:r>
            <a:r>
              <a:rPr lang="fr-FR" u="sng" dirty="0" err="1">
                <a:solidFill>
                  <a:srgbClr val="FF0000"/>
                </a:solidFill>
              </a:rPr>
              <a:t>Adress</a:t>
            </a:r>
            <a:r>
              <a:rPr lang="fr-FR" u="sng" dirty="0">
                <a:solidFill>
                  <a:srgbClr val="FF0000"/>
                </a:solidFill>
              </a:rPr>
              <a:t> </a:t>
            </a:r>
            <a:r>
              <a:rPr lang="fr-FR" u="sng" dirty="0" err="1">
                <a:solidFill>
                  <a:srgbClr val="FF0000"/>
                </a:solidFill>
              </a:rPr>
              <a:t>Resolution</a:t>
            </a:r>
            <a:r>
              <a:rPr lang="fr-FR" u="sng" dirty="0">
                <a:solidFill>
                  <a:srgbClr val="FF0000"/>
                </a:solidFill>
              </a:rPr>
              <a:t> Protocol)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B650C3-13B7-43B6-AEE0-A64B86AE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14" y="2088306"/>
            <a:ext cx="4778661" cy="1538814"/>
          </a:xfrm>
          <a:ln>
            <a:noFill/>
          </a:ln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sed to find the 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MAC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address of a device on the network. Because inside a network devices don’t know MAC address of the others. But it’s needed to forward packets.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71573ED9-7CC3-4A77-9B2E-DD6F6EF4727B}"/>
              </a:ext>
            </a:extLst>
          </p:cNvPr>
          <p:cNvSpPr/>
          <p:nvPr/>
        </p:nvSpPr>
        <p:spPr>
          <a:xfrm>
            <a:off x="9072880" y="1330960"/>
            <a:ext cx="1330960" cy="897128"/>
          </a:xfrm>
          <a:prstGeom prst="wedgeRoundRectCallout">
            <a:avLst>
              <a:gd name="adj1" fmla="val -33055"/>
              <a:gd name="adj2" fmla="val 113910"/>
              <a:gd name="adj3" fmla="val 16667"/>
            </a:avLst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0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fficher l’image source">
            <a:extLst>
              <a:ext uri="{FF2B5EF4-FFF2-40B4-BE49-F238E27FC236}">
                <a16:creationId xmlns:a16="http://schemas.microsoft.com/office/drawing/2014/main" id="{61903C73-FD30-4A23-8F16-00BE1C824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 t="9037" r="3318" b="5481"/>
          <a:stretch/>
        </p:blipFill>
        <p:spPr bwMode="auto">
          <a:xfrm>
            <a:off x="5171440" y="0"/>
            <a:ext cx="6929120" cy="66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1E9B232-6167-4A5F-B768-BB3001FAEC24}"/>
              </a:ext>
            </a:extLst>
          </p:cNvPr>
          <p:cNvSpPr txBox="1"/>
          <p:nvPr/>
        </p:nvSpPr>
        <p:spPr>
          <a:xfrm>
            <a:off x="604520" y="599440"/>
            <a:ext cx="456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err="1">
                <a:solidFill>
                  <a:srgbClr val="FF0000"/>
                </a:solidFill>
              </a:rPr>
              <a:t>We</a:t>
            </a:r>
            <a:r>
              <a:rPr lang="fr-FR" sz="2400" b="1" u="sng" dirty="0">
                <a:solidFill>
                  <a:srgbClr val="FF0000"/>
                </a:solidFill>
              </a:rPr>
              <a:t> </a:t>
            </a:r>
            <a:r>
              <a:rPr lang="fr-FR" sz="2400" b="1" u="sng" dirty="0" err="1">
                <a:solidFill>
                  <a:srgbClr val="FF0000"/>
                </a:solidFill>
              </a:rPr>
              <a:t>communicate</a:t>
            </a:r>
            <a:r>
              <a:rPr lang="fr-FR" sz="2400" b="1" u="sng" dirty="0">
                <a:solidFill>
                  <a:srgbClr val="FF0000"/>
                </a:solidFill>
              </a:rPr>
              <a:t> </a:t>
            </a:r>
            <a:r>
              <a:rPr lang="fr-FR" sz="2400" b="1" u="sng" dirty="0" err="1">
                <a:solidFill>
                  <a:srgbClr val="FF0000"/>
                </a:solidFill>
              </a:rPr>
              <a:t>with</a:t>
            </a:r>
            <a:r>
              <a:rPr lang="fr-FR" sz="2400" b="1" u="sng" dirty="0">
                <a:solidFill>
                  <a:srgbClr val="FF0000"/>
                </a:solidFill>
              </a:rPr>
              <a:t> FLAGS !</a:t>
            </a:r>
            <a:r>
              <a:rPr lang="fr-FR" sz="2400" b="1" dirty="0">
                <a:solidFill>
                  <a:srgbClr val="FF0000"/>
                </a:solidFill>
              </a:rPr>
              <a:t> 🚩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D211AA6-9A49-4D40-A830-E4EBA42ED418}"/>
              </a:ext>
            </a:extLst>
          </p:cNvPr>
          <p:cNvSpPr txBox="1"/>
          <p:nvPr/>
        </p:nvSpPr>
        <p:spPr>
          <a:xfrm>
            <a:off x="375920" y="1351280"/>
            <a:ext cx="4795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SYN</a:t>
            </a:r>
            <a:r>
              <a:rPr lang="en-US" dirty="0"/>
              <a:t> - The synchronization flag is used as a first step in establishing a 3-way handshake between two hosts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ACK</a:t>
            </a:r>
            <a:r>
              <a:rPr lang="en-US" dirty="0"/>
              <a:t> - The acknowledgment flag is used to acknowledge the successful receipt of a packet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FIN</a:t>
            </a:r>
            <a:r>
              <a:rPr lang="en-US" dirty="0"/>
              <a:t> - The finished flag means there is no more data from the sender. Therefore, it is used in the last packet sent from the sender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RST</a:t>
            </a:r>
            <a:r>
              <a:rPr lang="en-US" dirty="0"/>
              <a:t> – The reset flag ends the communication. That’s when an error occurs</a:t>
            </a:r>
          </a:p>
        </p:txBody>
      </p:sp>
    </p:spTree>
    <p:extLst>
      <p:ext uri="{BB962C8B-B14F-4D97-AF65-F5344CB8AC3E}">
        <p14:creationId xmlns:p14="http://schemas.microsoft.com/office/powerpoint/2010/main" val="10317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fficher l’image source">
            <a:extLst>
              <a:ext uri="{FF2B5EF4-FFF2-40B4-BE49-F238E27FC236}">
                <a16:creationId xmlns:a16="http://schemas.microsoft.com/office/drawing/2014/main" id="{21F7DF58-0F36-4E10-BF8F-B8B6F70D0F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D15EE6-46FE-4D2B-8A40-02CE44AA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Reconnaissance with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nmap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⚔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733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743</Words>
  <Application>Microsoft Office PowerPoint</Application>
  <PresentationFormat>Grand écran</PresentationFormat>
  <Paragraphs>128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varela_roundregular</vt:lpstr>
      <vt:lpstr>Arial</vt:lpstr>
      <vt:lpstr>Calibri</vt:lpstr>
      <vt:lpstr>Calibri Light</vt:lpstr>
      <vt:lpstr>Consolas</vt:lpstr>
      <vt:lpstr>Wingdings</vt:lpstr>
      <vt:lpstr>Thème Office</vt:lpstr>
      <vt:lpstr>Nmap and reconnaissance</vt:lpstr>
      <vt:lpstr>Course plan:</vt:lpstr>
      <vt:lpstr>Basics you should know</vt:lpstr>
      <vt:lpstr>Communications protocols</vt:lpstr>
      <vt:lpstr>TCP/IP protocol</vt:lpstr>
      <vt:lpstr>Protocol TCP/IP</vt:lpstr>
      <vt:lpstr>ARP (Adress Resolution Protocol)</vt:lpstr>
      <vt:lpstr>Présentation PowerPoint</vt:lpstr>
      <vt:lpstr>Reconnaissance with nmap ⚔</vt:lpstr>
      <vt:lpstr>Be careful ⚠️</vt:lpstr>
      <vt:lpstr>Basic nmap commands and options:</vt:lpstr>
      <vt:lpstr>Host discovery: 🔎</vt:lpstr>
      <vt:lpstr>Port scanning: </vt:lpstr>
      <vt:lpstr>Firewall detection: 🛡</vt:lpstr>
      <vt:lpstr>Spoofing, Decoys and zombies: do not use that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Nmap and reconnaissance</dc:title>
  <dc:creator>Adrien Lavallière</dc:creator>
  <cp:lastModifiedBy>Adrien Lavallière</cp:lastModifiedBy>
  <cp:revision>122</cp:revision>
  <dcterms:created xsi:type="dcterms:W3CDTF">2022-01-06T12:55:20Z</dcterms:created>
  <dcterms:modified xsi:type="dcterms:W3CDTF">2022-01-21T12:30:44Z</dcterms:modified>
</cp:coreProperties>
</file>