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74" r:id="rId5"/>
    <p:sldId id="281" r:id="rId6"/>
    <p:sldId id="262" r:id="rId7"/>
    <p:sldId id="305" r:id="rId8"/>
    <p:sldId id="306" r:id="rId9"/>
    <p:sldId id="307" r:id="rId10"/>
    <p:sldId id="308" r:id="rId11"/>
    <p:sldId id="309" r:id="rId12"/>
    <p:sldId id="310" r:id="rId13"/>
  </p:sldIdLst>
  <p:sldSz cx="18288000" cy="10287000"/>
  <p:notesSz cx="6858000" cy="9144000"/>
  <p:embeddedFontLst>
    <p:embeddedFont>
      <p:font typeface="Anton Italics" panose="020B0604020202020204" charset="0"/>
      <p:regular r:id="rId16"/>
    </p:embeddedFont>
    <p:embeddedFont>
      <p:font typeface="Extenda 30 Deca" panose="020B0604020202020204" charset="0"/>
      <p:regular r:id="rId17"/>
    </p:embeddedFont>
    <p:embeddedFont>
      <p:font typeface="Nourd" panose="020B0604020202020204" charset="0"/>
      <p:regular r:id="rId18"/>
    </p:embeddedFont>
    <p:embeddedFont>
      <p:font typeface="Nourd Light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EF56D83B-E6D0-4CAC-865A-3A310711AC89}">
          <p14:sldIdLst>
            <p14:sldId id="274"/>
            <p14:sldId id="281"/>
            <p14:sldId id="262"/>
            <p14:sldId id="305"/>
            <p14:sldId id="306"/>
            <p14:sldId id="307"/>
            <p14:sldId id="308"/>
            <p14:sldId id="309"/>
            <p14:sldId id="31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C8CD"/>
    <a:srgbClr val="FFFF66"/>
    <a:srgbClr val="595959"/>
    <a:srgbClr val="FFFFFF"/>
    <a:srgbClr val="AA230E"/>
    <a:srgbClr val="20E35C"/>
    <a:srgbClr val="2325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BD77AE-F149-D1F1-4FEB-207554F9633F}" v="981" dt="2024-10-10T14:25:24.3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3" autoAdjust="0"/>
    <p:restoredTop sz="94688" autoAdjust="0"/>
  </p:normalViewPr>
  <p:slideViewPr>
    <p:cSldViewPr snapToGrid="0">
      <p:cViewPr varScale="1">
        <p:scale>
          <a:sx n="52" d="100"/>
          <a:sy n="52" d="100"/>
        </p:scale>
        <p:origin x="850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3.fntdata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font" Target="fonts/font2.fntdata"/><Relationship Id="rId2" Type="http://schemas.openxmlformats.org/officeDocument/2006/relationships/customXml" Target="../customXml/item2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9BD45E82-7FA5-19AF-A597-DB65BA780B0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64CA568-F1D1-F83A-1FE2-A1489032184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03B633-3F7F-4F22-9C97-FDE795AC16D9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8DCAC6-E20C-BD9D-2921-ABBFD5EFC3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D7C702-062A-8BD1-873E-D9CEDDD47A3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39B20-4514-41E2-9872-728264FAFDE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5349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1C1D78-695C-4F69-B814-D4871EEC86F7}" type="datetimeFigureOut">
              <a:rPr lang="fr-FR" smtClean="0"/>
              <a:t>25/01/2025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625FBE-F0F9-46FD-90B2-E95775463F9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05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916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2">
            <a:extLst>
              <a:ext uri="{FF2B5EF4-FFF2-40B4-BE49-F238E27FC236}">
                <a16:creationId xmlns:a16="http://schemas.microsoft.com/office/drawing/2014/main" id="{449B917E-99D9-AC45-8004-49E6012D471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2" name="TextBox 2"/>
          <p:cNvSpPr txBox="1"/>
          <p:nvPr/>
        </p:nvSpPr>
        <p:spPr>
          <a:xfrm>
            <a:off x="4188542" y="5049623"/>
            <a:ext cx="9910916" cy="2429511"/>
          </a:xfrm>
          <a:prstGeom prst="rect">
            <a:avLst/>
          </a:prstGeom>
        </p:spPr>
        <p:txBody>
          <a:bodyPr wrap="square" lIns="0" tIns="0" rIns="0" bIns="0" rtlCol="0" anchor="ctr">
            <a:spAutoFit/>
          </a:bodyPr>
          <a:lstStyle/>
          <a:p>
            <a:pPr algn="ctr">
              <a:lnSpc>
                <a:spcPts val="14940"/>
              </a:lnSpc>
            </a:pPr>
            <a:r>
              <a:rPr lang="en-US" sz="25900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Digital Forensic</a:t>
            </a:r>
          </a:p>
        </p:txBody>
      </p:sp>
      <p:sp>
        <p:nvSpPr>
          <p:cNvPr id="3" name="Freeform 3"/>
          <p:cNvSpPr/>
          <p:nvPr/>
        </p:nvSpPr>
        <p:spPr>
          <a:xfrm>
            <a:off x="7842029" y="833200"/>
            <a:ext cx="2603937" cy="2598739"/>
          </a:xfrm>
          <a:custGeom>
            <a:avLst/>
            <a:gdLst/>
            <a:ahLst/>
            <a:cxnLst/>
            <a:rect l="l" t="t" r="r" b="b"/>
            <a:pathLst>
              <a:path w="5461566" h="5450665">
                <a:moveTo>
                  <a:pt x="0" y="0"/>
                </a:moveTo>
                <a:lnTo>
                  <a:pt x="5461566" y="0"/>
                </a:lnTo>
                <a:lnTo>
                  <a:pt x="5461566" y="5450665"/>
                </a:lnTo>
                <a:lnTo>
                  <a:pt x="0" y="545066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4" name="TextBox 4"/>
          <p:cNvSpPr txBox="1"/>
          <p:nvPr/>
        </p:nvSpPr>
        <p:spPr>
          <a:xfrm>
            <a:off x="7574095" y="7612097"/>
            <a:ext cx="3139807" cy="1767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i="1" dirty="0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  <a:t>30 Janvier 2025</a:t>
            </a:r>
          </a:p>
          <a:p>
            <a:pPr algn="ctr">
              <a:lnSpc>
                <a:spcPts val="2800"/>
              </a:lnSpc>
            </a:pPr>
            <a:br>
              <a:rPr lang="en-US" sz="2000" b="1" dirty="0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</a:br>
            <a:r>
              <a:rPr lang="en-US" sz="2000" b="1" dirty="0" err="1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  <a:t>Confidentiel</a:t>
            </a:r>
            <a:endParaRPr lang="en-US" sz="2000" b="1" dirty="0">
              <a:solidFill>
                <a:srgbClr val="FFFFFF"/>
              </a:solidFill>
              <a:latin typeface="Nourd Light"/>
              <a:ea typeface="Nourd Light"/>
              <a:cs typeface="Nourd Light"/>
              <a:sym typeface="Nourd Light"/>
            </a:endParaRPr>
          </a:p>
          <a:p>
            <a:pPr algn="ctr">
              <a:lnSpc>
                <a:spcPts val="2800"/>
              </a:lnSpc>
            </a:pPr>
            <a:endParaRPr lang="en-US" sz="2000" b="1" dirty="0">
              <a:solidFill>
                <a:srgbClr val="FFFFFF"/>
              </a:solidFill>
              <a:latin typeface="Nourd Light"/>
              <a:ea typeface="Nourd Light"/>
              <a:cs typeface="Nourd Light"/>
              <a:sym typeface="Nourd Light"/>
            </a:endParaRPr>
          </a:p>
          <a:p>
            <a:pPr algn="ctr">
              <a:lnSpc>
                <a:spcPts val="2800"/>
              </a:lnSpc>
            </a:pPr>
            <a:r>
              <a:rPr lang="en-US" sz="2000" b="1" dirty="0" err="1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  <a:t>Présenté</a:t>
            </a:r>
            <a:r>
              <a:rPr lang="en-US" sz="2000" b="1" dirty="0">
                <a:solidFill>
                  <a:srgbClr val="FFFFFF"/>
                </a:solidFill>
                <a:latin typeface="Nourd Light"/>
                <a:ea typeface="Nourd Light"/>
                <a:cs typeface="Nourd Light"/>
                <a:sym typeface="Nourd Light"/>
              </a:rPr>
              <a:t> par Thibault G</a:t>
            </a:r>
          </a:p>
        </p:txBody>
      </p:sp>
    </p:spTree>
    <p:extLst>
      <p:ext uri="{BB962C8B-B14F-4D97-AF65-F5344CB8AC3E}">
        <p14:creationId xmlns:p14="http://schemas.microsoft.com/office/powerpoint/2010/main" val="13520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Sommaire</a:t>
            </a:r>
            <a:endParaRPr lang="en-US" sz="21499" dirty="0">
              <a:solidFill>
                <a:srgbClr val="FFFFFF"/>
              </a:solidFill>
              <a:latin typeface="Extenda 30 Deca"/>
              <a:ea typeface="Extenda 30 Deca"/>
              <a:cs typeface="Extenda 30 Deca"/>
              <a:sym typeface="Extenda 30 Deca"/>
            </a:endParaRP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949BEB22-9CE1-8253-5B7D-A2C975583A89}"/>
              </a:ext>
            </a:extLst>
          </p:cNvPr>
          <p:cNvGrpSpPr/>
          <p:nvPr/>
        </p:nvGrpSpPr>
        <p:grpSpPr>
          <a:xfrm>
            <a:off x="4441435" y="3760412"/>
            <a:ext cx="9405127" cy="4076816"/>
            <a:chOff x="4569953" y="3704752"/>
            <a:chExt cx="9405127" cy="4076816"/>
          </a:xfrm>
        </p:grpSpPr>
        <p:sp>
          <p:nvSpPr>
            <p:cNvPr id="68" name="TextBox 5">
              <a:extLst>
                <a:ext uri="{FF2B5EF4-FFF2-40B4-BE49-F238E27FC236}">
                  <a16:creationId xmlns:a16="http://schemas.microsoft.com/office/drawing/2014/main" id="{09CEBD30-B0E3-D1C8-C86C-A426A9700003}"/>
                </a:ext>
              </a:extLst>
            </p:cNvPr>
            <p:cNvSpPr txBox="1"/>
            <p:nvPr/>
          </p:nvSpPr>
          <p:spPr>
            <a:xfrm>
              <a:off x="5586203" y="3825382"/>
              <a:ext cx="2288137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 err="1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Kezako</a:t>
              </a:r>
              <a:r>
                <a:rPr lang="en-US" sz="4400" spc="-22" dirty="0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 ?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4" name="Ellipse 3">
              <a:extLst>
                <a:ext uri="{FF2B5EF4-FFF2-40B4-BE49-F238E27FC236}">
                  <a16:creationId xmlns:a16="http://schemas.microsoft.com/office/drawing/2014/main" id="{7B3E4CCC-BECA-F208-42C8-8C319E1C29A7}"/>
                </a:ext>
              </a:extLst>
            </p:cNvPr>
            <p:cNvSpPr/>
            <p:nvPr/>
          </p:nvSpPr>
          <p:spPr>
            <a:xfrm>
              <a:off x="4569953" y="3717065"/>
              <a:ext cx="720000" cy="720000"/>
            </a:xfrm>
            <a:prstGeom prst="ellipse">
              <a:avLst/>
            </a:prstGeom>
            <a:solidFill>
              <a:srgbClr val="4FC8CD"/>
            </a:solidFill>
            <a:ln>
              <a:solidFill>
                <a:srgbClr val="4FC8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</a:t>
              </a:r>
            </a:p>
          </p:txBody>
        </p:sp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D5284FF9-5FC9-7461-A2D0-A7DD6E0D8DD7}"/>
                </a:ext>
              </a:extLst>
            </p:cNvPr>
            <p:cNvSpPr/>
            <p:nvPr/>
          </p:nvSpPr>
          <p:spPr>
            <a:xfrm>
              <a:off x="4569953" y="5014573"/>
              <a:ext cx="720000" cy="720000"/>
            </a:xfrm>
            <a:prstGeom prst="ellipse">
              <a:avLst/>
            </a:prstGeom>
            <a:solidFill>
              <a:srgbClr val="20E35C"/>
            </a:solidFill>
            <a:ln>
              <a:solidFill>
                <a:srgbClr val="20E35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2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6C9B173-F9DC-047A-75C1-558D352B92A2}"/>
                </a:ext>
              </a:extLst>
            </p:cNvPr>
            <p:cNvSpPr txBox="1"/>
            <p:nvPr/>
          </p:nvSpPr>
          <p:spPr>
            <a:xfrm>
              <a:off x="5586204" y="5129573"/>
              <a:ext cx="2430036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 err="1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Objectifs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2C72475E-1F7C-27FD-4CA0-54BF429388F4}"/>
                </a:ext>
              </a:extLst>
            </p:cNvPr>
            <p:cNvSpPr/>
            <p:nvPr/>
          </p:nvSpPr>
          <p:spPr>
            <a:xfrm>
              <a:off x="4569953" y="6312351"/>
              <a:ext cx="720000" cy="720000"/>
            </a:xfrm>
            <a:prstGeom prst="ellipse">
              <a:avLst/>
            </a:prstGeom>
            <a:solidFill>
              <a:srgbClr val="AA230E"/>
            </a:solidFill>
            <a:ln>
              <a:solidFill>
                <a:srgbClr val="AA230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</a:t>
              </a:r>
            </a:p>
          </p:txBody>
        </p:sp>
        <p:sp>
          <p:nvSpPr>
            <p:cNvPr id="8" name="TextBox 5">
              <a:extLst>
                <a:ext uri="{FF2B5EF4-FFF2-40B4-BE49-F238E27FC236}">
                  <a16:creationId xmlns:a16="http://schemas.microsoft.com/office/drawing/2014/main" id="{62B8A48A-D1D2-30CB-7AAA-5C5662E0B559}"/>
                </a:ext>
              </a:extLst>
            </p:cNvPr>
            <p:cNvSpPr txBox="1"/>
            <p:nvPr/>
          </p:nvSpPr>
          <p:spPr>
            <a:xfrm>
              <a:off x="5586204" y="6427351"/>
              <a:ext cx="2932956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Branches du forensic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9" name="TextBox 5">
              <a:extLst>
                <a:ext uri="{FF2B5EF4-FFF2-40B4-BE49-F238E27FC236}">
                  <a16:creationId xmlns:a16="http://schemas.microsoft.com/office/drawing/2014/main" id="{24E2AB21-5373-ED2B-14AD-C8B49A753600}"/>
                </a:ext>
              </a:extLst>
            </p:cNvPr>
            <p:cNvSpPr txBox="1"/>
            <p:nvPr/>
          </p:nvSpPr>
          <p:spPr>
            <a:xfrm>
              <a:off x="10048832" y="3813069"/>
              <a:ext cx="3926248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 err="1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Méthodologies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10" name="Ellipse 9">
              <a:extLst>
                <a:ext uri="{FF2B5EF4-FFF2-40B4-BE49-F238E27FC236}">
                  <a16:creationId xmlns:a16="http://schemas.microsoft.com/office/drawing/2014/main" id="{B6FC1CC8-FE19-0EEB-7F06-C70BF38E7242}"/>
                </a:ext>
              </a:extLst>
            </p:cNvPr>
            <p:cNvSpPr/>
            <p:nvPr/>
          </p:nvSpPr>
          <p:spPr>
            <a:xfrm>
              <a:off x="9032581" y="3704752"/>
              <a:ext cx="720000" cy="720000"/>
            </a:xfrm>
            <a:prstGeom prst="ellipse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4</a:t>
              </a:r>
            </a:p>
          </p:txBody>
        </p:sp>
        <p:sp>
          <p:nvSpPr>
            <p:cNvPr id="11" name="TextBox 5">
              <a:extLst>
                <a:ext uri="{FF2B5EF4-FFF2-40B4-BE49-F238E27FC236}">
                  <a16:creationId xmlns:a16="http://schemas.microsoft.com/office/drawing/2014/main" id="{3C580DE3-54DE-3F5D-9076-7ABAE2EA7488}"/>
                </a:ext>
              </a:extLst>
            </p:cNvPr>
            <p:cNvSpPr txBox="1"/>
            <p:nvPr/>
          </p:nvSpPr>
          <p:spPr>
            <a:xfrm>
              <a:off x="10048832" y="5120006"/>
              <a:ext cx="1991886" cy="67710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 err="1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Outils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0E827C1-3AB6-8380-A8E9-7A72CA25892F}"/>
                </a:ext>
              </a:extLst>
            </p:cNvPr>
            <p:cNvSpPr/>
            <p:nvPr/>
          </p:nvSpPr>
          <p:spPr>
            <a:xfrm>
              <a:off x="9032581" y="5011689"/>
              <a:ext cx="720000" cy="720000"/>
            </a:xfrm>
            <a:prstGeom prst="ellipse">
              <a:avLst/>
            </a:prstGeom>
            <a:solidFill>
              <a:srgbClr val="595959"/>
            </a:solidFill>
            <a:ln>
              <a:solidFill>
                <a:srgbClr val="595959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5</a:t>
              </a:r>
            </a:p>
          </p:txBody>
        </p:sp>
        <p:sp>
          <p:nvSpPr>
            <p:cNvPr id="13" name="TextBox 5">
              <a:extLst>
                <a:ext uri="{FF2B5EF4-FFF2-40B4-BE49-F238E27FC236}">
                  <a16:creationId xmlns:a16="http://schemas.microsoft.com/office/drawing/2014/main" id="{54961CD2-E423-61BE-9FC8-807946917B12}"/>
                </a:ext>
              </a:extLst>
            </p:cNvPr>
            <p:cNvSpPr txBox="1"/>
            <p:nvPr/>
          </p:nvSpPr>
          <p:spPr>
            <a:xfrm>
              <a:off x="10048832" y="6420668"/>
              <a:ext cx="2932956" cy="135421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r>
                <a:rPr lang="en-US" sz="4400" spc="-22" dirty="0" err="1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Exercices</a:t>
              </a:r>
              <a:r>
                <a:rPr lang="en-US" sz="4400" spc="-22" dirty="0">
                  <a:solidFill>
                    <a:srgbClr val="FFFFFF"/>
                  </a:solidFill>
                  <a:latin typeface="Nourd"/>
                  <a:ea typeface="Nourd"/>
                  <a:cs typeface="Nourd"/>
                </a:rPr>
                <a:t> Pratiques</a:t>
              </a:r>
              <a:endParaRPr lang="en-US" sz="3600" spc="-22" dirty="0">
                <a:solidFill>
                  <a:srgbClr val="FFFFFF"/>
                </a:solidFill>
                <a:latin typeface="Nourd"/>
                <a:ea typeface="Nourd"/>
                <a:cs typeface="Nourd"/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2CF8CCA7-7B0B-1953-315E-1C24718C3B64}"/>
                </a:ext>
              </a:extLst>
            </p:cNvPr>
            <p:cNvSpPr/>
            <p:nvPr/>
          </p:nvSpPr>
          <p:spPr>
            <a:xfrm>
              <a:off x="9032581" y="6312351"/>
              <a:ext cx="720000" cy="720000"/>
            </a:xfrm>
            <a:prstGeom prst="ellipse">
              <a:avLst/>
            </a:prstGeom>
            <a:solidFill>
              <a:srgbClr val="FFFF66"/>
            </a:solidFill>
            <a:ln>
              <a:solidFill>
                <a:srgbClr val="FFFF6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54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38004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Kezako</a:t>
            </a: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 ?</a:t>
            </a: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49E8B27D-CA76-3CEF-903B-E25F3B4E57E9}"/>
              </a:ext>
            </a:extLst>
          </p:cNvPr>
          <p:cNvSpPr txBox="1"/>
          <p:nvPr/>
        </p:nvSpPr>
        <p:spPr>
          <a:xfrm>
            <a:off x="961885" y="2929140"/>
            <a:ext cx="16592689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Investigation sur des SI, réseaux, IoT… 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CD057B55-9B1E-12B0-1403-4D71A12BE595}"/>
              </a:ext>
            </a:extLst>
          </p:cNvPr>
          <p:cNvSpPr txBox="1"/>
          <p:nvPr/>
        </p:nvSpPr>
        <p:spPr>
          <a:xfrm>
            <a:off x="961886" y="3776865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Retracer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évènements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qui se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sont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déroulés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7D484DED-4B54-8DCF-E3E3-C9FCF15FEE53}"/>
              </a:ext>
            </a:extLst>
          </p:cNvPr>
          <p:cNvSpPr txBox="1"/>
          <p:nvPr/>
        </p:nvSpPr>
        <p:spPr>
          <a:xfrm>
            <a:off x="961886" y="4624590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Comprendre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les techniques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d’attaques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/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d’élévation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06D31112-FD7F-AEB6-8E75-8898A702F4AD}"/>
              </a:ext>
            </a:extLst>
          </p:cNvPr>
          <p:cNvSpPr txBox="1"/>
          <p:nvPr/>
        </p:nvSpPr>
        <p:spPr>
          <a:xfrm>
            <a:off x="961886" y="5472315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Encadrement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très strict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:a16="http://schemas.microsoft.com/office/drawing/2014/main" id="{5124667A-6EBC-B3BD-A61D-D1DE2634C7F4}"/>
              </a:ext>
            </a:extLst>
          </p:cNvPr>
          <p:cNvSpPr txBox="1"/>
          <p:nvPr/>
        </p:nvSpPr>
        <p:spPr>
          <a:xfrm>
            <a:off x="961886" y="6320040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Toujours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différent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selon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les analyses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4" name="TextBox 5">
            <a:extLst>
              <a:ext uri="{FF2B5EF4-FFF2-40B4-BE49-F238E27FC236}">
                <a16:creationId xmlns:a16="http://schemas.microsoft.com/office/drawing/2014/main" id="{1C42397A-C743-F8DA-E314-12771D374537}"/>
              </a:ext>
            </a:extLst>
          </p:cNvPr>
          <p:cNvSpPr txBox="1"/>
          <p:nvPr/>
        </p:nvSpPr>
        <p:spPr>
          <a:xfrm>
            <a:off x="961886" y="7167765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Très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intéressant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(et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addictif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)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:a16="http://schemas.microsoft.com/office/drawing/2014/main" id="{D9F32A6E-AC0D-F0B5-3EB7-D681437930B1}"/>
              </a:ext>
            </a:extLst>
          </p:cNvPr>
          <p:cNvSpPr txBox="1"/>
          <p:nvPr/>
        </p:nvSpPr>
        <p:spPr>
          <a:xfrm>
            <a:off x="961886" y="8015490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La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catégorie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la plus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intéressante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sur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RootMe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:p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</p:spTree>
    <p:extLst>
      <p:ext uri="{BB962C8B-B14F-4D97-AF65-F5344CB8AC3E}">
        <p14:creationId xmlns:p14="http://schemas.microsoft.com/office/powerpoint/2010/main" val="41160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4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/>
          </a:p>
        </p:txBody>
      </p:sp>
      <p:sp>
        <p:nvSpPr>
          <p:cNvPr id="3" name="TextBox 3"/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Objectifs</a:t>
            </a:r>
            <a:endParaRPr lang="en-US" sz="21499" dirty="0">
              <a:solidFill>
                <a:srgbClr val="FFFFFF"/>
              </a:solidFill>
              <a:latin typeface="Extenda 30 Deca"/>
              <a:ea typeface="Extenda 30 Deca"/>
              <a:cs typeface="Extenda 30 Deca"/>
              <a:sym typeface="Extenda 30 Deca"/>
            </a:endParaRPr>
          </a:p>
        </p:txBody>
      </p:sp>
      <p:sp>
        <p:nvSpPr>
          <p:cNvPr id="4" name="TextBox 5">
            <a:extLst>
              <a:ext uri="{FF2B5EF4-FFF2-40B4-BE49-F238E27FC236}">
                <a16:creationId xmlns:a16="http://schemas.microsoft.com/office/drawing/2014/main" id="{77FD4EC6-2C83-B5BA-5850-4E6DC7362C60}"/>
              </a:ext>
            </a:extLst>
          </p:cNvPr>
          <p:cNvSpPr txBox="1"/>
          <p:nvPr/>
        </p:nvSpPr>
        <p:spPr>
          <a:xfrm>
            <a:off x="961885" y="2929140"/>
            <a:ext cx="16592689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Identifier et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préserver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preuves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numériques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(Artefacts)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CB5830C7-D7FC-B69C-33EB-6A9B3DB7E5FE}"/>
              </a:ext>
            </a:extLst>
          </p:cNvPr>
          <p:cNvSpPr txBox="1"/>
          <p:nvPr/>
        </p:nvSpPr>
        <p:spPr>
          <a:xfrm>
            <a:off x="961886" y="3776865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Analyser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tous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les artefacts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exploitables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9" name="TextBox 5">
            <a:extLst>
              <a:ext uri="{FF2B5EF4-FFF2-40B4-BE49-F238E27FC236}">
                <a16:creationId xmlns:a16="http://schemas.microsoft.com/office/drawing/2014/main" id="{E3EBBAC2-7514-D8E6-0EB7-46EA89A8F466}"/>
              </a:ext>
            </a:extLst>
          </p:cNvPr>
          <p:cNvSpPr txBox="1"/>
          <p:nvPr/>
        </p:nvSpPr>
        <p:spPr>
          <a:xfrm>
            <a:off x="961886" y="4624590"/>
            <a:ext cx="13325614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Réponse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à incident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en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trouvant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le point de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départ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FE44B0F4-8D8A-C31E-AAB8-93703D7B3E3F}"/>
              </a:ext>
            </a:extLst>
          </p:cNvPr>
          <p:cNvSpPr txBox="1"/>
          <p:nvPr/>
        </p:nvSpPr>
        <p:spPr>
          <a:xfrm>
            <a:off x="961886" y="5472315"/>
            <a:ext cx="14361688" cy="6771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-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Trouver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des solutions pour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éviter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une</a:t>
            </a:r>
            <a:r>
              <a:rPr lang="en-US" sz="4400" spc="-22" dirty="0">
                <a:solidFill>
                  <a:srgbClr val="FFFFFF"/>
                </a:solidFill>
                <a:latin typeface="Nourd"/>
                <a:ea typeface="Nourd"/>
                <a:cs typeface="Nourd"/>
              </a:rPr>
              <a:t> nouvelle </a:t>
            </a:r>
            <a:r>
              <a:rPr lang="en-US" sz="4400" spc="-22" dirty="0" err="1">
                <a:solidFill>
                  <a:srgbClr val="FFFFFF"/>
                </a:solidFill>
                <a:latin typeface="Nourd"/>
                <a:ea typeface="Nourd"/>
                <a:cs typeface="Nourd"/>
              </a:rPr>
              <a:t>attaque</a:t>
            </a:r>
            <a:endParaRPr lang="en-US" sz="3600" spc="-22" dirty="0">
              <a:solidFill>
                <a:srgbClr val="FFFFFF"/>
              </a:solidFill>
              <a:latin typeface="Nourd"/>
              <a:ea typeface="Nourd"/>
              <a:cs typeface="Nourd"/>
            </a:endParaRPr>
          </a:p>
        </p:txBody>
      </p:sp>
    </p:spTree>
    <p:extLst>
      <p:ext uri="{BB962C8B-B14F-4D97-AF65-F5344CB8AC3E}">
        <p14:creationId xmlns:p14="http://schemas.microsoft.com/office/powerpoint/2010/main" val="452109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2AFEB-2A31-8061-08C1-AE12C201D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" name="Connecteur droit avec flèche 55">
            <a:extLst>
              <a:ext uri="{FF2B5EF4-FFF2-40B4-BE49-F238E27FC236}">
                <a16:creationId xmlns:a16="http://schemas.microsoft.com/office/drawing/2014/main" id="{1A84DF40-37A6-5651-A67C-27B0DBDA048F}"/>
              </a:ext>
            </a:extLst>
          </p:cNvPr>
          <p:cNvCxnSpPr/>
          <p:nvPr/>
        </p:nvCxnSpPr>
        <p:spPr>
          <a:xfrm>
            <a:off x="2791160" y="3493833"/>
            <a:ext cx="0" cy="929667"/>
          </a:xfrm>
          <a:prstGeom prst="straightConnector1">
            <a:avLst/>
          </a:prstGeom>
          <a:ln w="57150">
            <a:solidFill>
              <a:srgbClr val="4FC8CD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7CEF9666-A18A-F039-1E40-784FC024234F}"/>
              </a:ext>
            </a:extLst>
          </p:cNvPr>
          <p:cNvCxnSpPr/>
          <p:nvPr/>
        </p:nvCxnSpPr>
        <p:spPr>
          <a:xfrm>
            <a:off x="5967580" y="3493833"/>
            <a:ext cx="0" cy="929667"/>
          </a:xfrm>
          <a:prstGeom prst="straightConnector1">
            <a:avLst/>
          </a:prstGeom>
          <a:ln w="57150">
            <a:solidFill>
              <a:srgbClr val="4FC8CD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8632880C-5485-68F6-2E62-EBD410FD1125}"/>
              </a:ext>
            </a:extLst>
          </p:cNvPr>
          <p:cNvCxnSpPr/>
          <p:nvPr/>
        </p:nvCxnSpPr>
        <p:spPr>
          <a:xfrm>
            <a:off x="9143999" y="3493833"/>
            <a:ext cx="0" cy="929667"/>
          </a:xfrm>
          <a:prstGeom prst="straightConnector1">
            <a:avLst/>
          </a:prstGeom>
          <a:ln w="57150">
            <a:solidFill>
              <a:srgbClr val="4FC8CD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>
            <a:extLst>
              <a:ext uri="{FF2B5EF4-FFF2-40B4-BE49-F238E27FC236}">
                <a16:creationId xmlns:a16="http://schemas.microsoft.com/office/drawing/2014/main" id="{DED15313-DC05-03CC-9FF0-720F6ED20AA3}"/>
              </a:ext>
            </a:extLst>
          </p:cNvPr>
          <p:cNvCxnSpPr/>
          <p:nvPr/>
        </p:nvCxnSpPr>
        <p:spPr>
          <a:xfrm>
            <a:off x="12324230" y="3493832"/>
            <a:ext cx="0" cy="929667"/>
          </a:xfrm>
          <a:prstGeom prst="straightConnector1">
            <a:avLst/>
          </a:prstGeom>
          <a:ln w="57150">
            <a:solidFill>
              <a:srgbClr val="4FC8CD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0">
            <a:extLst>
              <a:ext uri="{FF2B5EF4-FFF2-40B4-BE49-F238E27FC236}">
                <a16:creationId xmlns:a16="http://schemas.microsoft.com/office/drawing/2014/main" id="{6343E21F-9432-F21D-2E5E-C932AEED2D0A}"/>
              </a:ext>
            </a:extLst>
          </p:cNvPr>
          <p:cNvCxnSpPr/>
          <p:nvPr/>
        </p:nvCxnSpPr>
        <p:spPr>
          <a:xfrm>
            <a:off x="15530010" y="3493831"/>
            <a:ext cx="0" cy="929667"/>
          </a:xfrm>
          <a:prstGeom prst="straightConnector1">
            <a:avLst/>
          </a:prstGeom>
          <a:ln w="57150">
            <a:solidFill>
              <a:srgbClr val="4FC8CD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Freeform 2">
            <a:extLst>
              <a:ext uri="{FF2B5EF4-FFF2-40B4-BE49-F238E27FC236}">
                <a16:creationId xmlns:a16="http://schemas.microsoft.com/office/drawing/2014/main" id="{095DEB0F-2062-2D67-67EC-E3E23005C09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42FAFE32-C3BC-3DF1-BE3E-A9F4380C4F48}"/>
              </a:ext>
            </a:extLst>
          </p:cNvPr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Branches du forensic</a:t>
            </a:r>
          </a:p>
        </p:txBody>
      </p:sp>
      <p:sp>
        <p:nvSpPr>
          <p:cNvPr id="14" name="Freeform 7">
            <a:extLst>
              <a:ext uri="{FF2B5EF4-FFF2-40B4-BE49-F238E27FC236}">
                <a16:creationId xmlns:a16="http://schemas.microsoft.com/office/drawing/2014/main" id="{106696A3-89D1-3827-585C-B1FA7550838A}"/>
              </a:ext>
            </a:extLst>
          </p:cNvPr>
          <p:cNvSpPr/>
          <p:nvPr/>
        </p:nvSpPr>
        <p:spPr>
          <a:xfrm>
            <a:off x="1495160" y="4423500"/>
            <a:ext cx="2592000" cy="720000"/>
          </a:xfrm>
          <a:custGeom>
            <a:avLst/>
            <a:gdLst/>
            <a:ahLst/>
            <a:cxnLst/>
            <a:rect l="l" t="t" r="r" b="b"/>
            <a:pathLst>
              <a:path w="992912" h="310627">
                <a:moveTo>
                  <a:pt x="155313" y="0"/>
                </a:moveTo>
                <a:lnTo>
                  <a:pt x="837599" y="0"/>
                </a:lnTo>
                <a:cubicBezTo>
                  <a:pt x="923376" y="0"/>
                  <a:pt x="992912" y="69536"/>
                  <a:pt x="992912" y="155313"/>
                </a:cubicBezTo>
                <a:lnTo>
                  <a:pt x="992912" y="155313"/>
                </a:lnTo>
                <a:cubicBezTo>
                  <a:pt x="992912" y="196505"/>
                  <a:pt x="976549" y="236010"/>
                  <a:pt x="947422" y="265137"/>
                </a:cubicBezTo>
                <a:cubicBezTo>
                  <a:pt x="918295" y="294263"/>
                  <a:pt x="878790" y="310627"/>
                  <a:pt x="837599" y="310627"/>
                </a:cubicBezTo>
                <a:lnTo>
                  <a:pt x="155313" y="310627"/>
                </a:lnTo>
                <a:cubicBezTo>
                  <a:pt x="69536" y="310627"/>
                  <a:pt x="0" y="241091"/>
                  <a:pt x="0" y="155313"/>
                </a:cubicBezTo>
                <a:lnTo>
                  <a:pt x="0" y="155313"/>
                </a:lnTo>
                <a:cubicBezTo>
                  <a:pt x="0" y="69536"/>
                  <a:pt x="69536" y="0"/>
                  <a:pt x="155313" y="0"/>
                </a:cubicBezTo>
                <a:close/>
              </a:path>
            </a:pathLst>
          </a:custGeom>
          <a:solidFill>
            <a:srgbClr val="20E35C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fr-FR" sz="2400"/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B7123C74-A0D0-548A-428F-6322A420C5DE}"/>
              </a:ext>
            </a:extLst>
          </p:cNvPr>
          <p:cNvSpPr txBox="1"/>
          <p:nvPr/>
        </p:nvSpPr>
        <p:spPr>
          <a:xfrm>
            <a:off x="1495160" y="4489734"/>
            <a:ext cx="2592000" cy="65376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19"/>
              </a:lnSpc>
            </a:pPr>
            <a:r>
              <a:rPr lang="en-US" sz="2800" i="1" spc="-2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 Italics"/>
                <a:ea typeface="Anton Italics"/>
                <a:cs typeface="Anton Italics"/>
                <a:sym typeface="Anton Italics"/>
              </a:rPr>
              <a:t>Live Forensic</a:t>
            </a:r>
          </a:p>
        </p:txBody>
      </p:sp>
      <p:sp>
        <p:nvSpPr>
          <p:cNvPr id="17" name="Freeform 8">
            <a:extLst>
              <a:ext uri="{FF2B5EF4-FFF2-40B4-BE49-F238E27FC236}">
                <a16:creationId xmlns:a16="http://schemas.microsoft.com/office/drawing/2014/main" id="{AE78F430-7846-D31A-E2A4-45E66F9D5092}"/>
              </a:ext>
            </a:extLst>
          </p:cNvPr>
          <p:cNvSpPr/>
          <p:nvPr/>
        </p:nvSpPr>
        <p:spPr>
          <a:xfrm>
            <a:off x="11024420" y="4423500"/>
            <a:ext cx="2592000" cy="720000"/>
          </a:xfrm>
          <a:custGeom>
            <a:avLst/>
            <a:gdLst/>
            <a:ahLst/>
            <a:cxnLst/>
            <a:rect l="l" t="t" r="r" b="b"/>
            <a:pathLst>
              <a:path w="992912" h="310627">
                <a:moveTo>
                  <a:pt x="155313" y="0"/>
                </a:moveTo>
                <a:lnTo>
                  <a:pt x="837599" y="0"/>
                </a:lnTo>
                <a:cubicBezTo>
                  <a:pt x="923376" y="0"/>
                  <a:pt x="992912" y="69536"/>
                  <a:pt x="992912" y="155313"/>
                </a:cubicBezTo>
                <a:lnTo>
                  <a:pt x="992912" y="155313"/>
                </a:lnTo>
                <a:cubicBezTo>
                  <a:pt x="992912" y="196505"/>
                  <a:pt x="976549" y="236010"/>
                  <a:pt x="947422" y="265137"/>
                </a:cubicBezTo>
                <a:cubicBezTo>
                  <a:pt x="918295" y="294263"/>
                  <a:pt x="878790" y="310627"/>
                  <a:pt x="837599" y="310627"/>
                </a:cubicBezTo>
                <a:lnTo>
                  <a:pt x="155313" y="310627"/>
                </a:lnTo>
                <a:cubicBezTo>
                  <a:pt x="69536" y="310627"/>
                  <a:pt x="0" y="241091"/>
                  <a:pt x="0" y="155313"/>
                </a:cubicBezTo>
                <a:lnTo>
                  <a:pt x="0" y="155313"/>
                </a:lnTo>
                <a:cubicBezTo>
                  <a:pt x="0" y="69536"/>
                  <a:pt x="69536" y="0"/>
                  <a:pt x="155313" y="0"/>
                </a:cubicBezTo>
                <a:close/>
              </a:path>
            </a:pathLst>
          </a:custGeom>
          <a:solidFill>
            <a:srgbClr val="AA230E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fr-FR" sz="2400"/>
          </a:p>
        </p:txBody>
      </p:sp>
      <p:sp>
        <p:nvSpPr>
          <p:cNvPr id="18" name="TextBox 9">
            <a:extLst>
              <a:ext uri="{FF2B5EF4-FFF2-40B4-BE49-F238E27FC236}">
                <a16:creationId xmlns:a16="http://schemas.microsoft.com/office/drawing/2014/main" id="{E688F3A9-CA4E-BBDA-DE12-2C710D31C85C}"/>
              </a:ext>
            </a:extLst>
          </p:cNvPr>
          <p:cNvSpPr txBox="1"/>
          <p:nvPr/>
        </p:nvSpPr>
        <p:spPr>
          <a:xfrm>
            <a:off x="11024420" y="4489734"/>
            <a:ext cx="2592000" cy="65376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19"/>
              </a:lnSpc>
            </a:pPr>
            <a:r>
              <a:rPr lang="en-US" sz="2800" i="1" spc="-23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 Italics"/>
                <a:ea typeface="Anton Italics"/>
                <a:cs typeface="Anton Italics"/>
                <a:sym typeface="Anton Italics"/>
              </a:rPr>
              <a:t>Mobile</a:t>
            </a:r>
          </a:p>
        </p:txBody>
      </p:sp>
      <p:sp>
        <p:nvSpPr>
          <p:cNvPr id="20" name="Freeform 8">
            <a:extLst>
              <a:ext uri="{FF2B5EF4-FFF2-40B4-BE49-F238E27FC236}">
                <a16:creationId xmlns:a16="http://schemas.microsoft.com/office/drawing/2014/main" id="{2BCE0D13-4F31-2994-B2A5-206CA63EC237}"/>
              </a:ext>
            </a:extLst>
          </p:cNvPr>
          <p:cNvSpPr/>
          <p:nvPr/>
        </p:nvSpPr>
        <p:spPr>
          <a:xfrm>
            <a:off x="14200840" y="4423500"/>
            <a:ext cx="2592000" cy="720000"/>
          </a:xfrm>
          <a:custGeom>
            <a:avLst/>
            <a:gdLst/>
            <a:ahLst/>
            <a:cxnLst/>
            <a:rect l="l" t="t" r="r" b="b"/>
            <a:pathLst>
              <a:path w="992912" h="310627">
                <a:moveTo>
                  <a:pt x="155313" y="0"/>
                </a:moveTo>
                <a:lnTo>
                  <a:pt x="837599" y="0"/>
                </a:lnTo>
                <a:cubicBezTo>
                  <a:pt x="923376" y="0"/>
                  <a:pt x="992912" y="69536"/>
                  <a:pt x="992912" y="155313"/>
                </a:cubicBezTo>
                <a:lnTo>
                  <a:pt x="992912" y="155313"/>
                </a:lnTo>
                <a:cubicBezTo>
                  <a:pt x="992912" y="196505"/>
                  <a:pt x="976549" y="236010"/>
                  <a:pt x="947422" y="265137"/>
                </a:cubicBezTo>
                <a:cubicBezTo>
                  <a:pt x="918295" y="294263"/>
                  <a:pt x="878790" y="310627"/>
                  <a:pt x="837599" y="310627"/>
                </a:cubicBezTo>
                <a:lnTo>
                  <a:pt x="155313" y="310627"/>
                </a:lnTo>
                <a:cubicBezTo>
                  <a:pt x="69536" y="310627"/>
                  <a:pt x="0" y="241091"/>
                  <a:pt x="0" y="155313"/>
                </a:cubicBezTo>
                <a:lnTo>
                  <a:pt x="0" y="155313"/>
                </a:lnTo>
                <a:cubicBezTo>
                  <a:pt x="0" y="69536"/>
                  <a:pt x="69536" y="0"/>
                  <a:pt x="155313" y="0"/>
                </a:cubicBezTo>
                <a:close/>
              </a:path>
            </a:pathLst>
          </a:custGeom>
          <a:solidFill>
            <a:schemeClr val="bg1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fr-FR" sz="2400"/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4DE63F11-2ED2-0F0A-43C3-8E657EE74C49}"/>
              </a:ext>
            </a:extLst>
          </p:cNvPr>
          <p:cNvSpPr txBox="1"/>
          <p:nvPr/>
        </p:nvSpPr>
        <p:spPr>
          <a:xfrm>
            <a:off x="14200840" y="4489734"/>
            <a:ext cx="2592000" cy="65376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19"/>
              </a:lnSpc>
            </a:pPr>
            <a:r>
              <a:rPr lang="en-US" sz="2800" i="1" spc="-23" dirty="0"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 Italics"/>
                <a:ea typeface="Anton Italics"/>
                <a:cs typeface="Anton Italics"/>
                <a:sym typeface="Anton Italics"/>
              </a:rPr>
              <a:t>Base de données</a:t>
            </a:r>
          </a:p>
        </p:txBody>
      </p:sp>
      <p:sp>
        <p:nvSpPr>
          <p:cNvPr id="23" name="Freeform 8">
            <a:extLst>
              <a:ext uri="{FF2B5EF4-FFF2-40B4-BE49-F238E27FC236}">
                <a16:creationId xmlns:a16="http://schemas.microsoft.com/office/drawing/2014/main" id="{71D2BFBC-11DF-A653-9EF9-A697350375CD}"/>
              </a:ext>
            </a:extLst>
          </p:cNvPr>
          <p:cNvSpPr/>
          <p:nvPr/>
        </p:nvSpPr>
        <p:spPr>
          <a:xfrm>
            <a:off x="4671580" y="4423500"/>
            <a:ext cx="2592000" cy="720000"/>
          </a:xfrm>
          <a:custGeom>
            <a:avLst/>
            <a:gdLst/>
            <a:ahLst/>
            <a:cxnLst/>
            <a:rect l="l" t="t" r="r" b="b"/>
            <a:pathLst>
              <a:path w="992912" h="310627">
                <a:moveTo>
                  <a:pt x="155313" y="0"/>
                </a:moveTo>
                <a:lnTo>
                  <a:pt x="837599" y="0"/>
                </a:lnTo>
                <a:cubicBezTo>
                  <a:pt x="923376" y="0"/>
                  <a:pt x="992912" y="69536"/>
                  <a:pt x="992912" y="155313"/>
                </a:cubicBezTo>
                <a:lnTo>
                  <a:pt x="992912" y="155313"/>
                </a:lnTo>
                <a:cubicBezTo>
                  <a:pt x="992912" y="196505"/>
                  <a:pt x="976549" y="236010"/>
                  <a:pt x="947422" y="265137"/>
                </a:cubicBezTo>
                <a:cubicBezTo>
                  <a:pt x="918295" y="294263"/>
                  <a:pt x="878790" y="310627"/>
                  <a:pt x="837599" y="310627"/>
                </a:cubicBezTo>
                <a:lnTo>
                  <a:pt x="155313" y="310627"/>
                </a:lnTo>
                <a:cubicBezTo>
                  <a:pt x="69536" y="310627"/>
                  <a:pt x="0" y="241091"/>
                  <a:pt x="0" y="155313"/>
                </a:cubicBezTo>
                <a:lnTo>
                  <a:pt x="0" y="155313"/>
                </a:lnTo>
                <a:cubicBezTo>
                  <a:pt x="0" y="69536"/>
                  <a:pt x="69536" y="0"/>
                  <a:pt x="155313" y="0"/>
                </a:cubicBezTo>
                <a:close/>
              </a:path>
            </a:pathLst>
          </a:custGeom>
          <a:solidFill>
            <a:schemeClr val="tx1">
              <a:lumMod val="65000"/>
              <a:lumOff val="35000"/>
            </a:schemeClr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fr-FR" sz="2400"/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5D87B100-B457-FA4F-0396-A373F8478BD6}"/>
              </a:ext>
            </a:extLst>
          </p:cNvPr>
          <p:cNvSpPr txBox="1"/>
          <p:nvPr/>
        </p:nvSpPr>
        <p:spPr>
          <a:xfrm>
            <a:off x="4671580" y="4489734"/>
            <a:ext cx="2592000" cy="65376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19"/>
              </a:lnSpc>
            </a:pPr>
            <a:r>
              <a:rPr lang="en-US" sz="2800" i="1" spc="-2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 Italics"/>
                <a:ea typeface="Anton Italics"/>
                <a:cs typeface="Anton Italics"/>
                <a:sym typeface="Anton Italics"/>
              </a:rPr>
              <a:t>Réseau</a:t>
            </a:r>
            <a:endParaRPr lang="en-US" sz="2400" i="1" spc="-23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ton Italics"/>
              <a:ea typeface="Anton Italics"/>
              <a:cs typeface="Anton Italics"/>
              <a:sym typeface="Anton Italics"/>
            </a:endParaRPr>
          </a:p>
        </p:txBody>
      </p:sp>
      <p:sp>
        <p:nvSpPr>
          <p:cNvPr id="26" name="Freeform 8">
            <a:extLst>
              <a:ext uri="{FF2B5EF4-FFF2-40B4-BE49-F238E27FC236}">
                <a16:creationId xmlns:a16="http://schemas.microsoft.com/office/drawing/2014/main" id="{CE3DCF57-C043-5246-7C01-5FD3CB553B0A}"/>
              </a:ext>
            </a:extLst>
          </p:cNvPr>
          <p:cNvSpPr/>
          <p:nvPr/>
        </p:nvSpPr>
        <p:spPr>
          <a:xfrm>
            <a:off x="7848000" y="4423500"/>
            <a:ext cx="2592000" cy="720000"/>
          </a:xfrm>
          <a:custGeom>
            <a:avLst/>
            <a:gdLst/>
            <a:ahLst/>
            <a:cxnLst/>
            <a:rect l="l" t="t" r="r" b="b"/>
            <a:pathLst>
              <a:path w="992912" h="310627">
                <a:moveTo>
                  <a:pt x="155313" y="0"/>
                </a:moveTo>
                <a:lnTo>
                  <a:pt x="837599" y="0"/>
                </a:lnTo>
                <a:cubicBezTo>
                  <a:pt x="923376" y="0"/>
                  <a:pt x="992912" y="69536"/>
                  <a:pt x="992912" y="155313"/>
                </a:cubicBezTo>
                <a:lnTo>
                  <a:pt x="992912" y="155313"/>
                </a:lnTo>
                <a:cubicBezTo>
                  <a:pt x="992912" y="196505"/>
                  <a:pt x="976549" y="236010"/>
                  <a:pt x="947422" y="265137"/>
                </a:cubicBezTo>
                <a:cubicBezTo>
                  <a:pt x="918295" y="294263"/>
                  <a:pt x="878790" y="310627"/>
                  <a:pt x="837599" y="310627"/>
                </a:cubicBezTo>
                <a:lnTo>
                  <a:pt x="155313" y="310627"/>
                </a:lnTo>
                <a:cubicBezTo>
                  <a:pt x="69536" y="310627"/>
                  <a:pt x="0" y="241091"/>
                  <a:pt x="0" y="155313"/>
                </a:cubicBezTo>
                <a:lnTo>
                  <a:pt x="0" y="155313"/>
                </a:lnTo>
                <a:cubicBezTo>
                  <a:pt x="0" y="69536"/>
                  <a:pt x="69536" y="0"/>
                  <a:pt x="155313" y="0"/>
                </a:cubicBezTo>
                <a:close/>
              </a:path>
            </a:pathLst>
          </a:custGeom>
          <a:solidFill>
            <a:srgbClr val="FFFF66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fr-FR" sz="2400"/>
          </a:p>
        </p:txBody>
      </p:sp>
      <p:sp>
        <p:nvSpPr>
          <p:cNvPr id="27" name="TextBox 9">
            <a:extLst>
              <a:ext uri="{FF2B5EF4-FFF2-40B4-BE49-F238E27FC236}">
                <a16:creationId xmlns:a16="http://schemas.microsoft.com/office/drawing/2014/main" id="{61E6658A-E29E-2B62-910D-FC597D9ADED4}"/>
              </a:ext>
            </a:extLst>
          </p:cNvPr>
          <p:cNvSpPr txBox="1"/>
          <p:nvPr/>
        </p:nvSpPr>
        <p:spPr>
          <a:xfrm>
            <a:off x="7848000" y="4489734"/>
            <a:ext cx="2592000" cy="653766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219"/>
              </a:lnSpc>
            </a:pPr>
            <a:r>
              <a:rPr lang="en-US" sz="2800" i="1" spc="-23" dirty="0">
                <a:solidFill>
                  <a:srgbClr val="252525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 Italics"/>
                <a:ea typeface="Anton Italics"/>
                <a:cs typeface="Anton Italics"/>
                <a:sym typeface="Anton Italics"/>
              </a:rPr>
              <a:t>Système</a:t>
            </a:r>
            <a:endParaRPr lang="en-US" sz="2400" i="1" spc="-23" dirty="0">
              <a:solidFill>
                <a:srgbClr val="252525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nton Italics"/>
              <a:ea typeface="Anton Italics"/>
              <a:cs typeface="Anton Italics"/>
              <a:sym typeface="Anton Italics"/>
            </a:endParaRPr>
          </a:p>
        </p:txBody>
      </p:sp>
      <p:grpSp>
        <p:nvGrpSpPr>
          <p:cNvPr id="31" name="Groupe 30">
            <a:extLst>
              <a:ext uri="{FF2B5EF4-FFF2-40B4-BE49-F238E27FC236}">
                <a16:creationId xmlns:a16="http://schemas.microsoft.com/office/drawing/2014/main" id="{55EC1579-FC5D-789A-C07A-D85ABDE3F66D}"/>
              </a:ext>
            </a:extLst>
          </p:cNvPr>
          <p:cNvGrpSpPr/>
          <p:nvPr/>
        </p:nvGrpSpPr>
        <p:grpSpPr>
          <a:xfrm>
            <a:off x="1520419" y="2773833"/>
            <a:ext cx="15247161" cy="720001"/>
            <a:chOff x="1920375" y="3674791"/>
            <a:chExt cx="15247161" cy="720001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6415861-1928-E8B1-B4D2-4C443C1185C2}"/>
                </a:ext>
              </a:extLst>
            </p:cNvPr>
            <p:cNvSpPr/>
            <p:nvPr/>
          </p:nvSpPr>
          <p:spPr>
            <a:xfrm>
              <a:off x="2280375" y="3674792"/>
              <a:ext cx="14527161" cy="720000"/>
            </a:xfrm>
            <a:prstGeom prst="rect">
              <a:avLst/>
            </a:prstGeom>
            <a:solidFill>
              <a:srgbClr val="4FC8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4000" i="1" dirty="0" err="1"/>
                <a:t>Forensic</a:t>
              </a:r>
              <a:endParaRPr lang="fr-FR" sz="4000" i="1" dirty="0"/>
            </a:p>
          </p:txBody>
        </p:sp>
        <p:sp>
          <p:nvSpPr>
            <p:cNvPr id="29" name="Organigramme : Connecteur 28">
              <a:extLst>
                <a:ext uri="{FF2B5EF4-FFF2-40B4-BE49-F238E27FC236}">
                  <a16:creationId xmlns:a16="http://schemas.microsoft.com/office/drawing/2014/main" id="{13CDEE84-FC29-E7DF-CED3-168197F91D31}"/>
                </a:ext>
              </a:extLst>
            </p:cNvPr>
            <p:cNvSpPr/>
            <p:nvPr/>
          </p:nvSpPr>
          <p:spPr>
            <a:xfrm>
              <a:off x="1920375" y="3674791"/>
              <a:ext cx="720000" cy="720000"/>
            </a:xfrm>
            <a:prstGeom prst="flowChartConnector">
              <a:avLst/>
            </a:prstGeom>
            <a:solidFill>
              <a:srgbClr val="4FC8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Organigramme : Connecteur 29">
              <a:extLst>
                <a:ext uri="{FF2B5EF4-FFF2-40B4-BE49-F238E27FC236}">
                  <a16:creationId xmlns:a16="http://schemas.microsoft.com/office/drawing/2014/main" id="{AC494F78-182C-5A92-8124-E5CCFA24E6E0}"/>
                </a:ext>
              </a:extLst>
            </p:cNvPr>
            <p:cNvSpPr/>
            <p:nvPr/>
          </p:nvSpPr>
          <p:spPr>
            <a:xfrm>
              <a:off x="16447536" y="3674791"/>
              <a:ext cx="720000" cy="720000"/>
            </a:xfrm>
            <a:prstGeom prst="flowChartConnector">
              <a:avLst/>
            </a:prstGeom>
            <a:solidFill>
              <a:srgbClr val="4FC8C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62" name="ZoneTexte 61">
            <a:extLst>
              <a:ext uri="{FF2B5EF4-FFF2-40B4-BE49-F238E27FC236}">
                <a16:creationId xmlns:a16="http://schemas.microsoft.com/office/drawing/2014/main" id="{EBC52E50-EE69-E774-CB88-09AE41C0D8A5}"/>
              </a:ext>
            </a:extLst>
          </p:cNvPr>
          <p:cNvSpPr txBox="1"/>
          <p:nvPr/>
        </p:nvSpPr>
        <p:spPr>
          <a:xfrm>
            <a:off x="1495160" y="5518307"/>
            <a:ext cx="25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RAM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Process actifs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Réseau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Session active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Logs en temps réel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…</a:t>
            </a:r>
          </a:p>
          <a:p>
            <a:pPr algn="ctr"/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89D59DDB-F9FE-9E62-0C54-8BC2E16CF028}"/>
              </a:ext>
            </a:extLst>
          </p:cNvPr>
          <p:cNvSpPr txBox="1"/>
          <p:nvPr/>
        </p:nvSpPr>
        <p:spPr>
          <a:xfrm>
            <a:off x="4671580" y="5518307"/>
            <a:ext cx="25920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Trafic réseau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Logs pare-feu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Logs proxy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DNS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VPN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SSH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4" name="ZoneTexte 63">
            <a:extLst>
              <a:ext uri="{FF2B5EF4-FFF2-40B4-BE49-F238E27FC236}">
                <a16:creationId xmlns:a16="http://schemas.microsoft.com/office/drawing/2014/main" id="{0F54EA52-811D-FFC7-D3D8-FF4DF881144A}"/>
              </a:ext>
            </a:extLst>
          </p:cNvPr>
          <p:cNvSpPr txBox="1"/>
          <p:nvPr/>
        </p:nvSpPr>
        <p:spPr>
          <a:xfrm>
            <a:off x="7848000" y="5577834"/>
            <a:ext cx="2592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Disques durs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Fichier système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Logs système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Tâches (</a:t>
            </a:r>
            <a:r>
              <a:rPr lang="fr-FR" sz="2800" dirty="0" err="1">
                <a:solidFill>
                  <a:schemeClr val="bg1"/>
                </a:solidFill>
              </a:rPr>
              <a:t>cron</a:t>
            </a:r>
            <a:r>
              <a:rPr lang="fr-FR" sz="2800" dirty="0">
                <a:solidFill>
                  <a:schemeClr val="bg1"/>
                </a:solidFill>
              </a:rPr>
              <a:t>)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Scripts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Registres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Services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…</a:t>
            </a: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F2FE3CA9-7247-A190-6E7C-C2C4854AD5EE}"/>
              </a:ext>
            </a:extLst>
          </p:cNvPr>
          <p:cNvSpPr txBox="1"/>
          <p:nvPr/>
        </p:nvSpPr>
        <p:spPr>
          <a:xfrm>
            <a:off x="11024420" y="5518301"/>
            <a:ext cx="25920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SMS, Appels, Contacts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Historique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Applications</a:t>
            </a:r>
          </a:p>
          <a:p>
            <a:pPr algn="ctr"/>
            <a:r>
              <a:rPr lang="fr-FR" sz="2800" dirty="0" err="1">
                <a:solidFill>
                  <a:schemeClr val="bg1"/>
                </a:solidFill>
              </a:rPr>
              <a:t>Géoloc</a:t>
            </a:r>
            <a:r>
              <a:rPr lang="fr-FR" sz="2800" dirty="0">
                <a:solidFill>
                  <a:schemeClr val="bg1"/>
                </a:solidFill>
              </a:rPr>
              <a:t>. (GPS)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Contenus multimédias (photos, vidéos, audio…)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….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ECB8810E-0563-A9B2-0212-CFE540216B87}"/>
              </a:ext>
            </a:extLst>
          </p:cNvPr>
          <p:cNvSpPr txBox="1"/>
          <p:nvPr/>
        </p:nvSpPr>
        <p:spPr>
          <a:xfrm>
            <a:off x="14200840" y="5577834"/>
            <a:ext cx="2592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800" dirty="0">
                <a:solidFill>
                  <a:schemeClr val="bg1"/>
                </a:solidFill>
              </a:rPr>
              <a:t>Fichiers de BDD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Logs de connexion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Requêtes SQL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Sauvegardes de BDD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Perms et droits d’accès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75639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0" grpId="0" animBg="1"/>
      <p:bldP spid="23" grpId="0" animBg="1"/>
      <p:bldP spid="26" grpId="0" animBg="1"/>
      <p:bldP spid="62" grpId="0"/>
      <p:bldP spid="63" grpId="0"/>
      <p:bldP spid="64" grpId="0"/>
      <p:bldP spid="65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8074C-E1EE-D57E-7D3E-623800143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9FFBB04-BDB1-F981-B6C8-17C6B5E8D8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D0C2F66E-6E79-5119-9C08-61B2C7954AA0}"/>
              </a:ext>
            </a:extLst>
          </p:cNvPr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Méthodologies</a:t>
            </a:r>
            <a:endParaRPr lang="en-US" sz="21499" dirty="0">
              <a:solidFill>
                <a:srgbClr val="FFFFFF"/>
              </a:solidFill>
              <a:latin typeface="Extenda 30 Deca"/>
              <a:ea typeface="Extenda 30 Deca"/>
              <a:cs typeface="Extenda 30 Deca"/>
              <a:sym typeface="Extenda 30 Deca"/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F71EB16-F53A-ED17-CCE1-BBF10AAC1B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348" y="3038638"/>
            <a:ext cx="2313136" cy="211820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2BF2987-DCC9-863E-B1AB-CAB648A8E5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221" y="3993781"/>
            <a:ext cx="2105213" cy="231313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A2362E0E-C37E-2B32-2ECC-3F4B7C062E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300916" y="6287424"/>
            <a:ext cx="2105213" cy="2326131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012C360-023A-E799-F7A5-4129CF197E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0654" y="7450490"/>
            <a:ext cx="2313136" cy="2092218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33C92C2E-D62A-FA0D-A05C-AAB38BE0F6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43508" y="7450490"/>
            <a:ext cx="2287146" cy="2092218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C28852A-4848-0586-3858-E4663CB689D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81868" y="6306917"/>
            <a:ext cx="2105213" cy="2287145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E200707D-B36D-57A6-4CED-551C68FB028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89065" y="3993781"/>
            <a:ext cx="2105213" cy="2313136"/>
          </a:xfrm>
          <a:prstGeom prst="rect">
            <a:avLst/>
          </a:prstGeom>
        </p:spPr>
      </p:pic>
      <p:pic>
        <p:nvPicPr>
          <p:cNvPr id="35" name="Image 34">
            <a:extLst>
              <a:ext uri="{FF2B5EF4-FFF2-40B4-BE49-F238E27FC236}">
                <a16:creationId xmlns:a16="http://schemas.microsoft.com/office/drawing/2014/main" id="{67C01842-63EF-DFF2-FBE0-BE2D16CA33E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4208" y="3038638"/>
            <a:ext cx="2300140" cy="2105213"/>
          </a:xfrm>
          <a:prstGeom prst="rect">
            <a:avLst/>
          </a:prstGeom>
        </p:spPr>
      </p:pic>
      <p:sp>
        <p:nvSpPr>
          <p:cNvPr id="37" name="ZoneTexte 36">
            <a:extLst>
              <a:ext uri="{FF2B5EF4-FFF2-40B4-BE49-F238E27FC236}">
                <a16:creationId xmlns:a16="http://schemas.microsoft.com/office/drawing/2014/main" id="{37BD9FF9-326D-D649-CCF2-76B381435CF3}"/>
              </a:ext>
            </a:extLst>
          </p:cNvPr>
          <p:cNvSpPr txBox="1"/>
          <p:nvPr/>
        </p:nvSpPr>
        <p:spPr>
          <a:xfrm>
            <a:off x="11443790" y="9189627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Examination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DB83EBC7-9BFE-B4D6-A73F-2450A6263B06}"/>
              </a:ext>
            </a:extLst>
          </p:cNvPr>
          <p:cNvSpPr txBox="1"/>
          <p:nvPr/>
        </p:nvSpPr>
        <p:spPr>
          <a:xfrm>
            <a:off x="12748217" y="4676568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Conservation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F783C348-4BA4-B5A3-ED13-652778E9621D}"/>
              </a:ext>
            </a:extLst>
          </p:cNvPr>
          <p:cNvSpPr txBox="1"/>
          <p:nvPr/>
        </p:nvSpPr>
        <p:spPr>
          <a:xfrm>
            <a:off x="12748217" y="7188879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Collecte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BDD63A4C-A5F8-4A71-0A6D-92722F9F6892}"/>
              </a:ext>
            </a:extLst>
          </p:cNvPr>
          <p:cNvSpPr txBox="1"/>
          <p:nvPr/>
        </p:nvSpPr>
        <p:spPr>
          <a:xfrm>
            <a:off x="11416006" y="3191038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Identification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4D0EFE4A-7058-AA4C-3FD6-AD20A23DAC47}"/>
              </a:ext>
            </a:extLst>
          </p:cNvPr>
          <p:cNvSpPr txBox="1"/>
          <p:nvPr/>
        </p:nvSpPr>
        <p:spPr>
          <a:xfrm>
            <a:off x="4746192" y="9178921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Analyses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D46764C6-6767-676E-CAFF-7EB66164C1C1}"/>
              </a:ext>
            </a:extLst>
          </p:cNvPr>
          <p:cNvSpPr txBox="1"/>
          <p:nvPr/>
        </p:nvSpPr>
        <p:spPr>
          <a:xfrm>
            <a:off x="3297065" y="7188879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Interprétation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99E0786-1DAC-2ADF-E1C8-76A0A95B3D26}"/>
              </a:ext>
            </a:extLst>
          </p:cNvPr>
          <p:cNvSpPr txBox="1"/>
          <p:nvPr/>
        </p:nvSpPr>
        <p:spPr>
          <a:xfrm>
            <a:off x="3289868" y="4613978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Documentation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A58BB360-FE6F-120C-2348-DC7FE8B8FFEF}"/>
              </a:ext>
            </a:extLst>
          </p:cNvPr>
          <p:cNvSpPr txBox="1"/>
          <p:nvPr/>
        </p:nvSpPr>
        <p:spPr>
          <a:xfrm>
            <a:off x="4585868" y="3185455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Présentation</a:t>
            </a:r>
          </a:p>
        </p:txBody>
      </p:sp>
      <p:pic>
        <p:nvPicPr>
          <p:cNvPr id="48" name="Image 47" descr="Une image contenant texte, capture d’écran, nombre, reçu&#10;&#10;Description générée automatiquement">
            <a:extLst>
              <a:ext uri="{FF2B5EF4-FFF2-40B4-BE49-F238E27FC236}">
                <a16:creationId xmlns:a16="http://schemas.microsoft.com/office/drawing/2014/main" id="{7EE992C8-2A15-AF6F-E4FC-8D63FEF6AC5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243" y="5156847"/>
            <a:ext cx="7897063" cy="468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845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4AD4E-8154-549D-DBC8-D8F87013A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0003C3F-4EBE-93D9-4338-CF96B16F1C7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0809054C-2448-893C-3A2E-1CE1C77494ED}"/>
              </a:ext>
            </a:extLst>
          </p:cNvPr>
          <p:cNvSpPr txBox="1"/>
          <p:nvPr/>
        </p:nvSpPr>
        <p:spPr>
          <a:xfrm>
            <a:off x="2675364" y="742950"/>
            <a:ext cx="12937273" cy="25247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Outils</a:t>
            </a:r>
            <a:endParaRPr lang="en-US" sz="21499" dirty="0">
              <a:solidFill>
                <a:srgbClr val="FFFFFF"/>
              </a:solidFill>
              <a:latin typeface="Extenda 30 Deca"/>
              <a:ea typeface="Extenda 30 Deca"/>
              <a:cs typeface="Extenda 30 Deca"/>
              <a:sym typeface="Extenda 30 Deca"/>
            </a:endParaRPr>
          </a:p>
        </p:txBody>
      </p:sp>
      <p:grpSp>
        <p:nvGrpSpPr>
          <p:cNvPr id="17" name="Groupe 16">
            <a:extLst>
              <a:ext uri="{FF2B5EF4-FFF2-40B4-BE49-F238E27FC236}">
                <a16:creationId xmlns:a16="http://schemas.microsoft.com/office/drawing/2014/main" id="{0B8E198B-E1D5-2649-D4AA-F9D29F77EF1D}"/>
              </a:ext>
            </a:extLst>
          </p:cNvPr>
          <p:cNvGrpSpPr/>
          <p:nvPr/>
        </p:nvGrpSpPr>
        <p:grpSpPr>
          <a:xfrm>
            <a:off x="3354657" y="3267694"/>
            <a:ext cx="2592000" cy="720000"/>
            <a:chOff x="1495160" y="4423500"/>
            <a:chExt cx="2592000" cy="720000"/>
          </a:xfrm>
        </p:grpSpPr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67FAEFBA-821E-E40A-277D-D6DCA0F3E5A3}"/>
                </a:ext>
              </a:extLst>
            </p:cNvPr>
            <p:cNvSpPr/>
            <p:nvPr/>
          </p:nvSpPr>
          <p:spPr>
            <a:xfrm>
              <a:off x="1495160" y="4423500"/>
              <a:ext cx="2592000" cy="720000"/>
            </a:xfrm>
            <a:custGeom>
              <a:avLst/>
              <a:gdLst/>
              <a:ahLst/>
              <a:cxnLst/>
              <a:rect l="l" t="t" r="r" b="b"/>
              <a:pathLst>
                <a:path w="992912" h="310627">
                  <a:moveTo>
                    <a:pt x="155313" y="0"/>
                  </a:moveTo>
                  <a:lnTo>
                    <a:pt x="837599" y="0"/>
                  </a:lnTo>
                  <a:cubicBezTo>
                    <a:pt x="923376" y="0"/>
                    <a:pt x="992912" y="69536"/>
                    <a:pt x="992912" y="155313"/>
                  </a:cubicBezTo>
                  <a:lnTo>
                    <a:pt x="992912" y="155313"/>
                  </a:lnTo>
                  <a:cubicBezTo>
                    <a:pt x="992912" y="196505"/>
                    <a:pt x="976549" y="236010"/>
                    <a:pt x="947422" y="265137"/>
                  </a:cubicBezTo>
                  <a:cubicBezTo>
                    <a:pt x="918295" y="294263"/>
                    <a:pt x="878790" y="310627"/>
                    <a:pt x="837599" y="310627"/>
                  </a:cubicBezTo>
                  <a:lnTo>
                    <a:pt x="155313" y="310627"/>
                  </a:lnTo>
                  <a:cubicBezTo>
                    <a:pt x="69536" y="310627"/>
                    <a:pt x="0" y="241091"/>
                    <a:pt x="0" y="155313"/>
                  </a:cubicBezTo>
                  <a:lnTo>
                    <a:pt x="0" y="155313"/>
                  </a:lnTo>
                  <a:cubicBezTo>
                    <a:pt x="0" y="69536"/>
                    <a:pt x="69536" y="0"/>
                    <a:pt x="155313" y="0"/>
                  </a:cubicBezTo>
                  <a:close/>
                </a:path>
              </a:pathLst>
            </a:custGeom>
            <a:solidFill>
              <a:srgbClr val="20E35C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fr-FR" sz="2400"/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3D9F20E0-169F-CBBD-7A50-806D3BF0D8A9}"/>
                </a:ext>
              </a:extLst>
            </p:cNvPr>
            <p:cNvSpPr txBox="1"/>
            <p:nvPr/>
          </p:nvSpPr>
          <p:spPr>
            <a:xfrm>
              <a:off x="1495160" y="4489734"/>
              <a:ext cx="2592000" cy="6537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800" i="1" spc="-23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ton Italics"/>
                  <a:ea typeface="Anton Italics"/>
                  <a:cs typeface="Anton Italics"/>
                  <a:sym typeface="Anton Italics"/>
                </a:rPr>
                <a:t>Collecte</a:t>
              </a:r>
              <a:endParaRPr lang="en-US" sz="2800" i="1" spc="-2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 Italics"/>
                <a:ea typeface="Anton Italics"/>
                <a:cs typeface="Anton Italics"/>
                <a:sym typeface="Anton Italics"/>
              </a:endParaRPr>
            </a:p>
          </p:txBody>
        </p:sp>
      </p:grpSp>
      <p:grpSp>
        <p:nvGrpSpPr>
          <p:cNvPr id="18" name="Groupe 17">
            <a:extLst>
              <a:ext uri="{FF2B5EF4-FFF2-40B4-BE49-F238E27FC236}">
                <a16:creationId xmlns:a16="http://schemas.microsoft.com/office/drawing/2014/main" id="{5D12A0BC-4392-DCC1-575C-864B5C93F4F2}"/>
              </a:ext>
            </a:extLst>
          </p:cNvPr>
          <p:cNvGrpSpPr/>
          <p:nvPr/>
        </p:nvGrpSpPr>
        <p:grpSpPr>
          <a:xfrm>
            <a:off x="13020636" y="3267694"/>
            <a:ext cx="2592000" cy="720000"/>
            <a:chOff x="4671580" y="4423500"/>
            <a:chExt cx="2592000" cy="720000"/>
          </a:xfrm>
        </p:grpSpPr>
        <p:sp>
          <p:nvSpPr>
            <p:cNvPr id="12" name="Freeform 8">
              <a:extLst>
                <a:ext uri="{FF2B5EF4-FFF2-40B4-BE49-F238E27FC236}">
                  <a16:creationId xmlns:a16="http://schemas.microsoft.com/office/drawing/2014/main" id="{B1C3760A-0D20-0680-3CAC-BDD912FEBD9E}"/>
                </a:ext>
              </a:extLst>
            </p:cNvPr>
            <p:cNvSpPr/>
            <p:nvPr/>
          </p:nvSpPr>
          <p:spPr>
            <a:xfrm>
              <a:off x="4671580" y="4423500"/>
              <a:ext cx="2592000" cy="720000"/>
            </a:xfrm>
            <a:custGeom>
              <a:avLst/>
              <a:gdLst/>
              <a:ahLst/>
              <a:cxnLst/>
              <a:rect l="l" t="t" r="r" b="b"/>
              <a:pathLst>
                <a:path w="992912" h="310627">
                  <a:moveTo>
                    <a:pt x="155313" y="0"/>
                  </a:moveTo>
                  <a:lnTo>
                    <a:pt x="837599" y="0"/>
                  </a:lnTo>
                  <a:cubicBezTo>
                    <a:pt x="923376" y="0"/>
                    <a:pt x="992912" y="69536"/>
                    <a:pt x="992912" y="155313"/>
                  </a:cubicBezTo>
                  <a:lnTo>
                    <a:pt x="992912" y="155313"/>
                  </a:lnTo>
                  <a:cubicBezTo>
                    <a:pt x="992912" y="196505"/>
                    <a:pt x="976549" y="236010"/>
                    <a:pt x="947422" y="265137"/>
                  </a:cubicBezTo>
                  <a:cubicBezTo>
                    <a:pt x="918295" y="294263"/>
                    <a:pt x="878790" y="310627"/>
                    <a:pt x="837599" y="310627"/>
                  </a:cubicBezTo>
                  <a:lnTo>
                    <a:pt x="155313" y="310627"/>
                  </a:lnTo>
                  <a:cubicBezTo>
                    <a:pt x="69536" y="310627"/>
                    <a:pt x="0" y="241091"/>
                    <a:pt x="0" y="155313"/>
                  </a:cubicBezTo>
                  <a:lnTo>
                    <a:pt x="0" y="155313"/>
                  </a:lnTo>
                  <a:cubicBezTo>
                    <a:pt x="0" y="69536"/>
                    <a:pt x="69536" y="0"/>
                    <a:pt x="155313" y="0"/>
                  </a:cubicBez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fr-FR" sz="2400"/>
            </a:p>
          </p:txBody>
        </p:sp>
        <p:sp>
          <p:nvSpPr>
            <p:cNvPr id="14" name="TextBox 9">
              <a:extLst>
                <a:ext uri="{FF2B5EF4-FFF2-40B4-BE49-F238E27FC236}">
                  <a16:creationId xmlns:a16="http://schemas.microsoft.com/office/drawing/2014/main" id="{4AE235E7-0021-74B7-D7EA-288761DF0796}"/>
                </a:ext>
              </a:extLst>
            </p:cNvPr>
            <p:cNvSpPr txBox="1"/>
            <p:nvPr/>
          </p:nvSpPr>
          <p:spPr>
            <a:xfrm>
              <a:off x="4671580" y="4489734"/>
              <a:ext cx="2592000" cy="6537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219"/>
                </a:lnSpc>
              </a:pPr>
              <a:r>
                <a:rPr lang="en-US" sz="2800" i="1" spc="-23" dirty="0" err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nton Italics"/>
                  <a:ea typeface="Anton Italics"/>
                  <a:cs typeface="Anton Italics"/>
                  <a:sym typeface="Anton Italics"/>
                </a:rPr>
                <a:t>Analyse</a:t>
              </a:r>
              <a:endParaRPr lang="en-US" sz="2400" i="1" spc="-23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nton Italics"/>
                <a:ea typeface="Anton Italics"/>
                <a:cs typeface="Anton Italics"/>
                <a:sym typeface="Anton Italics"/>
              </a:endParaRPr>
            </a:p>
          </p:txBody>
        </p:sp>
      </p:grpSp>
      <p:pic>
        <p:nvPicPr>
          <p:cNvPr id="22" name="Image 21" descr="Une image contenant cercle&#10;&#10;Description générée automatiquement">
            <a:extLst>
              <a:ext uri="{FF2B5EF4-FFF2-40B4-BE49-F238E27FC236}">
                <a16:creationId xmlns:a16="http://schemas.microsoft.com/office/drawing/2014/main" id="{BAF467C9-BE3E-74C2-A7D0-B4CD75BB27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469" y="4603500"/>
            <a:ext cx="1080000" cy="1080000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1D2A3868-1A0C-E192-2C8C-BA7A2A740CBE}"/>
              </a:ext>
            </a:extLst>
          </p:cNvPr>
          <p:cNvSpPr txBox="1"/>
          <p:nvPr/>
        </p:nvSpPr>
        <p:spPr>
          <a:xfrm>
            <a:off x="2829293" y="4881890"/>
            <a:ext cx="25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FTK Imager</a:t>
            </a:r>
          </a:p>
        </p:txBody>
      </p:sp>
      <p:pic>
        <p:nvPicPr>
          <p:cNvPr id="26" name="Image 25" descr="Une image contenant jouet, oiseau, Silhouette d’animal, manchot&#10;&#10;Description générée automatiquement">
            <a:extLst>
              <a:ext uri="{FF2B5EF4-FFF2-40B4-BE49-F238E27FC236}">
                <a16:creationId xmlns:a16="http://schemas.microsoft.com/office/drawing/2014/main" id="{56EB1D4F-F737-5457-D3CE-38EB218AA3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247" y="4603500"/>
            <a:ext cx="911391" cy="108000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ED6262E7-F153-0AEE-BBD3-ACEA073E15B3}"/>
              </a:ext>
            </a:extLst>
          </p:cNvPr>
          <p:cNvSpPr txBox="1"/>
          <p:nvPr/>
        </p:nvSpPr>
        <p:spPr>
          <a:xfrm>
            <a:off x="6086823" y="4930584"/>
            <a:ext cx="8071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DD</a:t>
            </a:r>
          </a:p>
        </p:txBody>
      </p:sp>
      <p:pic>
        <p:nvPicPr>
          <p:cNvPr id="28" name="Image 27" descr="Une image contenant jouet, oiseau, Silhouette d’animal, manchot&#10;&#10;Description générée automatiquement">
            <a:extLst>
              <a:ext uri="{FF2B5EF4-FFF2-40B4-BE49-F238E27FC236}">
                <a16:creationId xmlns:a16="http://schemas.microsoft.com/office/drawing/2014/main" id="{87DC34FC-0622-DA57-1421-48EDFCB61BA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6773" y="6068209"/>
            <a:ext cx="911391" cy="108000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8F752F81-E4DC-854B-5D20-8C72606279D8}"/>
              </a:ext>
            </a:extLst>
          </p:cNvPr>
          <p:cNvSpPr txBox="1"/>
          <p:nvPr/>
        </p:nvSpPr>
        <p:spPr>
          <a:xfrm>
            <a:off x="2760132" y="6346599"/>
            <a:ext cx="1523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Tcpdump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31" name="Image 30" descr="Une image contenant capture d’écran, Bleu électrique, bleu, conception&#10;&#10;Description générée automatiquement">
            <a:extLst>
              <a:ext uri="{FF2B5EF4-FFF2-40B4-BE49-F238E27FC236}">
                <a16:creationId xmlns:a16="http://schemas.microsoft.com/office/drawing/2014/main" id="{22C3B923-E87C-83D8-00CC-317590E0E75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38" y="6068209"/>
            <a:ext cx="1080000" cy="1080000"/>
          </a:xfrm>
          <a:prstGeom prst="rect">
            <a:avLst/>
          </a:prstGeom>
        </p:spPr>
      </p:pic>
      <p:sp>
        <p:nvSpPr>
          <p:cNvPr id="32" name="ZoneTexte 31">
            <a:extLst>
              <a:ext uri="{FF2B5EF4-FFF2-40B4-BE49-F238E27FC236}">
                <a16:creationId xmlns:a16="http://schemas.microsoft.com/office/drawing/2014/main" id="{9CE5D6DD-E4D4-18ED-07E1-9A065C02D1F3}"/>
              </a:ext>
            </a:extLst>
          </p:cNvPr>
          <p:cNvSpPr txBox="1"/>
          <p:nvPr/>
        </p:nvSpPr>
        <p:spPr>
          <a:xfrm>
            <a:off x="6084068" y="6346599"/>
            <a:ext cx="169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Wireshark</a:t>
            </a:r>
          </a:p>
        </p:txBody>
      </p:sp>
      <p:pic>
        <p:nvPicPr>
          <p:cNvPr id="36" name="Image 35">
            <a:extLst>
              <a:ext uri="{FF2B5EF4-FFF2-40B4-BE49-F238E27FC236}">
                <a16:creationId xmlns:a16="http://schemas.microsoft.com/office/drawing/2014/main" id="{C0F30243-E5CF-0E3A-0F3B-35C5AC3DEE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22469" y="7532918"/>
            <a:ext cx="1080000" cy="1080000"/>
          </a:xfrm>
          <a:prstGeom prst="rect">
            <a:avLst/>
          </a:prstGeom>
        </p:spPr>
      </p:pic>
      <p:sp>
        <p:nvSpPr>
          <p:cNvPr id="45" name="ZoneTexte 44">
            <a:extLst>
              <a:ext uri="{FF2B5EF4-FFF2-40B4-BE49-F238E27FC236}">
                <a16:creationId xmlns:a16="http://schemas.microsoft.com/office/drawing/2014/main" id="{47D1347C-4859-7877-BFF5-FB3BE829903F}"/>
              </a:ext>
            </a:extLst>
          </p:cNvPr>
          <p:cNvSpPr txBox="1"/>
          <p:nvPr/>
        </p:nvSpPr>
        <p:spPr>
          <a:xfrm>
            <a:off x="2760132" y="7595864"/>
            <a:ext cx="152334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Network Miner</a:t>
            </a:r>
          </a:p>
        </p:txBody>
      </p:sp>
      <p:pic>
        <p:nvPicPr>
          <p:cNvPr id="49" name="Image 48" descr="Une image contenant cercle&#10;&#10;Description générée automatiquement">
            <a:extLst>
              <a:ext uri="{FF2B5EF4-FFF2-40B4-BE49-F238E27FC236}">
                <a16:creationId xmlns:a16="http://schemas.microsoft.com/office/drawing/2014/main" id="{1319D0DA-B510-C163-911A-B2864181703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638" y="7532917"/>
            <a:ext cx="1080000" cy="1080000"/>
          </a:xfrm>
          <a:prstGeom prst="rect">
            <a:avLst/>
          </a:prstGeom>
        </p:spPr>
      </p:pic>
      <p:sp>
        <p:nvSpPr>
          <p:cNvPr id="50" name="ZoneTexte 49">
            <a:extLst>
              <a:ext uri="{FF2B5EF4-FFF2-40B4-BE49-F238E27FC236}">
                <a16:creationId xmlns:a16="http://schemas.microsoft.com/office/drawing/2014/main" id="{37BE3A4E-1F30-8CA2-144D-56BC0840B66E}"/>
              </a:ext>
            </a:extLst>
          </p:cNvPr>
          <p:cNvSpPr txBox="1"/>
          <p:nvPr/>
        </p:nvSpPr>
        <p:spPr>
          <a:xfrm>
            <a:off x="6084068" y="7811307"/>
            <a:ext cx="1694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Cellebrite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52" name="Image 51" descr="Une image contenant mammifère, Dessin animé, Animation, clipart&#10;&#10;Description générée automatiquement">
            <a:extLst>
              <a:ext uri="{FF2B5EF4-FFF2-40B4-BE49-F238E27FC236}">
                <a16:creationId xmlns:a16="http://schemas.microsoft.com/office/drawing/2014/main" id="{EFE624C7-50D8-D69C-7DCF-51735BCEDF22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5548" y="4603500"/>
            <a:ext cx="1096447" cy="1080000"/>
          </a:xfrm>
          <a:prstGeom prst="rect">
            <a:avLst/>
          </a:prstGeom>
        </p:spPr>
      </p:pic>
      <p:pic>
        <p:nvPicPr>
          <p:cNvPr id="56" name="Image 55" descr="Une image contenant symbole, logo, Graphique, Police&#10;&#10;Description générée automatiquement">
            <a:extLst>
              <a:ext uri="{FF2B5EF4-FFF2-40B4-BE49-F238E27FC236}">
                <a16:creationId xmlns:a16="http://schemas.microsoft.com/office/drawing/2014/main" id="{0343C9A0-5664-4463-C2B7-1CCF0BD82B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176" y="4603500"/>
            <a:ext cx="1080000" cy="1080000"/>
          </a:xfrm>
          <a:prstGeom prst="rect">
            <a:avLst/>
          </a:prstGeom>
        </p:spPr>
      </p:pic>
      <p:sp>
        <p:nvSpPr>
          <p:cNvPr id="57" name="ZoneTexte 56">
            <a:extLst>
              <a:ext uri="{FF2B5EF4-FFF2-40B4-BE49-F238E27FC236}">
                <a16:creationId xmlns:a16="http://schemas.microsoft.com/office/drawing/2014/main" id="{06D39D10-6DA3-DED2-CA70-864522470E31}"/>
              </a:ext>
            </a:extLst>
          </p:cNvPr>
          <p:cNvSpPr txBox="1"/>
          <p:nvPr/>
        </p:nvSpPr>
        <p:spPr>
          <a:xfrm>
            <a:off x="12602976" y="4930584"/>
            <a:ext cx="145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Volatility</a:t>
            </a:r>
            <a:endParaRPr lang="fr-FR" sz="2800" dirty="0">
              <a:solidFill>
                <a:schemeClr val="bg1"/>
              </a:solidFill>
            </a:endParaRP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9FDBAC3D-927F-0825-26CF-331D17D48057}"/>
              </a:ext>
            </a:extLst>
          </p:cNvPr>
          <p:cNvSpPr txBox="1"/>
          <p:nvPr/>
        </p:nvSpPr>
        <p:spPr>
          <a:xfrm>
            <a:off x="15871995" y="4881890"/>
            <a:ext cx="145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Autopsy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60" name="Image 59" descr="Une image contenant Police, logo, symbole, Bleu électrique&#10;&#10;Description générée automatiquement">
            <a:extLst>
              <a:ext uri="{FF2B5EF4-FFF2-40B4-BE49-F238E27FC236}">
                <a16:creationId xmlns:a16="http://schemas.microsoft.com/office/drawing/2014/main" id="{879D00AC-A3E4-9055-5A09-18BE8C270D4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176" y="6381425"/>
            <a:ext cx="1080000" cy="462482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3629BCF2-C292-54D5-57F1-16ED86B7A988}"/>
              </a:ext>
            </a:extLst>
          </p:cNvPr>
          <p:cNvSpPr txBox="1"/>
          <p:nvPr/>
        </p:nvSpPr>
        <p:spPr>
          <a:xfrm>
            <a:off x="12602976" y="6346599"/>
            <a:ext cx="145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EnCase</a:t>
            </a:r>
            <a:endParaRPr lang="fr-FR" sz="2800" dirty="0">
              <a:solidFill>
                <a:schemeClr val="bg1"/>
              </a:solidFill>
            </a:endParaRPr>
          </a:p>
        </p:txBody>
      </p:sp>
      <p:pic>
        <p:nvPicPr>
          <p:cNvPr id="63" name="Image 62">
            <a:extLst>
              <a:ext uri="{FF2B5EF4-FFF2-40B4-BE49-F238E27FC236}">
                <a16:creationId xmlns:a16="http://schemas.microsoft.com/office/drawing/2014/main" id="{FD3269DD-3D89-8B4F-D01D-6C9F40979F6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4775548" y="6068209"/>
            <a:ext cx="1080000" cy="1080000"/>
          </a:xfrm>
          <a:prstGeom prst="rect">
            <a:avLst/>
          </a:prstGeom>
        </p:spPr>
      </p:pic>
      <p:sp>
        <p:nvSpPr>
          <p:cNvPr id="64" name="ZoneTexte 63">
            <a:extLst>
              <a:ext uri="{FF2B5EF4-FFF2-40B4-BE49-F238E27FC236}">
                <a16:creationId xmlns:a16="http://schemas.microsoft.com/office/drawing/2014/main" id="{A96F302E-FE77-D97F-9FE8-377921AD485F}"/>
              </a:ext>
            </a:extLst>
          </p:cNvPr>
          <p:cNvSpPr txBox="1"/>
          <p:nvPr/>
        </p:nvSpPr>
        <p:spPr>
          <a:xfrm>
            <a:off x="15871995" y="6346599"/>
            <a:ext cx="145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Splunk</a:t>
            </a:r>
          </a:p>
        </p:txBody>
      </p:sp>
      <p:pic>
        <p:nvPicPr>
          <p:cNvPr id="66" name="Image 65" descr="Une image contenant cercle, tonneau, noir et blanc&#10;&#10;Description générée automatiquement">
            <a:extLst>
              <a:ext uri="{FF2B5EF4-FFF2-40B4-BE49-F238E27FC236}">
                <a16:creationId xmlns:a16="http://schemas.microsoft.com/office/drawing/2014/main" id="{7D6E816E-2B3B-F87B-800F-A8712C3CA8A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02176" y="7532917"/>
            <a:ext cx="1080000" cy="1080000"/>
          </a:xfrm>
          <a:prstGeom prst="rect">
            <a:avLst/>
          </a:prstGeom>
        </p:spPr>
      </p:pic>
      <p:sp>
        <p:nvSpPr>
          <p:cNvPr id="67" name="ZoneTexte 66">
            <a:extLst>
              <a:ext uri="{FF2B5EF4-FFF2-40B4-BE49-F238E27FC236}">
                <a16:creationId xmlns:a16="http://schemas.microsoft.com/office/drawing/2014/main" id="{3EF5A619-2718-38D7-3E23-C6CD22A4A1AA}"/>
              </a:ext>
            </a:extLst>
          </p:cNvPr>
          <p:cNvSpPr txBox="1"/>
          <p:nvPr/>
        </p:nvSpPr>
        <p:spPr>
          <a:xfrm>
            <a:off x="12602976" y="7811307"/>
            <a:ext cx="193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>
                <a:solidFill>
                  <a:schemeClr val="bg1"/>
                </a:solidFill>
              </a:rPr>
              <a:t>DB Browser</a:t>
            </a:r>
          </a:p>
        </p:txBody>
      </p:sp>
      <p:pic>
        <p:nvPicPr>
          <p:cNvPr id="71" name="Image 70">
            <a:extLst>
              <a:ext uri="{FF2B5EF4-FFF2-40B4-BE49-F238E27FC236}">
                <a16:creationId xmlns:a16="http://schemas.microsoft.com/office/drawing/2014/main" id="{EB6E0E50-CD03-2145-62D3-AD776E297B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740077" y="7544944"/>
            <a:ext cx="1080000" cy="1046250"/>
          </a:xfrm>
          <a:prstGeom prst="rect">
            <a:avLst/>
          </a:prstGeom>
        </p:spPr>
      </p:pic>
      <p:sp>
        <p:nvSpPr>
          <p:cNvPr id="72" name="ZoneTexte 71">
            <a:extLst>
              <a:ext uri="{FF2B5EF4-FFF2-40B4-BE49-F238E27FC236}">
                <a16:creationId xmlns:a16="http://schemas.microsoft.com/office/drawing/2014/main" id="{0D7BB867-244F-1AAC-2F7C-B83CA003E16E}"/>
              </a:ext>
            </a:extLst>
          </p:cNvPr>
          <p:cNvSpPr txBox="1"/>
          <p:nvPr/>
        </p:nvSpPr>
        <p:spPr>
          <a:xfrm>
            <a:off x="15871995" y="7811307"/>
            <a:ext cx="1459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err="1">
                <a:solidFill>
                  <a:schemeClr val="bg1"/>
                </a:solidFill>
              </a:rPr>
              <a:t>Testdisk</a:t>
            </a:r>
            <a:endParaRPr lang="fr-FR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9285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1" grpId="0"/>
      <p:bldP spid="64" grpId="0"/>
      <p:bldP spid="67" grpId="0"/>
      <p:bldP spid="7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E5D7A-2482-A972-91AF-1CB3C3F75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4B7BCFA-9792-2FC2-76C7-3AB133A0620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0B9538E-0A59-8738-A735-A309241BF0AC}"/>
              </a:ext>
            </a:extLst>
          </p:cNvPr>
          <p:cNvSpPr txBox="1"/>
          <p:nvPr/>
        </p:nvSpPr>
        <p:spPr>
          <a:xfrm>
            <a:off x="2675362" y="4220336"/>
            <a:ext cx="12937273" cy="2524744"/>
          </a:xfrm>
          <a:prstGeom prst="rect">
            <a:avLst/>
          </a:prstGeom>
        </p:spPr>
        <p:txBody>
          <a:bodyPr lIns="0" tIns="0" rIns="0" bIns="0" rtlCol="0" anchor="b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Merci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9405412-17B0-3086-2AE0-77CF205BB0F0}"/>
              </a:ext>
            </a:extLst>
          </p:cNvPr>
          <p:cNvSpPr txBox="1"/>
          <p:nvPr/>
        </p:nvSpPr>
        <p:spPr>
          <a:xfrm>
            <a:off x="6518785" y="6237248"/>
            <a:ext cx="525042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 questions ?</a:t>
            </a:r>
          </a:p>
        </p:txBody>
      </p:sp>
    </p:spTree>
    <p:extLst>
      <p:ext uri="{BB962C8B-B14F-4D97-AF65-F5344CB8AC3E}">
        <p14:creationId xmlns:p14="http://schemas.microsoft.com/office/powerpoint/2010/main" val="3267909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08B501-C218-11FC-CBF6-1F444D81C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44B7E080-FDEE-AAC6-D4C8-610B7E51ED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0" y="0"/>
                </a:moveTo>
                <a:lnTo>
                  <a:pt x="10287000" y="0"/>
                </a:ln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3559EED-0E62-6A53-3DAA-7B51492F018B}"/>
              </a:ext>
            </a:extLst>
          </p:cNvPr>
          <p:cNvSpPr txBox="1"/>
          <p:nvPr/>
        </p:nvSpPr>
        <p:spPr>
          <a:xfrm>
            <a:off x="2675362" y="4220336"/>
            <a:ext cx="12937273" cy="2524744"/>
          </a:xfrm>
          <a:prstGeom prst="rect">
            <a:avLst/>
          </a:prstGeom>
        </p:spPr>
        <p:txBody>
          <a:bodyPr lIns="0" tIns="0" rIns="0" bIns="0" rtlCol="0" anchor="b">
            <a:spAutoFit/>
          </a:bodyPr>
          <a:lstStyle/>
          <a:p>
            <a:pPr algn="ctr">
              <a:lnSpc>
                <a:spcPts val="17844"/>
              </a:lnSpc>
            </a:pPr>
            <a:r>
              <a:rPr lang="en-US" sz="21499" dirty="0" err="1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Exercices</a:t>
            </a:r>
            <a:r>
              <a:rPr lang="en-US" sz="21499" dirty="0">
                <a:solidFill>
                  <a:srgbClr val="FFFFFF"/>
                </a:solidFill>
                <a:latin typeface="Extenda 30 Deca"/>
                <a:ea typeface="Extenda 30 Deca"/>
                <a:cs typeface="Extenda 30 Deca"/>
                <a:sym typeface="Extenda 30 Deca"/>
              </a:rPr>
              <a:t> Pratiques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982E8E7-AE3B-FF5F-6B8D-18AAA4CA2B1B}"/>
              </a:ext>
            </a:extLst>
          </p:cNvPr>
          <p:cNvSpPr txBox="1"/>
          <p:nvPr/>
        </p:nvSpPr>
        <p:spPr>
          <a:xfrm>
            <a:off x="6518785" y="6237248"/>
            <a:ext cx="525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(Enfin il arrête de parler)</a:t>
            </a:r>
          </a:p>
        </p:txBody>
      </p:sp>
    </p:spTree>
    <p:extLst>
      <p:ext uri="{BB962C8B-B14F-4D97-AF65-F5344CB8AC3E}">
        <p14:creationId xmlns:p14="http://schemas.microsoft.com/office/powerpoint/2010/main" val="3845318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AB50382C723349B5BDBD4B5326974D" ma:contentTypeVersion="16" ma:contentTypeDescription="Crée un document." ma:contentTypeScope="" ma:versionID="8fbfa85dd10d8adb31e77e8436b160d9">
  <xsd:schema xmlns:xsd="http://www.w3.org/2001/XMLSchema" xmlns:xs="http://www.w3.org/2001/XMLSchema" xmlns:p="http://schemas.microsoft.com/office/2006/metadata/properties" xmlns:ns2="10288d8e-b64b-4217-9d81-6ae8eb1f643c" xmlns:ns3="d196f718-b0ec-4e4d-a5f0-8caf3705d4cd" targetNamespace="http://schemas.microsoft.com/office/2006/metadata/properties" ma:root="true" ma:fieldsID="335333ae901d008ed21f1a1f3fea1f45" ns2:_="" ns3:_="">
    <xsd:import namespace="10288d8e-b64b-4217-9d81-6ae8eb1f643c"/>
    <xsd:import namespace="d196f718-b0ec-4e4d-a5f0-8caf3705d4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lcf76f155ced4ddcb4097134ff3c332f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0288d8e-b64b-4217-9d81-6ae8eb1f643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f1c7327d-0e26-4644-9c15-d2916cea4b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96f718-b0ec-4e4d-a5f0-8caf3705d4cd" elementFormDefault="qualified">
    <xsd:import namespace="http://schemas.microsoft.com/office/2006/documentManagement/types"/>
    <xsd:import namespace="http://schemas.microsoft.com/office/infopath/2007/PartnerControls"/>
    <xsd:element name="SharedWithUsers" ma:index="2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0288d8e-b64b-4217-9d81-6ae8eb1f643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01CF634-46AC-470E-A0C9-F84F246E2A8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B641A-AFED-455A-8ECA-79640209B86E}">
  <ds:schemaRefs>
    <ds:schemaRef ds:uri="10288d8e-b64b-4217-9d81-6ae8eb1f643c"/>
    <ds:schemaRef ds:uri="d196f718-b0ec-4e4d-a5f0-8caf3705d4cd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08ECE99-728A-4F15-9AF8-DDCC677D0B27}">
  <ds:schemaRefs>
    <ds:schemaRef ds:uri="http://purl.org/dc/dcmitype/"/>
    <ds:schemaRef ds:uri="http://purl.org/dc/terms/"/>
    <ds:schemaRef ds:uri="http://www.w3.org/XML/1998/namespace"/>
    <ds:schemaRef ds:uri="d196f718-b0ec-4e4d-a5f0-8caf3705d4cd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10288d8e-b64b-4217-9d81-6ae8eb1f643c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243</Words>
  <Application>Microsoft Office PowerPoint</Application>
  <PresentationFormat>Personnalisé</PresentationFormat>
  <Paragraphs>99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7" baseType="lpstr">
      <vt:lpstr>Nourd Light</vt:lpstr>
      <vt:lpstr>Calibri</vt:lpstr>
      <vt:lpstr>Anton Italics</vt:lpstr>
      <vt:lpstr>Aptos</vt:lpstr>
      <vt:lpstr>Nourd</vt:lpstr>
      <vt:lpstr>Extenda 30 Deca</vt:lpstr>
      <vt:lpstr>Arial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Copy of Présentation Projets DVC</dc:title>
  <cp:lastModifiedBy>GRISVAL Thibault</cp:lastModifiedBy>
  <cp:revision>41</cp:revision>
  <dcterms:created xsi:type="dcterms:W3CDTF">2006-08-16T00:00:00Z</dcterms:created>
  <dcterms:modified xsi:type="dcterms:W3CDTF">2025-01-25T14:53:56Z</dcterms:modified>
  <dc:identifier>DAGSDpWdy9A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0x01010096AB50382C723349B5BDBD4B5326974D</vt:lpwstr>
  </property>
  <property fmtid="{D5CDD505-2E9C-101B-9397-08002B2CF9AE}" pid="3" name="MediaServiceImageTags">
    <vt:lpwstr/>
  </property>
</Properties>
</file>