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4" r:id="rId5"/>
    <p:sldId id="281" r:id="rId6"/>
    <p:sldId id="262" r:id="rId7"/>
    <p:sldId id="305" r:id="rId8"/>
    <p:sldId id="311" r:id="rId9"/>
    <p:sldId id="312" r:id="rId10"/>
    <p:sldId id="306" r:id="rId11"/>
    <p:sldId id="308" r:id="rId12"/>
    <p:sldId id="309" r:id="rId13"/>
    <p:sldId id="310" r:id="rId14"/>
  </p:sldIdLst>
  <p:sldSz cx="18288000" cy="10287000"/>
  <p:notesSz cx="6858000" cy="9144000"/>
  <p:embeddedFontLst>
    <p:embeddedFont>
      <p:font typeface="Anton Italics" panose="020B0604020202020204" charset="0"/>
      <p:regular r:id="rId17"/>
    </p:embeddedFont>
    <p:embeddedFont>
      <p:font typeface="Extenda 30 Deca" panose="020B0604020202020204" charset="0"/>
      <p:regular r:id="rId18"/>
    </p:embeddedFont>
    <p:embeddedFont>
      <p:font typeface="Nourd" panose="020B0604020202020204" charset="0"/>
      <p:regular r:id="rId19"/>
    </p:embeddedFont>
    <p:embeddedFont>
      <p:font typeface="Nourd Light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F56D83B-E6D0-4CAC-865A-3A310711AC89}">
          <p14:sldIdLst>
            <p14:sldId id="274"/>
            <p14:sldId id="281"/>
            <p14:sldId id="262"/>
            <p14:sldId id="305"/>
            <p14:sldId id="311"/>
            <p14:sldId id="312"/>
            <p14:sldId id="306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8CD"/>
    <a:srgbClr val="FFFF66"/>
    <a:srgbClr val="595959"/>
    <a:srgbClr val="FFFFFF"/>
    <a:srgbClr val="AA230E"/>
    <a:srgbClr val="20E35C"/>
    <a:srgbClr val="232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D77AE-F149-D1F1-4FEB-207554F9633F}" v="981" dt="2024-10-10T14:25:24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8" autoAdjust="0"/>
  </p:normalViewPr>
  <p:slideViewPr>
    <p:cSldViewPr snapToGrid="0">
      <p:cViewPr varScale="1">
        <p:scale>
          <a:sx n="101" d="100"/>
          <a:sy n="101" d="100"/>
        </p:scale>
        <p:origin x="65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BD45E82-7FA5-19AF-A597-DB65BA780B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4CA568-F1D1-F83A-1FE2-A14890321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3B633-3F7F-4F22-9C97-FDE795AC16D9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8DCAC6-E20C-BD9D-2921-ABBFD5EFC3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D7C702-062A-8BD1-873E-D9CEDDD47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39B20-4514-41E2-9872-728264FAF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349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C1D78-695C-4F69-B814-D4871EEC86F7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25FBE-F0F9-46FD-90B2-E95775463F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fr-fr/windows-server/identity/ad-ds/plan/appendix-l--events-to-monito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kami/docs/blob/master/PDF/PDF.m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ans.org/blog/how-to-extract-flash-objects-from-malicious-ms-office-documents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449B917E-99D9-AC45-8004-49E6012D47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2" name="TextBox 2"/>
          <p:cNvSpPr txBox="1"/>
          <p:nvPr/>
        </p:nvSpPr>
        <p:spPr>
          <a:xfrm>
            <a:off x="3215145" y="5143500"/>
            <a:ext cx="11857703" cy="242951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4940"/>
              </a:lnSpc>
            </a:pPr>
            <a:r>
              <a:rPr lang="en-US" sz="25900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Digital Forensic (2)</a:t>
            </a:r>
          </a:p>
        </p:txBody>
      </p:sp>
      <p:sp>
        <p:nvSpPr>
          <p:cNvPr id="3" name="Freeform 3"/>
          <p:cNvSpPr/>
          <p:nvPr/>
        </p:nvSpPr>
        <p:spPr>
          <a:xfrm>
            <a:off x="7842029" y="833200"/>
            <a:ext cx="2603937" cy="2598739"/>
          </a:xfrm>
          <a:custGeom>
            <a:avLst/>
            <a:gdLst/>
            <a:ahLst/>
            <a:cxnLst/>
            <a:rect l="l" t="t" r="r" b="b"/>
            <a:pathLst>
              <a:path w="5461566" h="5450665">
                <a:moveTo>
                  <a:pt x="0" y="0"/>
                </a:moveTo>
                <a:lnTo>
                  <a:pt x="5461566" y="0"/>
                </a:lnTo>
                <a:lnTo>
                  <a:pt x="5461566" y="5450665"/>
                </a:lnTo>
                <a:lnTo>
                  <a:pt x="0" y="5450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7574095" y="7612097"/>
            <a:ext cx="3139807" cy="176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i="1" dirty="0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  <a:t>06 Février 2025</a:t>
            </a:r>
          </a:p>
          <a:p>
            <a:pPr algn="ctr">
              <a:lnSpc>
                <a:spcPts val="2800"/>
              </a:lnSpc>
            </a:pPr>
            <a:br>
              <a:rPr lang="en-US" sz="2000" b="1" dirty="0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</a:br>
            <a:r>
              <a:rPr lang="en-US" sz="2000" b="1" dirty="0" err="1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  <a:t>Confidentiel</a:t>
            </a:r>
            <a:endParaRPr lang="en-US" sz="2000" b="1" dirty="0">
              <a:solidFill>
                <a:srgbClr val="FFFFFF"/>
              </a:solidFill>
              <a:latin typeface="Nourd Light"/>
              <a:ea typeface="Nourd Light"/>
              <a:cs typeface="Nourd Light"/>
              <a:sym typeface="Nourd Light"/>
            </a:endParaRPr>
          </a:p>
          <a:p>
            <a:pPr algn="ctr">
              <a:lnSpc>
                <a:spcPts val="2800"/>
              </a:lnSpc>
            </a:pPr>
            <a:endParaRPr lang="en-US" sz="2000" b="1" dirty="0">
              <a:solidFill>
                <a:srgbClr val="FFFFFF"/>
              </a:solidFill>
              <a:latin typeface="Nourd Light"/>
              <a:ea typeface="Nourd Light"/>
              <a:cs typeface="Nourd Light"/>
              <a:sym typeface="Nourd Light"/>
            </a:endParaRPr>
          </a:p>
          <a:p>
            <a:pPr algn="ctr">
              <a:lnSpc>
                <a:spcPts val="2800"/>
              </a:lnSpc>
            </a:pPr>
            <a:r>
              <a:rPr lang="en-US" sz="2000" b="1" dirty="0" err="1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  <a:t>Présenté</a:t>
            </a:r>
            <a:r>
              <a:rPr lang="en-US" sz="2000" b="1" dirty="0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  <a:t> par Thibault G</a:t>
            </a:r>
          </a:p>
        </p:txBody>
      </p:sp>
    </p:spTree>
    <p:extLst>
      <p:ext uri="{BB962C8B-B14F-4D97-AF65-F5344CB8AC3E}">
        <p14:creationId xmlns:p14="http://schemas.microsoft.com/office/powerpoint/2010/main" val="1352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8B501-C218-11FC-CBF6-1F444D81C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4B7E080-FDEE-AAC6-D4C8-610B7E51ED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3559EED-0E62-6A53-3DAA-7B51492F018B}"/>
              </a:ext>
            </a:extLst>
          </p:cNvPr>
          <p:cNvSpPr txBox="1"/>
          <p:nvPr/>
        </p:nvSpPr>
        <p:spPr>
          <a:xfrm>
            <a:off x="2675362" y="4220336"/>
            <a:ext cx="12937273" cy="2524744"/>
          </a:xfrm>
          <a:prstGeom prst="rect">
            <a:avLst/>
          </a:prstGeom>
        </p:spPr>
        <p:txBody>
          <a:bodyPr lIns="0" tIns="0" rIns="0" bIns="0" rtlCol="0" anchor="b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Exercices</a:t>
            </a: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 Pratiques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82E8E7-AE3B-FF5F-6B8D-18AAA4CA2B1B}"/>
              </a:ext>
            </a:extLst>
          </p:cNvPr>
          <p:cNvSpPr txBox="1"/>
          <p:nvPr/>
        </p:nvSpPr>
        <p:spPr>
          <a:xfrm>
            <a:off x="6518785" y="6237248"/>
            <a:ext cx="525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(Enfin il arrête de parler)</a:t>
            </a:r>
          </a:p>
        </p:txBody>
      </p:sp>
    </p:spTree>
    <p:extLst>
      <p:ext uri="{BB962C8B-B14F-4D97-AF65-F5344CB8AC3E}">
        <p14:creationId xmlns:p14="http://schemas.microsoft.com/office/powerpoint/2010/main" val="384531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Sommaire</a:t>
            </a:r>
            <a:endParaRPr lang="en-US" sz="21499" dirty="0">
              <a:solidFill>
                <a:srgbClr val="FFFFFF"/>
              </a:solidFill>
              <a:latin typeface="Extenda 30 Deca"/>
              <a:ea typeface="Extenda 30 Deca"/>
              <a:cs typeface="Extenda 30 Deca"/>
              <a:sym typeface="Extenda 30 Deca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49BEB22-9CE1-8253-5B7D-A2C975583A89}"/>
              </a:ext>
            </a:extLst>
          </p:cNvPr>
          <p:cNvGrpSpPr/>
          <p:nvPr/>
        </p:nvGrpSpPr>
        <p:grpSpPr>
          <a:xfrm>
            <a:off x="2783484" y="4010644"/>
            <a:ext cx="12721030" cy="3393024"/>
            <a:chOff x="2254456" y="3704752"/>
            <a:chExt cx="12721030" cy="3393024"/>
          </a:xfrm>
        </p:grpSpPr>
        <p:sp>
          <p:nvSpPr>
            <p:cNvPr id="68" name="TextBox 5">
              <a:extLst>
                <a:ext uri="{FF2B5EF4-FFF2-40B4-BE49-F238E27FC236}">
                  <a16:creationId xmlns:a16="http://schemas.microsoft.com/office/drawing/2014/main" id="{09CEBD30-B0E3-D1C8-C86C-A426A9700003}"/>
                </a:ext>
              </a:extLst>
            </p:cNvPr>
            <p:cNvSpPr txBox="1"/>
            <p:nvPr/>
          </p:nvSpPr>
          <p:spPr>
            <a:xfrm>
              <a:off x="3270706" y="3813069"/>
              <a:ext cx="3258612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Live Forensic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B3E4CCC-BECA-F208-42C8-8C319E1C29A7}"/>
                </a:ext>
              </a:extLst>
            </p:cNvPr>
            <p:cNvSpPr/>
            <p:nvPr/>
          </p:nvSpPr>
          <p:spPr>
            <a:xfrm>
              <a:off x="2254456" y="3704752"/>
              <a:ext cx="720000" cy="720000"/>
            </a:xfrm>
            <a:prstGeom prst="ellipse">
              <a:avLst/>
            </a:prstGeom>
            <a:solidFill>
              <a:srgbClr val="4FC8CD"/>
            </a:solidFill>
            <a:ln>
              <a:solidFill>
                <a:srgbClr val="4FC8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5284FF9-5FC9-7461-A2D0-A7DD6E0D8DD7}"/>
                </a:ext>
              </a:extLst>
            </p:cNvPr>
            <p:cNvSpPr/>
            <p:nvPr/>
          </p:nvSpPr>
          <p:spPr>
            <a:xfrm>
              <a:off x="2254456" y="5002260"/>
              <a:ext cx="720000" cy="720000"/>
            </a:xfrm>
            <a:prstGeom prst="ellipse">
              <a:avLst/>
            </a:prstGeom>
            <a:solidFill>
              <a:srgbClr val="20E35C"/>
            </a:solidFill>
            <a:ln>
              <a:solidFill>
                <a:srgbClr val="20E35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C9B173-F9DC-047A-75C1-558D352B92A2}"/>
                </a:ext>
              </a:extLst>
            </p:cNvPr>
            <p:cNvSpPr txBox="1"/>
            <p:nvPr/>
          </p:nvSpPr>
          <p:spPr>
            <a:xfrm>
              <a:off x="3270706" y="4781451"/>
              <a:ext cx="4822716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Non-Volatile Forensic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C72475E-1F7C-27FD-4CA0-54BF429388F4}"/>
                </a:ext>
              </a:extLst>
            </p:cNvPr>
            <p:cNvSpPr/>
            <p:nvPr/>
          </p:nvSpPr>
          <p:spPr>
            <a:xfrm>
              <a:off x="2254456" y="6300038"/>
              <a:ext cx="720000" cy="720000"/>
            </a:xfrm>
            <a:prstGeom prst="ellipse">
              <a:avLst/>
            </a:prstGeom>
            <a:solidFill>
              <a:srgbClr val="AA230E"/>
            </a:solidFill>
            <a:ln>
              <a:solidFill>
                <a:srgbClr val="AA23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2B8A48A-D1D2-30CB-7AAA-5C5662E0B559}"/>
                </a:ext>
              </a:extLst>
            </p:cNvPr>
            <p:cNvSpPr txBox="1"/>
            <p:nvPr/>
          </p:nvSpPr>
          <p:spPr>
            <a:xfrm>
              <a:off x="3270706" y="6415038"/>
              <a:ext cx="3667685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Dead Forensic</a:t>
              </a: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4E2AB21-5373-ED2B-14AD-C8B49A753600}"/>
                </a:ext>
              </a:extLst>
            </p:cNvPr>
            <p:cNvSpPr txBox="1"/>
            <p:nvPr/>
          </p:nvSpPr>
          <p:spPr>
            <a:xfrm>
              <a:off x="10048832" y="3813069"/>
              <a:ext cx="4493518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Network Forensic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6FC1CC8-FE19-0EEB-7F06-C70BF38E7242}"/>
                </a:ext>
              </a:extLst>
            </p:cNvPr>
            <p:cNvSpPr/>
            <p:nvPr/>
          </p:nvSpPr>
          <p:spPr>
            <a:xfrm>
              <a:off x="9032581" y="3704752"/>
              <a:ext cx="720000" cy="72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3C580DE3-54DE-3F5D-9076-7ABAE2EA7488}"/>
                </a:ext>
              </a:extLst>
            </p:cNvPr>
            <p:cNvSpPr txBox="1"/>
            <p:nvPr/>
          </p:nvSpPr>
          <p:spPr>
            <a:xfrm>
              <a:off x="10048832" y="5120006"/>
              <a:ext cx="1991886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 err="1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Outils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0E827C1-3AB6-8380-A8E9-7A72CA25892F}"/>
                </a:ext>
              </a:extLst>
            </p:cNvPr>
            <p:cNvSpPr/>
            <p:nvPr/>
          </p:nvSpPr>
          <p:spPr>
            <a:xfrm>
              <a:off x="9032581" y="5011689"/>
              <a:ext cx="720000" cy="72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54961CD2-E423-61BE-9FC8-807946917B12}"/>
                </a:ext>
              </a:extLst>
            </p:cNvPr>
            <p:cNvSpPr txBox="1"/>
            <p:nvPr/>
          </p:nvSpPr>
          <p:spPr>
            <a:xfrm>
              <a:off x="10048832" y="6420668"/>
              <a:ext cx="4926654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 err="1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Exercices</a:t>
              </a:r>
              <a:r>
                <a:rPr lang="en-US" sz="4400" spc="-22" dirty="0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 Pratiques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CF8CCA7-7B0B-1953-315E-1C24718C3B64}"/>
                </a:ext>
              </a:extLst>
            </p:cNvPr>
            <p:cNvSpPr/>
            <p:nvPr/>
          </p:nvSpPr>
          <p:spPr>
            <a:xfrm>
              <a:off x="9032581" y="6312351"/>
              <a:ext cx="720000" cy="720000"/>
            </a:xfrm>
            <a:prstGeom prst="ellipse">
              <a:avLst/>
            </a:prstGeom>
            <a:solidFill>
              <a:srgbClr val="FFFF66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00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Live Forensic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9E8B27D-CA76-3CEF-903B-E25F3B4E57E9}"/>
              </a:ext>
            </a:extLst>
          </p:cNvPr>
          <p:cNvSpPr txBox="1"/>
          <p:nvPr/>
        </p:nvSpPr>
        <p:spPr>
          <a:xfrm>
            <a:off x="961885" y="2929140"/>
            <a:ext cx="16592689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Récupérer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des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infos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d’un SI à un moment X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D057B55-9B1E-12B0-1403-4D71A12BE595}"/>
              </a:ext>
            </a:extLst>
          </p:cNvPr>
          <p:cNvSpPr txBox="1"/>
          <p:nvPr/>
        </p:nvSpPr>
        <p:spPr>
          <a:xfrm>
            <a:off x="961886" y="3776865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Idispensable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pour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étudier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 SI et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récupérer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: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D484DED-4B54-8DCF-E3E3-C9FCF15FEE53}"/>
              </a:ext>
            </a:extLst>
          </p:cNvPr>
          <p:cNvSpPr txBox="1"/>
          <p:nvPr/>
        </p:nvSpPr>
        <p:spPr>
          <a:xfrm>
            <a:off x="1404338" y="4624590"/>
            <a:ext cx="1615023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L’état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du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système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: Process,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Fichiers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ouverts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/modifies,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connexions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établies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…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5124667A-6EBC-B3BD-A61D-D1DE2634C7F4}"/>
              </a:ext>
            </a:extLst>
          </p:cNvPr>
          <p:cNvSpPr txBox="1"/>
          <p:nvPr/>
        </p:nvSpPr>
        <p:spPr>
          <a:xfrm>
            <a:off x="1404338" y="6149424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Les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infos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liées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à un process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C42397A-C743-F8DA-E314-12771D374537}"/>
              </a:ext>
            </a:extLst>
          </p:cNvPr>
          <p:cNvSpPr txBox="1"/>
          <p:nvPr/>
        </p:nvSpPr>
        <p:spPr>
          <a:xfrm>
            <a:off x="1404338" y="6997149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Les mots de passes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stockés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en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mémoire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D9F32A6E-AC0D-F0B5-3EB7-D681437930B1}"/>
              </a:ext>
            </a:extLst>
          </p:cNvPr>
          <p:cNvSpPr txBox="1"/>
          <p:nvPr/>
        </p:nvSpPr>
        <p:spPr>
          <a:xfrm>
            <a:off x="1404338" y="7844874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Beaucoup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d’autres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choses très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importantes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</p:spTree>
    <p:extLst>
      <p:ext uri="{BB962C8B-B14F-4D97-AF65-F5344CB8AC3E}">
        <p14:creationId xmlns:p14="http://schemas.microsoft.com/office/powerpoint/2010/main" val="41160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0" y="752166"/>
            <a:ext cx="9143999" cy="2524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Avantages</a:t>
            </a:r>
            <a:endParaRPr lang="en-US" sz="21499" dirty="0">
              <a:solidFill>
                <a:srgbClr val="FFFFFF"/>
              </a:solidFill>
              <a:latin typeface="Extenda 30 Deca"/>
              <a:ea typeface="Extenda 30 Deca"/>
              <a:cs typeface="Extenda 30 Deca"/>
              <a:sym typeface="Extenda 30 Deca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7FD4EC6-2C83-B5BA-5850-4E6DC7362C60}"/>
              </a:ext>
            </a:extLst>
          </p:cNvPr>
          <p:cNvSpPr txBox="1"/>
          <p:nvPr/>
        </p:nvSpPr>
        <p:spPr>
          <a:xfrm>
            <a:off x="961885" y="2929140"/>
            <a:ext cx="8182115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Infos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accessibles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sans protection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en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mémoire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B5830C7-D7FC-B69C-33EB-6A9B3DB7E5FE}"/>
              </a:ext>
            </a:extLst>
          </p:cNvPr>
          <p:cNvSpPr txBox="1"/>
          <p:nvPr/>
        </p:nvSpPr>
        <p:spPr>
          <a:xfrm>
            <a:off x="961885" y="4851833"/>
            <a:ext cx="7822352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Processus de recuperation bien plus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rapide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3200BB9-9FA9-C635-0A54-3ACC7552CEA1}"/>
              </a:ext>
            </a:extLst>
          </p:cNvPr>
          <p:cNvSpPr txBox="1"/>
          <p:nvPr/>
        </p:nvSpPr>
        <p:spPr>
          <a:xfrm>
            <a:off x="9143998" y="752166"/>
            <a:ext cx="9143497" cy="2524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Inconvénients</a:t>
            </a:r>
            <a:endParaRPr lang="en-US" sz="21499" dirty="0">
              <a:solidFill>
                <a:srgbClr val="FFFFFF"/>
              </a:solidFill>
              <a:latin typeface="Extenda 30 Deca"/>
              <a:ea typeface="Extenda 30 Deca"/>
              <a:cs typeface="Extenda 30 Deca"/>
              <a:sym typeface="Extenda 30 De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52959-4817-F795-2B80-BDD3600666A2}"/>
              </a:ext>
            </a:extLst>
          </p:cNvPr>
          <p:cNvSpPr txBox="1"/>
          <p:nvPr/>
        </p:nvSpPr>
        <p:spPr>
          <a:xfrm>
            <a:off x="9943583" y="2938356"/>
            <a:ext cx="8344417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Très volatile et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incertain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A90F667-087C-9FCD-3729-AB2A5B55BA21}"/>
              </a:ext>
            </a:extLst>
          </p:cNvPr>
          <p:cNvSpPr txBox="1"/>
          <p:nvPr/>
        </p:nvSpPr>
        <p:spPr>
          <a:xfrm>
            <a:off x="9943079" y="4127838"/>
            <a:ext cx="8344417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Plus de traces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si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 SI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est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mis hors tension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</p:spTree>
    <p:extLst>
      <p:ext uri="{BB962C8B-B14F-4D97-AF65-F5344CB8AC3E}">
        <p14:creationId xmlns:p14="http://schemas.microsoft.com/office/powerpoint/2010/main" val="4521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976C2-5DAF-BF32-8EAF-40CE0E7D9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A1C705-104C-4CA5-81A0-7BCF6BF1D5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A010277-1777-0FD2-A4A7-93BB87FF953D}"/>
              </a:ext>
            </a:extLst>
          </p:cNvPr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Non-Volatile Forensic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F67B7D2-EA5B-1CCB-6369-E32D3F0365C4}"/>
              </a:ext>
            </a:extLst>
          </p:cNvPr>
          <p:cNvSpPr txBox="1"/>
          <p:nvPr/>
        </p:nvSpPr>
        <p:spPr>
          <a:xfrm>
            <a:off x="961885" y="2929140"/>
            <a:ext cx="16592689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Issue d’un support numérique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conservant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les données (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même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non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alimenté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)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6D7C37D7-03FC-6833-CE99-3CA4E4489165}"/>
              </a:ext>
            </a:extLst>
          </p:cNvPr>
          <p:cNvSpPr txBox="1"/>
          <p:nvPr/>
        </p:nvSpPr>
        <p:spPr>
          <a:xfrm>
            <a:off x="961885" y="4539282"/>
            <a:ext cx="1615023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Analyses sans interruption du service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8D15551-CE3B-FB41-9AB6-FC57AA56F88D}"/>
              </a:ext>
            </a:extLst>
          </p:cNvPr>
          <p:cNvSpPr txBox="1"/>
          <p:nvPr/>
        </p:nvSpPr>
        <p:spPr>
          <a:xfrm>
            <a:off x="961885" y="5472315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Conséquences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limitées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en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cas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d’erreur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5F6B031D-9DA9-483A-AC05-66CD3A0F6897}"/>
              </a:ext>
            </a:extLst>
          </p:cNvPr>
          <p:cNvSpPr txBox="1"/>
          <p:nvPr/>
        </p:nvSpPr>
        <p:spPr>
          <a:xfrm>
            <a:off x="961885" y="6405348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Type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d’analyse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la plus longue –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Priorisation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: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520BA3B0-6449-419A-B724-A51138B4C917}"/>
              </a:ext>
            </a:extLst>
          </p:cNvPr>
          <p:cNvSpPr txBox="1"/>
          <p:nvPr/>
        </p:nvSpPr>
        <p:spPr>
          <a:xfrm>
            <a:off x="1389589" y="7338381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Base de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registres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, logs,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boites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mails, USB…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</p:spTree>
    <p:extLst>
      <p:ext uri="{BB962C8B-B14F-4D97-AF65-F5344CB8AC3E}">
        <p14:creationId xmlns:p14="http://schemas.microsoft.com/office/powerpoint/2010/main" val="288555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A5C2B-5F74-BBAE-BD4A-8929ECA5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95048F8-2BA1-C796-E9E8-4D26149FBA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5F05049-4811-441E-A622-291DFCCF3B9A}"/>
              </a:ext>
            </a:extLst>
          </p:cNvPr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Non-Volatile Forensic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9818D14-2B6A-B252-3CB2-799FC1059508}"/>
              </a:ext>
            </a:extLst>
          </p:cNvPr>
          <p:cNvSpPr txBox="1"/>
          <p:nvPr/>
        </p:nvSpPr>
        <p:spPr>
          <a:xfrm>
            <a:off x="961885" y="2929140"/>
            <a:ext cx="16592689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L’analyse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de logs :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6E88176C-6FD4-F60E-0BF6-1EBAED9BF827}"/>
              </a:ext>
            </a:extLst>
          </p:cNvPr>
          <p:cNvSpPr txBox="1"/>
          <p:nvPr/>
        </p:nvSpPr>
        <p:spPr>
          <a:xfrm>
            <a:off x="1699304" y="3726342"/>
            <a:ext cx="1615023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Voir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comportement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de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l’utilisateur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9365E7D-6766-7148-E6AB-7C2E6A1EDBE1}"/>
              </a:ext>
            </a:extLst>
          </p:cNvPr>
          <p:cNvSpPr txBox="1"/>
          <p:nvPr/>
        </p:nvSpPr>
        <p:spPr>
          <a:xfrm>
            <a:off x="1699304" y="4478121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Identifier et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anticiper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futurs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incidents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CEAF9212-BBDB-E3A8-AD0A-DF70ECA10DF7}"/>
              </a:ext>
            </a:extLst>
          </p:cNvPr>
          <p:cNvSpPr txBox="1"/>
          <p:nvPr/>
        </p:nvSpPr>
        <p:spPr>
          <a:xfrm>
            <a:off x="1699304" y="5224123"/>
            <a:ext cx="1642646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Fastidieux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dû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à la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volumétrie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et à la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diversité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des types de logs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ECCCC192-178B-0E91-AA32-2AF10239FCF0}"/>
              </a:ext>
            </a:extLst>
          </p:cNvPr>
          <p:cNvSpPr txBox="1"/>
          <p:nvPr/>
        </p:nvSpPr>
        <p:spPr>
          <a:xfrm>
            <a:off x="961885" y="6169979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Emplacements :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DB0AB12-406B-FD0F-8FD9-3AFF61269872}"/>
              </a:ext>
            </a:extLst>
          </p:cNvPr>
          <p:cNvSpPr txBox="1"/>
          <p:nvPr/>
        </p:nvSpPr>
        <p:spPr>
          <a:xfrm>
            <a:off x="1699304" y="7006671"/>
            <a:ext cx="1615023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Windows : </a:t>
            </a:r>
            <a:r>
              <a:rPr lang="en-US" sz="4400" i="1" spc="-22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urd"/>
                <a:ea typeface="Nourd"/>
                <a:cs typeface="Nourd"/>
              </a:rPr>
              <a:t>C:\Windows\System32\winevt\Logs</a:t>
            </a:r>
          </a:p>
          <a:p>
            <a:pPr marL="571500" indent="-571500">
              <a:buFontTx/>
              <a:buChar char="-"/>
            </a:pP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Windows : </a:t>
            </a:r>
            <a:r>
              <a:rPr lang="en-US" sz="4400" i="1" spc="-22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urd"/>
                <a:ea typeface="Nourd"/>
                <a:cs typeface="Nourd"/>
              </a:rPr>
              <a:t>%USERPROFILE%\</a:t>
            </a:r>
            <a:r>
              <a:rPr lang="en-US" sz="4400" i="1" spc="-22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urd"/>
                <a:ea typeface="Nourd"/>
                <a:cs typeface="Nourd"/>
              </a:rPr>
              <a:t>AppData</a:t>
            </a:r>
            <a:endParaRPr lang="en-US" sz="3600" i="1" spc="-22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urd"/>
              <a:ea typeface="Nourd"/>
              <a:cs typeface="Nour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48F8AD7-952B-1F2A-8F2E-D0F3A62D8F55}"/>
              </a:ext>
            </a:extLst>
          </p:cNvPr>
          <p:cNvSpPr txBox="1"/>
          <p:nvPr/>
        </p:nvSpPr>
        <p:spPr>
          <a:xfrm>
            <a:off x="961885" y="8613616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  <a:hlinkClick r:id="rId3"/>
              </a:rPr>
              <a:t>Ressource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(très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intéressante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)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</p:spTree>
    <p:extLst>
      <p:ext uri="{BB962C8B-B14F-4D97-AF65-F5344CB8AC3E}">
        <p14:creationId xmlns:p14="http://schemas.microsoft.com/office/powerpoint/2010/main" val="29970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2AFEB-2A31-8061-08C1-AE12C201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95DEB0F-2062-2D67-67EC-E3E23005C0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2FAFE32-C3BC-3DF1-BE3E-A9F4380C4F48}"/>
              </a:ext>
            </a:extLst>
          </p:cNvPr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Dead Forensic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7CA5462-5504-109B-3795-00C18B109935}"/>
              </a:ext>
            </a:extLst>
          </p:cNvPr>
          <p:cNvSpPr txBox="1"/>
          <p:nvPr/>
        </p:nvSpPr>
        <p:spPr>
          <a:xfrm>
            <a:off x="961885" y="2929140"/>
            <a:ext cx="16592689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Analyse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de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fichiers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: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79EE41D-78A2-461B-1048-540B415FC438}"/>
              </a:ext>
            </a:extLst>
          </p:cNvPr>
          <p:cNvSpPr txBox="1"/>
          <p:nvPr/>
        </p:nvSpPr>
        <p:spPr>
          <a:xfrm>
            <a:off x="1699304" y="3726342"/>
            <a:ext cx="1615023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Outils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Linux : file,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xxd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, strings,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exiftool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…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1D8CC6F-ACD2-BE64-154D-9A16E49897E1}"/>
              </a:ext>
            </a:extLst>
          </p:cNvPr>
          <p:cNvSpPr txBox="1"/>
          <p:nvPr/>
        </p:nvSpPr>
        <p:spPr>
          <a:xfrm>
            <a:off x="1699304" y="4478121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Outils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OpenSource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: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peepdf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,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oletools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AAB73BB-3F01-CBBE-606E-59902243CA6A}"/>
              </a:ext>
            </a:extLst>
          </p:cNvPr>
          <p:cNvSpPr txBox="1"/>
          <p:nvPr/>
        </p:nvSpPr>
        <p:spPr>
          <a:xfrm>
            <a:off x="961885" y="7981931"/>
            <a:ext cx="13325614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  <a:hlinkClick r:id="rId3"/>
              </a:rPr>
              <a:t>Ressource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sur les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fichiers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PDF</a:t>
            </a:r>
          </a:p>
          <a:p>
            <a:pPr marL="571500" indent="-571500">
              <a:buFontTx/>
              <a:buChar char="-"/>
            </a:pP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  <a:hlinkClick r:id="rId4"/>
              </a:rPr>
              <a:t>Ressource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sur les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fichiers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Office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CA018115-B9DD-716B-F55E-23C699FF23E8}"/>
              </a:ext>
            </a:extLst>
          </p:cNvPr>
          <p:cNvSpPr txBox="1"/>
          <p:nvPr/>
        </p:nvSpPr>
        <p:spPr>
          <a:xfrm>
            <a:off x="961885" y="5432824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Récupération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des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fichiers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effaces (file carving)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C3780B3-2C22-B5A9-5979-D93965F6D662}"/>
              </a:ext>
            </a:extLst>
          </p:cNvPr>
          <p:cNvSpPr txBox="1"/>
          <p:nvPr/>
        </p:nvSpPr>
        <p:spPr>
          <a:xfrm>
            <a:off x="1699304" y="6230026"/>
            <a:ext cx="1615023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Identifier les intentions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d’une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personne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</p:spTree>
    <p:extLst>
      <p:ext uri="{BB962C8B-B14F-4D97-AF65-F5344CB8AC3E}">
        <p14:creationId xmlns:p14="http://schemas.microsoft.com/office/powerpoint/2010/main" val="275639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4AD4E-8154-549D-DBC8-D8F87013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003C3F-4EBE-93D9-4338-CF96B16F1C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809054C-2448-893C-3A2E-1CE1C77494ED}"/>
              </a:ext>
            </a:extLst>
          </p:cNvPr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Outils</a:t>
            </a:r>
            <a:endParaRPr lang="en-US" sz="21499" dirty="0">
              <a:solidFill>
                <a:srgbClr val="FFFFFF"/>
              </a:solidFill>
              <a:latin typeface="Extenda 30 Deca"/>
              <a:ea typeface="Extenda 30 Deca"/>
              <a:cs typeface="Extenda 30 Deca"/>
              <a:sym typeface="Extenda 30 Deca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B8E198B-E1D5-2649-D4AA-F9D29F77EF1D}"/>
              </a:ext>
            </a:extLst>
          </p:cNvPr>
          <p:cNvGrpSpPr/>
          <p:nvPr/>
        </p:nvGrpSpPr>
        <p:grpSpPr>
          <a:xfrm>
            <a:off x="2416005" y="3334721"/>
            <a:ext cx="2592000" cy="720000"/>
            <a:chOff x="1495160" y="4423500"/>
            <a:chExt cx="2592000" cy="72000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FAEFBA-821E-E40A-277D-D6DCA0F3E5A3}"/>
                </a:ext>
              </a:extLst>
            </p:cNvPr>
            <p:cNvSpPr/>
            <p:nvPr/>
          </p:nvSpPr>
          <p:spPr>
            <a:xfrm>
              <a:off x="1495160" y="4423500"/>
              <a:ext cx="2592000" cy="720000"/>
            </a:xfrm>
            <a:custGeom>
              <a:avLst/>
              <a:gdLst/>
              <a:ahLst/>
              <a:cxnLst/>
              <a:rect l="l" t="t" r="r" b="b"/>
              <a:pathLst>
                <a:path w="992912" h="310627">
                  <a:moveTo>
                    <a:pt x="155313" y="0"/>
                  </a:moveTo>
                  <a:lnTo>
                    <a:pt x="837599" y="0"/>
                  </a:lnTo>
                  <a:cubicBezTo>
                    <a:pt x="923376" y="0"/>
                    <a:pt x="992912" y="69536"/>
                    <a:pt x="992912" y="155313"/>
                  </a:cubicBezTo>
                  <a:lnTo>
                    <a:pt x="992912" y="155313"/>
                  </a:lnTo>
                  <a:cubicBezTo>
                    <a:pt x="992912" y="196505"/>
                    <a:pt x="976549" y="236010"/>
                    <a:pt x="947422" y="265137"/>
                  </a:cubicBezTo>
                  <a:cubicBezTo>
                    <a:pt x="918295" y="294263"/>
                    <a:pt x="878790" y="310627"/>
                    <a:pt x="837599" y="310627"/>
                  </a:cubicBezTo>
                  <a:lnTo>
                    <a:pt x="155313" y="310627"/>
                  </a:lnTo>
                  <a:cubicBezTo>
                    <a:pt x="69536" y="310627"/>
                    <a:pt x="0" y="241091"/>
                    <a:pt x="0" y="155313"/>
                  </a:cubicBezTo>
                  <a:lnTo>
                    <a:pt x="0" y="155313"/>
                  </a:lnTo>
                  <a:cubicBezTo>
                    <a:pt x="0" y="69536"/>
                    <a:pt x="69536" y="0"/>
                    <a:pt x="155313" y="0"/>
                  </a:cubicBezTo>
                  <a:close/>
                </a:path>
              </a:pathLst>
            </a:custGeom>
            <a:solidFill>
              <a:srgbClr val="20E35C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fr-FR" sz="2400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3D9F20E0-169F-CBBD-7A50-806D3BF0D8A9}"/>
                </a:ext>
              </a:extLst>
            </p:cNvPr>
            <p:cNvSpPr txBox="1"/>
            <p:nvPr/>
          </p:nvSpPr>
          <p:spPr>
            <a:xfrm>
              <a:off x="1495160" y="4489734"/>
              <a:ext cx="2592000" cy="6537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800" i="1" spc="-2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ton Italics"/>
                  <a:ea typeface="Anton Italics"/>
                  <a:cs typeface="Anton Italics"/>
                  <a:sym typeface="Anton Italics"/>
                </a:rPr>
                <a:t>Live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D12A0BC-4392-DCC1-575C-864B5C93F4F2}"/>
              </a:ext>
            </a:extLst>
          </p:cNvPr>
          <p:cNvGrpSpPr/>
          <p:nvPr/>
        </p:nvGrpSpPr>
        <p:grpSpPr>
          <a:xfrm>
            <a:off x="13020636" y="3267694"/>
            <a:ext cx="2592000" cy="720000"/>
            <a:chOff x="4671580" y="4423500"/>
            <a:chExt cx="2592000" cy="720000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1C3760A-0D20-0680-3CAC-BDD912FEBD9E}"/>
                </a:ext>
              </a:extLst>
            </p:cNvPr>
            <p:cNvSpPr/>
            <p:nvPr/>
          </p:nvSpPr>
          <p:spPr>
            <a:xfrm>
              <a:off x="4671580" y="4423500"/>
              <a:ext cx="2592000" cy="720000"/>
            </a:xfrm>
            <a:custGeom>
              <a:avLst/>
              <a:gdLst/>
              <a:ahLst/>
              <a:cxnLst/>
              <a:rect l="l" t="t" r="r" b="b"/>
              <a:pathLst>
                <a:path w="992912" h="310627">
                  <a:moveTo>
                    <a:pt x="155313" y="0"/>
                  </a:moveTo>
                  <a:lnTo>
                    <a:pt x="837599" y="0"/>
                  </a:lnTo>
                  <a:cubicBezTo>
                    <a:pt x="923376" y="0"/>
                    <a:pt x="992912" y="69536"/>
                    <a:pt x="992912" y="155313"/>
                  </a:cubicBezTo>
                  <a:lnTo>
                    <a:pt x="992912" y="155313"/>
                  </a:lnTo>
                  <a:cubicBezTo>
                    <a:pt x="992912" y="196505"/>
                    <a:pt x="976549" y="236010"/>
                    <a:pt x="947422" y="265137"/>
                  </a:cubicBezTo>
                  <a:cubicBezTo>
                    <a:pt x="918295" y="294263"/>
                    <a:pt x="878790" y="310627"/>
                    <a:pt x="837599" y="310627"/>
                  </a:cubicBezTo>
                  <a:lnTo>
                    <a:pt x="155313" y="310627"/>
                  </a:lnTo>
                  <a:cubicBezTo>
                    <a:pt x="69536" y="310627"/>
                    <a:pt x="0" y="241091"/>
                    <a:pt x="0" y="155313"/>
                  </a:cubicBezTo>
                  <a:lnTo>
                    <a:pt x="0" y="155313"/>
                  </a:lnTo>
                  <a:cubicBezTo>
                    <a:pt x="0" y="69536"/>
                    <a:pt x="69536" y="0"/>
                    <a:pt x="1553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fr-FR" sz="2400"/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4AE235E7-0021-74B7-D7EA-288761DF0796}"/>
                </a:ext>
              </a:extLst>
            </p:cNvPr>
            <p:cNvSpPr txBox="1"/>
            <p:nvPr/>
          </p:nvSpPr>
          <p:spPr>
            <a:xfrm>
              <a:off x="4671580" y="4489734"/>
              <a:ext cx="2592000" cy="6537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800" i="1" spc="-23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ton Italics"/>
                  <a:ea typeface="Anton Italics"/>
                  <a:cs typeface="Anton Italics"/>
                  <a:sym typeface="Anton Italics"/>
                </a:rPr>
                <a:t>Non-Volatile</a:t>
              </a:r>
              <a:endParaRPr lang="en-US" sz="2400" i="1" spc="-2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 Italics"/>
                <a:ea typeface="Anton Italics"/>
                <a:cs typeface="Anton Italics"/>
                <a:sym typeface="Anton Italics"/>
              </a:endParaRP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1D2A3868-1A0C-E192-2C8C-BA7A2A740CBE}"/>
              </a:ext>
            </a:extLst>
          </p:cNvPr>
          <p:cNvSpPr txBox="1"/>
          <p:nvPr/>
        </p:nvSpPr>
        <p:spPr>
          <a:xfrm>
            <a:off x="1890641" y="4948917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SysInternal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8" name="Image 27" descr="Une image contenant jouet, oiseau, Silhouette d’animal, manchot&#10;&#10;Description générée automatiquement">
            <a:extLst>
              <a:ext uri="{FF2B5EF4-FFF2-40B4-BE49-F238E27FC236}">
                <a16:creationId xmlns:a16="http://schemas.microsoft.com/office/drawing/2014/main" id="{87DC34FC-0622-DA57-1421-48EDFCB61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1" y="6135236"/>
            <a:ext cx="911391" cy="10800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8F752F81-E4DC-854B-5D20-8C72606279D8}"/>
              </a:ext>
            </a:extLst>
          </p:cNvPr>
          <p:cNvSpPr txBox="1"/>
          <p:nvPr/>
        </p:nvSpPr>
        <p:spPr>
          <a:xfrm>
            <a:off x="1821480" y="6413626"/>
            <a:ext cx="152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Tcpdump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31" name="Image 30" descr="Une image contenant capture d’écran, Bleu électrique, bleu, conception&#10;&#10;Description générée automatiquement">
            <a:extLst>
              <a:ext uri="{FF2B5EF4-FFF2-40B4-BE49-F238E27FC236}">
                <a16:creationId xmlns:a16="http://schemas.microsoft.com/office/drawing/2014/main" id="{22C3B923-E87C-83D8-00CC-317590E0E7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986" y="4670527"/>
            <a:ext cx="1080000" cy="10800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CE5D6DD-E4D4-18ED-07E1-9A065C02D1F3}"/>
              </a:ext>
            </a:extLst>
          </p:cNvPr>
          <p:cNvSpPr txBox="1"/>
          <p:nvPr/>
        </p:nvSpPr>
        <p:spPr>
          <a:xfrm>
            <a:off x="5145416" y="4948917"/>
            <a:ext cx="169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Wireshark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C0F30243-E5CF-0E3A-0F3B-35C5AC3D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986" y="6025653"/>
            <a:ext cx="1080000" cy="1080000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47D1347C-4859-7877-BFF5-FB3BE829903F}"/>
              </a:ext>
            </a:extLst>
          </p:cNvPr>
          <p:cNvSpPr txBox="1"/>
          <p:nvPr/>
        </p:nvSpPr>
        <p:spPr>
          <a:xfrm>
            <a:off x="5075649" y="6088599"/>
            <a:ext cx="1523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Network Miner</a:t>
            </a:r>
          </a:p>
        </p:txBody>
      </p:sp>
      <p:pic>
        <p:nvPicPr>
          <p:cNvPr id="56" name="Image 55" descr="Une image contenant symbole, logo, Graphique, Police&#10;&#10;Description générée automatiquement">
            <a:extLst>
              <a:ext uri="{FF2B5EF4-FFF2-40B4-BE49-F238E27FC236}">
                <a16:creationId xmlns:a16="http://schemas.microsoft.com/office/drawing/2014/main" id="{0343C9A0-5664-4463-C2B7-1CCF0BD82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8" y="7544864"/>
            <a:ext cx="1080000" cy="108000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06D39D10-6DA3-DED2-CA70-864522470E31}"/>
              </a:ext>
            </a:extLst>
          </p:cNvPr>
          <p:cNvSpPr txBox="1"/>
          <p:nvPr/>
        </p:nvSpPr>
        <p:spPr>
          <a:xfrm>
            <a:off x="1893438" y="7871948"/>
            <a:ext cx="145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Volatility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FDBAC3D-927F-0825-26CF-331D17D48057}"/>
              </a:ext>
            </a:extLst>
          </p:cNvPr>
          <p:cNvSpPr txBox="1"/>
          <p:nvPr/>
        </p:nvSpPr>
        <p:spPr>
          <a:xfrm>
            <a:off x="15871995" y="4881890"/>
            <a:ext cx="166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ChainSaw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629BCF2-C292-54D5-57F1-16ED86B7A988}"/>
              </a:ext>
            </a:extLst>
          </p:cNvPr>
          <p:cNvSpPr txBox="1"/>
          <p:nvPr/>
        </p:nvSpPr>
        <p:spPr>
          <a:xfrm>
            <a:off x="12602976" y="6346599"/>
            <a:ext cx="1459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Registry</a:t>
            </a:r>
            <a:r>
              <a:rPr lang="fr-FR" sz="2800" dirty="0">
                <a:solidFill>
                  <a:schemeClr val="bg1"/>
                </a:solidFill>
              </a:rPr>
              <a:t> Explorer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D7BB867-244F-1AAC-2F7C-B83CA003E16E}"/>
              </a:ext>
            </a:extLst>
          </p:cNvPr>
          <p:cNvSpPr txBox="1"/>
          <p:nvPr/>
        </p:nvSpPr>
        <p:spPr>
          <a:xfrm>
            <a:off x="16038333" y="6472714"/>
            <a:ext cx="166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PhotoRec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capture d’écran, Bleu électrique, bleu, Graphique&#10;&#10;Description générée automatiquement">
            <a:extLst>
              <a:ext uri="{FF2B5EF4-FFF2-40B4-BE49-F238E27FC236}">
                <a16:creationId xmlns:a16="http://schemas.microsoft.com/office/drawing/2014/main" id="{75CEDB8A-80FC-DFB1-316B-940CC0E9F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543777"/>
            <a:ext cx="1333500" cy="13335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B3436A6-E071-C362-7D82-E4246C8488F0}"/>
              </a:ext>
            </a:extLst>
          </p:cNvPr>
          <p:cNvSpPr txBox="1"/>
          <p:nvPr/>
        </p:nvSpPr>
        <p:spPr>
          <a:xfrm>
            <a:off x="11862768" y="8747053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SOC Multi-Tool</a:t>
            </a:r>
          </a:p>
        </p:txBody>
      </p:sp>
      <p:pic>
        <p:nvPicPr>
          <p:cNvPr id="11" name="Image 10" descr="Une image contenant croquis, symbole&#10;&#10;Description générée automatiquement">
            <a:extLst>
              <a:ext uri="{FF2B5EF4-FFF2-40B4-BE49-F238E27FC236}">
                <a16:creationId xmlns:a16="http://schemas.microsoft.com/office/drawing/2014/main" id="{6961FE50-1566-C1FC-0D65-1E20981A37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36" y="8341912"/>
            <a:ext cx="1328423" cy="1333502"/>
          </a:xfrm>
          <a:prstGeom prst="rect">
            <a:avLst/>
          </a:prstGeom>
        </p:spPr>
      </p:pic>
      <p:pic>
        <p:nvPicPr>
          <p:cNvPr id="15" name="Image 14" descr="Une image contenant symbole, logo&#10;&#10;Description générée automatiquement">
            <a:extLst>
              <a:ext uri="{FF2B5EF4-FFF2-40B4-BE49-F238E27FC236}">
                <a16:creationId xmlns:a16="http://schemas.microsoft.com/office/drawing/2014/main" id="{B3FA2B67-8FDF-66EF-54D0-3398915900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625" y="4480976"/>
            <a:ext cx="1459102" cy="145910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9E8C8-4105-3882-9C5A-7962B333AE46}"/>
              </a:ext>
            </a:extLst>
          </p:cNvPr>
          <p:cNvSpPr txBox="1"/>
          <p:nvPr/>
        </p:nvSpPr>
        <p:spPr>
          <a:xfrm>
            <a:off x="12602976" y="4733473"/>
            <a:ext cx="1459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Event Viewer</a:t>
            </a:r>
          </a:p>
        </p:txBody>
      </p:sp>
      <p:pic>
        <p:nvPicPr>
          <p:cNvPr id="20" name="Image 19" descr="Une image contenant clipart, symbole, silhouette&#10;&#10;Description générée automatiquement">
            <a:extLst>
              <a:ext uri="{FF2B5EF4-FFF2-40B4-BE49-F238E27FC236}">
                <a16:creationId xmlns:a16="http://schemas.microsoft.com/office/drawing/2014/main" id="{3A397D51-B25B-6FD6-C2EE-5341544DF6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548" y="4603500"/>
            <a:ext cx="1080000" cy="1080000"/>
          </a:xfrm>
          <a:prstGeom prst="rect">
            <a:avLst/>
          </a:prstGeom>
        </p:spPr>
      </p:pic>
      <p:pic>
        <p:nvPicPr>
          <p:cNvPr id="24" name="Image 23" descr="Une image contenant Casse-tête mécanique, cube, hexagone&#10;&#10;Description générée automatiquement">
            <a:extLst>
              <a:ext uri="{FF2B5EF4-FFF2-40B4-BE49-F238E27FC236}">
                <a16:creationId xmlns:a16="http://schemas.microsoft.com/office/drawing/2014/main" id="{758908EA-20BE-6EFF-5220-ADE84E717E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425" y="6067574"/>
            <a:ext cx="1333501" cy="1333501"/>
          </a:xfrm>
          <a:prstGeom prst="rect">
            <a:avLst/>
          </a:prstGeom>
        </p:spPr>
      </p:pic>
      <p:pic>
        <p:nvPicPr>
          <p:cNvPr id="30" name="Image 29" descr="Une image contenant cercle, Appareil de stockage de données, Caractère coloré, disque compact&#10;&#10;Description générée automatiquement">
            <a:extLst>
              <a:ext uri="{FF2B5EF4-FFF2-40B4-BE49-F238E27FC236}">
                <a16:creationId xmlns:a16="http://schemas.microsoft.com/office/drawing/2014/main" id="{4FFE55E9-55B7-731E-65F5-F0C020CF97F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5865" y="6070112"/>
            <a:ext cx="1328424" cy="1328424"/>
          </a:xfrm>
          <a:prstGeom prst="rect">
            <a:avLst/>
          </a:prstGeom>
        </p:spPr>
      </p:pic>
      <p:pic>
        <p:nvPicPr>
          <p:cNvPr id="34" name="Image 33" descr="Une image contenant ligne, Bleu électrique, Rectangle, bleu&#10;&#10;Description générée automatiquement">
            <a:extLst>
              <a:ext uri="{FF2B5EF4-FFF2-40B4-BE49-F238E27FC236}">
                <a16:creationId xmlns:a16="http://schemas.microsoft.com/office/drawing/2014/main" id="{519C830B-C468-6B37-4E0C-06DBF4046A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93" y="8395168"/>
            <a:ext cx="1333502" cy="1333502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104C90C2-8032-7FDF-492D-03617E91CB90}"/>
              </a:ext>
            </a:extLst>
          </p:cNvPr>
          <p:cNvSpPr txBox="1"/>
          <p:nvPr/>
        </p:nvSpPr>
        <p:spPr>
          <a:xfrm>
            <a:off x="8309578" y="8800309"/>
            <a:ext cx="166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VirusTotal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72" grpId="0"/>
      <p:bldP spid="9" grpId="0"/>
      <p:bldP spid="16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E5D7A-2482-A972-91AF-1CB3C3F7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4B7BCFA-9792-2FC2-76C7-3AB133A062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0B9538E-0A59-8738-A735-A309241BF0AC}"/>
              </a:ext>
            </a:extLst>
          </p:cNvPr>
          <p:cNvSpPr txBox="1"/>
          <p:nvPr/>
        </p:nvSpPr>
        <p:spPr>
          <a:xfrm>
            <a:off x="2675362" y="4220336"/>
            <a:ext cx="12937273" cy="2524744"/>
          </a:xfrm>
          <a:prstGeom prst="rect">
            <a:avLst/>
          </a:prstGeom>
        </p:spPr>
        <p:txBody>
          <a:bodyPr lIns="0" tIns="0" rIns="0" bIns="0" rtlCol="0" anchor="b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Merci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405412-17B0-3086-2AE0-77CF205BB0F0}"/>
              </a:ext>
            </a:extLst>
          </p:cNvPr>
          <p:cNvSpPr txBox="1"/>
          <p:nvPr/>
        </p:nvSpPr>
        <p:spPr>
          <a:xfrm>
            <a:off x="6518785" y="6237248"/>
            <a:ext cx="5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6790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B50382C723349B5BDBD4B5326974D" ma:contentTypeVersion="16" ma:contentTypeDescription="Crée un document." ma:contentTypeScope="" ma:versionID="8fbfa85dd10d8adb31e77e8436b160d9">
  <xsd:schema xmlns:xsd="http://www.w3.org/2001/XMLSchema" xmlns:xs="http://www.w3.org/2001/XMLSchema" xmlns:p="http://schemas.microsoft.com/office/2006/metadata/properties" xmlns:ns2="10288d8e-b64b-4217-9d81-6ae8eb1f643c" xmlns:ns3="d196f718-b0ec-4e4d-a5f0-8caf3705d4cd" targetNamespace="http://schemas.microsoft.com/office/2006/metadata/properties" ma:root="true" ma:fieldsID="335333ae901d008ed21f1a1f3fea1f45" ns2:_="" ns3:_="">
    <xsd:import namespace="10288d8e-b64b-4217-9d81-6ae8eb1f643c"/>
    <xsd:import namespace="d196f718-b0ec-4e4d-a5f0-8caf3705d4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88d8e-b64b-4217-9d81-6ae8eb1f6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f1c7327d-0e26-4644-9c15-d2916cea4b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6f718-b0ec-4e4d-a5f0-8caf3705d4cd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288d8e-b64b-4217-9d81-6ae8eb1f643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56B641A-AFED-455A-8ECA-79640209B86E}">
  <ds:schemaRefs>
    <ds:schemaRef ds:uri="10288d8e-b64b-4217-9d81-6ae8eb1f643c"/>
    <ds:schemaRef ds:uri="d196f718-b0ec-4e4d-a5f0-8caf3705d4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1CF634-46AC-470E-A0C9-F84F246E2A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ECE99-728A-4F15-9AF8-DDCC677D0B27}">
  <ds:schemaRefs>
    <ds:schemaRef ds:uri="http://purl.org/dc/dcmitype/"/>
    <ds:schemaRef ds:uri="http://purl.org/dc/terms/"/>
    <ds:schemaRef ds:uri="http://www.w3.org/XML/1998/namespace"/>
    <ds:schemaRef ds:uri="d196f718-b0ec-4e4d-a5f0-8caf3705d4cd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10288d8e-b64b-4217-9d81-6ae8eb1f643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309</Words>
  <Application>Microsoft Office PowerPoint</Application>
  <PresentationFormat>Personnalisé</PresentationFormat>
  <Paragraphs>72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Nourd</vt:lpstr>
      <vt:lpstr>Aptos</vt:lpstr>
      <vt:lpstr>Extenda 30 Deca</vt:lpstr>
      <vt:lpstr>Arial</vt:lpstr>
      <vt:lpstr>Nourd Light</vt:lpstr>
      <vt:lpstr>Anton Italics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Présentation Projets DVC</dc:title>
  <cp:lastModifiedBy>GRISVAL Thibault</cp:lastModifiedBy>
  <cp:revision>65</cp:revision>
  <dcterms:created xsi:type="dcterms:W3CDTF">2006-08-16T00:00:00Z</dcterms:created>
  <dcterms:modified xsi:type="dcterms:W3CDTF">2025-02-02T17:05:02Z</dcterms:modified>
  <dc:identifier>DAGSDpWdy9A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0x01010096AB50382C723349B5BDBD4B5326974D</vt:lpwstr>
  </property>
  <property fmtid="{D5CDD505-2E9C-101B-9397-08002B2CF9AE}" pid="3" name="MediaServiceImageTags">
    <vt:lpwstr/>
  </property>
</Properties>
</file>