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 id="2147483761" r:id="rId2"/>
  </p:sldMasterIdLst>
  <p:notesMasterIdLst>
    <p:notesMasterId r:id="rId34"/>
  </p:notesMasterIdLst>
  <p:sldIdLst>
    <p:sldId id="256" r:id="rId3"/>
    <p:sldId id="286" r:id="rId4"/>
    <p:sldId id="257" r:id="rId5"/>
    <p:sldId id="258" r:id="rId6"/>
    <p:sldId id="259" r:id="rId7"/>
    <p:sldId id="263" r:id="rId8"/>
    <p:sldId id="266" r:id="rId9"/>
    <p:sldId id="264" r:id="rId10"/>
    <p:sldId id="267" r:id="rId11"/>
    <p:sldId id="268" r:id="rId12"/>
    <p:sldId id="261" r:id="rId13"/>
    <p:sldId id="269" r:id="rId14"/>
    <p:sldId id="270" r:id="rId15"/>
    <p:sldId id="273" r:id="rId16"/>
    <p:sldId id="276" r:id="rId17"/>
    <p:sldId id="271" r:id="rId18"/>
    <p:sldId id="279" r:id="rId19"/>
    <p:sldId id="280" r:id="rId20"/>
    <p:sldId id="281" r:id="rId21"/>
    <p:sldId id="282" r:id="rId22"/>
    <p:sldId id="283" r:id="rId23"/>
    <p:sldId id="290" r:id="rId24"/>
    <p:sldId id="284" r:id="rId25"/>
    <p:sldId id="287" r:id="rId26"/>
    <p:sldId id="288" r:id="rId27"/>
    <p:sldId id="289" r:id="rId28"/>
    <p:sldId id="291" r:id="rId29"/>
    <p:sldId id="293" r:id="rId30"/>
    <p:sldId id="292" r:id="rId31"/>
    <p:sldId id="294" r:id="rId32"/>
    <p:sldId id="2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7DFFAA-B13F-4840-892C-AB2BEFC3F379}">
          <p14:sldIdLst>
            <p14:sldId id="256"/>
            <p14:sldId id="286"/>
            <p14:sldId id="257"/>
            <p14:sldId id="258"/>
            <p14:sldId id="259"/>
            <p14:sldId id="263"/>
            <p14:sldId id="266"/>
            <p14:sldId id="264"/>
            <p14:sldId id="267"/>
            <p14:sldId id="268"/>
            <p14:sldId id="261"/>
            <p14:sldId id="269"/>
            <p14:sldId id="270"/>
            <p14:sldId id="273"/>
            <p14:sldId id="276"/>
            <p14:sldId id="271"/>
            <p14:sldId id="279"/>
            <p14:sldId id="280"/>
            <p14:sldId id="281"/>
            <p14:sldId id="282"/>
            <p14:sldId id="283"/>
            <p14:sldId id="290"/>
            <p14:sldId id="284"/>
            <p14:sldId id="287"/>
            <p14:sldId id="288"/>
            <p14:sldId id="289"/>
            <p14:sldId id="291"/>
            <p14:sldId id="293"/>
            <p14:sldId id="292"/>
            <p14:sldId id="294"/>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rien westveer" initials="cw" lastIdx="1" clrIdx="0">
    <p:extLst>
      <p:ext uri="{19B8F6BF-5375-455C-9EA6-DF929625EA0E}">
        <p15:presenceInfo xmlns:p15="http://schemas.microsoft.com/office/powerpoint/2012/main" userId="cb5896f69c255a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191" autoAdjust="0"/>
  </p:normalViewPr>
  <p:slideViewPr>
    <p:cSldViewPr snapToGrid="0">
      <p:cViewPr varScale="1">
        <p:scale>
          <a:sx n="128" d="100"/>
          <a:sy n="128" d="100"/>
        </p:scale>
        <p:origin x="15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CDE33-54ED-4B77-869E-144AFE4942C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991ACE2-9D30-4866-B9A4-2DB82E91EEA7}">
      <dgm:prSet/>
      <dgm:spPr/>
      <dgm:t>
        <a:bodyPr/>
        <a:lstStyle/>
        <a:p>
          <a:pPr>
            <a:lnSpc>
              <a:spcPct val="100000"/>
            </a:lnSpc>
          </a:pPr>
          <a:r>
            <a:rPr lang="en-US" dirty="0"/>
            <a:t>Motivation</a:t>
          </a:r>
        </a:p>
      </dgm:t>
    </dgm:pt>
    <dgm:pt modelId="{BEE6AC10-A515-4845-BE67-7FB43A4EA65B}" type="parTrans" cxnId="{3650F2FC-E3D3-46DC-9F5D-C05E8435E281}">
      <dgm:prSet/>
      <dgm:spPr/>
      <dgm:t>
        <a:bodyPr/>
        <a:lstStyle/>
        <a:p>
          <a:endParaRPr lang="en-US"/>
        </a:p>
      </dgm:t>
    </dgm:pt>
    <dgm:pt modelId="{3FEFA602-038B-405A-8F07-CAB4E3BE9C6C}" type="sibTrans" cxnId="{3650F2FC-E3D3-46DC-9F5D-C05E8435E281}">
      <dgm:prSet/>
      <dgm:spPr/>
      <dgm:t>
        <a:bodyPr/>
        <a:lstStyle/>
        <a:p>
          <a:pPr>
            <a:lnSpc>
              <a:spcPct val="100000"/>
            </a:lnSpc>
          </a:pPr>
          <a:endParaRPr lang="en-US"/>
        </a:p>
      </dgm:t>
    </dgm:pt>
    <dgm:pt modelId="{E68F25BF-0C2E-46E3-9547-D25796204361}">
      <dgm:prSet/>
      <dgm:spPr/>
      <dgm:t>
        <a:bodyPr/>
        <a:lstStyle/>
        <a:p>
          <a:pPr>
            <a:lnSpc>
              <a:spcPct val="100000"/>
            </a:lnSpc>
          </a:pPr>
          <a:r>
            <a:rPr lang="en-US" dirty="0"/>
            <a:t>Research question</a:t>
          </a:r>
        </a:p>
      </dgm:t>
    </dgm:pt>
    <dgm:pt modelId="{361544B2-8AAE-48A7-A3B6-48D38AC8231F}" type="parTrans" cxnId="{218FD89A-A541-499C-89D7-3846A50B8E4D}">
      <dgm:prSet/>
      <dgm:spPr/>
      <dgm:t>
        <a:bodyPr/>
        <a:lstStyle/>
        <a:p>
          <a:endParaRPr lang="en-US"/>
        </a:p>
      </dgm:t>
    </dgm:pt>
    <dgm:pt modelId="{259D3AD0-8E5F-466B-A738-13016A24CAD2}" type="sibTrans" cxnId="{218FD89A-A541-499C-89D7-3846A50B8E4D}">
      <dgm:prSet/>
      <dgm:spPr/>
      <dgm:t>
        <a:bodyPr/>
        <a:lstStyle/>
        <a:p>
          <a:pPr>
            <a:lnSpc>
              <a:spcPct val="100000"/>
            </a:lnSpc>
          </a:pPr>
          <a:endParaRPr lang="en-US"/>
        </a:p>
      </dgm:t>
    </dgm:pt>
    <dgm:pt modelId="{67DB8A0A-3B00-412B-9533-D50D04DAEA7C}">
      <dgm:prSet/>
      <dgm:spPr/>
      <dgm:t>
        <a:bodyPr/>
        <a:lstStyle/>
        <a:p>
          <a:pPr>
            <a:lnSpc>
              <a:spcPct val="100000"/>
            </a:lnSpc>
          </a:pPr>
          <a:r>
            <a:rPr lang="en-US" dirty="0"/>
            <a:t>Method</a:t>
          </a:r>
        </a:p>
      </dgm:t>
    </dgm:pt>
    <dgm:pt modelId="{735338F5-73B4-4C5E-9FB1-4C7B64EDB758}" type="parTrans" cxnId="{297DD45F-6092-4B10-A6E7-9DC5C40A813D}">
      <dgm:prSet/>
      <dgm:spPr/>
      <dgm:t>
        <a:bodyPr/>
        <a:lstStyle/>
        <a:p>
          <a:endParaRPr lang="en-US"/>
        </a:p>
      </dgm:t>
    </dgm:pt>
    <dgm:pt modelId="{6A78AAE8-49CE-4518-A899-0F564892DEEB}" type="sibTrans" cxnId="{297DD45F-6092-4B10-A6E7-9DC5C40A813D}">
      <dgm:prSet/>
      <dgm:spPr/>
      <dgm:t>
        <a:bodyPr/>
        <a:lstStyle/>
        <a:p>
          <a:pPr>
            <a:lnSpc>
              <a:spcPct val="100000"/>
            </a:lnSpc>
          </a:pPr>
          <a:endParaRPr lang="en-US"/>
        </a:p>
      </dgm:t>
    </dgm:pt>
    <dgm:pt modelId="{4321E7B4-7042-46AC-8EE6-A7A511E6AAF9}">
      <dgm:prSet/>
      <dgm:spPr/>
      <dgm:t>
        <a:bodyPr/>
        <a:lstStyle/>
        <a:p>
          <a:pPr>
            <a:lnSpc>
              <a:spcPct val="100000"/>
            </a:lnSpc>
          </a:pPr>
          <a:r>
            <a:rPr lang="en-US" dirty="0"/>
            <a:t>Results</a:t>
          </a:r>
        </a:p>
      </dgm:t>
    </dgm:pt>
    <dgm:pt modelId="{C17C9ACF-1305-410B-8846-0BD5029C0178}" type="parTrans" cxnId="{3C72D63F-2556-4786-9854-B5DFD14F641A}">
      <dgm:prSet/>
      <dgm:spPr/>
      <dgm:t>
        <a:bodyPr/>
        <a:lstStyle/>
        <a:p>
          <a:endParaRPr lang="en-US"/>
        </a:p>
      </dgm:t>
    </dgm:pt>
    <dgm:pt modelId="{FE263035-FC8C-456E-9082-D201809CFDE6}" type="sibTrans" cxnId="{3C72D63F-2556-4786-9854-B5DFD14F641A}">
      <dgm:prSet/>
      <dgm:spPr/>
      <dgm:t>
        <a:bodyPr/>
        <a:lstStyle/>
        <a:p>
          <a:pPr>
            <a:lnSpc>
              <a:spcPct val="100000"/>
            </a:lnSpc>
          </a:pPr>
          <a:endParaRPr lang="en-US"/>
        </a:p>
      </dgm:t>
    </dgm:pt>
    <dgm:pt modelId="{4B247F39-FBDC-4096-B83A-DB8228AB4085}">
      <dgm:prSet/>
      <dgm:spPr/>
      <dgm:t>
        <a:bodyPr/>
        <a:lstStyle/>
        <a:p>
          <a:pPr>
            <a:lnSpc>
              <a:spcPct val="100000"/>
            </a:lnSpc>
          </a:pPr>
          <a:r>
            <a:rPr lang="en-US" dirty="0"/>
            <a:t>Conclusion</a:t>
          </a:r>
        </a:p>
      </dgm:t>
    </dgm:pt>
    <dgm:pt modelId="{1DF494AC-EFF9-4A9D-BD49-B11BEA5E503C}" type="parTrans" cxnId="{4EEA3076-DD75-4AE7-A866-714C0127171C}">
      <dgm:prSet/>
      <dgm:spPr/>
      <dgm:t>
        <a:bodyPr/>
        <a:lstStyle/>
        <a:p>
          <a:endParaRPr lang="en-US"/>
        </a:p>
      </dgm:t>
    </dgm:pt>
    <dgm:pt modelId="{FA18A82F-ABCD-4F4E-B007-3BA84D7D116C}" type="sibTrans" cxnId="{4EEA3076-DD75-4AE7-A866-714C0127171C}">
      <dgm:prSet/>
      <dgm:spPr/>
      <dgm:t>
        <a:bodyPr/>
        <a:lstStyle/>
        <a:p>
          <a:pPr>
            <a:lnSpc>
              <a:spcPct val="100000"/>
            </a:lnSpc>
          </a:pPr>
          <a:endParaRPr lang="en-US"/>
        </a:p>
      </dgm:t>
    </dgm:pt>
    <dgm:pt modelId="{EF8C1785-D498-4096-860A-E293AA49F2E4}">
      <dgm:prSet/>
      <dgm:spPr/>
      <dgm:t>
        <a:bodyPr/>
        <a:lstStyle/>
        <a:p>
          <a:pPr>
            <a:lnSpc>
              <a:spcPct val="100000"/>
            </a:lnSpc>
          </a:pPr>
          <a:r>
            <a:rPr lang="en-US" dirty="0"/>
            <a:t>Q&amp;A</a:t>
          </a:r>
        </a:p>
      </dgm:t>
    </dgm:pt>
    <dgm:pt modelId="{FAFFAF02-2976-4C40-820D-6B56214BF7EB}" type="parTrans" cxnId="{3ECDF657-3004-4E94-BB7C-85CE927E5AAE}">
      <dgm:prSet/>
      <dgm:spPr/>
      <dgm:t>
        <a:bodyPr/>
        <a:lstStyle/>
        <a:p>
          <a:endParaRPr lang="en-US"/>
        </a:p>
      </dgm:t>
    </dgm:pt>
    <dgm:pt modelId="{94A03182-A288-4F83-973C-65F95D48086B}" type="sibTrans" cxnId="{3ECDF657-3004-4E94-BB7C-85CE927E5AAE}">
      <dgm:prSet/>
      <dgm:spPr/>
      <dgm:t>
        <a:bodyPr/>
        <a:lstStyle/>
        <a:p>
          <a:endParaRPr lang="en-US"/>
        </a:p>
      </dgm:t>
    </dgm:pt>
    <dgm:pt modelId="{7959A327-8FB4-4810-90E5-9E914079888E}" type="pres">
      <dgm:prSet presAssocID="{D35CDE33-54ED-4B77-869E-144AFE4942C1}" presName="root" presStyleCnt="0">
        <dgm:presLayoutVars>
          <dgm:dir/>
          <dgm:resizeHandles val="exact"/>
        </dgm:presLayoutVars>
      </dgm:prSet>
      <dgm:spPr/>
    </dgm:pt>
    <dgm:pt modelId="{8D9B60AD-2A6A-49CA-BB6C-5C8FA77DBDBB}" type="pres">
      <dgm:prSet presAssocID="{D35CDE33-54ED-4B77-869E-144AFE4942C1}" presName="container" presStyleCnt="0">
        <dgm:presLayoutVars>
          <dgm:dir/>
          <dgm:resizeHandles val="exact"/>
        </dgm:presLayoutVars>
      </dgm:prSet>
      <dgm:spPr/>
    </dgm:pt>
    <dgm:pt modelId="{9C2D11BB-39FF-4FE0-B5AF-4606E4D4E717}" type="pres">
      <dgm:prSet presAssocID="{6991ACE2-9D30-4866-B9A4-2DB82E91EEA7}" presName="compNode" presStyleCnt="0"/>
      <dgm:spPr/>
    </dgm:pt>
    <dgm:pt modelId="{33047E2C-C61A-4021-90CF-6EFF46CDDDF4}" type="pres">
      <dgm:prSet presAssocID="{6991ACE2-9D30-4866-B9A4-2DB82E91EEA7}" presName="iconBgRect" presStyleLbl="bgShp" presStyleIdx="0" presStyleCnt="6"/>
      <dgm:spPr/>
    </dgm:pt>
    <dgm:pt modelId="{ABA96A88-D50C-4CB4-9953-8FEA33D88BE2}" type="pres">
      <dgm:prSet presAssocID="{6991ACE2-9D30-4866-B9A4-2DB82E91EEA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ium"/>
        </a:ext>
      </dgm:extLst>
    </dgm:pt>
    <dgm:pt modelId="{F47164DB-4F50-4624-ABA6-B8AD75B6B46F}" type="pres">
      <dgm:prSet presAssocID="{6991ACE2-9D30-4866-B9A4-2DB82E91EEA7}" presName="spaceRect" presStyleCnt="0"/>
      <dgm:spPr/>
    </dgm:pt>
    <dgm:pt modelId="{73DCE46D-AC66-4CA5-A9CB-98299BEF5D1D}" type="pres">
      <dgm:prSet presAssocID="{6991ACE2-9D30-4866-B9A4-2DB82E91EEA7}" presName="textRect" presStyleLbl="revTx" presStyleIdx="0" presStyleCnt="6">
        <dgm:presLayoutVars>
          <dgm:chMax val="1"/>
          <dgm:chPref val="1"/>
        </dgm:presLayoutVars>
      </dgm:prSet>
      <dgm:spPr/>
    </dgm:pt>
    <dgm:pt modelId="{B14B1E74-B856-48AA-B1C4-C9F721ADABBD}" type="pres">
      <dgm:prSet presAssocID="{3FEFA602-038B-405A-8F07-CAB4E3BE9C6C}" presName="sibTrans" presStyleLbl="sibTrans2D1" presStyleIdx="0" presStyleCnt="0"/>
      <dgm:spPr/>
    </dgm:pt>
    <dgm:pt modelId="{5B854C2E-FC15-47EC-945E-8A2234843ADF}" type="pres">
      <dgm:prSet presAssocID="{E68F25BF-0C2E-46E3-9547-D25796204361}" presName="compNode" presStyleCnt="0"/>
      <dgm:spPr/>
    </dgm:pt>
    <dgm:pt modelId="{874FBD93-2C74-4BBB-9A8E-890541C3D4F9}" type="pres">
      <dgm:prSet presAssocID="{E68F25BF-0C2E-46E3-9547-D25796204361}" presName="iconBgRect" presStyleLbl="bgShp" presStyleIdx="1" presStyleCnt="6"/>
      <dgm:spPr/>
    </dgm:pt>
    <dgm:pt modelId="{301E8355-3858-4874-BD3B-0DD9DDE92E60}" type="pres">
      <dgm:prSet presAssocID="{E68F25BF-0C2E-46E3-9547-D2579620436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F9E21F21-5415-4F7A-95C8-81DDDD33D272}" type="pres">
      <dgm:prSet presAssocID="{E68F25BF-0C2E-46E3-9547-D25796204361}" presName="spaceRect" presStyleCnt="0"/>
      <dgm:spPr/>
    </dgm:pt>
    <dgm:pt modelId="{DE7B7705-546F-426F-9310-518785D38AE7}" type="pres">
      <dgm:prSet presAssocID="{E68F25BF-0C2E-46E3-9547-D25796204361}" presName="textRect" presStyleLbl="revTx" presStyleIdx="1" presStyleCnt="6">
        <dgm:presLayoutVars>
          <dgm:chMax val="1"/>
          <dgm:chPref val="1"/>
        </dgm:presLayoutVars>
      </dgm:prSet>
      <dgm:spPr/>
    </dgm:pt>
    <dgm:pt modelId="{C2FF9B6A-A017-43C9-AC71-087B3CE2D65E}" type="pres">
      <dgm:prSet presAssocID="{259D3AD0-8E5F-466B-A738-13016A24CAD2}" presName="sibTrans" presStyleLbl="sibTrans2D1" presStyleIdx="0" presStyleCnt="0"/>
      <dgm:spPr/>
    </dgm:pt>
    <dgm:pt modelId="{8749F4CC-B416-4C93-9C4D-30A8EDACFFE3}" type="pres">
      <dgm:prSet presAssocID="{67DB8A0A-3B00-412B-9533-D50D04DAEA7C}" presName="compNode" presStyleCnt="0"/>
      <dgm:spPr/>
    </dgm:pt>
    <dgm:pt modelId="{FC4FCFCD-B676-4125-91B0-4038091159EC}" type="pres">
      <dgm:prSet presAssocID="{67DB8A0A-3B00-412B-9533-D50D04DAEA7C}" presName="iconBgRect" presStyleLbl="bgShp" presStyleIdx="2" presStyleCnt="6"/>
      <dgm:spPr/>
    </dgm:pt>
    <dgm:pt modelId="{1BDBA691-15A1-4890-8AC0-2033ED15C0F7}" type="pres">
      <dgm:prSet presAssocID="{67DB8A0A-3B00-412B-9533-D50D04DAEA7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721F0CF4-C621-4C5A-83CC-A690264D0149}" type="pres">
      <dgm:prSet presAssocID="{67DB8A0A-3B00-412B-9533-D50D04DAEA7C}" presName="spaceRect" presStyleCnt="0"/>
      <dgm:spPr/>
    </dgm:pt>
    <dgm:pt modelId="{B8153ED6-3CC6-4936-AD9E-23E8A3168B69}" type="pres">
      <dgm:prSet presAssocID="{67DB8A0A-3B00-412B-9533-D50D04DAEA7C}" presName="textRect" presStyleLbl="revTx" presStyleIdx="2" presStyleCnt="6">
        <dgm:presLayoutVars>
          <dgm:chMax val="1"/>
          <dgm:chPref val="1"/>
        </dgm:presLayoutVars>
      </dgm:prSet>
      <dgm:spPr/>
    </dgm:pt>
    <dgm:pt modelId="{85A6FBA3-51FC-40EA-9793-349BD8495548}" type="pres">
      <dgm:prSet presAssocID="{6A78AAE8-49CE-4518-A899-0F564892DEEB}" presName="sibTrans" presStyleLbl="sibTrans2D1" presStyleIdx="0" presStyleCnt="0"/>
      <dgm:spPr/>
    </dgm:pt>
    <dgm:pt modelId="{CFCBB229-4767-469B-8E55-0EF0D1B588B5}" type="pres">
      <dgm:prSet presAssocID="{4321E7B4-7042-46AC-8EE6-A7A511E6AAF9}" presName="compNode" presStyleCnt="0"/>
      <dgm:spPr/>
    </dgm:pt>
    <dgm:pt modelId="{CDC2CD1D-9A55-4DAC-8819-F763850FDB62}" type="pres">
      <dgm:prSet presAssocID="{4321E7B4-7042-46AC-8EE6-A7A511E6AAF9}" presName="iconBgRect" presStyleLbl="bgShp" presStyleIdx="3" presStyleCnt="6"/>
      <dgm:spPr/>
    </dgm:pt>
    <dgm:pt modelId="{E8D39BD1-B233-4A49-9C8B-6BC57F7D5E82}" type="pres">
      <dgm:prSet presAssocID="{4321E7B4-7042-46AC-8EE6-A7A511E6AAF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1B19E90E-D353-4661-93BC-B7C4D633E4D6}" type="pres">
      <dgm:prSet presAssocID="{4321E7B4-7042-46AC-8EE6-A7A511E6AAF9}" presName="spaceRect" presStyleCnt="0"/>
      <dgm:spPr/>
    </dgm:pt>
    <dgm:pt modelId="{638AC97F-B085-4819-8080-F3181DD3343C}" type="pres">
      <dgm:prSet presAssocID="{4321E7B4-7042-46AC-8EE6-A7A511E6AAF9}" presName="textRect" presStyleLbl="revTx" presStyleIdx="3" presStyleCnt="6">
        <dgm:presLayoutVars>
          <dgm:chMax val="1"/>
          <dgm:chPref val="1"/>
        </dgm:presLayoutVars>
      </dgm:prSet>
      <dgm:spPr/>
    </dgm:pt>
    <dgm:pt modelId="{FFEDCD82-7D6C-40DF-B09E-55FD76E13971}" type="pres">
      <dgm:prSet presAssocID="{FE263035-FC8C-456E-9082-D201809CFDE6}" presName="sibTrans" presStyleLbl="sibTrans2D1" presStyleIdx="0" presStyleCnt="0"/>
      <dgm:spPr/>
    </dgm:pt>
    <dgm:pt modelId="{A62BC7EF-2AC9-47CF-9E65-8D08E0899729}" type="pres">
      <dgm:prSet presAssocID="{4B247F39-FBDC-4096-B83A-DB8228AB4085}" presName="compNode" presStyleCnt="0"/>
      <dgm:spPr/>
    </dgm:pt>
    <dgm:pt modelId="{763E818A-41D1-49D7-9C53-7A76D7760D96}" type="pres">
      <dgm:prSet presAssocID="{4B247F39-FBDC-4096-B83A-DB8228AB4085}" presName="iconBgRect" presStyleLbl="bgShp" presStyleIdx="4" presStyleCnt="6"/>
      <dgm:spPr/>
    </dgm:pt>
    <dgm:pt modelId="{2677D069-4498-4C2F-BF48-26E5B5A00198}" type="pres">
      <dgm:prSet presAssocID="{4B247F39-FBDC-4096-B83A-DB8228AB408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8E8ABB59-6877-45B9-80FB-5D2F76F5AFC4}" type="pres">
      <dgm:prSet presAssocID="{4B247F39-FBDC-4096-B83A-DB8228AB4085}" presName="spaceRect" presStyleCnt="0"/>
      <dgm:spPr/>
    </dgm:pt>
    <dgm:pt modelId="{253AD75D-0CE3-44CF-B727-C6F413A90691}" type="pres">
      <dgm:prSet presAssocID="{4B247F39-FBDC-4096-B83A-DB8228AB4085}" presName="textRect" presStyleLbl="revTx" presStyleIdx="4" presStyleCnt="6">
        <dgm:presLayoutVars>
          <dgm:chMax val="1"/>
          <dgm:chPref val="1"/>
        </dgm:presLayoutVars>
      </dgm:prSet>
      <dgm:spPr/>
    </dgm:pt>
    <dgm:pt modelId="{7A67F96D-C391-4847-9A8C-6702B53C515A}" type="pres">
      <dgm:prSet presAssocID="{FA18A82F-ABCD-4F4E-B007-3BA84D7D116C}" presName="sibTrans" presStyleLbl="sibTrans2D1" presStyleIdx="0" presStyleCnt="0"/>
      <dgm:spPr/>
    </dgm:pt>
    <dgm:pt modelId="{2B7B66A5-046D-418C-827F-C30397950E12}" type="pres">
      <dgm:prSet presAssocID="{EF8C1785-D498-4096-860A-E293AA49F2E4}" presName="compNode" presStyleCnt="0"/>
      <dgm:spPr/>
    </dgm:pt>
    <dgm:pt modelId="{61107E24-18CC-477E-B8C3-6F24A00BAD18}" type="pres">
      <dgm:prSet presAssocID="{EF8C1785-D498-4096-860A-E293AA49F2E4}" presName="iconBgRect" presStyleLbl="bgShp" presStyleIdx="5" presStyleCnt="6"/>
      <dgm:spPr/>
    </dgm:pt>
    <dgm:pt modelId="{2D42B07B-122D-4862-9934-39F6FB4EA423}" type="pres">
      <dgm:prSet presAssocID="{EF8C1785-D498-4096-860A-E293AA49F2E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lp"/>
        </a:ext>
      </dgm:extLst>
    </dgm:pt>
    <dgm:pt modelId="{5E6043B0-012E-46AB-B2A5-3D7F5B549BD8}" type="pres">
      <dgm:prSet presAssocID="{EF8C1785-D498-4096-860A-E293AA49F2E4}" presName="spaceRect" presStyleCnt="0"/>
      <dgm:spPr/>
    </dgm:pt>
    <dgm:pt modelId="{8002E6AE-A5CC-4098-863C-1EA078EE70ED}" type="pres">
      <dgm:prSet presAssocID="{EF8C1785-D498-4096-860A-E293AA49F2E4}" presName="textRect" presStyleLbl="revTx" presStyleIdx="5" presStyleCnt="6">
        <dgm:presLayoutVars>
          <dgm:chMax val="1"/>
          <dgm:chPref val="1"/>
        </dgm:presLayoutVars>
      </dgm:prSet>
      <dgm:spPr/>
    </dgm:pt>
  </dgm:ptLst>
  <dgm:cxnLst>
    <dgm:cxn modelId="{223F3F05-3098-429E-BB58-41FDC407DCBB}" type="presOf" srcId="{FE263035-FC8C-456E-9082-D201809CFDE6}" destId="{FFEDCD82-7D6C-40DF-B09E-55FD76E13971}" srcOrd="0" destOrd="0" presId="urn:microsoft.com/office/officeart/2018/2/layout/IconCircleList"/>
    <dgm:cxn modelId="{F281EB05-457A-4844-A0E4-4D022332C485}" type="presOf" srcId="{4321E7B4-7042-46AC-8EE6-A7A511E6AAF9}" destId="{638AC97F-B085-4819-8080-F3181DD3343C}" srcOrd="0" destOrd="0" presId="urn:microsoft.com/office/officeart/2018/2/layout/IconCircleList"/>
    <dgm:cxn modelId="{53A7082C-51D2-4C97-8D2B-F739B7B84363}" type="presOf" srcId="{FA18A82F-ABCD-4F4E-B007-3BA84D7D116C}" destId="{7A67F96D-C391-4847-9A8C-6702B53C515A}" srcOrd="0" destOrd="0" presId="urn:microsoft.com/office/officeart/2018/2/layout/IconCircleList"/>
    <dgm:cxn modelId="{3C72D63F-2556-4786-9854-B5DFD14F641A}" srcId="{D35CDE33-54ED-4B77-869E-144AFE4942C1}" destId="{4321E7B4-7042-46AC-8EE6-A7A511E6AAF9}" srcOrd="3" destOrd="0" parTransId="{C17C9ACF-1305-410B-8846-0BD5029C0178}" sibTransId="{FE263035-FC8C-456E-9082-D201809CFDE6}"/>
    <dgm:cxn modelId="{297DD45F-6092-4B10-A6E7-9DC5C40A813D}" srcId="{D35CDE33-54ED-4B77-869E-144AFE4942C1}" destId="{67DB8A0A-3B00-412B-9533-D50D04DAEA7C}" srcOrd="2" destOrd="0" parTransId="{735338F5-73B4-4C5E-9FB1-4C7B64EDB758}" sibTransId="{6A78AAE8-49CE-4518-A899-0F564892DEEB}"/>
    <dgm:cxn modelId="{BF3BC06D-EC3A-4268-8E72-A0BD59D53669}" type="presOf" srcId="{3FEFA602-038B-405A-8F07-CAB4E3BE9C6C}" destId="{B14B1E74-B856-48AA-B1C4-C9F721ADABBD}" srcOrd="0" destOrd="0" presId="urn:microsoft.com/office/officeart/2018/2/layout/IconCircleList"/>
    <dgm:cxn modelId="{CABC0654-F05D-427A-872C-73279573E0DC}" type="presOf" srcId="{D35CDE33-54ED-4B77-869E-144AFE4942C1}" destId="{7959A327-8FB4-4810-90E5-9E914079888E}" srcOrd="0" destOrd="0" presId="urn:microsoft.com/office/officeart/2018/2/layout/IconCircleList"/>
    <dgm:cxn modelId="{2F7E6755-93C0-4386-BEA9-797149C9C321}" type="presOf" srcId="{E68F25BF-0C2E-46E3-9547-D25796204361}" destId="{DE7B7705-546F-426F-9310-518785D38AE7}" srcOrd="0" destOrd="0" presId="urn:microsoft.com/office/officeart/2018/2/layout/IconCircleList"/>
    <dgm:cxn modelId="{4EEA3076-DD75-4AE7-A866-714C0127171C}" srcId="{D35CDE33-54ED-4B77-869E-144AFE4942C1}" destId="{4B247F39-FBDC-4096-B83A-DB8228AB4085}" srcOrd="4" destOrd="0" parTransId="{1DF494AC-EFF9-4A9D-BD49-B11BEA5E503C}" sibTransId="{FA18A82F-ABCD-4F4E-B007-3BA84D7D116C}"/>
    <dgm:cxn modelId="{3ECDF657-3004-4E94-BB7C-85CE927E5AAE}" srcId="{D35CDE33-54ED-4B77-869E-144AFE4942C1}" destId="{EF8C1785-D498-4096-860A-E293AA49F2E4}" srcOrd="5" destOrd="0" parTransId="{FAFFAF02-2976-4C40-820D-6B56214BF7EB}" sibTransId="{94A03182-A288-4F83-973C-65F95D48086B}"/>
    <dgm:cxn modelId="{218FD89A-A541-499C-89D7-3846A50B8E4D}" srcId="{D35CDE33-54ED-4B77-869E-144AFE4942C1}" destId="{E68F25BF-0C2E-46E3-9547-D25796204361}" srcOrd="1" destOrd="0" parTransId="{361544B2-8AAE-48A7-A3B6-48D38AC8231F}" sibTransId="{259D3AD0-8E5F-466B-A738-13016A24CAD2}"/>
    <dgm:cxn modelId="{1CA1DCAB-388B-4813-B3FE-E7879079B282}" type="presOf" srcId="{259D3AD0-8E5F-466B-A738-13016A24CAD2}" destId="{C2FF9B6A-A017-43C9-AC71-087B3CE2D65E}" srcOrd="0" destOrd="0" presId="urn:microsoft.com/office/officeart/2018/2/layout/IconCircleList"/>
    <dgm:cxn modelId="{F73EDBB9-25C0-401E-9118-A9FDBDFBC935}" type="presOf" srcId="{6A78AAE8-49CE-4518-A899-0F564892DEEB}" destId="{85A6FBA3-51FC-40EA-9793-349BD8495548}" srcOrd="0" destOrd="0" presId="urn:microsoft.com/office/officeart/2018/2/layout/IconCircleList"/>
    <dgm:cxn modelId="{66DFA5D0-835E-4E16-B123-8CAE1CAAA824}" type="presOf" srcId="{4B247F39-FBDC-4096-B83A-DB8228AB4085}" destId="{253AD75D-0CE3-44CF-B727-C6F413A90691}" srcOrd="0" destOrd="0" presId="urn:microsoft.com/office/officeart/2018/2/layout/IconCircleList"/>
    <dgm:cxn modelId="{D05106D3-D933-4F6F-A9D8-F1286E3DA628}" type="presOf" srcId="{67DB8A0A-3B00-412B-9533-D50D04DAEA7C}" destId="{B8153ED6-3CC6-4936-AD9E-23E8A3168B69}" srcOrd="0" destOrd="0" presId="urn:microsoft.com/office/officeart/2018/2/layout/IconCircleList"/>
    <dgm:cxn modelId="{3C168DEE-73CD-4250-BF46-ADFD18692C54}" type="presOf" srcId="{6991ACE2-9D30-4866-B9A4-2DB82E91EEA7}" destId="{73DCE46D-AC66-4CA5-A9CB-98299BEF5D1D}" srcOrd="0" destOrd="0" presId="urn:microsoft.com/office/officeart/2018/2/layout/IconCircleList"/>
    <dgm:cxn modelId="{130EADFA-4D78-4969-A3F9-A30A208E717A}" type="presOf" srcId="{EF8C1785-D498-4096-860A-E293AA49F2E4}" destId="{8002E6AE-A5CC-4098-863C-1EA078EE70ED}" srcOrd="0" destOrd="0" presId="urn:microsoft.com/office/officeart/2018/2/layout/IconCircleList"/>
    <dgm:cxn modelId="{3650F2FC-E3D3-46DC-9F5D-C05E8435E281}" srcId="{D35CDE33-54ED-4B77-869E-144AFE4942C1}" destId="{6991ACE2-9D30-4866-B9A4-2DB82E91EEA7}" srcOrd="0" destOrd="0" parTransId="{BEE6AC10-A515-4845-BE67-7FB43A4EA65B}" sibTransId="{3FEFA602-038B-405A-8F07-CAB4E3BE9C6C}"/>
    <dgm:cxn modelId="{507DF8DE-7AC6-4DC4-9FFD-8516B6290777}" type="presParOf" srcId="{7959A327-8FB4-4810-90E5-9E914079888E}" destId="{8D9B60AD-2A6A-49CA-BB6C-5C8FA77DBDBB}" srcOrd="0" destOrd="0" presId="urn:microsoft.com/office/officeart/2018/2/layout/IconCircleList"/>
    <dgm:cxn modelId="{EF565FD6-F6FF-478E-BFB2-01C302A6F33B}" type="presParOf" srcId="{8D9B60AD-2A6A-49CA-BB6C-5C8FA77DBDBB}" destId="{9C2D11BB-39FF-4FE0-B5AF-4606E4D4E717}" srcOrd="0" destOrd="0" presId="urn:microsoft.com/office/officeart/2018/2/layout/IconCircleList"/>
    <dgm:cxn modelId="{FA38F1DA-3B77-4E06-A4BE-A287B6FF1557}" type="presParOf" srcId="{9C2D11BB-39FF-4FE0-B5AF-4606E4D4E717}" destId="{33047E2C-C61A-4021-90CF-6EFF46CDDDF4}" srcOrd="0" destOrd="0" presId="urn:microsoft.com/office/officeart/2018/2/layout/IconCircleList"/>
    <dgm:cxn modelId="{734A05CE-4894-43F2-A46A-778D7729A951}" type="presParOf" srcId="{9C2D11BB-39FF-4FE0-B5AF-4606E4D4E717}" destId="{ABA96A88-D50C-4CB4-9953-8FEA33D88BE2}" srcOrd="1" destOrd="0" presId="urn:microsoft.com/office/officeart/2018/2/layout/IconCircleList"/>
    <dgm:cxn modelId="{85F56D53-7135-487D-8C6E-D71C180933F0}" type="presParOf" srcId="{9C2D11BB-39FF-4FE0-B5AF-4606E4D4E717}" destId="{F47164DB-4F50-4624-ABA6-B8AD75B6B46F}" srcOrd="2" destOrd="0" presId="urn:microsoft.com/office/officeart/2018/2/layout/IconCircleList"/>
    <dgm:cxn modelId="{A1DDFAED-CCC3-4E70-8B66-4052EE045845}" type="presParOf" srcId="{9C2D11BB-39FF-4FE0-B5AF-4606E4D4E717}" destId="{73DCE46D-AC66-4CA5-A9CB-98299BEF5D1D}" srcOrd="3" destOrd="0" presId="urn:microsoft.com/office/officeart/2018/2/layout/IconCircleList"/>
    <dgm:cxn modelId="{BAA4B4A2-11FE-477F-98DD-A1AB55873E7E}" type="presParOf" srcId="{8D9B60AD-2A6A-49CA-BB6C-5C8FA77DBDBB}" destId="{B14B1E74-B856-48AA-B1C4-C9F721ADABBD}" srcOrd="1" destOrd="0" presId="urn:microsoft.com/office/officeart/2018/2/layout/IconCircleList"/>
    <dgm:cxn modelId="{ED04AE5A-4492-4AE1-A41D-E0061D453080}" type="presParOf" srcId="{8D9B60AD-2A6A-49CA-BB6C-5C8FA77DBDBB}" destId="{5B854C2E-FC15-47EC-945E-8A2234843ADF}" srcOrd="2" destOrd="0" presId="urn:microsoft.com/office/officeart/2018/2/layout/IconCircleList"/>
    <dgm:cxn modelId="{3DA10377-ED55-4394-ABB4-FBBB31C01BD2}" type="presParOf" srcId="{5B854C2E-FC15-47EC-945E-8A2234843ADF}" destId="{874FBD93-2C74-4BBB-9A8E-890541C3D4F9}" srcOrd="0" destOrd="0" presId="urn:microsoft.com/office/officeart/2018/2/layout/IconCircleList"/>
    <dgm:cxn modelId="{095E8B7C-0536-4893-8E9E-7257893FBB4A}" type="presParOf" srcId="{5B854C2E-FC15-47EC-945E-8A2234843ADF}" destId="{301E8355-3858-4874-BD3B-0DD9DDE92E60}" srcOrd="1" destOrd="0" presId="urn:microsoft.com/office/officeart/2018/2/layout/IconCircleList"/>
    <dgm:cxn modelId="{FCB606E6-A159-410B-A3E7-18D4F852E177}" type="presParOf" srcId="{5B854C2E-FC15-47EC-945E-8A2234843ADF}" destId="{F9E21F21-5415-4F7A-95C8-81DDDD33D272}" srcOrd="2" destOrd="0" presId="urn:microsoft.com/office/officeart/2018/2/layout/IconCircleList"/>
    <dgm:cxn modelId="{DCC76732-9017-490E-931D-864DD977087C}" type="presParOf" srcId="{5B854C2E-FC15-47EC-945E-8A2234843ADF}" destId="{DE7B7705-546F-426F-9310-518785D38AE7}" srcOrd="3" destOrd="0" presId="urn:microsoft.com/office/officeart/2018/2/layout/IconCircleList"/>
    <dgm:cxn modelId="{71C2A196-56CD-404B-BDED-09514C9D1C14}" type="presParOf" srcId="{8D9B60AD-2A6A-49CA-BB6C-5C8FA77DBDBB}" destId="{C2FF9B6A-A017-43C9-AC71-087B3CE2D65E}" srcOrd="3" destOrd="0" presId="urn:microsoft.com/office/officeart/2018/2/layout/IconCircleList"/>
    <dgm:cxn modelId="{99FBB350-71DF-46B0-9E75-284EFC5FBA9E}" type="presParOf" srcId="{8D9B60AD-2A6A-49CA-BB6C-5C8FA77DBDBB}" destId="{8749F4CC-B416-4C93-9C4D-30A8EDACFFE3}" srcOrd="4" destOrd="0" presId="urn:microsoft.com/office/officeart/2018/2/layout/IconCircleList"/>
    <dgm:cxn modelId="{528B6A0B-74AD-4904-A647-6441E3DD7F04}" type="presParOf" srcId="{8749F4CC-B416-4C93-9C4D-30A8EDACFFE3}" destId="{FC4FCFCD-B676-4125-91B0-4038091159EC}" srcOrd="0" destOrd="0" presId="urn:microsoft.com/office/officeart/2018/2/layout/IconCircleList"/>
    <dgm:cxn modelId="{25B18CCD-73B7-4EED-938D-ECA1E9B918C9}" type="presParOf" srcId="{8749F4CC-B416-4C93-9C4D-30A8EDACFFE3}" destId="{1BDBA691-15A1-4890-8AC0-2033ED15C0F7}" srcOrd="1" destOrd="0" presId="urn:microsoft.com/office/officeart/2018/2/layout/IconCircleList"/>
    <dgm:cxn modelId="{43A8BE59-34DB-4910-840E-FAA2CB9ED069}" type="presParOf" srcId="{8749F4CC-B416-4C93-9C4D-30A8EDACFFE3}" destId="{721F0CF4-C621-4C5A-83CC-A690264D0149}" srcOrd="2" destOrd="0" presId="urn:microsoft.com/office/officeart/2018/2/layout/IconCircleList"/>
    <dgm:cxn modelId="{F37C5B4B-058E-49D0-8D51-B321FB3B885A}" type="presParOf" srcId="{8749F4CC-B416-4C93-9C4D-30A8EDACFFE3}" destId="{B8153ED6-3CC6-4936-AD9E-23E8A3168B69}" srcOrd="3" destOrd="0" presId="urn:microsoft.com/office/officeart/2018/2/layout/IconCircleList"/>
    <dgm:cxn modelId="{F0D7054B-5C67-4013-92BF-052063F87151}" type="presParOf" srcId="{8D9B60AD-2A6A-49CA-BB6C-5C8FA77DBDBB}" destId="{85A6FBA3-51FC-40EA-9793-349BD8495548}" srcOrd="5" destOrd="0" presId="urn:microsoft.com/office/officeart/2018/2/layout/IconCircleList"/>
    <dgm:cxn modelId="{F3181D17-1129-4834-8E5E-737B9AAF8FA2}" type="presParOf" srcId="{8D9B60AD-2A6A-49CA-BB6C-5C8FA77DBDBB}" destId="{CFCBB229-4767-469B-8E55-0EF0D1B588B5}" srcOrd="6" destOrd="0" presId="urn:microsoft.com/office/officeart/2018/2/layout/IconCircleList"/>
    <dgm:cxn modelId="{7109F56F-CD82-4FDE-84FA-6B1C3A77F7B9}" type="presParOf" srcId="{CFCBB229-4767-469B-8E55-0EF0D1B588B5}" destId="{CDC2CD1D-9A55-4DAC-8819-F763850FDB62}" srcOrd="0" destOrd="0" presId="urn:microsoft.com/office/officeart/2018/2/layout/IconCircleList"/>
    <dgm:cxn modelId="{24561DB5-EEF9-45C5-9C0A-F2A90CCB20AD}" type="presParOf" srcId="{CFCBB229-4767-469B-8E55-0EF0D1B588B5}" destId="{E8D39BD1-B233-4A49-9C8B-6BC57F7D5E82}" srcOrd="1" destOrd="0" presId="urn:microsoft.com/office/officeart/2018/2/layout/IconCircleList"/>
    <dgm:cxn modelId="{4729E4FA-A9BC-418F-8694-2CBCA8E91910}" type="presParOf" srcId="{CFCBB229-4767-469B-8E55-0EF0D1B588B5}" destId="{1B19E90E-D353-4661-93BC-B7C4D633E4D6}" srcOrd="2" destOrd="0" presId="urn:microsoft.com/office/officeart/2018/2/layout/IconCircleList"/>
    <dgm:cxn modelId="{87EE1A3B-DDB0-4C91-9A20-2CA52D2CFDBF}" type="presParOf" srcId="{CFCBB229-4767-469B-8E55-0EF0D1B588B5}" destId="{638AC97F-B085-4819-8080-F3181DD3343C}" srcOrd="3" destOrd="0" presId="urn:microsoft.com/office/officeart/2018/2/layout/IconCircleList"/>
    <dgm:cxn modelId="{BE779D87-6D3E-4917-B1D1-12AF217DEF97}" type="presParOf" srcId="{8D9B60AD-2A6A-49CA-BB6C-5C8FA77DBDBB}" destId="{FFEDCD82-7D6C-40DF-B09E-55FD76E13971}" srcOrd="7" destOrd="0" presId="urn:microsoft.com/office/officeart/2018/2/layout/IconCircleList"/>
    <dgm:cxn modelId="{84BC9385-853A-4874-BDDE-46F5C006D9E2}" type="presParOf" srcId="{8D9B60AD-2A6A-49CA-BB6C-5C8FA77DBDBB}" destId="{A62BC7EF-2AC9-47CF-9E65-8D08E0899729}" srcOrd="8" destOrd="0" presId="urn:microsoft.com/office/officeart/2018/2/layout/IconCircleList"/>
    <dgm:cxn modelId="{35CA27AB-BCB3-4EBC-9E11-CCFD1A2E40AF}" type="presParOf" srcId="{A62BC7EF-2AC9-47CF-9E65-8D08E0899729}" destId="{763E818A-41D1-49D7-9C53-7A76D7760D96}" srcOrd="0" destOrd="0" presId="urn:microsoft.com/office/officeart/2018/2/layout/IconCircleList"/>
    <dgm:cxn modelId="{0A055D75-8CB5-405C-A224-64F64EB913C1}" type="presParOf" srcId="{A62BC7EF-2AC9-47CF-9E65-8D08E0899729}" destId="{2677D069-4498-4C2F-BF48-26E5B5A00198}" srcOrd="1" destOrd="0" presId="urn:microsoft.com/office/officeart/2018/2/layout/IconCircleList"/>
    <dgm:cxn modelId="{25A83019-E524-4B22-8877-57C67B0E7647}" type="presParOf" srcId="{A62BC7EF-2AC9-47CF-9E65-8D08E0899729}" destId="{8E8ABB59-6877-45B9-80FB-5D2F76F5AFC4}" srcOrd="2" destOrd="0" presId="urn:microsoft.com/office/officeart/2018/2/layout/IconCircleList"/>
    <dgm:cxn modelId="{B9DE9261-6BD7-46EC-84C9-ADECBB6B6C6E}" type="presParOf" srcId="{A62BC7EF-2AC9-47CF-9E65-8D08E0899729}" destId="{253AD75D-0CE3-44CF-B727-C6F413A90691}" srcOrd="3" destOrd="0" presId="urn:microsoft.com/office/officeart/2018/2/layout/IconCircleList"/>
    <dgm:cxn modelId="{7D256494-FFE5-4F2F-BAE7-81A0BF22D427}" type="presParOf" srcId="{8D9B60AD-2A6A-49CA-BB6C-5C8FA77DBDBB}" destId="{7A67F96D-C391-4847-9A8C-6702B53C515A}" srcOrd="9" destOrd="0" presId="urn:microsoft.com/office/officeart/2018/2/layout/IconCircleList"/>
    <dgm:cxn modelId="{32D3E555-7245-4C20-B011-63217397CFE4}" type="presParOf" srcId="{8D9B60AD-2A6A-49CA-BB6C-5C8FA77DBDBB}" destId="{2B7B66A5-046D-418C-827F-C30397950E12}" srcOrd="10" destOrd="0" presId="urn:microsoft.com/office/officeart/2018/2/layout/IconCircleList"/>
    <dgm:cxn modelId="{D7D451DA-D5EE-44FF-908D-4F6996915B02}" type="presParOf" srcId="{2B7B66A5-046D-418C-827F-C30397950E12}" destId="{61107E24-18CC-477E-B8C3-6F24A00BAD18}" srcOrd="0" destOrd="0" presId="urn:microsoft.com/office/officeart/2018/2/layout/IconCircleList"/>
    <dgm:cxn modelId="{168EADCA-CF25-4D8A-8656-CC19F93E4609}" type="presParOf" srcId="{2B7B66A5-046D-418C-827F-C30397950E12}" destId="{2D42B07B-122D-4862-9934-39F6FB4EA423}" srcOrd="1" destOrd="0" presId="urn:microsoft.com/office/officeart/2018/2/layout/IconCircleList"/>
    <dgm:cxn modelId="{0DD4B338-A5D7-4136-AA3C-FC7E6F7B86EE}" type="presParOf" srcId="{2B7B66A5-046D-418C-827F-C30397950E12}" destId="{5E6043B0-012E-46AB-B2A5-3D7F5B549BD8}" srcOrd="2" destOrd="0" presId="urn:microsoft.com/office/officeart/2018/2/layout/IconCircleList"/>
    <dgm:cxn modelId="{00F2FF74-37BF-4EFA-BA5B-AD14DDFCC90E}" type="presParOf" srcId="{2B7B66A5-046D-418C-827F-C30397950E12}" destId="{8002E6AE-A5CC-4098-863C-1EA078EE70E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47E2C-C61A-4021-90CF-6EFF46CDDDF4}">
      <dsp:nvSpPr>
        <dsp:cNvPr id="0" name=""/>
        <dsp:cNvSpPr/>
      </dsp:nvSpPr>
      <dsp:spPr>
        <a:xfrm>
          <a:off x="34493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96A88-D50C-4CB4-9953-8FEA33D88BE2}">
      <dsp:nvSpPr>
        <dsp:cNvPr id="0" name=""/>
        <dsp:cNvSpPr/>
      </dsp:nvSpPr>
      <dsp:spPr>
        <a:xfrm>
          <a:off x="515480" y="91918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DCE46D-AC66-4CA5-A9CB-98299BEF5D1D}">
      <dsp:nvSpPr>
        <dsp:cNvPr id="0" name=""/>
        <dsp:cNvSpPr/>
      </dsp:nvSpPr>
      <dsp:spPr>
        <a:xfrm>
          <a:off x="1331094"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Motivation</a:t>
          </a:r>
        </a:p>
      </dsp:txBody>
      <dsp:txXfrm>
        <a:off x="1331094" y="748636"/>
        <a:ext cx="1914313" cy="812133"/>
      </dsp:txXfrm>
    </dsp:sp>
    <dsp:sp modelId="{874FBD93-2C74-4BBB-9A8E-890541C3D4F9}">
      <dsp:nvSpPr>
        <dsp:cNvPr id="0" name=""/>
        <dsp:cNvSpPr/>
      </dsp:nvSpPr>
      <dsp:spPr>
        <a:xfrm>
          <a:off x="357896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E8355-3858-4874-BD3B-0DD9DDE92E60}">
      <dsp:nvSpPr>
        <dsp:cNvPr id="0" name=""/>
        <dsp:cNvSpPr/>
      </dsp:nvSpPr>
      <dsp:spPr>
        <a:xfrm>
          <a:off x="3749510" y="91918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7B7705-546F-426F-9310-518785D38AE7}">
      <dsp:nvSpPr>
        <dsp:cNvPr id="0" name=""/>
        <dsp:cNvSpPr/>
      </dsp:nvSpPr>
      <dsp:spPr>
        <a:xfrm>
          <a:off x="4565123"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Research question</a:t>
          </a:r>
        </a:p>
      </dsp:txBody>
      <dsp:txXfrm>
        <a:off x="4565123" y="748636"/>
        <a:ext cx="1914313" cy="812133"/>
      </dsp:txXfrm>
    </dsp:sp>
    <dsp:sp modelId="{FC4FCFCD-B676-4125-91B0-4038091159EC}">
      <dsp:nvSpPr>
        <dsp:cNvPr id="0" name=""/>
        <dsp:cNvSpPr/>
      </dsp:nvSpPr>
      <dsp:spPr>
        <a:xfrm>
          <a:off x="681299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BA691-15A1-4890-8AC0-2033ED15C0F7}">
      <dsp:nvSpPr>
        <dsp:cNvPr id="0" name=""/>
        <dsp:cNvSpPr/>
      </dsp:nvSpPr>
      <dsp:spPr>
        <a:xfrm>
          <a:off x="6983540" y="91918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53ED6-3CC6-4936-AD9E-23E8A3168B69}">
      <dsp:nvSpPr>
        <dsp:cNvPr id="0" name=""/>
        <dsp:cNvSpPr/>
      </dsp:nvSpPr>
      <dsp:spPr>
        <a:xfrm>
          <a:off x="7799153"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Method</a:t>
          </a:r>
        </a:p>
      </dsp:txBody>
      <dsp:txXfrm>
        <a:off x="7799153" y="748636"/>
        <a:ext cx="1914313" cy="812133"/>
      </dsp:txXfrm>
    </dsp:sp>
    <dsp:sp modelId="{CDC2CD1D-9A55-4DAC-8819-F763850FDB62}">
      <dsp:nvSpPr>
        <dsp:cNvPr id="0" name=""/>
        <dsp:cNvSpPr/>
      </dsp:nvSpPr>
      <dsp:spPr>
        <a:xfrm>
          <a:off x="344932" y="2200121"/>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39BD1-B233-4A49-9C8B-6BC57F7D5E82}">
      <dsp:nvSpPr>
        <dsp:cNvPr id="0" name=""/>
        <dsp:cNvSpPr/>
      </dsp:nvSpPr>
      <dsp:spPr>
        <a:xfrm>
          <a:off x="515480" y="2370669"/>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AC97F-B085-4819-8080-F3181DD3343C}">
      <dsp:nvSpPr>
        <dsp:cNvPr id="0" name=""/>
        <dsp:cNvSpPr/>
      </dsp:nvSpPr>
      <dsp:spPr>
        <a:xfrm>
          <a:off x="1331094" y="220012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Results</a:t>
          </a:r>
        </a:p>
      </dsp:txBody>
      <dsp:txXfrm>
        <a:off x="1331094" y="2200121"/>
        <a:ext cx="1914313" cy="812133"/>
      </dsp:txXfrm>
    </dsp:sp>
    <dsp:sp modelId="{763E818A-41D1-49D7-9C53-7A76D7760D96}">
      <dsp:nvSpPr>
        <dsp:cNvPr id="0" name=""/>
        <dsp:cNvSpPr/>
      </dsp:nvSpPr>
      <dsp:spPr>
        <a:xfrm>
          <a:off x="3578962" y="2200121"/>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7D069-4498-4C2F-BF48-26E5B5A00198}">
      <dsp:nvSpPr>
        <dsp:cNvPr id="0" name=""/>
        <dsp:cNvSpPr/>
      </dsp:nvSpPr>
      <dsp:spPr>
        <a:xfrm>
          <a:off x="3749510" y="2370669"/>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AD75D-0CE3-44CF-B727-C6F413A90691}">
      <dsp:nvSpPr>
        <dsp:cNvPr id="0" name=""/>
        <dsp:cNvSpPr/>
      </dsp:nvSpPr>
      <dsp:spPr>
        <a:xfrm>
          <a:off x="4565123" y="220012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Conclusion</a:t>
          </a:r>
        </a:p>
      </dsp:txBody>
      <dsp:txXfrm>
        <a:off x="4565123" y="2200121"/>
        <a:ext cx="1914313" cy="812133"/>
      </dsp:txXfrm>
    </dsp:sp>
    <dsp:sp modelId="{61107E24-18CC-477E-B8C3-6F24A00BAD18}">
      <dsp:nvSpPr>
        <dsp:cNvPr id="0" name=""/>
        <dsp:cNvSpPr/>
      </dsp:nvSpPr>
      <dsp:spPr>
        <a:xfrm>
          <a:off x="6812992" y="2200121"/>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2B07B-122D-4862-9934-39F6FB4EA423}">
      <dsp:nvSpPr>
        <dsp:cNvPr id="0" name=""/>
        <dsp:cNvSpPr/>
      </dsp:nvSpPr>
      <dsp:spPr>
        <a:xfrm>
          <a:off x="6983540" y="2370669"/>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02E6AE-A5CC-4098-863C-1EA078EE70ED}">
      <dsp:nvSpPr>
        <dsp:cNvPr id="0" name=""/>
        <dsp:cNvSpPr/>
      </dsp:nvSpPr>
      <dsp:spPr>
        <a:xfrm>
          <a:off x="7799153" y="220012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Q&amp;A</a:t>
          </a:r>
        </a:p>
      </dsp:txBody>
      <dsp:txXfrm>
        <a:off x="7799153" y="2200121"/>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7194C-F5E8-47AA-965D-3A8015BED99E}" type="datetimeFigureOut">
              <a:rPr lang="en-GB" smtClean="0"/>
              <a:t>25/06/2021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0F153-E701-458E-A850-39E2CE854E04}" type="slidenum">
              <a:rPr lang="en-GB" smtClean="0"/>
              <a:t>‹#›</a:t>
            </a:fld>
            <a:endParaRPr lang="en-GB"/>
          </a:p>
        </p:txBody>
      </p:sp>
    </p:spTree>
    <p:extLst>
      <p:ext uri="{BB962C8B-B14F-4D97-AF65-F5344CB8AC3E}">
        <p14:creationId xmlns:p14="http://schemas.microsoft.com/office/powerpoint/2010/main" val="336118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reepik.com/free-vector/diverse-crowd-people-different-ages-races_7732608.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CORIEN</a:t>
            </a:r>
            <a:endParaRPr lang="en-GB" dirty="0"/>
          </a:p>
        </p:txBody>
      </p:sp>
      <p:sp>
        <p:nvSpPr>
          <p:cNvPr id="4" name="Slide Number Placeholder 3"/>
          <p:cNvSpPr>
            <a:spLocks noGrp="1"/>
          </p:cNvSpPr>
          <p:nvPr>
            <p:ph type="sldNum" sz="quarter" idx="5"/>
          </p:nvPr>
        </p:nvSpPr>
        <p:spPr/>
        <p:txBody>
          <a:bodyPr/>
          <a:lstStyle/>
          <a:p>
            <a:fld id="{83E0F153-E701-458E-A850-39E2CE854E04}" type="slidenum">
              <a:rPr lang="en-GB" smtClean="0"/>
              <a:t>1</a:t>
            </a:fld>
            <a:endParaRPr lang="en-GB"/>
          </a:p>
        </p:txBody>
      </p:sp>
    </p:spTree>
    <p:extLst>
      <p:ext uri="{BB962C8B-B14F-4D97-AF65-F5344CB8AC3E}">
        <p14:creationId xmlns:p14="http://schemas.microsoft.com/office/powerpoint/2010/main" val="2414870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11</a:t>
            </a:fld>
            <a:endParaRPr lang="en-GB"/>
          </a:p>
        </p:txBody>
      </p:sp>
    </p:spTree>
    <p:extLst>
      <p:ext uri="{BB962C8B-B14F-4D97-AF65-F5344CB8AC3E}">
        <p14:creationId xmlns:p14="http://schemas.microsoft.com/office/powerpoint/2010/main" val="132785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12</a:t>
            </a:fld>
            <a:endParaRPr lang="en-GB"/>
          </a:p>
        </p:txBody>
      </p:sp>
    </p:spTree>
    <p:extLst>
      <p:ext uri="{BB962C8B-B14F-4D97-AF65-F5344CB8AC3E}">
        <p14:creationId xmlns:p14="http://schemas.microsoft.com/office/powerpoint/2010/main" val="3177639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13</a:t>
            </a:fld>
            <a:endParaRPr lang="en-GB"/>
          </a:p>
        </p:txBody>
      </p:sp>
    </p:spTree>
    <p:extLst>
      <p:ext uri="{BB962C8B-B14F-4D97-AF65-F5344CB8AC3E}">
        <p14:creationId xmlns:p14="http://schemas.microsoft.com/office/powerpoint/2010/main" val="339598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14</a:t>
            </a:fld>
            <a:endParaRPr lang="en-GB"/>
          </a:p>
        </p:txBody>
      </p:sp>
    </p:spTree>
    <p:extLst>
      <p:ext uri="{BB962C8B-B14F-4D97-AF65-F5344CB8AC3E}">
        <p14:creationId xmlns:p14="http://schemas.microsoft.com/office/powerpoint/2010/main" val="263687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15</a:t>
            </a:fld>
            <a:endParaRPr lang="en-GB"/>
          </a:p>
        </p:txBody>
      </p:sp>
    </p:spTree>
    <p:extLst>
      <p:ext uri="{BB962C8B-B14F-4D97-AF65-F5344CB8AC3E}">
        <p14:creationId xmlns:p14="http://schemas.microsoft.com/office/powerpoint/2010/main" val="1887185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16</a:t>
            </a:fld>
            <a:endParaRPr lang="en-GB"/>
          </a:p>
        </p:txBody>
      </p:sp>
    </p:spTree>
    <p:extLst>
      <p:ext uri="{BB962C8B-B14F-4D97-AF65-F5344CB8AC3E}">
        <p14:creationId xmlns:p14="http://schemas.microsoft.com/office/powerpoint/2010/main" val="306462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17</a:t>
            </a:fld>
            <a:endParaRPr lang="en-GB"/>
          </a:p>
        </p:txBody>
      </p:sp>
    </p:spTree>
    <p:extLst>
      <p:ext uri="{BB962C8B-B14F-4D97-AF65-F5344CB8AC3E}">
        <p14:creationId xmlns:p14="http://schemas.microsoft.com/office/powerpoint/2010/main" val="211956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18</a:t>
            </a:fld>
            <a:endParaRPr lang="en-GB"/>
          </a:p>
        </p:txBody>
      </p:sp>
    </p:spTree>
    <p:extLst>
      <p:ext uri="{BB962C8B-B14F-4D97-AF65-F5344CB8AC3E}">
        <p14:creationId xmlns:p14="http://schemas.microsoft.com/office/powerpoint/2010/main" val="4110898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19</a:t>
            </a:fld>
            <a:endParaRPr lang="en-GB"/>
          </a:p>
        </p:txBody>
      </p:sp>
    </p:spTree>
    <p:extLst>
      <p:ext uri="{BB962C8B-B14F-4D97-AF65-F5344CB8AC3E}">
        <p14:creationId xmlns:p14="http://schemas.microsoft.com/office/powerpoint/2010/main" val="3120924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20</a:t>
            </a:fld>
            <a:endParaRPr lang="en-GB"/>
          </a:p>
        </p:txBody>
      </p:sp>
    </p:spTree>
    <p:extLst>
      <p:ext uri="{BB962C8B-B14F-4D97-AF65-F5344CB8AC3E}">
        <p14:creationId xmlns:p14="http://schemas.microsoft.com/office/powerpoint/2010/main" val="133669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CORIEN</a:t>
            </a:r>
          </a:p>
          <a:p>
            <a:r>
              <a:rPr lang="en-US" dirty="0"/>
              <a:t>Our motivation to do research on the topic of crowd dynamics has two reasons. First, crowds pose an interesting example of a complex system in which emergent behavior is observed out of interaction of many individual agents. Besides that, modelling crowd dynamics does have interesting practical applications, think for example about the safe design for big sport or music event, especially in case of possible emergency situations. </a:t>
            </a:r>
          </a:p>
          <a:p>
            <a:endParaRPr lang="en-US" dirty="0"/>
          </a:p>
          <a:p>
            <a:r>
              <a:rPr lang="en-US" dirty="0"/>
              <a:t>In our research question we are especially interested in how the heterogeneity of desired speeds influences the crowd dynamics. Imagine a situation were a lot of people come together, like a big sport event, or a music event. One can image that the crowd </a:t>
            </a:r>
            <a:r>
              <a:rPr lang="en-US" dirty="0" err="1"/>
              <a:t>behaviour</a:t>
            </a:r>
            <a:r>
              <a:rPr lang="en-US" dirty="0"/>
              <a:t> is different dependent on the speed everyone wants to go. For example the behavior might be different for a more homogeneous group (like all young people) compared to a more mixed group with old and young people in it, with very different desired speeds (as old people walk more slowly compared to young people). It could be that the crowd dynamics of the first group are very different from the dynamics of the second group. If we want to learn how to make a good design for a big event, it might be interesting to see how obstacles effect the crowd </a:t>
            </a:r>
            <a:r>
              <a:rPr lang="en-US" dirty="0" err="1"/>
              <a:t>behaviour</a:t>
            </a:r>
            <a:r>
              <a:rPr lang="en-US" dirty="0"/>
              <a:t> as well. For example, one could potentially increase the flow of people with certain objects, or see that people are slowed down by certain specific placed objects.</a:t>
            </a:r>
          </a:p>
          <a:p>
            <a:endParaRPr lang="en-US" dirty="0"/>
          </a:p>
          <a:p>
            <a:r>
              <a:rPr lang="en-US" dirty="0"/>
              <a:t>Link </a:t>
            </a:r>
            <a:r>
              <a:rPr lang="en-US" dirty="0" err="1"/>
              <a:t>afbeelding</a:t>
            </a:r>
            <a:r>
              <a:rPr lang="en-US" dirty="0"/>
              <a:t>: </a:t>
            </a:r>
            <a:r>
              <a:rPr lang="en-US" dirty="0">
                <a:hlinkClick r:id="rId3"/>
              </a:rPr>
              <a:t>Free Vector | Diverse crowd of people of different ages and races (freepik.com)</a:t>
            </a:r>
            <a:endParaRPr lang="en-GB" dirty="0"/>
          </a:p>
          <a:p>
            <a:endParaRPr lang="en-US" dirty="0"/>
          </a:p>
          <a:p>
            <a:endParaRPr lang="en-US" dirty="0"/>
          </a:p>
        </p:txBody>
      </p:sp>
      <p:sp>
        <p:nvSpPr>
          <p:cNvPr id="4" name="Slide Number Placeholder 3"/>
          <p:cNvSpPr>
            <a:spLocks noGrp="1"/>
          </p:cNvSpPr>
          <p:nvPr>
            <p:ph type="sldNum" sz="quarter" idx="5"/>
          </p:nvPr>
        </p:nvSpPr>
        <p:spPr/>
        <p:txBody>
          <a:bodyPr/>
          <a:lstStyle/>
          <a:p>
            <a:fld id="{83E0F153-E701-458E-A850-39E2CE854E04}" type="slidenum">
              <a:rPr lang="en-GB" smtClean="0"/>
              <a:t>3</a:t>
            </a:fld>
            <a:endParaRPr lang="en-GB"/>
          </a:p>
        </p:txBody>
      </p:sp>
    </p:spTree>
    <p:extLst>
      <p:ext uri="{BB962C8B-B14F-4D97-AF65-F5344CB8AC3E}">
        <p14:creationId xmlns:p14="http://schemas.microsoft.com/office/powerpoint/2010/main" val="2658121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21</a:t>
            </a:fld>
            <a:endParaRPr lang="en-GB"/>
          </a:p>
        </p:txBody>
      </p:sp>
    </p:spTree>
    <p:extLst>
      <p:ext uri="{BB962C8B-B14F-4D97-AF65-F5344CB8AC3E}">
        <p14:creationId xmlns:p14="http://schemas.microsoft.com/office/powerpoint/2010/main" val="405191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22</a:t>
            </a:fld>
            <a:endParaRPr lang="en-GB"/>
          </a:p>
        </p:txBody>
      </p:sp>
    </p:spTree>
    <p:extLst>
      <p:ext uri="{BB962C8B-B14F-4D97-AF65-F5344CB8AC3E}">
        <p14:creationId xmlns:p14="http://schemas.microsoft.com/office/powerpoint/2010/main" val="691738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FRANTISEK</a:t>
            </a:r>
          </a:p>
        </p:txBody>
      </p:sp>
      <p:sp>
        <p:nvSpPr>
          <p:cNvPr id="4" name="Slide Number Placeholder 3"/>
          <p:cNvSpPr>
            <a:spLocks noGrp="1"/>
          </p:cNvSpPr>
          <p:nvPr>
            <p:ph type="sldNum" sz="quarter" idx="5"/>
          </p:nvPr>
        </p:nvSpPr>
        <p:spPr/>
        <p:txBody>
          <a:bodyPr/>
          <a:lstStyle/>
          <a:p>
            <a:fld id="{83E0F153-E701-458E-A850-39E2CE854E04}" type="slidenum">
              <a:rPr lang="en-GB" smtClean="0"/>
              <a:t>23</a:t>
            </a:fld>
            <a:endParaRPr lang="en-GB"/>
          </a:p>
        </p:txBody>
      </p:sp>
    </p:spTree>
    <p:extLst>
      <p:ext uri="{BB962C8B-B14F-4D97-AF65-F5344CB8AC3E}">
        <p14:creationId xmlns:p14="http://schemas.microsoft.com/office/powerpoint/2010/main" val="2570874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2 hypotheses that we have to finally prove. In this case, confirm the hypothesis and answer the </a:t>
            </a:r>
            <a:r>
              <a:rPr lang="en-GB"/>
              <a:t>research questions.</a:t>
            </a:r>
            <a:endParaRPr lang="en-GB" dirty="0"/>
          </a:p>
        </p:txBody>
      </p:sp>
      <p:sp>
        <p:nvSpPr>
          <p:cNvPr id="4" name="Slide Number Placeholder 3"/>
          <p:cNvSpPr>
            <a:spLocks noGrp="1"/>
          </p:cNvSpPr>
          <p:nvPr>
            <p:ph type="sldNum" sz="quarter" idx="5"/>
          </p:nvPr>
        </p:nvSpPr>
        <p:spPr/>
        <p:txBody>
          <a:bodyPr/>
          <a:lstStyle/>
          <a:p>
            <a:fld id="{32869A4E-5EF3-4CC9-94CC-D8B782E32A4A}" type="slidenum">
              <a:rPr lang="en-GB" smtClean="0"/>
              <a:t>24</a:t>
            </a:fld>
            <a:endParaRPr lang="en-GB"/>
          </a:p>
        </p:txBody>
      </p:sp>
    </p:spTree>
    <p:extLst>
      <p:ext uri="{BB962C8B-B14F-4D97-AF65-F5344CB8AC3E}">
        <p14:creationId xmlns:p14="http://schemas.microsoft.com/office/powerpoint/2010/main" val="299092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1</a:t>
            </a:r>
          </a:p>
          <a:p>
            <a:endParaRPr lang="en-GB" dirty="0"/>
          </a:p>
          <a:p>
            <a:r>
              <a:rPr lang="en-GB" dirty="0"/>
              <a:t>The greater variance we have of the speeds of agents, there is increase in congestion. The simulation shows that the slowest people in the crowd tend to slow down the people behind them. This is clearly in sync with real life scenario where the slow people affect the people behind them in a dense crowd.</a:t>
            </a:r>
          </a:p>
          <a:p>
            <a:endParaRPr lang="en-GB" dirty="0"/>
          </a:p>
          <a:p>
            <a:r>
              <a:rPr lang="en-GB" dirty="0"/>
              <a:t>Point 2</a:t>
            </a:r>
          </a:p>
          <a:p>
            <a:endParaRPr lang="en-GB" dirty="0"/>
          </a:p>
          <a:p>
            <a:r>
              <a:rPr lang="en-GB" dirty="0"/>
              <a:t>When we reduced the speeds of some agents during the simulation, it also affected the throughput negatively – decrease in throughput.</a:t>
            </a:r>
          </a:p>
          <a:p>
            <a:endParaRPr lang="en-GB" dirty="0"/>
          </a:p>
          <a:p>
            <a:r>
              <a:rPr lang="en-GB" dirty="0"/>
              <a:t>Point 3 – additional observation of simulation</a:t>
            </a:r>
          </a:p>
          <a:p>
            <a:endParaRPr lang="en-GB" dirty="0"/>
          </a:p>
          <a:p>
            <a:r>
              <a:rPr lang="en-GB" dirty="0"/>
              <a:t>When extra people were added within the map, they were introduced with varied speed distribution – thereby increasing both heterogeneity and congestion – further decrease in throughput.</a:t>
            </a:r>
          </a:p>
        </p:txBody>
      </p:sp>
      <p:sp>
        <p:nvSpPr>
          <p:cNvPr id="4" name="Slide Number Placeholder 3"/>
          <p:cNvSpPr>
            <a:spLocks noGrp="1"/>
          </p:cNvSpPr>
          <p:nvPr>
            <p:ph type="sldNum" sz="quarter" idx="5"/>
          </p:nvPr>
        </p:nvSpPr>
        <p:spPr/>
        <p:txBody>
          <a:bodyPr/>
          <a:lstStyle/>
          <a:p>
            <a:fld id="{32869A4E-5EF3-4CC9-94CC-D8B782E32A4A}" type="slidenum">
              <a:rPr lang="en-GB" smtClean="0"/>
              <a:t>25</a:t>
            </a:fld>
            <a:endParaRPr lang="en-GB"/>
          </a:p>
        </p:txBody>
      </p:sp>
    </p:spTree>
    <p:extLst>
      <p:ext uri="{BB962C8B-B14F-4D97-AF65-F5344CB8AC3E}">
        <p14:creationId xmlns:p14="http://schemas.microsoft.com/office/powerpoint/2010/main" val="3731012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varying distribution of speeds, the obstacles play a major role in determining the trajectory of escape of the agents. When the obstacles are arranged in such a way that there is less distance between the agent and the walls, there is an increase in congestion of the agents. This influence reduces the throughput of escape. </a:t>
            </a:r>
          </a:p>
        </p:txBody>
      </p:sp>
      <p:sp>
        <p:nvSpPr>
          <p:cNvPr id="4" name="Slide Number Placeholder 3"/>
          <p:cNvSpPr>
            <a:spLocks noGrp="1"/>
          </p:cNvSpPr>
          <p:nvPr>
            <p:ph type="sldNum" sz="quarter" idx="5"/>
          </p:nvPr>
        </p:nvSpPr>
        <p:spPr/>
        <p:txBody>
          <a:bodyPr/>
          <a:lstStyle/>
          <a:p>
            <a:fld id="{32869A4E-5EF3-4CC9-94CC-D8B782E32A4A}" type="slidenum">
              <a:rPr lang="en-GB" smtClean="0"/>
              <a:t>26</a:t>
            </a:fld>
            <a:endParaRPr lang="en-GB"/>
          </a:p>
        </p:txBody>
      </p:sp>
    </p:spTree>
    <p:extLst>
      <p:ext uri="{BB962C8B-B14F-4D97-AF65-F5344CB8AC3E}">
        <p14:creationId xmlns:p14="http://schemas.microsoft.com/office/powerpoint/2010/main" val="1053333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CORIEN</a:t>
            </a:r>
          </a:p>
          <a:p>
            <a:r>
              <a:rPr lang="en-US" dirty="0"/>
              <a:t>The main assumption we made is that crowds behave as a social force model. Explain model by picture</a:t>
            </a:r>
          </a:p>
          <a:p>
            <a:r>
              <a:rPr lang="en-US" dirty="0"/>
              <a:t>Explain all parameter settings of the model:</a:t>
            </a:r>
          </a:p>
          <a:p>
            <a:pPr marL="171450" indent="-171450">
              <a:buFontTx/>
              <a:buChar char="-"/>
            </a:pPr>
            <a:r>
              <a:rPr lang="en-US" dirty="0"/>
              <a:t>Desired velocity </a:t>
            </a:r>
            <a:r>
              <a:rPr lang="en-US" dirty="0">
                <a:sym typeface="Wingdings" panose="05000000000000000000" pitchFamily="2" charset="2"/>
              </a:rPr>
              <a:t> from paper mike lees</a:t>
            </a:r>
          </a:p>
          <a:p>
            <a:pPr marL="171450" indent="-171450">
              <a:buFontTx/>
              <a:buChar char="-"/>
            </a:pPr>
            <a:r>
              <a:rPr lang="en-US" dirty="0">
                <a:sym typeface="Wingdings" panose="05000000000000000000" pitchFamily="2" charset="2"/>
              </a:rPr>
              <a:t>Radius by another paper based on empirical measurements</a:t>
            </a:r>
          </a:p>
          <a:p>
            <a:pPr marL="171450" indent="-171450">
              <a:buFontTx/>
              <a:buChar char="-"/>
            </a:pPr>
            <a:r>
              <a:rPr lang="en-US" dirty="0">
                <a:sym typeface="Wingdings" panose="05000000000000000000" pitchFamily="2" charset="2"/>
              </a:rPr>
              <a:t>Mass: 80 kg (remaining </a:t>
            </a:r>
            <a:r>
              <a:rPr lang="en-US" dirty="0" err="1">
                <a:sym typeface="Wingdings" panose="05000000000000000000" pitchFamily="2" charset="2"/>
              </a:rPr>
              <a:t>parametervalues</a:t>
            </a:r>
            <a:r>
              <a:rPr lang="en-US" dirty="0">
                <a:sym typeface="Wingdings" panose="05000000000000000000" pitchFamily="2" charset="2"/>
              </a:rPr>
              <a:t> used from the paper of Helbing</a:t>
            </a:r>
          </a:p>
          <a:p>
            <a:pPr marL="171450" indent="-171450">
              <a:buFontTx/>
              <a:buChar char="-"/>
            </a:pPr>
            <a:r>
              <a:rPr lang="en-US" dirty="0">
                <a:sym typeface="Wingdings" panose="05000000000000000000" pitchFamily="2" charset="2"/>
              </a:rPr>
              <a:t>Tau: time until a person is going back to his desired speed when disturbed by wall/people</a:t>
            </a:r>
          </a:p>
          <a:p>
            <a:pPr marL="171450" indent="-171450">
              <a:buFontTx/>
              <a:buChar char="-"/>
            </a:pPr>
            <a:r>
              <a:rPr lang="en-US" dirty="0">
                <a:sym typeface="Wingdings" panose="05000000000000000000" pitchFamily="2" charset="2"/>
              </a:rPr>
              <a:t>Kappa: stiffness </a:t>
            </a:r>
            <a:r>
              <a:rPr lang="en-US" dirty="0" err="1">
                <a:sym typeface="Wingdings" panose="05000000000000000000" pitchFamily="2" charset="2"/>
              </a:rPr>
              <a:t>contstant</a:t>
            </a:r>
            <a:r>
              <a:rPr lang="en-US" dirty="0">
                <a:sym typeface="Wingdings" panose="05000000000000000000" pitchFamily="2" charset="2"/>
              </a:rPr>
              <a:t> to handle overlapping</a:t>
            </a:r>
          </a:p>
          <a:p>
            <a:pPr marL="171450" indent="-171450">
              <a:buFontTx/>
              <a:buChar char="-"/>
            </a:pPr>
            <a:r>
              <a:rPr lang="en-US" dirty="0">
                <a:sym typeface="Wingdings" panose="05000000000000000000" pitchFamily="2" charset="2"/>
              </a:rPr>
              <a:t>Delta: to maintain a certain distance from a person</a:t>
            </a:r>
          </a:p>
          <a:p>
            <a:pPr marL="171450" indent="-171450">
              <a:buFontTx/>
              <a:buChar char="-"/>
            </a:pPr>
            <a:r>
              <a:rPr lang="en-US" dirty="0">
                <a:sym typeface="Wingdings" panose="05000000000000000000" pitchFamily="2" charset="2"/>
              </a:rPr>
              <a:t>F: repulsion force between people</a:t>
            </a:r>
          </a:p>
          <a:p>
            <a:pPr marL="171450" indent="-171450">
              <a:buFontTx/>
              <a:buChar char="-"/>
            </a:pPr>
            <a:r>
              <a:rPr lang="en-US" dirty="0" err="1">
                <a:sym typeface="Wingdings" panose="05000000000000000000" pitchFamily="2" charset="2"/>
              </a:rPr>
              <a:t>Fwall</a:t>
            </a:r>
            <a:r>
              <a:rPr lang="en-US" dirty="0">
                <a:sym typeface="Wingdings" panose="05000000000000000000" pitchFamily="2" charset="2"/>
              </a:rPr>
              <a:t>: </a:t>
            </a:r>
            <a:r>
              <a:rPr lang="en-US" dirty="0" err="1">
                <a:sym typeface="Wingdings" panose="05000000000000000000" pitchFamily="2" charset="2"/>
              </a:rPr>
              <a:t>repulstion</a:t>
            </a:r>
            <a:r>
              <a:rPr lang="en-US" dirty="0">
                <a:sym typeface="Wingdings" panose="05000000000000000000" pitchFamily="2" charset="2"/>
              </a:rPr>
              <a:t> force between people and the wall</a:t>
            </a:r>
          </a:p>
          <a:p>
            <a:pPr marL="171450" indent="-171450">
              <a:buFontTx/>
              <a:buChar char="-"/>
            </a:pPr>
            <a:r>
              <a:rPr lang="en-US" dirty="0">
                <a:sym typeface="Wingdings" panose="05000000000000000000" pitchFamily="2" charset="2"/>
              </a:rPr>
              <a:t>Eta: friction coefficient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3E0F153-E701-458E-A850-39E2CE854E04}" type="slidenum">
              <a:rPr lang="en-GB" smtClean="0"/>
              <a:t>29</a:t>
            </a:fld>
            <a:endParaRPr lang="en-GB"/>
          </a:p>
        </p:txBody>
      </p:sp>
    </p:spTree>
    <p:extLst>
      <p:ext uri="{BB962C8B-B14F-4D97-AF65-F5344CB8AC3E}">
        <p14:creationId xmlns:p14="http://schemas.microsoft.com/office/powerpoint/2010/main" val="42286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CORIEN</a:t>
            </a:r>
          </a:p>
          <a:p>
            <a:pPr marL="0" indent="0">
              <a:buFontTx/>
              <a:buNone/>
            </a:pPr>
            <a:r>
              <a:rPr lang="en-US" dirty="0"/>
              <a:t>Based on our ideas of the previous slide about our interest in heterogeneity of speed, we specified our questions into a research question. </a:t>
            </a:r>
          </a:p>
          <a:p>
            <a:pPr marL="0" indent="0">
              <a:buFontTx/>
              <a:buNone/>
            </a:pPr>
            <a:endParaRPr lang="en-US" dirty="0"/>
          </a:p>
          <a:p>
            <a:pPr marL="0" indent="0">
              <a:buFontTx/>
              <a:buNone/>
            </a:pPr>
            <a:r>
              <a:rPr lang="en-US" dirty="0"/>
              <a:t>We split our research question into two parts. The first question is: how does the heterogeneity in desired speeds influence the congestion and throughput? With ‘higher’ heterogeneity we mean that there is a bigger difference between the desired speeds of different people. We are expecting that higher heterogeneity will lead to a decreased outflow and more congestion. The reason why we are expecting this is that when all people want to go approximately at the same speed, people will be more in the same ‘flow” whereas people with different speeds have probably more interactions with each other, in other words slowing each other down. Think for example at a fast people behind a slow person, the fast person needs to slow down in that case. </a:t>
            </a:r>
          </a:p>
          <a:p>
            <a:pPr marL="0" indent="0">
              <a:buFontTx/>
              <a:buNone/>
            </a:pPr>
            <a:r>
              <a:rPr lang="en-US" dirty="0"/>
              <a:t>As it is of course impossible to look at all cases of different heterogeneity, we will limit ourselves to two cases: first we will see what the influence is of different variances in the desired speed. That means that we will give people a certain desired speed based on a normal distribution with always the same mean but for different </a:t>
            </a:r>
            <a:r>
              <a:rPr lang="en-US" dirty="0" err="1"/>
              <a:t>standarddeviations</a:t>
            </a:r>
            <a:r>
              <a:rPr lang="en-US" dirty="0"/>
              <a:t>. Thus lower </a:t>
            </a:r>
            <a:r>
              <a:rPr lang="en-US" dirty="0" err="1"/>
              <a:t>sd</a:t>
            </a:r>
            <a:r>
              <a:rPr lang="en-US" dirty="0"/>
              <a:t> is lower heterogeneity. Because we kept the average the same, you would expect the throughput to remain the same, in case there were no interactions happening. So that means that we can be sure that the effect of different variances in speed must come from the interactions between persons. </a:t>
            </a:r>
          </a:p>
          <a:p>
            <a:pPr marL="0" indent="0">
              <a:buFontTx/>
              <a:buNone/>
            </a:pPr>
            <a:r>
              <a:rPr lang="en-US" dirty="0"/>
              <a:t>The second situation we would like to investigate is what would happen if a certain person slows down very fast at a certain point (image for example someone looking at a window of a store).</a:t>
            </a:r>
          </a:p>
          <a:p>
            <a:pPr marL="0" indent="0">
              <a:buFontTx/>
              <a:buNone/>
            </a:pPr>
            <a:endParaRPr lang="en-US" dirty="0"/>
          </a:p>
          <a:p>
            <a:pPr marL="0" indent="0">
              <a:buFontTx/>
              <a:buNone/>
            </a:pPr>
            <a:r>
              <a:rPr lang="en-US" dirty="0"/>
              <a:t>Our second research question is: does the desired speed influence the interactions with different obstacles? We are expecting that the effect might be slily more pronounced for different obstacles, but we do no have any a priori predictions.</a:t>
            </a:r>
          </a:p>
          <a:p>
            <a:pPr marL="0" indent="0">
              <a:buFontTx/>
              <a:buNone/>
            </a:pPr>
            <a:endParaRPr lang="en-US" dirty="0"/>
          </a:p>
          <a:p>
            <a:pPr marL="0" indent="0">
              <a:buFontTx/>
              <a:buNone/>
            </a:pPr>
            <a:r>
              <a:rPr lang="en-US" dirty="0"/>
              <a:t>By answering these questions, we will get a better insight in what way the heterogeneity in the desired speeds influences the crowd dynamics. However, these answers are of course restricted to the specific settings we used, like the model we choose to use, and the type of obstacles we choose, as we will explain more about in the method part. </a:t>
            </a:r>
          </a:p>
        </p:txBody>
      </p:sp>
      <p:sp>
        <p:nvSpPr>
          <p:cNvPr id="4" name="Slide Number Placeholder 3"/>
          <p:cNvSpPr>
            <a:spLocks noGrp="1"/>
          </p:cNvSpPr>
          <p:nvPr>
            <p:ph type="sldNum" sz="quarter" idx="5"/>
          </p:nvPr>
        </p:nvSpPr>
        <p:spPr/>
        <p:txBody>
          <a:bodyPr/>
          <a:lstStyle/>
          <a:p>
            <a:fld id="{83E0F153-E701-458E-A850-39E2CE854E04}" type="slidenum">
              <a:rPr lang="en-GB" smtClean="0"/>
              <a:t>4</a:t>
            </a:fld>
            <a:endParaRPr lang="en-GB"/>
          </a:p>
        </p:txBody>
      </p:sp>
    </p:spTree>
    <p:extLst>
      <p:ext uri="{BB962C8B-B14F-4D97-AF65-F5344CB8AC3E}">
        <p14:creationId xmlns:p14="http://schemas.microsoft.com/office/powerpoint/2010/main" val="1274214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CORIEN</a:t>
            </a:r>
          </a:p>
          <a:p>
            <a:r>
              <a:rPr lang="en-US" dirty="0"/>
              <a:t>The main assumption we made is that crowds behave as a social force model. Explain model by picture</a:t>
            </a:r>
          </a:p>
          <a:p>
            <a:r>
              <a:rPr lang="en-US" dirty="0"/>
              <a:t>Explain all parameter settings of the model:</a:t>
            </a:r>
          </a:p>
          <a:p>
            <a:pPr marL="171450" indent="-171450">
              <a:buFontTx/>
              <a:buChar char="-"/>
            </a:pPr>
            <a:r>
              <a:rPr lang="en-US" dirty="0"/>
              <a:t>Desired velocity </a:t>
            </a:r>
            <a:r>
              <a:rPr lang="en-US" dirty="0">
                <a:sym typeface="Wingdings" panose="05000000000000000000" pitchFamily="2" charset="2"/>
              </a:rPr>
              <a:t> from paper mike lees</a:t>
            </a:r>
          </a:p>
          <a:p>
            <a:pPr marL="171450" indent="-171450">
              <a:buFontTx/>
              <a:buChar char="-"/>
            </a:pPr>
            <a:r>
              <a:rPr lang="en-US" dirty="0">
                <a:sym typeface="Wingdings" panose="05000000000000000000" pitchFamily="2" charset="2"/>
              </a:rPr>
              <a:t>Radius by another paper based on empirical measurements</a:t>
            </a:r>
          </a:p>
          <a:p>
            <a:pPr marL="171450" indent="-171450">
              <a:buFontTx/>
              <a:buChar char="-"/>
            </a:pPr>
            <a:r>
              <a:rPr lang="en-US" dirty="0">
                <a:sym typeface="Wingdings" panose="05000000000000000000" pitchFamily="2" charset="2"/>
              </a:rPr>
              <a:t>Mass: 80 kg (remaining </a:t>
            </a:r>
            <a:r>
              <a:rPr lang="en-US" dirty="0" err="1">
                <a:sym typeface="Wingdings" panose="05000000000000000000" pitchFamily="2" charset="2"/>
              </a:rPr>
              <a:t>parametervalues</a:t>
            </a:r>
            <a:r>
              <a:rPr lang="en-US" dirty="0">
                <a:sym typeface="Wingdings" panose="05000000000000000000" pitchFamily="2" charset="2"/>
              </a:rPr>
              <a:t> used from the paper of Helbing</a:t>
            </a:r>
          </a:p>
          <a:p>
            <a:pPr marL="171450" indent="-171450">
              <a:buFontTx/>
              <a:buChar char="-"/>
            </a:pPr>
            <a:r>
              <a:rPr lang="en-US" dirty="0">
                <a:sym typeface="Wingdings" panose="05000000000000000000" pitchFamily="2" charset="2"/>
              </a:rPr>
              <a:t>Tau: time until a person is going back to his desired speed when disturbed by wall/people</a:t>
            </a:r>
          </a:p>
          <a:p>
            <a:pPr marL="171450" indent="-171450">
              <a:buFontTx/>
              <a:buChar char="-"/>
            </a:pPr>
            <a:r>
              <a:rPr lang="en-US" dirty="0">
                <a:sym typeface="Wingdings" panose="05000000000000000000" pitchFamily="2" charset="2"/>
              </a:rPr>
              <a:t>Kappa: stiffness </a:t>
            </a:r>
            <a:r>
              <a:rPr lang="en-US" dirty="0" err="1">
                <a:sym typeface="Wingdings" panose="05000000000000000000" pitchFamily="2" charset="2"/>
              </a:rPr>
              <a:t>contstant</a:t>
            </a:r>
            <a:r>
              <a:rPr lang="en-US" dirty="0">
                <a:sym typeface="Wingdings" panose="05000000000000000000" pitchFamily="2" charset="2"/>
              </a:rPr>
              <a:t> to handle overlapping</a:t>
            </a:r>
          </a:p>
          <a:p>
            <a:pPr marL="171450" indent="-171450">
              <a:buFontTx/>
              <a:buChar char="-"/>
            </a:pPr>
            <a:r>
              <a:rPr lang="en-US" dirty="0">
                <a:sym typeface="Wingdings" panose="05000000000000000000" pitchFamily="2" charset="2"/>
              </a:rPr>
              <a:t>Delta: to maintain a certain distance from a person</a:t>
            </a:r>
          </a:p>
          <a:p>
            <a:pPr marL="171450" indent="-171450">
              <a:buFontTx/>
              <a:buChar char="-"/>
            </a:pPr>
            <a:r>
              <a:rPr lang="en-US" dirty="0">
                <a:sym typeface="Wingdings" panose="05000000000000000000" pitchFamily="2" charset="2"/>
              </a:rPr>
              <a:t>F: repulsion force between people</a:t>
            </a:r>
          </a:p>
          <a:p>
            <a:pPr marL="171450" indent="-171450">
              <a:buFontTx/>
              <a:buChar char="-"/>
            </a:pPr>
            <a:r>
              <a:rPr lang="en-US" dirty="0" err="1">
                <a:sym typeface="Wingdings" panose="05000000000000000000" pitchFamily="2" charset="2"/>
              </a:rPr>
              <a:t>Fwall</a:t>
            </a:r>
            <a:r>
              <a:rPr lang="en-US" dirty="0">
                <a:sym typeface="Wingdings" panose="05000000000000000000" pitchFamily="2" charset="2"/>
              </a:rPr>
              <a:t>: </a:t>
            </a:r>
            <a:r>
              <a:rPr lang="en-US" dirty="0" err="1">
                <a:sym typeface="Wingdings" panose="05000000000000000000" pitchFamily="2" charset="2"/>
              </a:rPr>
              <a:t>repulstion</a:t>
            </a:r>
            <a:r>
              <a:rPr lang="en-US" dirty="0">
                <a:sym typeface="Wingdings" panose="05000000000000000000" pitchFamily="2" charset="2"/>
              </a:rPr>
              <a:t> force between people and the wall</a:t>
            </a:r>
          </a:p>
          <a:p>
            <a:pPr marL="171450" indent="-171450">
              <a:buFontTx/>
              <a:buChar char="-"/>
            </a:pPr>
            <a:r>
              <a:rPr lang="en-US" dirty="0">
                <a:sym typeface="Wingdings" panose="05000000000000000000" pitchFamily="2" charset="2"/>
              </a:rPr>
              <a:t>Eta: friction coefficient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3E0F153-E701-458E-A850-39E2CE854E04}" type="slidenum">
              <a:rPr lang="en-GB" smtClean="0"/>
              <a:t>5</a:t>
            </a:fld>
            <a:endParaRPr lang="en-GB"/>
          </a:p>
        </p:txBody>
      </p:sp>
    </p:spTree>
    <p:extLst>
      <p:ext uri="{BB962C8B-B14F-4D97-AF65-F5344CB8AC3E}">
        <p14:creationId xmlns:p14="http://schemas.microsoft.com/office/powerpoint/2010/main" val="342559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CORIEN</a:t>
            </a:r>
          </a:p>
          <a:p>
            <a:r>
              <a:rPr lang="en-US" dirty="0"/>
              <a:t>Add reference to paper</a:t>
            </a:r>
            <a:endParaRPr lang="en-GB" dirty="0"/>
          </a:p>
        </p:txBody>
      </p:sp>
      <p:sp>
        <p:nvSpPr>
          <p:cNvPr id="4" name="Slide Number Placeholder 3"/>
          <p:cNvSpPr>
            <a:spLocks noGrp="1"/>
          </p:cNvSpPr>
          <p:nvPr>
            <p:ph type="sldNum" sz="quarter" idx="5"/>
          </p:nvPr>
        </p:nvSpPr>
        <p:spPr/>
        <p:txBody>
          <a:bodyPr/>
          <a:lstStyle/>
          <a:p>
            <a:fld id="{83E0F153-E701-458E-A850-39E2CE854E04}" type="slidenum">
              <a:rPr lang="en-GB" smtClean="0"/>
              <a:t>6</a:t>
            </a:fld>
            <a:endParaRPr lang="en-GB"/>
          </a:p>
        </p:txBody>
      </p:sp>
    </p:spTree>
    <p:extLst>
      <p:ext uri="{BB962C8B-B14F-4D97-AF65-F5344CB8AC3E}">
        <p14:creationId xmlns:p14="http://schemas.microsoft.com/office/powerpoint/2010/main" val="105138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0F153-E701-458E-A850-39E2CE854E04}" type="slidenum">
              <a:rPr lang="en-GB" smtClean="0"/>
              <a:t>7</a:t>
            </a:fld>
            <a:endParaRPr lang="en-GB"/>
          </a:p>
        </p:txBody>
      </p:sp>
    </p:spTree>
    <p:extLst>
      <p:ext uri="{BB962C8B-B14F-4D97-AF65-F5344CB8AC3E}">
        <p14:creationId xmlns:p14="http://schemas.microsoft.com/office/powerpoint/2010/main" val="3286121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Base Model = </a:t>
            </a:r>
            <a:r>
              <a:rPr lang="en-NL" dirty="0" err="1"/>
              <a:t>Cromosim</a:t>
            </a:r>
            <a:endParaRPr lang="en-NL" dirty="0"/>
          </a:p>
          <a:p>
            <a:r>
              <a:rPr lang="en-NL" dirty="0" err="1"/>
              <a:t>Cromosim</a:t>
            </a:r>
            <a:r>
              <a:rPr lang="en-NL" dirty="0"/>
              <a:t> includes </a:t>
            </a:r>
            <a:r>
              <a:rPr lang="en-NL" dirty="0" err="1"/>
              <a:t>Cellullar</a:t>
            </a:r>
            <a:r>
              <a:rPr lang="en-NL" dirty="0"/>
              <a:t> Automata and ABM</a:t>
            </a:r>
          </a:p>
          <a:p>
            <a:r>
              <a:rPr lang="en-NL" dirty="0"/>
              <a:t>Discrete time steps – time step provided as dt</a:t>
            </a:r>
          </a:p>
          <a:p>
            <a:r>
              <a:rPr lang="en-NL" dirty="0"/>
              <a:t>JSON files for parameters – useful for single simulations, not for multiple</a:t>
            </a:r>
          </a:p>
          <a:p>
            <a:r>
              <a:rPr lang="en-NL" dirty="0"/>
              <a:t>Documentation between well commented and odd data structures / variable names / functionality</a:t>
            </a:r>
          </a:p>
          <a:p>
            <a:endParaRPr lang="en-NL" dirty="0"/>
          </a:p>
          <a:p>
            <a:r>
              <a:rPr lang="en-NL" dirty="0"/>
              <a:t>Shortcomings of the model:</a:t>
            </a:r>
          </a:p>
          <a:p>
            <a:pPr marL="171450" indent="-171450">
              <a:buFont typeface="Arial" panose="020B0604020202020204" pitchFamily="34" charset="0"/>
              <a:buChar char="•"/>
            </a:pPr>
            <a:r>
              <a:rPr lang="en-NL" dirty="0"/>
              <a:t>Simulation of a static environment</a:t>
            </a:r>
          </a:p>
          <a:p>
            <a:pPr marL="171450" indent="-171450">
              <a:buFont typeface="Arial" panose="020B0604020202020204" pitchFamily="34" charset="0"/>
              <a:buChar char="•"/>
            </a:pPr>
            <a:r>
              <a:rPr lang="en-NL" dirty="0"/>
              <a:t>Data collection and figures are in-simulation</a:t>
            </a:r>
          </a:p>
          <a:p>
            <a:endParaRPr lang="en-NL" dirty="0"/>
          </a:p>
          <a:p>
            <a:endParaRPr lang="en-NL" dirty="0"/>
          </a:p>
          <a:p>
            <a:r>
              <a:rPr lang="en-NL" dirty="0"/>
              <a:t>Expanded how?</a:t>
            </a:r>
          </a:p>
          <a:p>
            <a:pPr marL="171450" indent="-171450">
              <a:buFont typeface="Arial" panose="020B0604020202020204" pitchFamily="34" charset="0"/>
              <a:buChar char="•"/>
            </a:pPr>
            <a:r>
              <a:rPr lang="en-NL" dirty="0"/>
              <a:t>Converting backgrounds to plots</a:t>
            </a:r>
          </a:p>
          <a:p>
            <a:pPr marL="171450" indent="-171450">
              <a:buFont typeface="Arial" panose="020B0604020202020204" pitchFamily="34" charset="0"/>
              <a:buChar char="•"/>
            </a:pPr>
            <a:r>
              <a:rPr lang="en-NL" dirty="0"/>
              <a:t>Influx of new agents</a:t>
            </a:r>
          </a:p>
          <a:p>
            <a:pPr marL="171450" indent="-171450">
              <a:buFont typeface="Arial" panose="020B0604020202020204" pitchFamily="34" charset="0"/>
              <a:buChar char="•"/>
            </a:pPr>
            <a:r>
              <a:rPr lang="en-NL" dirty="0"/>
              <a:t>Slowing down of agents</a:t>
            </a:r>
          </a:p>
          <a:p>
            <a:pPr marL="171450" indent="-171450">
              <a:buFont typeface="Arial" panose="020B0604020202020204" pitchFamily="34" charset="0"/>
              <a:buChar char="•"/>
            </a:pPr>
            <a:r>
              <a:rPr lang="en-NL" dirty="0"/>
              <a:t>Extracting data</a:t>
            </a:r>
          </a:p>
          <a:p>
            <a:pPr marL="171450" indent="-171450">
              <a:buFont typeface="Arial" panose="020B0604020202020204" pitchFamily="34" charset="0"/>
              <a:buChar char="•"/>
            </a:pPr>
            <a:endParaRPr lang="en-NL" dirty="0"/>
          </a:p>
          <a:p>
            <a:pPr marL="0" indent="0">
              <a:buFont typeface="Arial" panose="020B0604020202020204" pitchFamily="34" charset="0"/>
              <a:buNone/>
            </a:pPr>
            <a:r>
              <a:rPr lang="en-NL" dirty="0"/>
              <a:t>Difficulties?</a:t>
            </a:r>
          </a:p>
          <a:p>
            <a:pPr marL="171450" indent="-171450">
              <a:buFont typeface="Arial" panose="020B0604020202020204" pitchFamily="34" charset="0"/>
              <a:buChar char="•"/>
            </a:pPr>
            <a:r>
              <a:rPr lang="en-NL" dirty="0"/>
              <a:t>Agents spawning on top of each other </a:t>
            </a:r>
            <a:r>
              <a:rPr lang="en-NL" dirty="0">
                <a:sym typeface="Wingdings" panose="05000000000000000000" pitchFamily="2" charset="2"/>
              </a:rPr>
              <a:t> marble effect</a:t>
            </a:r>
          </a:p>
          <a:p>
            <a:pPr marL="171450" indent="-171450">
              <a:buFont typeface="Arial" panose="020B0604020202020204" pitchFamily="34" charset="0"/>
              <a:buChar char="•"/>
            </a:pPr>
            <a:r>
              <a:rPr lang="en-NL" dirty="0">
                <a:sym typeface="Wingdings" panose="05000000000000000000" pitchFamily="2" charset="2"/>
              </a:rPr>
              <a:t>Geometrical objects</a:t>
            </a:r>
          </a:p>
          <a:p>
            <a:pPr marL="171450" indent="-171450">
              <a:buFont typeface="Arial" panose="020B0604020202020204" pitchFamily="34" charset="0"/>
              <a:buChar char="•"/>
            </a:pPr>
            <a:r>
              <a:rPr lang="en-NL" dirty="0">
                <a:sym typeface="Wingdings" panose="05000000000000000000" pitchFamily="2" charset="2"/>
              </a:rPr>
              <a:t>Speeding agents back up</a:t>
            </a:r>
          </a:p>
          <a:p>
            <a:pPr marL="171450" indent="-171450">
              <a:buFont typeface="Arial" panose="020B0604020202020204" pitchFamily="34" charset="0"/>
              <a:buChar char="•"/>
            </a:pPr>
            <a:endParaRPr lang="en-NL" dirty="0"/>
          </a:p>
        </p:txBody>
      </p:sp>
      <p:sp>
        <p:nvSpPr>
          <p:cNvPr id="4" name="Slide Number Placeholder 3"/>
          <p:cNvSpPr>
            <a:spLocks noGrp="1"/>
          </p:cNvSpPr>
          <p:nvPr>
            <p:ph type="sldNum" sz="quarter" idx="5"/>
          </p:nvPr>
        </p:nvSpPr>
        <p:spPr/>
        <p:txBody>
          <a:bodyPr/>
          <a:lstStyle/>
          <a:p>
            <a:fld id="{83E0F153-E701-458E-A850-39E2CE854E04}" type="slidenum">
              <a:rPr lang="en-GB" smtClean="0"/>
              <a:t>8</a:t>
            </a:fld>
            <a:endParaRPr lang="en-GB"/>
          </a:p>
        </p:txBody>
      </p:sp>
    </p:spTree>
    <p:extLst>
      <p:ext uri="{BB962C8B-B14F-4D97-AF65-F5344CB8AC3E}">
        <p14:creationId xmlns:p14="http://schemas.microsoft.com/office/powerpoint/2010/main" val="413594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Base Model = </a:t>
            </a:r>
            <a:r>
              <a:rPr lang="en-NL" dirty="0" err="1"/>
              <a:t>Cromosim</a:t>
            </a:r>
            <a:endParaRPr lang="en-NL" dirty="0"/>
          </a:p>
          <a:p>
            <a:r>
              <a:rPr lang="en-NL" dirty="0" err="1"/>
              <a:t>Cromosim</a:t>
            </a:r>
            <a:r>
              <a:rPr lang="en-NL" dirty="0"/>
              <a:t> includes </a:t>
            </a:r>
            <a:r>
              <a:rPr lang="en-NL" dirty="0" err="1"/>
              <a:t>Cellullar</a:t>
            </a:r>
            <a:r>
              <a:rPr lang="en-NL" dirty="0"/>
              <a:t> Automata and ABM</a:t>
            </a:r>
          </a:p>
          <a:p>
            <a:r>
              <a:rPr lang="en-NL" dirty="0"/>
              <a:t>Discrete time steps – time step provided as dt</a:t>
            </a:r>
          </a:p>
          <a:p>
            <a:r>
              <a:rPr lang="en-NL" dirty="0"/>
              <a:t>JSON files for parameters – useful for single simulations, not for multiple</a:t>
            </a:r>
          </a:p>
          <a:p>
            <a:r>
              <a:rPr lang="en-NL" dirty="0"/>
              <a:t>Documentation between well commented and odd data structures / variable names / functionality</a:t>
            </a:r>
          </a:p>
          <a:p>
            <a:endParaRPr lang="en-NL" dirty="0"/>
          </a:p>
          <a:p>
            <a:r>
              <a:rPr lang="en-NL" dirty="0"/>
              <a:t>Shortcomings of the model:</a:t>
            </a:r>
          </a:p>
          <a:p>
            <a:pPr marL="171450" indent="-171450">
              <a:buFont typeface="Arial" panose="020B0604020202020204" pitchFamily="34" charset="0"/>
              <a:buChar char="•"/>
            </a:pPr>
            <a:r>
              <a:rPr lang="en-NL" dirty="0"/>
              <a:t>Simulation of a static environment</a:t>
            </a:r>
          </a:p>
          <a:p>
            <a:pPr marL="171450" indent="-171450">
              <a:buFont typeface="Arial" panose="020B0604020202020204" pitchFamily="34" charset="0"/>
              <a:buChar char="•"/>
            </a:pPr>
            <a:r>
              <a:rPr lang="en-NL" dirty="0"/>
              <a:t>Data collection and figures are in-simulation</a:t>
            </a:r>
          </a:p>
          <a:p>
            <a:endParaRPr lang="en-NL" dirty="0"/>
          </a:p>
          <a:p>
            <a:endParaRPr lang="en-NL" dirty="0"/>
          </a:p>
          <a:p>
            <a:r>
              <a:rPr lang="en-NL" dirty="0"/>
              <a:t>Expanded how?</a:t>
            </a:r>
          </a:p>
          <a:p>
            <a:pPr marL="171450" indent="-171450">
              <a:buFont typeface="Arial" panose="020B0604020202020204" pitchFamily="34" charset="0"/>
              <a:buChar char="•"/>
            </a:pPr>
            <a:r>
              <a:rPr lang="en-NL" dirty="0"/>
              <a:t>Converting backgrounds to plots</a:t>
            </a:r>
          </a:p>
          <a:p>
            <a:pPr marL="171450" indent="-171450">
              <a:buFont typeface="Arial" panose="020B0604020202020204" pitchFamily="34" charset="0"/>
              <a:buChar char="•"/>
            </a:pPr>
            <a:r>
              <a:rPr lang="en-NL" dirty="0"/>
              <a:t>Influx of new agents</a:t>
            </a:r>
          </a:p>
          <a:p>
            <a:pPr marL="171450" indent="-171450">
              <a:buFont typeface="Arial" panose="020B0604020202020204" pitchFamily="34" charset="0"/>
              <a:buChar char="•"/>
            </a:pPr>
            <a:r>
              <a:rPr lang="en-NL" dirty="0"/>
              <a:t>Slowing down of agents</a:t>
            </a:r>
          </a:p>
          <a:p>
            <a:pPr marL="171450" indent="-171450">
              <a:buFont typeface="Arial" panose="020B0604020202020204" pitchFamily="34" charset="0"/>
              <a:buChar char="•"/>
            </a:pPr>
            <a:r>
              <a:rPr lang="en-NL" dirty="0"/>
              <a:t>Extracting data</a:t>
            </a:r>
          </a:p>
          <a:p>
            <a:pPr marL="171450" indent="-171450">
              <a:buFont typeface="Arial" panose="020B0604020202020204" pitchFamily="34" charset="0"/>
              <a:buChar char="•"/>
            </a:pPr>
            <a:endParaRPr lang="en-NL" dirty="0"/>
          </a:p>
          <a:p>
            <a:pPr marL="0" indent="0">
              <a:buFont typeface="Arial" panose="020B0604020202020204" pitchFamily="34" charset="0"/>
              <a:buNone/>
            </a:pPr>
            <a:r>
              <a:rPr lang="en-NL" dirty="0"/>
              <a:t>Difficulties?</a:t>
            </a:r>
          </a:p>
          <a:p>
            <a:pPr marL="171450" indent="-171450">
              <a:buFont typeface="Arial" panose="020B0604020202020204" pitchFamily="34" charset="0"/>
              <a:buChar char="•"/>
            </a:pPr>
            <a:r>
              <a:rPr lang="en-NL" dirty="0"/>
              <a:t>Agents spawning on top of each other </a:t>
            </a:r>
            <a:r>
              <a:rPr lang="en-NL" dirty="0">
                <a:sym typeface="Wingdings" panose="05000000000000000000" pitchFamily="2" charset="2"/>
              </a:rPr>
              <a:t> marble effect</a:t>
            </a:r>
          </a:p>
          <a:p>
            <a:pPr marL="171450" indent="-171450">
              <a:buFont typeface="Arial" panose="020B0604020202020204" pitchFamily="34" charset="0"/>
              <a:buChar char="•"/>
            </a:pPr>
            <a:r>
              <a:rPr lang="en-NL" dirty="0">
                <a:sym typeface="Wingdings" panose="05000000000000000000" pitchFamily="2" charset="2"/>
              </a:rPr>
              <a:t>Geometrical objects</a:t>
            </a:r>
          </a:p>
          <a:p>
            <a:pPr marL="171450" indent="-171450">
              <a:buFont typeface="Arial" panose="020B0604020202020204" pitchFamily="34" charset="0"/>
              <a:buChar char="•"/>
            </a:pPr>
            <a:r>
              <a:rPr lang="en-NL" dirty="0">
                <a:sym typeface="Wingdings" panose="05000000000000000000" pitchFamily="2" charset="2"/>
              </a:rPr>
              <a:t>Speeding agents back up</a:t>
            </a:r>
          </a:p>
          <a:p>
            <a:pPr marL="171450" indent="-171450">
              <a:buFont typeface="Arial" panose="020B0604020202020204" pitchFamily="34" charset="0"/>
              <a:buChar char="•"/>
            </a:pPr>
            <a:endParaRPr lang="en-NL" dirty="0"/>
          </a:p>
        </p:txBody>
      </p:sp>
      <p:sp>
        <p:nvSpPr>
          <p:cNvPr id="4" name="Slide Number Placeholder 3"/>
          <p:cNvSpPr>
            <a:spLocks noGrp="1"/>
          </p:cNvSpPr>
          <p:nvPr>
            <p:ph type="sldNum" sz="quarter" idx="5"/>
          </p:nvPr>
        </p:nvSpPr>
        <p:spPr/>
        <p:txBody>
          <a:bodyPr/>
          <a:lstStyle/>
          <a:p>
            <a:fld id="{83E0F153-E701-458E-A850-39E2CE854E04}" type="slidenum">
              <a:rPr lang="en-GB" smtClean="0"/>
              <a:t>9</a:t>
            </a:fld>
            <a:endParaRPr lang="en-GB"/>
          </a:p>
        </p:txBody>
      </p:sp>
    </p:spTree>
    <p:extLst>
      <p:ext uri="{BB962C8B-B14F-4D97-AF65-F5344CB8AC3E}">
        <p14:creationId xmlns:p14="http://schemas.microsoft.com/office/powerpoint/2010/main" val="1687955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Base Model = </a:t>
            </a:r>
            <a:r>
              <a:rPr lang="en-NL" dirty="0" err="1"/>
              <a:t>Cromosim</a:t>
            </a:r>
            <a:endParaRPr lang="en-NL" dirty="0"/>
          </a:p>
          <a:p>
            <a:r>
              <a:rPr lang="en-NL" dirty="0" err="1"/>
              <a:t>Cromosim</a:t>
            </a:r>
            <a:r>
              <a:rPr lang="en-NL" dirty="0"/>
              <a:t> includes </a:t>
            </a:r>
            <a:r>
              <a:rPr lang="en-NL" dirty="0" err="1"/>
              <a:t>Cellullar</a:t>
            </a:r>
            <a:r>
              <a:rPr lang="en-NL" dirty="0"/>
              <a:t> Automata and ABM</a:t>
            </a:r>
          </a:p>
          <a:p>
            <a:r>
              <a:rPr lang="en-NL" dirty="0"/>
              <a:t>Discrete time steps – time step provided as dt</a:t>
            </a:r>
          </a:p>
          <a:p>
            <a:r>
              <a:rPr lang="en-NL" dirty="0"/>
              <a:t>JSON files for parameters – useful for single simulations, not for multiple</a:t>
            </a:r>
          </a:p>
          <a:p>
            <a:r>
              <a:rPr lang="en-NL" dirty="0"/>
              <a:t>Documentation between well commented and odd data structures / variable names / functionality</a:t>
            </a:r>
          </a:p>
          <a:p>
            <a:endParaRPr lang="en-NL" dirty="0"/>
          </a:p>
          <a:p>
            <a:r>
              <a:rPr lang="en-NL" dirty="0"/>
              <a:t>Shortcomings of the model:</a:t>
            </a:r>
          </a:p>
          <a:p>
            <a:pPr marL="171450" indent="-171450">
              <a:buFont typeface="Arial" panose="020B0604020202020204" pitchFamily="34" charset="0"/>
              <a:buChar char="•"/>
            </a:pPr>
            <a:r>
              <a:rPr lang="en-NL" dirty="0"/>
              <a:t>Simulation of a static environment</a:t>
            </a:r>
          </a:p>
          <a:p>
            <a:pPr marL="171450" indent="-171450">
              <a:buFont typeface="Arial" panose="020B0604020202020204" pitchFamily="34" charset="0"/>
              <a:buChar char="•"/>
            </a:pPr>
            <a:r>
              <a:rPr lang="en-NL" dirty="0"/>
              <a:t>Data collection and figures are in-simulation</a:t>
            </a:r>
          </a:p>
          <a:p>
            <a:endParaRPr lang="en-NL" dirty="0"/>
          </a:p>
          <a:p>
            <a:endParaRPr lang="en-NL" dirty="0"/>
          </a:p>
          <a:p>
            <a:r>
              <a:rPr lang="en-NL" dirty="0"/>
              <a:t>Expanded how?</a:t>
            </a:r>
          </a:p>
          <a:p>
            <a:pPr marL="171450" indent="-171450">
              <a:buFont typeface="Arial" panose="020B0604020202020204" pitchFamily="34" charset="0"/>
              <a:buChar char="•"/>
            </a:pPr>
            <a:r>
              <a:rPr lang="en-NL" dirty="0"/>
              <a:t>Converting backgrounds to plots</a:t>
            </a:r>
          </a:p>
          <a:p>
            <a:pPr marL="171450" indent="-171450">
              <a:buFont typeface="Arial" panose="020B0604020202020204" pitchFamily="34" charset="0"/>
              <a:buChar char="•"/>
            </a:pPr>
            <a:r>
              <a:rPr lang="en-NL" dirty="0"/>
              <a:t>Influx of new agents</a:t>
            </a:r>
          </a:p>
          <a:p>
            <a:pPr marL="171450" indent="-171450">
              <a:buFont typeface="Arial" panose="020B0604020202020204" pitchFamily="34" charset="0"/>
              <a:buChar char="•"/>
            </a:pPr>
            <a:r>
              <a:rPr lang="en-NL" dirty="0"/>
              <a:t>Slowing down of agents</a:t>
            </a:r>
          </a:p>
          <a:p>
            <a:pPr marL="171450" indent="-171450">
              <a:buFont typeface="Arial" panose="020B0604020202020204" pitchFamily="34" charset="0"/>
              <a:buChar char="•"/>
            </a:pPr>
            <a:r>
              <a:rPr lang="en-NL" dirty="0"/>
              <a:t>Extracting data</a:t>
            </a:r>
          </a:p>
          <a:p>
            <a:pPr marL="171450" indent="-171450">
              <a:buFont typeface="Arial" panose="020B0604020202020204" pitchFamily="34" charset="0"/>
              <a:buChar char="•"/>
            </a:pPr>
            <a:endParaRPr lang="en-NL" dirty="0"/>
          </a:p>
          <a:p>
            <a:pPr marL="0" indent="0">
              <a:buFont typeface="Arial" panose="020B0604020202020204" pitchFamily="34" charset="0"/>
              <a:buNone/>
            </a:pPr>
            <a:r>
              <a:rPr lang="en-NL" dirty="0"/>
              <a:t>Difficulties?</a:t>
            </a:r>
          </a:p>
          <a:p>
            <a:pPr marL="171450" indent="-171450">
              <a:buFont typeface="Arial" panose="020B0604020202020204" pitchFamily="34" charset="0"/>
              <a:buChar char="•"/>
            </a:pPr>
            <a:r>
              <a:rPr lang="en-NL" dirty="0"/>
              <a:t>Agents spawning on top of each other </a:t>
            </a:r>
            <a:r>
              <a:rPr lang="en-NL" dirty="0">
                <a:sym typeface="Wingdings" panose="05000000000000000000" pitchFamily="2" charset="2"/>
              </a:rPr>
              <a:t> marble effect</a:t>
            </a:r>
          </a:p>
          <a:p>
            <a:pPr marL="171450" indent="-171450">
              <a:buFont typeface="Arial" panose="020B0604020202020204" pitchFamily="34" charset="0"/>
              <a:buChar char="•"/>
            </a:pPr>
            <a:r>
              <a:rPr lang="en-NL" dirty="0">
                <a:sym typeface="Wingdings" panose="05000000000000000000" pitchFamily="2" charset="2"/>
              </a:rPr>
              <a:t>Geometrical objects</a:t>
            </a:r>
          </a:p>
          <a:p>
            <a:pPr marL="171450" indent="-171450">
              <a:buFont typeface="Arial" panose="020B0604020202020204" pitchFamily="34" charset="0"/>
              <a:buChar char="•"/>
            </a:pPr>
            <a:r>
              <a:rPr lang="en-NL" dirty="0">
                <a:sym typeface="Wingdings" panose="05000000000000000000" pitchFamily="2" charset="2"/>
              </a:rPr>
              <a:t>Speeding agents back up</a:t>
            </a:r>
          </a:p>
          <a:p>
            <a:pPr marL="171450" indent="-171450">
              <a:buFont typeface="Arial" panose="020B0604020202020204" pitchFamily="34" charset="0"/>
              <a:buChar char="•"/>
            </a:pPr>
            <a:endParaRPr lang="en-NL" dirty="0"/>
          </a:p>
        </p:txBody>
      </p:sp>
      <p:sp>
        <p:nvSpPr>
          <p:cNvPr id="4" name="Slide Number Placeholder 3"/>
          <p:cNvSpPr>
            <a:spLocks noGrp="1"/>
          </p:cNvSpPr>
          <p:nvPr>
            <p:ph type="sldNum" sz="quarter" idx="5"/>
          </p:nvPr>
        </p:nvSpPr>
        <p:spPr/>
        <p:txBody>
          <a:bodyPr/>
          <a:lstStyle/>
          <a:p>
            <a:fld id="{83E0F153-E701-458E-A850-39E2CE854E04}" type="slidenum">
              <a:rPr lang="en-GB" smtClean="0"/>
              <a:t>10</a:t>
            </a:fld>
            <a:endParaRPr lang="en-GB"/>
          </a:p>
        </p:txBody>
      </p:sp>
    </p:spTree>
    <p:extLst>
      <p:ext uri="{BB962C8B-B14F-4D97-AF65-F5344CB8AC3E}">
        <p14:creationId xmlns:p14="http://schemas.microsoft.com/office/powerpoint/2010/main" val="407446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729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337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79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47DD-7C87-42A5-B391-3AFEDD585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AA61C69-ECB6-4A15-B091-095F3BF13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C1904D6-5EE6-411C-807D-5E553D23675A}"/>
              </a:ext>
            </a:extLst>
          </p:cNvPr>
          <p:cNvSpPr>
            <a:spLocks noGrp="1"/>
          </p:cNvSpPr>
          <p:nvPr>
            <p:ph type="dt" sz="half" idx="10"/>
          </p:nvPr>
        </p:nvSpPr>
        <p:spPr/>
        <p:txBody>
          <a:bodyPr/>
          <a:lstStyle/>
          <a:p>
            <a:fld id="{9184DA70-C731-4C70-880D-CCD4705E623C}" type="datetime1">
              <a:rPr lang="en-US" smtClean="0"/>
              <a:t>6/25/2021</a:t>
            </a:fld>
            <a:endParaRPr lang="en-US" dirty="0"/>
          </a:p>
        </p:txBody>
      </p:sp>
      <p:sp>
        <p:nvSpPr>
          <p:cNvPr id="5" name="Footer Placeholder 4">
            <a:extLst>
              <a:ext uri="{FF2B5EF4-FFF2-40B4-BE49-F238E27FC236}">
                <a16:creationId xmlns:a16="http://schemas.microsoft.com/office/drawing/2014/main" id="{ECBF8C17-CC8F-48D1-B939-0DC2A14E79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0A73A7-3E29-4308-BA1B-5F92206533B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785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27D4-CBD5-407C-B231-CCC07EBE84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F4D529-D2CA-49D0-8761-07778CC396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CADE73-1011-4BFF-9017-6CB34319CF50}"/>
              </a:ext>
            </a:extLst>
          </p:cNvPr>
          <p:cNvSpPr>
            <a:spLocks noGrp="1"/>
          </p:cNvSpPr>
          <p:nvPr>
            <p:ph type="dt" sz="half" idx="10"/>
          </p:nvPr>
        </p:nvSpPr>
        <p:spPr/>
        <p:txBody>
          <a:bodyPr/>
          <a:lstStyle/>
          <a:p>
            <a:fld id="{4BE1D723-8F53-4F53-90B0-1982A396982E}" type="datetime1">
              <a:rPr lang="en-US" smtClean="0"/>
              <a:t>6/25/2021</a:t>
            </a:fld>
            <a:endParaRPr lang="en-US" dirty="0"/>
          </a:p>
        </p:txBody>
      </p:sp>
      <p:sp>
        <p:nvSpPr>
          <p:cNvPr id="5" name="Footer Placeholder 4">
            <a:extLst>
              <a:ext uri="{FF2B5EF4-FFF2-40B4-BE49-F238E27FC236}">
                <a16:creationId xmlns:a16="http://schemas.microsoft.com/office/drawing/2014/main" id="{44243C79-EBFC-4968-8A2F-CC1721EF18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6B3F9F-71FF-499D-85E8-9A3C45C8F96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9842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EDB1-50D4-4BAD-BA6D-5D52B54AAF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61A8702-B029-47E4-B9CD-5D2F05D08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684D4-6DAE-46BA-91D9-761B31439568}"/>
              </a:ext>
            </a:extLst>
          </p:cNvPr>
          <p:cNvSpPr>
            <a:spLocks noGrp="1"/>
          </p:cNvSpPr>
          <p:nvPr>
            <p:ph type="dt" sz="half" idx="10"/>
          </p:nvPr>
        </p:nvSpPr>
        <p:spPr/>
        <p:txBody>
          <a:bodyPr/>
          <a:lstStyle/>
          <a:p>
            <a:fld id="{97669AF7-7BEB-44E4-9852-375E34362B5B}" type="datetime1">
              <a:rPr lang="en-US" smtClean="0"/>
              <a:t>6/25/2021</a:t>
            </a:fld>
            <a:endParaRPr lang="en-US" dirty="0"/>
          </a:p>
        </p:txBody>
      </p:sp>
      <p:sp>
        <p:nvSpPr>
          <p:cNvPr id="5" name="Footer Placeholder 4">
            <a:extLst>
              <a:ext uri="{FF2B5EF4-FFF2-40B4-BE49-F238E27FC236}">
                <a16:creationId xmlns:a16="http://schemas.microsoft.com/office/drawing/2014/main" id="{40F812B7-9F9E-4187-9AC1-0A131EF604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706B37-8BE4-41D9-9A7F-470EECC954D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4227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2660-921F-4F91-8245-89163604A1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9A9117-4CEE-4241-B12B-F5B7842B7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CE0166-5124-4FFE-90B0-7C28246FC9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B4746C-EE68-498D-99DE-32B5A02FDEC8}"/>
              </a:ext>
            </a:extLst>
          </p:cNvPr>
          <p:cNvSpPr>
            <a:spLocks noGrp="1"/>
          </p:cNvSpPr>
          <p:nvPr>
            <p:ph type="dt" sz="half" idx="10"/>
          </p:nvPr>
        </p:nvSpPr>
        <p:spPr/>
        <p:txBody>
          <a:bodyPr/>
          <a:lstStyle/>
          <a:p>
            <a:fld id="{BAAAC38D-0552-4C82-B593-E6124DFADBE2}" type="datetime1">
              <a:rPr lang="en-US" smtClean="0"/>
              <a:t>6/25/2021</a:t>
            </a:fld>
            <a:endParaRPr lang="en-US" dirty="0"/>
          </a:p>
        </p:txBody>
      </p:sp>
      <p:sp>
        <p:nvSpPr>
          <p:cNvPr id="6" name="Footer Placeholder 5">
            <a:extLst>
              <a:ext uri="{FF2B5EF4-FFF2-40B4-BE49-F238E27FC236}">
                <a16:creationId xmlns:a16="http://schemas.microsoft.com/office/drawing/2014/main" id="{4373FD93-B22E-4C44-B8FF-4B38226313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16B87B-994C-481A-AF2A-FF435F5AADA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830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1878-2FC2-4F78-B236-7CA71238299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0A1A9C-5B42-456B-93F4-E577DC919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2109E-96D1-4B97-9E02-09001BBE5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27694FA-5EC8-4EB8-A426-B61E651A4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B6CC7-9236-48E9-B41B-4E53C050DE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1CB0E2-84B3-46D8-83C0-427FB80D0D6F}"/>
              </a:ext>
            </a:extLst>
          </p:cNvPr>
          <p:cNvSpPr>
            <a:spLocks noGrp="1"/>
          </p:cNvSpPr>
          <p:nvPr>
            <p:ph type="dt" sz="half" idx="10"/>
          </p:nvPr>
        </p:nvSpPr>
        <p:spPr/>
        <p:txBody>
          <a:bodyPr/>
          <a:lstStyle/>
          <a:p>
            <a:fld id="{D9DF0F1C-5577-4ACB-BB62-DF8F3C494C7E}" type="datetime1">
              <a:rPr lang="en-US" smtClean="0"/>
              <a:t>6/25/2021</a:t>
            </a:fld>
            <a:endParaRPr lang="en-US" dirty="0"/>
          </a:p>
        </p:txBody>
      </p:sp>
      <p:sp>
        <p:nvSpPr>
          <p:cNvPr id="8" name="Footer Placeholder 7">
            <a:extLst>
              <a:ext uri="{FF2B5EF4-FFF2-40B4-BE49-F238E27FC236}">
                <a16:creationId xmlns:a16="http://schemas.microsoft.com/office/drawing/2014/main" id="{F13D50F3-FAA0-4C6A-B780-F71BF7E8331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695C315-54C3-4C83-A944-34F4746015E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8947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BDC4-1104-4BC0-A694-FA73E25B79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102ADB-5B80-4EBE-88E8-7AE5A7254B03}"/>
              </a:ext>
            </a:extLst>
          </p:cNvPr>
          <p:cNvSpPr>
            <a:spLocks noGrp="1"/>
          </p:cNvSpPr>
          <p:nvPr>
            <p:ph type="dt" sz="half" idx="10"/>
          </p:nvPr>
        </p:nvSpPr>
        <p:spPr/>
        <p:txBody>
          <a:bodyPr/>
          <a:lstStyle/>
          <a:p>
            <a:fld id="{1775B394-D9F9-4F0C-B15D-605F45CB9E9F}" type="datetime1">
              <a:rPr lang="en-US" smtClean="0"/>
              <a:t>6/25/2021</a:t>
            </a:fld>
            <a:endParaRPr lang="en-US" dirty="0"/>
          </a:p>
        </p:txBody>
      </p:sp>
      <p:sp>
        <p:nvSpPr>
          <p:cNvPr id="4" name="Footer Placeholder 3">
            <a:extLst>
              <a:ext uri="{FF2B5EF4-FFF2-40B4-BE49-F238E27FC236}">
                <a16:creationId xmlns:a16="http://schemas.microsoft.com/office/drawing/2014/main" id="{AE80BF5C-3F9A-48D9-B941-225902FDCF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4E6526-17C9-44C2-9A86-6CCB13B4B3C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431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624F6-7EDC-47CE-90F6-925B8CC3D110}"/>
              </a:ext>
            </a:extLst>
          </p:cNvPr>
          <p:cNvSpPr>
            <a:spLocks noGrp="1"/>
          </p:cNvSpPr>
          <p:nvPr>
            <p:ph type="dt" sz="half" idx="10"/>
          </p:nvPr>
        </p:nvSpPr>
        <p:spPr/>
        <p:txBody>
          <a:bodyPr/>
          <a:lstStyle/>
          <a:p>
            <a:fld id="{39667345-2558-425A-8533-9BFDBCE15005}" type="datetime1">
              <a:rPr lang="en-US" smtClean="0"/>
              <a:t>6/25/2021</a:t>
            </a:fld>
            <a:endParaRPr lang="en-US" dirty="0"/>
          </a:p>
        </p:txBody>
      </p:sp>
      <p:sp>
        <p:nvSpPr>
          <p:cNvPr id="3" name="Footer Placeholder 2">
            <a:extLst>
              <a:ext uri="{FF2B5EF4-FFF2-40B4-BE49-F238E27FC236}">
                <a16:creationId xmlns:a16="http://schemas.microsoft.com/office/drawing/2014/main" id="{AE009327-3A16-4DDE-936E-7571B804E28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AEFCDEB-24B1-42B2-A3B4-906A555AA50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78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2990-FE8D-4DBF-9DE7-85E21DE02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2B8D12-1BC8-4E47-93AA-3F0F129F2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9F45C4-EE10-4BDC-980D-F68213C13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02A31-1FAF-4882-AF35-A66EE469B873}"/>
              </a:ext>
            </a:extLst>
          </p:cNvPr>
          <p:cNvSpPr>
            <a:spLocks noGrp="1"/>
          </p:cNvSpPr>
          <p:nvPr>
            <p:ph type="dt" sz="half" idx="10"/>
          </p:nvPr>
        </p:nvSpPr>
        <p:spPr/>
        <p:txBody>
          <a:bodyPr/>
          <a:lstStyle/>
          <a:p>
            <a:fld id="{92BEA474-078D-4E9B-9B14-09A87B19DC46}" type="datetime1">
              <a:rPr lang="en-US" smtClean="0"/>
              <a:t>6/25/2021</a:t>
            </a:fld>
            <a:endParaRPr lang="en-US" dirty="0"/>
          </a:p>
        </p:txBody>
      </p:sp>
      <p:sp>
        <p:nvSpPr>
          <p:cNvPr id="6" name="Footer Placeholder 5">
            <a:extLst>
              <a:ext uri="{FF2B5EF4-FFF2-40B4-BE49-F238E27FC236}">
                <a16:creationId xmlns:a16="http://schemas.microsoft.com/office/drawing/2014/main" id="{9FAB0A4C-3D52-49FE-A93D-92697C8903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CD8EF0-4654-4D47-B3A0-699729309AA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8523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4400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6093-3198-4EA2-9A10-1AA3CC640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5E3A66-A287-41DE-B03A-6F3AA9A8D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AA7C7ED-A4AB-4A66-BA1B-3E2AD91D7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84C3C-0201-459B-9FB8-C29A2145EB49}"/>
              </a:ext>
            </a:extLst>
          </p:cNvPr>
          <p:cNvSpPr>
            <a:spLocks noGrp="1"/>
          </p:cNvSpPr>
          <p:nvPr>
            <p:ph type="dt" sz="half" idx="10"/>
          </p:nvPr>
        </p:nvSpPr>
        <p:spPr/>
        <p:txBody>
          <a:bodyPr/>
          <a:lstStyle/>
          <a:p>
            <a:fld id="{4907D986-8816-4272-A432-0437A28A9828}" type="datetime1">
              <a:rPr lang="en-US" smtClean="0"/>
              <a:t>6/25/2021</a:t>
            </a:fld>
            <a:endParaRPr lang="en-US" dirty="0"/>
          </a:p>
        </p:txBody>
      </p:sp>
      <p:sp>
        <p:nvSpPr>
          <p:cNvPr id="6" name="Footer Placeholder 5">
            <a:extLst>
              <a:ext uri="{FF2B5EF4-FFF2-40B4-BE49-F238E27FC236}">
                <a16:creationId xmlns:a16="http://schemas.microsoft.com/office/drawing/2014/main" id="{A6F74809-4C17-43A9-B49B-4C95B077187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5D527C6-51E4-420B-AEB5-E622AC14D89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17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1FF7-ED1C-4DAD-A210-E31876571B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8D2EEE-DF45-4FF9-888C-006C929CA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B8116D-87E2-4421-A3F4-B87C701BBB00}"/>
              </a:ext>
            </a:extLst>
          </p:cNvPr>
          <p:cNvSpPr>
            <a:spLocks noGrp="1"/>
          </p:cNvSpPr>
          <p:nvPr>
            <p:ph type="dt" sz="half" idx="10"/>
          </p:nvPr>
        </p:nvSpPr>
        <p:spPr/>
        <p:txBody>
          <a:bodyPr/>
          <a:lstStyle/>
          <a:p>
            <a:fld id="{B612A279-0833-481D-8C56-F67FD0AC6C50}" type="datetime1">
              <a:rPr lang="en-US" smtClean="0"/>
              <a:t>6/25/2021</a:t>
            </a:fld>
            <a:endParaRPr lang="en-US" dirty="0"/>
          </a:p>
        </p:txBody>
      </p:sp>
      <p:sp>
        <p:nvSpPr>
          <p:cNvPr id="5" name="Footer Placeholder 4">
            <a:extLst>
              <a:ext uri="{FF2B5EF4-FFF2-40B4-BE49-F238E27FC236}">
                <a16:creationId xmlns:a16="http://schemas.microsoft.com/office/drawing/2014/main" id="{604786B3-A4D7-4AFE-AADC-6760AB6799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FE7AE5-56E4-47FC-97C7-0C6955C1B9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6215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282CF0-8704-466D-A33D-68EA3FEAE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5B56F1-EB58-4C4A-A12D-818724DC0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9956D7-5012-4254-9C43-15739C12F730}"/>
              </a:ext>
            </a:extLst>
          </p:cNvPr>
          <p:cNvSpPr>
            <a:spLocks noGrp="1"/>
          </p:cNvSpPr>
          <p:nvPr>
            <p:ph type="dt" sz="half" idx="10"/>
          </p:nvPr>
        </p:nvSpPr>
        <p:spPr/>
        <p:txBody>
          <a:bodyPr/>
          <a:lstStyle/>
          <a:p>
            <a:fld id="{6587DA83-5663-4C9C-B9AA-0B40A3DAFF81}" type="datetime1">
              <a:rPr lang="en-US" smtClean="0"/>
              <a:t>6/25/2021</a:t>
            </a:fld>
            <a:endParaRPr lang="en-US" dirty="0"/>
          </a:p>
        </p:txBody>
      </p:sp>
      <p:sp>
        <p:nvSpPr>
          <p:cNvPr id="5" name="Footer Placeholder 4">
            <a:extLst>
              <a:ext uri="{FF2B5EF4-FFF2-40B4-BE49-F238E27FC236}">
                <a16:creationId xmlns:a16="http://schemas.microsoft.com/office/drawing/2014/main" id="{2F2F9FE5-0150-4A57-AEF3-20EFCF5DDD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697C8D-6D90-4C79-8824-3BA6B4E41A6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964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098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486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398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8147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198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527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301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07864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842ED-DC06-43C3-85D3-4814A21E6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2DCFDD-D440-44C6-A5A3-33466C935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18D47C-0004-4035-8020-63889AC34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6/25/2021</a:t>
            </a:fld>
            <a:endParaRPr lang="en-US" dirty="0"/>
          </a:p>
        </p:txBody>
      </p:sp>
      <p:sp>
        <p:nvSpPr>
          <p:cNvPr id="5" name="Footer Placeholder 4">
            <a:extLst>
              <a:ext uri="{FF2B5EF4-FFF2-40B4-BE49-F238E27FC236}">
                <a16:creationId xmlns:a16="http://schemas.microsoft.com/office/drawing/2014/main" id="{812E7878-A9C1-410F-8B4A-A46E53965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18DCF02-1A04-4A40-BA8D-CFDF78DE4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9693667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8.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9.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0.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4.png"/><Relationship Id="rId12"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23.png"/><Relationship Id="rId11" Type="http://schemas.openxmlformats.org/officeDocument/2006/relationships/image" Target="../media/image33.png"/><Relationship Id="rId5" Type="http://schemas.openxmlformats.org/officeDocument/2006/relationships/image" Target="../media/image20.png"/><Relationship Id="rId10" Type="http://schemas.openxmlformats.org/officeDocument/2006/relationships/image" Target="../media/image32.png"/><Relationship Id="rId4" Type="http://schemas.openxmlformats.org/officeDocument/2006/relationships/image" Target="../media/image22.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5.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8.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4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41.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41.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41.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42.pn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AA2E6E2-52DA-4E19-BB33-D65E982CA060}"/>
              </a:ext>
            </a:extLst>
          </p:cNvPr>
          <p:cNvPicPr>
            <a:picLocks noChangeAspect="1"/>
          </p:cNvPicPr>
          <p:nvPr/>
        </p:nvPicPr>
        <p:blipFill rotWithShape="1">
          <a:blip r:embed="rId3">
            <a:alphaModFix amt="35000"/>
          </a:blip>
          <a:srcRect t="2063" b="13351"/>
          <a:stretch/>
        </p:blipFill>
        <p:spPr>
          <a:xfrm>
            <a:off x="20" y="10"/>
            <a:ext cx="12191980" cy="6857990"/>
          </a:xfrm>
          <a:prstGeom prst="rect">
            <a:avLst/>
          </a:prstGeom>
        </p:spPr>
      </p:pic>
      <p:sp>
        <p:nvSpPr>
          <p:cNvPr id="2" name="Title 1">
            <a:extLst>
              <a:ext uri="{FF2B5EF4-FFF2-40B4-BE49-F238E27FC236}">
                <a16:creationId xmlns:a16="http://schemas.microsoft.com/office/drawing/2014/main" id="{491BBD62-9CAA-4D23-9185-EA98511FD1D2}"/>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Heterogeneity of desired speed in crowd dynamics</a:t>
            </a:r>
            <a:endParaRPr lang="en-GB" dirty="0">
              <a:solidFill>
                <a:srgbClr val="FFFFFF"/>
              </a:solidFill>
            </a:endParaRPr>
          </a:p>
        </p:txBody>
      </p:sp>
      <p:sp>
        <p:nvSpPr>
          <p:cNvPr id="3" name="Subtitle 2">
            <a:extLst>
              <a:ext uri="{FF2B5EF4-FFF2-40B4-BE49-F238E27FC236}">
                <a16:creationId xmlns:a16="http://schemas.microsoft.com/office/drawing/2014/main" id="{3097A4F3-1C83-49CF-A858-5BA1BB1EB487}"/>
              </a:ext>
            </a:extLst>
          </p:cNvPr>
          <p:cNvSpPr>
            <a:spLocks noGrp="1"/>
          </p:cNvSpPr>
          <p:nvPr>
            <p:ph type="subTitle" idx="1"/>
          </p:nvPr>
        </p:nvSpPr>
        <p:spPr>
          <a:xfrm>
            <a:off x="1100051" y="4645152"/>
            <a:ext cx="10058400" cy="1143000"/>
          </a:xfrm>
        </p:spPr>
        <p:txBody>
          <a:bodyPr>
            <a:normAutofit/>
          </a:bodyPr>
          <a:lstStyle/>
          <a:p>
            <a:r>
              <a:rPr lang="en-US" dirty="0">
                <a:solidFill>
                  <a:srgbClr val="FFFFFF"/>
                </a:solidFill>
              </a:rPr>
              <a:t>Group 5: Daniel </a:t>
            </a:r>
            <a:r>
              <a:rPr lang="en-US">
                <a:solidFill>
                  <a:srgbClr val="FFFFFF"/>
                </a:solidFill>
              </a:rPr>
              <a:t>Vink</a:t>
            </a:r>
            <a:r>
              <a:rPr lang="en-US" dirty="0">
                <a:solidFill>
                  <a:srgbClr val="FFFFFF"/>
                </a:solidFill>
              </a:rPr>
              <a:t>, Frantisek </a:t>
            </a:r>
            <a:r>
              <a:rPr lang="en-US">
                <a:solidFill>
                  <a:srgbClr val="FFFFFF"/>
                </a:solidFill>
              </a:rPr>
              <a:t>Bartos</a:t>
            </a:r>
            <a:r>
              <a:rPr lang="en-US" dirty="0">
                <a:solidFill>
                  <a:srgbClr val="FFFFFF"/>
                </a:solidFill>
              </a:rPr>
              <a:t>, </a:t>
            </a:r>
            <a:r>
              <a:rPr lang="en-US">
                <a:solidFill>
                  <a:srgbClr val="FFFFFF"/>
                </a:solidFill>
              </a:rPr>
              <a:t>Abinash</a:t>
            </a:r>
            <a:r>
              <a:rPr lang="en-US" dirty="0">
                <a:solidFill>
                  <a:srgbClr val="FFFFFF"/>
                </a:solidFill>
              </a:rPr>
              <a:t> </a:t>
            </a:r>
            <a:r>
              <a:rPr lang="en-US">
                <a:solidFill>
                  <a:srgbClr val="FFFFFF"/>
                </a:solidFill>
              </a:rPr>
              <a:t>satapathy</a:t>
            </a:r>
            <a:r>
              <a:rPr lang="en-US" dirty="0">
                <a:solidFill>
                  <a:srgbClr val="FFFFFF"/>
                </a:solidFill>
              </a:rPr>
              <a:t>, Corien van </a:t>
            </a:r>
            <a:r>
              <a:rPr lang="en-US">
                <a:solidFill>
                  <a:srgbClr val="FFFFFF"/>
                </a:solidFill>
              </a:rPr>
              <a:t>kleij</a:t>
            </a:r>
            <a:endParaRPr lang="en-GB" dirty="0">
              <a:solidFill>
                <a:srgbClr val="FFFFFF"/>
              </a:solidFill>
            </a:endParaRPr>
          </a:p>
        </p:txBody>
      </p:sp>
      <p:cxnSp>
        <p:nvCxnSpPr>
          <p:cNvPr id="20" name="Straight Connector 19">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94004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D053-2D58-4F90-BC14-528F31C7210F}"/>
              </a:ext>
            </a:extLst>
          </p:cNvPr>
          <p:cNvSpPr>
            <a:spLocks noGrp="1"/>
          </p:cNvSpPr>
          <p:nvPr>
            <p:ph type="title"/>
          </p:nvPr>
        </p:nvSpPr>
        <p:spPr/>
        <p:txBody>
          <a:bodyPr>
            <a:normAutofit/>
          </a:bodyPr>
          <a:lstStyle/>
          <a:p>
            <a:r>
              <a:rPr lang="en-US" dirty="0"/>
              <a:t>Method – </a:t>
            </a:r>
            <a:r>
              <a:rPr lang="en-NL" dirty="0"/>
              <a:t>Implementation</a:t>
            </a:r>
            <a:endParaRPr lang="en-GB" dirty="0"/>
          </a:p>
        </p:txBody>
      </p:sp>
      <p:sp>
        <p:nvSpPr>
          <p:cNvPr id="3" name="Content Placeholder 2">
            <a:extLst>
              <a:ext uri="{FF2B5EF4-FFF2-40B4-BE49-F238E27FC236}">
                <a16:creationId xmlns:a16="http://schemas.microsoft.com/office/drawing/2014/main" id="{3CD54711-A4B8-468A-B8AC-8B9E887CB76C}"/>
              </a:ext>
            </a:extLst>
          </p:cNvPr>
          <p:cNvSpPr>
            <a:spLocks noGrp="1"/>
          </p:cNvSpPr>
          <p:nvPr>
            <p:ph idx="1"/>
          </p:nvPr>
        </p:nvSpPr>
        <p:spPr/>
        <p:txBody>
          <a:bodyPr/>
          <a:lstStyle/>
          <a:p>
            <a:endParaRPr lang="en-US" sz="2400" dirty="0">
              <a:sym typeface="Wingdings" panose="05000000000000000000" pitchFamily="2" charset="2"/>
            </a:endParaRPr>
          </a:p>
          <a:p>
            <a:endParaRPr lang="en-GB" dirty="0"/>
          </a:p>
        </p:txBody>
      </p:sp>
      <p:sp>
        <p:nvSpPr>
          <p:cNvPr id="5" name="Tekstvak 4">
            <a:extLst>
              <a:ext uri="{FF2B5EF4-FFF2-40B4-BE49-F238E27FC236}">
                <a16:creationId xmlns:a16="http://schemas.microsoft.com/office/drawing/2014/main" id="{96392F17-A751-4C3F-84D9-F104EE0E11A6}"/>
              </a:ext>
            </a:extLst>
          </p:cNvPr>
          <p:cNvSpPr txBox="1"/>
          <p:nvPr/>
        </p:nvSpPr>
        <p:spPr>
          <a:xfrm>
            <a:off x="1097280" y="2108201"/>
            <a:ext cx="9276521" cy="2262158"/>
          </a:xfrm>
          <a:prstGeom prst="rect">
            <a:avLst/>
          </a:prstGeom>
          <a:noFill/>
        </p:spPr>
        <p:txBody>
          <a:bodyPr wrap="square" rtlCol="0">
            <a:spAutoFit/>
          </a:bodyPr>
          <a:lstStyle/>
          <a:p>
            <a:r>
              <a:rPr lang="en-NL" sz="2400" b="1" dirty="0"/>
              <a:t>Difficulties:</a:t>
            </a:r>
            <a:endParaRPr lang="en-NL" sz="2400" dirty="0"/>
          </a:p>
          <a:p>
            <a:pPr marL="285750" indent="-285750">
              <a:lnSpc>
                <a:spcPct val="150000"/>
              </a:lnSpc>
              <a:buFont typeface="Arial" panose="020B0604020202020204" pitchFamily="34" charset="0"/>
              <a:buChar char="•"/>
            </a:pPr>
            <a:r>
              <a:rPr lang="en-NL" dirty="0"/>
              <a:t>Agents leaving the model</a:t>
            </a:r>
          </a:p>
          <a:p>
            <a:pPr marL="285750" indent="-285750">
              <a:lnSpc>
                <a:spcPct val="150000"/>
              </a:lnSpc>
              <a:buFont typeface="Arial" panose="020B0604020202020204" pitchFamily="34" charset="0"/>
              <a:buChar char="•"/>
            </a:pPr>
            <a:r>
              <a:rPr lang="en-NL" dirty="0"/>
              <a:t>Agent collisions on spawn </a:t>
            </a:r>
            <a:r>
              <a:rPr lang="en-NL" dirty="0">
                <a:sym typeface="Wingdings" panose="05000000000000000000" pitchFamily="2" charset="2"/>
              </a:rPr>
              <a:t> Extreme Social Force  Marble effect</a:t>
            </a:r>
            <a:endParaRPr lang="en-NL" dirty="0"/>
          </a:p>
          <a:p>
            <a:pPr marL="285750" indent="-285750">
              <a:lnSpc>
                <a:spcPct val="150000"/>
              </a:lnSpc>
              <a:buFont typeface="Arial" panose="020B0604020202020204" pitchFamily="34" charset="0"/>
              <a:buChar char="•"/>
            </a:pPr>
            <a:endParaRPr lang="en-NL" dirty="0"/>
          </a:p>
          <a:p>
            <a:endParaRPr lang="en-NL" b="1" dirty="0"/>
          </a:p>
          <a:p>
            <a:endParaRPr lang="nl-NL" b="1" dirty="0"/>
          </a:p>
        </p:txBody>
      </p:sp>
      <p:pic>
        <p:nvPicPr>
          <p:cNvPr id="6" name="Marble_example">
            <a:hlinkClick r:id="" action="ppaction://media"/>
            <a:extLst>
              <a:ext uri="{FF2B5EF4-FFF2-40B4-BE49-F238E27FC236}">
                <a16:creationId xmlns:a16="http://schemas.microsoft.com/office/drawing/2014/main" id="{4C77EC52-48C8-4115-93D4-AE8BAEC4DF5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192240" y="3429000"/>
            <a:ext cx="7086600" cy="2590800"/>
          </a:xfrm>
          <a:prstGeom prst="rect">
            <a:avLst/>
          </a:prstGeom>
        </p:spPr>
      </p:pic>
    </p:spTree>
    <p:extLst>
      <p:ext uri="{BB962C8B-B14F-4D97-AF65-F5344CB8AC3E}">
        <p14:creationId xmlns:p14="http://schemas.microsoft.com/office/powerpoint/2010/main" val="41137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8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Throughput by Condition</a:t>
            </a:r>
            <a:endParaRPr lang="en-GB" dirty="0"/>
          </a:p>
        </p:txBody>
      </p:sp>
      <p:pic>
        <p:nvPicPr>
          <p:cNvPr id="7" name="giffed">
            <a:hlinkClick r:id="" action="ppaction://media"/>
            <a:extLst>
              <a:ext uri="{FF2B5EF4-FFF2-40B4-BE49-F238E27FC236}">
                <a16:creationId xmlns:a16="http://schemas.microsoft.com/office/drawing/2014/main" id="{F8DE4BA6-A68D-4611-A496-EB6CCEFE293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92291" y="1534886"/>
            <a:ext cx="10007418" cy="5003709"/>
          </a:xfrm>
          <a:prstGeom prst="rect">
            <a:avLst/>
          </a:prstGeom>
        </p:spPr>
      </p:pic>
    </p:spTree>
    <p:extLst>
      <p:ext uri="{BB962C8B-B14F-4D97-AF65-F5344CB8AC3E}">
        <p14:creationId xmlns:p14="http://schemas.microsoft.com/office/powerpoint/2010/main" val="345952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1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74944" y="1315614"/>
            <a:ext cx="8194204" cy="5542386"/>
          </a:xfrm>
          <a:prstGeom prst="rect">
            <a:avLst/>
          </a:prstGeom>
        </p:spPr>
      </p:pic>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Throughput by Condition</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097782" y="2676199"/>
            <a:ext cx="2044700" cy="601663"/>
          </a:xfr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782" y="1957450"/>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782" y="4866841"/>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143179"/>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a1</a:t>
            </a:r>
            <a:br>
              <a:rPr lang="en-US" sz="2400" dirty="0"/>
            </a:br>
            <a:br>
              <a:rPr lang="en-US" sz="2400" dirty="0"/>
            </a:br>
            <a:r>
              <a:rPr lang="en-US" sz="2400" dirty="0"/>
              <a:t>a0</a:t>
            </a:r>
            <a:br>
              <a:rPr lang="en-US" sz="2400" dirty="0"/>
            </a:br>
            <a:br>
              <a:rPr lang="en-US" sz="2400" dirty="0"/>
            </a:br>
            <a:r>
              <a:rPr lang="en-US" sz="2400" dirty="0"/>
              <a:t>a2</a:t>
            </a:r>
            <a:br>
              <a:rPr lang="en-US" sz="2400" dirty="0"/>
            </a:br>
            <a:br>
              <a:rPr lang="en-US" sz="2400" dirty="0"/>
            </a:br>
            <a:r>
              <a:rPr lang="en-US" sz="2400" dirty="0"/>
              <a:t>a4</a:t>
            </a:r>
            <a:br>
              <a:rPr lang="en-US" sz="2400" dirty="0"/>
            </a:br>
            <a:br>
              <a:rPr lang="en-US" sz="2400" dirty="0"/>
            </a:br>
            <a:r>
              <a:rPr lang="en-US" sz="2400" dirty="0"/>
              <a:t>a3</a:t>
            </a:r>
            <a:br>
              <a:rPr lang="en-US" sz="2400" dirty="0"/>
            </a:br>
            <a:br>
              <a:rPr lang="en-US" sz="2400" dirty="0"/>
            </a:br>
            <a:r>
              <a:rPr lang="en-US" sz="2400" dirty="0"/>
              <a:t>a5</a:t>
            </a:r>
            <a:br>
              <a:rPr lang="en-US" sz="2400" dirty="0"/>
            </a:br>
            <a:endParaRPr lang="en-US" sz="2400" dirty="0"/>
          </a:p>
        </p:txBody>
      </p:sp>
    </p:spTree>
    <p:extLst>
      <p:ext uri="{BB962C8B-B14F-4D97-AF65-F5344CB8AC3E}">
        <p14:creationId xmlns:p14="http://schemas.microsoft.com/office/powerpoint/2010/main" val="29546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Throughput by Heterogeneity</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97782" y="2671286"/>
            <a:ext cx="2044700" cy="601663"/>
          </a:xfr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782" y="1957450"/>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782" y="4866841"/>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43179"/>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a1</a:t>
            </a:r>
            <a:br>
              <a:rPr lang="en-US" sz="2400" dirty="0"/>
            </a:br>
            <a:br>
              <a:rPr lang="en-US" sz="2400" dirty="0"/>
            </a:br>
            <a:r>
              <a:rPr lang="en-US" sz="2400" dirty="0"/>
              <a:t>a0</a:t>
            </a:r>
            <a:br>
              <a:rPr lang="en-US" sz="2400" dirty="0"/>
            </a:br>
            <a:br>
              <a:rPr lang="en-US" sz="2400" dirty="0"/>
            </a:br>
            <a:r>
              <a:rPr lang="en-US" sz="2400" dirty="0"/>
              <a:t>a2</a:t>
            </a:r>
            <a:br>
              <a:rPr lang="en-US" sz="2400" dirty="0"/>
            </a:br>
            <a:br>
              <a:rPr lang="en-US" sz="2400" dirty="0"/>
            </a:br>
            <a:r>
              <a:rPr lang="en-US" sz="2400" dirty="0"/>
              <a:t>a4</a:t>
            </a:r>
            <a:br>
              <a:rPr lang="en-US" sz="2400" dirty="0"/>
            </a:br>
            <a:br>
              <a:rPr lang="en-US" sz="2400" dirty="0"/>
            </a:br>
            <a:r>
              <a:rPr lang="en-US" sz="2400" dirty="0"/>
              <a:t>a3</a:t>
            </a:r>
            <a:br>
              <a:rPr lang="en-US" sz="2400" dirty="0"/>
            </a:br>
            <a:br>
              <a:rPr lang="en-US" sz="2400" dirty="0"/>
            </a:br>
            <a:r>
              <a:rPr lang="en-US" sz="2400" dirty="0"/>
              <a:t>a5</a:t>
            </a:r>
            <a:br>
              <a:rPr lang="en-US" sz="2400" dirty="0"/>
            </a:br>
            <a:endParaRPr lang="en-US" sz="2400" dirty="0"/>
          </a:p>
        </p:txBody>
      </p:sp>
      <p:pic>
        <p:nvPicPr>
          <p:cNvPr id="5" name="Picture 4">
            <a:extLst>
              <a:ext uri="{FF2B5EF4-FFF2-40B4-BE49-F238E27FC236}">
                <a16:creationId xmlns:a16="http://schemas.microsoft.com/office/drawing/2014/main" id="{0BC8663D-51BD-4D45-BAB1-6D556C346109}"/>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702776" y="1387489"/>
            <a:ext cx="3975907" cy="2689219"/>
          </a:xfrm>
          <a:prstGeom prst="rect">
            <a:avLst/>
          </a:prstGeom>
        </p:spPr>
      </p:pic>
      <p:sp>
        <p:nvSpPr>
          <p:cNvPr id="6" name="Rectangle: Rounded Corners 5">
            <a:extLst>
              <a:ext uri="{FF2B5EF4-FFF2-40B4-BE49-F238E27FC236}">
                <a16:creationId xmlns:a16="http://schemas.microsoft.com/office/drawing/2014/main" id="{79B5A8A4-CDFD-43A0-B65D-B9A801524CD2}"/>
              </a:ext>
            </a:extLst>
          </p:cNvPr>
          <p:cNvSpPr/>
          <p:nvPr/>
        </p:nvSpPr>
        <p:spPr>
          <a:xfrm>
            <a:off x="474785" y="1859702"/>
            <a:ext cx="2795955" cy="14771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D318BF4-DB6C-4FD4-84A3-2430B13925AD}"/>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7826679" y="1465308"/>
            <a:ext cx="3975908" cy="2689219"/>
          </a:xfrm>
          <a:prstGeom prst="rect">
            <a:avLst/>
          </a:prstGeom>
        </p:spPr>
      </p:pic>
      <p:pic>
        <p:nvPicPr>
          <p:cNvPr id="14" name="Picture 13">
            <a:extLst>
              <a:ext uri="{FF2B5EF4-FFF2-40B4-BE49-F238E27FC236}">
                <a16:creationId xmlns:a16="http://schemas.microsoft.com/office/drawing/2014/main" id="{8C746699-2328-42A3-B1B6-B79824C4EDFD}"/>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3702775" y="4094610"/>
            <a:ext cx="3975907" cy="2746390"/>
          </a:xfrm>
          <a:prstGeom prst="rect">
            <a:avLst/>
          </a:prstGeom>
        </p:spPr>
      </p:pic>
      <p:pic>
        <p:nvPicPr>
          <p:cNvPr id="16" name="Picture 15">
            <a:extLst>
              <a:ext uri="{FF2B5EF4-FFF2-40B4-BE49-F238E27FC236}">
                <a16:creationId xmlns:a16="http://schemas.microsoft.com/office/drawing/2014/main" id="{C4753CE3-2B35-450A-AD00-0F0C1672ED4A}"/>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7826678" y="4154527"/>
            <a:ext cx="3975907" cy="2689220"/>
          </a:xfrm>
          <a:prstGeom prst="rect">
            <a:avLst/>
          </a:prstGeom>
        </p:spPr>
      </p:pic>
      <p:sp>
        <p:nvSpPr>
          <p:cNvPr id="18" name="Rectangle: Rounded Corners 17">
            <a:extLst>
              <a:ext uri="{FF2B5EF4-FFF2-40B4-BE49-F238E27FC236}">
                <a16:creationId xmlns:a16="http://schemas.microsoft.com/office/drawing/2014/main" id="{7501F7C6-E44C-4FCC-B39B-C0BB8391ACC3}"/>
              </a:ext>
            </a:extLst>
          </p:cNvPr>
          <p:cNvSpPr/>
          <p:nvPr/>
        </p:nvSpPr>
        <p:spPr>
          <a:xfrm>
            <a:off x="474784" y="4067659"/>
            <a:ext cx="2795955" cy="14771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59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C8663D-51BD-4D45-BAB1-6D556C3461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04948" y="1565011"/>
            <a:ext cx="7787052" cy="5266996"/>
          </a:xfrm>
          <a:prstGeom prst="rect">
            <a:avLst/>
          </a:prstGeom>
        </p:spPr>
      </p:pic>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Throughput by Heterogeneity</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097782" y="2638700"/>
            <a:ext cx="2044700" cy="601662"/>
          </a:xfr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782" y="1957450"/>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782" y="4866841"/>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143179"/>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a1</a:t>
            </a:r>
            <a:br>
              <a:rPr lang="en-US" sz="2400" dirty="0"/>
            </a:br>
            <a:br>
              <a:rPr lang="en-US" sz="2400" dirty="0"/>
            </a:br>
            <a:r>
              <a:rPr lang="en-US" sz="2400" dirty="0"/>
              <a:t>a0</a:t>
            </a:r>
            <a:br>
              <a:rPr lang="en-US" sz="2400" dirty="0"/>
            </a:br>
            <a:br>
              <a:rPr lang="en-US" sz="2400" dirty="0"/>
            </a:br>
            <a:r>
              <a:rPr lang="en-US" sz="2400" dirty="0"/>
              <a:t>a2</a:t>
            </a:r>
            <a:br>
              <a:rPr lang="en-US" sz="2400" dirty="0"/>
            </a:br>
            <a:br>
              <a:rPr lang="en-US" sz="2400" dirty="0"/>
            </a:br>
            <a:r>
              <a:rPr lang="en-US" sz="2400" dirty="0"/>
              <a:t>a4</a:t>
            </a:r>
            <a:br>
              <a:rPr lang="en-US" sz="2400" dirty="0"/>
            </a:br>
            <a:br>
              <a:rPr lang="en-US" sz="2400" dirty="0"/>
            </a:br>
            <a:r>
              <a:rPr lang="en-US" sz="2400" dirty="0"/>
              <a:t>a3</a:t>
            </a:r>
            <a:br>
              <a:rPr lang="en-US" sz="2400" dirty="0"/>
            </a:br>
            <a:br>
              <a:rPr lang="en-US" sz="2400" dirty="0"/>
            </a:br>
            <a:r>
              <a:rPr lang="en-US" sz="2400" dirty="0"/>
              <a:t>a5</a:t>
            </a:r>
            <a:br>
              <a:rPr lang="en-US" sz="2400" dirty="0"/>
            </a:br>
            <a:endParaRPr lang="en-US" sz="2400" dirty="0"/>
          </a:p>
        </p:txBody>
      </p:sp>
      <p:sp>
        <p:nvSpPr>
          <p:cNvPr id="12" name="Rectangle: Rounded Corners 11">
            <a:extLst>
              <a:ext uri="{FF2B5EF4-FFF2-40B4-BE49-F238E27FC236}">
                <a16:creationId xmlns:a16="http://schemas.microsoft.com/office/drawing/2014/main" id="{71376726-773D-4958-AEA3-1B65C7A6D39E}"/>
              </a:ext>
            </a:extLst>
          </p:cNvPr>
          <p:cNvSpPr/>
          <p:nvPr/>
        </p:nvSpPr>
        <p:spPr>
          <a:xfrm>
            <a:off x="474785" y="3301637"/>
            <a:ext cx="2795955" cy="7379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61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Throughput by Heterogeneity</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97280" y="2694979"/>
            <a:ext cx="2044700" cy="601662"/>
          </a:xfr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782" y="1957450"/>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782" y="4866841"/>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43179"/>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a1</a:t>
            </a:r>
            <a:br>
              <a:rPr lang="en-US" sz="2400" dirty="0"/>
            </a:br>
            <a:br>
              <a:rPr lang="en-US" sz="2400" dirty="0"/>
            </a:br>
            <a:r>
              <a:rPr lang="en-US" sz="2400" dirty="0"/>
              <a:t>a0</a:t>
            </a:r>
            <a:br>
              <a:rPr lang="en-US" sz="2400" dirty="0"/>
            </a:br>
            <a:br>
              <a:rPr lang="en-US" sz="2400" dirty="0"/>
            </a:br>
            <a:r>
              <a:rPr lang="en-US" sz="2400" dirty="0"/>
              <a:t>a2</a:t>
            </a:r>
            <a:br>
              <a:rPr lang="en-US" sz="2400" dirty="0"/>
            </a:br>
            <a:br>
              <a:rPr lang="en-US" sz="2400" dirty="0"/>
            </a:br>
            <a:r>
              <a:rPr lang="en-US" sz="2400" dirty="0"/>
              <a:t>a4</a:t>
            </a:r>
            <a:br>
              <a:rPr lang="en-US" sz="2400" dirty="0"/>
            </a:br>
            <a:br>
              <a:rPr lang="en-US" sz="2400" dirty="0"/>
            </a:br>
            <a:r>
              <a:rPr lang="en-US" sz="2400" dirty="0"/>
              <a:t>a3</a:t>
            </a:r>
            <a:br>
              <a:rPr lang="en-US" sz="2400" dirty="0"/>
            </a:br>
            <a:br>
              <a:rPr lang="en-US" sz="2400" dirty="0"/>
            </a:br>
            <a:r>
              <a:rPr lang="en-US" sz="2400" dirty="0"/>
              <a:t>a5</a:t>
            </a:r>
            <a:br>
              <a:rPr lang="en-US" sz="2400" dirty="0"/>
            </a:br>
            <a:endParaRPr lang="en-US" sz="2400" dirty="0"/>
          </a:p>
        </p:txBody>
      </p:sp>
      <p:pic>
        <p:nvPicPr>
          <p:cNvPr id="5" name="Picture 4">
            <a:extLst>
              <a:ext uri="{FF2B5EF4-FFF2-40B4-BE49-F238E27FC236}">
                <a16:creationId xmlns:a16="http://schemas.microsoft.com/office/drawing/2014/main" id="{0BC8663D-51BD-4D45-BAB1-6D556C346109}"/>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4404948" y="1565011"/>
            <a:ext cx="7787052" cy="5266996"/>
          </a:xfrm>
          <a:prstGeom prst="rect">
            <a:avLst/>
          </a:prstGeom>
        </p:spPr>
      </p:pic>
      <p:sp>
        <p:nvSpPr>
          <p:cNvPr id="12" name="Rectangle: Rounded Corners 11">
            <a:extLst>
              <a:ext uri="{FF2B5EF4-FFF2-40B4-BE49-F238E27FC236}">
                <a16:creationId xmlns:a16="http://schemas.microsoft.com/office/drawing/2014/main" id="{CCF9A558-D07B-433A-9C41-AF0EAA7A03DB}"/>
              </a:ext>
            </a:extLst>
          </p:cNvPr>
          <p:cNvSpPr/>
          <p:nvPr/>
        </p:nvSpPr>
        <p:spPr>
          <a:xfrm>
            <a:off x="474785" y="5543670"/>
            <a:ext cx="2795955" cy="7379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10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986" y="1315614"/>
            <a:ext cx="8114120" cy="5542386"/>
          </a:xfrm>
          <a:prstGeom prst="rect">
            <a:avLst/>
          </a:prstGeom>
        </p:spPr>
      </p:pic>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Relative Decrease (Unidirectional)</a:t>
            </a:r>
            <a:endParaRPr lang="en-GB" dirty="0"/>
          </a:p>
        </p:txBody>
      </p:sp>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1200329"/>
          </a:xfrm>
          <a:prstGeom prst="rect">
            <a:avLst/>
          </a:prstGeom>
          <a:noFill/>
        </p:spPr>
        <p:txBody>
          <a:bodyPr wrap="square" rtlCol="0">
            <a:spAutoFit/>
          </a:bodyPr>
          <a:lstStyle/>
          <a:p>
            <a:r>
              <a:rPr lang="en-US" sz="2400" dirty="0"/>
              <a:t>a0</a:t>
            </a:r>
            <a:br>
              <a:rPr lang="en-US" sz="2400" dirty="0"/>
            </a:br>
            <a:br>
              <a:rPr lang="en-US" sz="2400" dirty="0"/>
            </a:br>
            <a:endParaRPr lang="en-US" sz="2400" dirty="0"/>
          </a:p>
        </p:txBody>
      </p:sp>
      <p:cxnSp>
        <p:nvCxnSpPr>
          <p:cNvPr id="4" name="Straight Arrow Connector 3">
            <a:extLst>
              <a:ext uri="{FF2B5EF4-FFF2-40B4-BE49-F238E27FC236}">
                <a16:creationId xmlns:a16="http://schemas.microsoft.com/office/drawing/2014/main" id="{0630D303-D6CE-41B9-9809-1E2201118B2C}"/>
              </a:ext>
            </a:extLst>
          </p:cNvPr>
          <p:cNvCxnSpPr>
            <a:cxnSpLocks/>
          </p:cNvCxnSpPr>
          <p:nvPr/>
        </p:nvCxnSpPr>
        <p:spPr>
          <a:xfrm>
            <a:off x="5014913" y="1645444"/>
            <a:ext cx="1021556" cy="881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EE85997-5FB4-49AB-A162-FB74794E2B7E}"/>
              </a:ext>
            </a:extLst>
          </p:cNvPr>
          <p:cNvSpPr txBox="1"/>
          <p:nvPr/>
        </p:nvSpPr>
        <p:spPr>
          <a:xfrm>
            <a:off x="4726989" y="2020518"/>
            <a:ext cx="3132909" cy="646331"/>
          </a:xfrm>
          <a:prstGeom prst="rect">
            <a:avLst/>
          </a:prstGeom>
          <a:noFill/>
        </p:spPr>
        <p:txBody>
          <a:bodyPr wrap="none" rtlCol="0">
            <a:spAutoFit/>
          </a:bodyPr>
          <a:lstStyle/>
          <a:p>
            <a:r>
              <a:rPr lang="en-US" dirty="0"/>
              <a:t>relative decrease in throughput</a:t>
            </a:r>
            <a:br>
              <a:rPr lang="en-US" dirty="0"/>
            </a:br>
            <a:r>
              <a:rPr lang="en-US" dirty="0"/>
              <a:t>with increasing heterogeneity</a:t>
            </a:r>
          </a:p>
        </p:txBody>
      </p:sp>
      <p:pic>
        <p:nvPicPr>
          <p:cNvPr id="10" name="Content Placeholder 10" descr="Shape, rectangle&#10;&#10;Description automatically generated">
            <a:extLst>
              <a:ext uri="{FF2B5EF4-FFF2-40B4-BE49-F238E27FC236}">
                <a16:creationId xmlns:a16="http://schemas.microsoft.com/office/drawing/2014/main" id="{40079711-87FF-4762-9FE8-A0B8410AE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1883476"/>
            <a:ext cx="2044700" cy="601662"/>
          </a:xfrm>
          <a:prstGeom prst="rect">
            <a:avLst/>
          </a:prstGeom>
        </p:spPr>
      </p:pic>
      <p:sp>
        <p:nvSpPr>
          <p:cNvPr id="17" name="TextBox 16">
            <a:extLst>
              <a:ext uri="{FF2B5EF4-FFF2-40B4-BE49-F238E27FC236}">
                <a16:creationId xmlns:a16="http://schemas.microsoft.com/office/drawing/2014/main" id="{D6134C1D-2940-4A91-9E31-82173993DBA3}"/>
              </a:ext>
            </a:extLst>
          </p:cNvPr>
          <p:cNvSpPr txBox="1"/>
          <p:nvPr/>
        </p:nvSpPr>
        <p:spPr>
          <a:xfrm>
            <a:off x="536986" y="1960385"/>
            <a:ext cx="770934" cy="1200329"/>
          </a:xfrm>
          <a:prstGeom prst="rect">
            <a:avLst/>
          </a:prstGeom>
          <a:noFill/>
        </p:spPr>
        <p:txBody>
          <a:bodyPr wrap="square" rtlCol="0">
            <a:spAutoFit/>
          </a:bodyPr>
          <a:lstStyle/>
          <a:p>
            <a:r>
              <a:rPr lang="en-US" sz="2400" dirty="0"/>
              <a:t>a0</a:t>
            </a:r>
            <a:br>
              <a:rPr lang="en-US" sz="2400" dirty="0"/>
            </a:br>
            <a:br>
              <a:rPr lang="en-US" sz="2400" dirty="0"/>
            </a:br>
            <a:endParaRPr lang="en-US" sz="2400" dirty="0"/>
          </a:p>
        </p:txBody>
      </p:sp>
    </p:spTree>
    <p:extLst>
      <p:ext uri="{BB962C8B-B14F-4D97-AF65-F5344CB8AC3E}">
        <p14:creationId xmlns:p14="http://schemas.microsoft.com/office/powerpoint/2010/main" val="20681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986" y="1315614"/>
            <a:ext cx="8114120" cy="5542385"/>
          </a:xfrm>
          <a:prstGeom prst="rect">
            <a:avLst/>
          </a:prstGeom>
        </p:spPr>
      </p:pic>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Relative Decrease (Unidirectional)</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082874" y="1884506"/>
            <a:ext cx="2044700" cy="601663"/>
          </a:xfr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874" y="2671837"/>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55253"/>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863913"/>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a0</a:t>
            </a:r>
            <a:br>
              <a:rPr lang="en-US" sz="2400" dirty="0"/>
            </a:br>
            <a:br>
              <a:rPr lang="en-US" sz="2400" dirty="0"/>
            </a:br>
            <a:r>
              <a:rPr lang="en-US" sz="2400" dirty="0"/>
              <a:t>a1</a:t>
            </a:r>
            <a:br>
              <a:rPr lang="en-US" sz="2400" dirty="0"/>
            </a:br>
            <a:br>
              <a:rPr lang="en-US" sz="2400" dirty="0"/>
            </a:br>
            <a:r>
              <a:rPr lang="en-US" sz="2400" dirty="0"/>
              <a:t>a2</a:t>
            </a:r>
            <a:br>
              <a:rPr lang="en-US" sz="2400" dirty="0"/>
            </a:br>
            <a:br>
              <a:rPr lang="en-US" sz="2400" dirty="0"/>
            </a:br>
            <a:r>
              <a:rPr lang="en-US" sz="2400" dirty="0"/>
              <a:t>a3</a:t>
            </a:r>
            <a:br>
              <a:rPr lang="en-US" sz="2400" dirty="0"/>
            </a:br>
            <a:br>
              <a:rPr lang="en-US" sz="2400" dirty="0"/>
            </a:br>
            <a:r>
              <a:rPr lang="en-US" sz="2400" dirty="0"/>
              <a:t>a4</a:t>
            </a:r>
            <a:br>
              <a:rPr lang="en-US" sz="2400" dirty="0"/>
            </a:br>
            <a:br>
              <a:rPr lang="en-US" sz="2400" dirty="0"/>
            </a:br>
            <a:r>
              <a:rPr lang="en-US" sz="2400" dirty="0"/>
              <a:t>a5</a:t>
            </a:r>
            <a:br>
              <a:rPr lang="en-US" sz="2400" dirty="0"/>
            </a:br>
            <a:endParaRPr lang="en-US" sz="2400" dirty="0"/>
          </a:p>
        </p:txBody>
      </p:sp>
      <p:sp>
        <p:nvSpPr>
          <p:cNvPr id="12" name="Rectangle: Rounded Corners 11">
            <a:extLst>
              <a:ext uri="{FF2B5EF4-FFF2-40B4-BE49-F238E27FC236}">
                <a16:creationId xmlns:a16="http://schemas.microsoft.com/office/drawing/2014/main" id="{80549425-54B1-4DC6-B32B-117CAE163F44}"/>
              </a:ext>
            </a:extLst>
          </p:cNvPr>
          <p:cNvSpPr/>
          <p:nvPr/>
        </p:nvSpPr>
        <p:spPr>
          <a:xfrm>
            <a:off x="474785" y="5562720"/>
            <a:ext cx="2795955" cy="7379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E394D26-1C04-4B7F-B1F4-9A4288ABBC72}"/>
              </a:ext>
            </a:extLst>
          </p:cNvPr>
          <p:cNvSpPr/>
          <p:nvPr/>
        </p:nvSpPr>
        <p:spPr>
          <a:xfrm rot="5400000">
            <a:off x="10395299" y="3629186"/>
            <a:ext cx="1891520" cy="50173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F4AB971-6106-427A-9C0D-EE1B20D3502C}"/>
              </a:ext>
            </a:extLst>
          </p:cNvPr>
          <p:cNvSpPr/>
          <p:nvPr/>
        </p:nvSpPr>
        <p:spPr>
          <a:xfrm rot="5400000">
            <a:off x="9249526" y="2618500"/>
            <a:ext cx="1325565" cy="50173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17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986" y="1315614"/>
            <a:ext cx="8114120" cy="5542385"/>
          </a:xfrm>
          <a:prstGeom prst="rect">
            <a:avLst/>
          </a:prstGeom>
        </p:spPr>
      </p:pic>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Relative Decrease (Unidirectional)</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083376" y="1956328"/>
            <a:ext cx="2044700" cy="601662"/>
          </a:xfr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874" y="2671837"/>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55253"/>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863913"/>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a0</a:t>
            </a:r>
            <a:br>
              <a:rPr lang="en-US" sz="2400" dirty="0"/>
            </a:br>
            <a:br>
              <a:rPr lang="en-US" sz="2400" dirty="0"/>
            </a:br>
            <a:r>
              <a:rPr lang="en-US" sz="2400" dirty="0"/>
              <a:t>a1</a:t>
            </a:r>
            <a:br>
              <a:rPr lang="en-US" sz="2400" dirty="0"/>
            </a:br>
            <a:br>
              <a:rPr lang="en-US" sz="2400" dirty="0"/>
            </a:br>
            <a:r>
              <a:rPr lang="en-US" sz="2400" dirty="0"/>
              <a:t>a2</a:t>
            </a:r>
            <a:br>
              <a:rPr lang="en-US" sz="2400" dirty="0"/>
            </a:br>
            <a:br>
              <a:rPr lang="en-US" sz="2400" dirty="0"/>
            </a:br>
            <a:r>
              <a:rPr lang="en-US" sz="2400" dirty="0"/>
              <a:t>a3</a:t>
            </a:r>
            <a:br>
              <a:rPr lang="en-US" sz="2400" dirty="0"/>
            </a:br>
            <a:br>
              <a:rPr lang="en-US" sz="2400" dirty="0"/>
            </a:br>
            <a:r>
              <a:rPr lang="en-US" sz="2400" dirty="0"/>
              <a:t>a4</a:t>
            </a:r>
            <a:br>
              <a:rPr lang="en-US" sz="2400" dirty="0"/>
            </a:br>
            <a:br>
              <a:rPr lang="en-US" sz="2400" dirty="0"/>
            </a:br>
            <a:r>
              <a:rPr lang="en-US" sz="2400" dirty="0"/>
              <a:t>a5</a:t>
            </a:r>
            <a:br>
              <a:rPr lang="en-US" sz="2400" dirty="0"/>
            </a:br>
            <a:endParaRPr lang="en-US" sz="2400" dirty="0"/>
          </a:p>
        </p:txBody>
      </p:sp>
      <p:cxnSp>
        <p:nvCxnSpPr>
          <p:cNvPr id="12" name="Straight Arrow Connector 11">
            <a:extLst>
              <a:ext uri="{FF2B5EF4-FFF2-40B4-BE49-F238E27FC236}">
                <a16:creationId xmlns:a16="http://schemas.microsoft.com/office/drawing/2014/main" id="{31B099D4-F328-460C-B0B8-F9C7CCE16109}"/>
              </a:ext>
            </a:extLst>
          </p:cNvPr>
          <p:cNvCxnSpPr>
            <a:cxnSpLocks/>
          </p:cNvCxnSpPr>
          <p:nvPr/>
        </p:nvCxnSpPr>
        <p:spPr>
          <a:xfrm>
            <a:off x="5024438" y="1669051"/>
            <a:ext cx="0" cy="407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B99F70-1923-4CFA-B64C-230055729AD5}"/>
              </a:ext>
            </a:extLst>
          </p:cNvPr>
          <p:cNvSpPr txBox="1"/>
          <p:nvPr/>
        </p:nvSpPr>
        <p:spPr>
          <a:xfrm>
            <a:off x="5193714" y="1612161"/>
            <a:ext cx="4045018" cy="646331"/>
          </a:xfrm>
          <a:prstGeom prst="rect">
            <a:avLst/>
          </a:prstGeom>
          <a:noFill/>
        </p:spPr>
        <p:txBody>
          <a:bodyPr wrap="none" rtlCol="0">
            <a:spAutoFit/>
          </a:bodyPr>
          <a:lstStyle/>
          <a:p>
            <a:r>
              <a:rPr lang="en-US" dirty="0"/>
              <a:t>relative decrease in throughput</a:t>
            </a:r>
            <a:br>
              <a:rPr lang="en-US" dirty="0"/>
            </a:br>
            <a:r>
              <a:rPr lang="en-US" dirty="0"/>
              <a:t>with addition of randomly slowed people</a:t>
            </a:r>
          </a:p>
        </p:txBody>
      </p:sp>
    </p:spTree>
    <p:extLst>
      <p:ext uri="{BB962C8B-B14F-4D97-AF65-F5344CB8AC3E}">
        <p14:creationId xmlns:p14="http://schemas.microsoft.com/office/powerpoint/2010/main" val="41057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Relative Decrease (Unidirectional)</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64725" y="1949733"/>
            <a:ext cx="2044700" cy="601662"/>
          </a:xfrm>
        </p:spPr>
      </p:pic>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14986" y="1315614"/>
            <a:ext cx="8114119" cy="5542385"/>
          </a:xfrm>
          <a:prstGeom prst="rect">
            <a:avLst/>
          </a:prstGeo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874" y="2671837"/>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55253"/>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863913"/>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a0</a:t>
            </a:r>
            <a:br>
              <a:rPr lang="en-US" sz="2400" dirty="0"/>
            </a:br>
            <a:br>
              <a:rPr lang="en-US" sz="2400" dirty="0"/>
            </a:br>
            <a:r>
              <a:rPr lang="en-US" sz="2400" dirty="0"/>
              <a:t>a1</a:t>
            </a:r>
            <a:br>
              <a:rPr lang="en-US" sz="2400" dirty="0"/>
            </a:br>
            <a:br>
              <a:rPr lang="en-US" sz="2400" dirty="0"/>
            </a:br>
            <a:r>
              <a:rPr lang="en-US" sz="2400" dirty="0"/>
              <a:t>a2</a:t>
            </a:r>
            <a:br>
              <a:rPr lang="en-US" sz="2400" dirty="0"/>
            </a:br>
            <a:br>
              <a:rPr lang="en-US" sz="2400" dirty="0"/>
            </a:br>
            <a:r>
              <a:rPr lang="en-US" sz="2400" dirty="0"/>
              <a:t>a3</a:t>
            </a:r>
            <a:br>
              <a:rPr lang="en-US" sz="2400" dirty="0"/>
            </a:br>
            <a:br>
              <a:rPr lang="en-US" sz="2400" dirty="0"/>
            </a:br>
            <a:r>
              <a:rPr lang="en-US" sz="2400" dirty="0"/>
              <a:t>a4</a:t>
            </a:r>
            <a:br>
              <a:rPr lang="en-US" sz="2400" dirty="0"/>
            </a:br>
            <a:br>
              <a:rPr lang="en-US" sz="2400" dirty="0"/>
            </a:br>
            <a:r>
              <a:rPr lang="en-US" sz="2400" dirty="0"/>
              <a:t>a5</a:t>
            </a:r>
            <a:br>
              <a:rPr lang="en-US" sz="2400" dirty="0"/>
            </a:br>
            <a:endParaRPr lang="en-US" sz="2400" dirty="0"/>
          </a:p>
        </p:txBody>
      </p:sp>
      <p:sp>
        <p:nvSpPr>
          <p:cNvPr id="16" name="Rectangle: Rounded Corners 15">
            <a:extLst>
              <a:ext uri="{FF2B5EF4-FFF2-40B4-BE49-F238E27FC236}">
                <a16:creationId xmlns:a16="http://schemas.microsoft.com/office/drawing/2014/main" id="{A629701F-A1A3-41EE-A1CC-1B7B2A3409B1}"/>
              </a:ext>
            </a:extLst>
          </p:cNvPr>
          <p:cNvSpPr/>
          <p:nvPr/>
        </p:nvSpPr>
        <p:spPr>
          <a:xfrm>
            <a:off x="474785" y="4825814"/>
            <a:ext cx="2795955" cy="1474814"/>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9BEB2D9-8159-4C7F-9AB3-AC8826FF2404}"/>
              </a:ext>
            </a:extLst>
          </p:cNvPr>
          <p:cNvSpPr/>
          <p:nvPr/>
        </p:nvSpPr>
        <p:spPr>
          <a:xfrm rot="5400000">
            <a:off x="4781188" y="2022753"/>
            <a:ext cx="861064" cy="1235158"/>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81A2E904-6604-4C47-9BAD-A2AA11307AD0}"/>
              </a:ext>
            </a:extLst>
          </p:cNvPr>
          <p:cNvSpPr/>
          <p:nvPr/>
        </p:nvSpPr>
        <p:spPr>
          <a:xfrm>
            <a:off x="474785" y="3319651"/>
            <a:ext cx="2795955" cy="7379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43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8FDD-F861-4169-AD01-381A5BA3E11A}"/>
              </a:ext>
            </a:extLst>
          </p:cNvPr>
          <p:cNvSpPr>
            <a:spLocks noGrp="1"/>
          </p:cNvSpPr>
          <p:nvPr>
            <p:ph type="title"/>
          </p:nvPr>
        </p:nvSpPr>
        <p:spPr/>
        <p:txBody>
          <a:bodyPr/>
          <a:lstStyle/>
          <a:p>
            <a:r>
              <a:rPr lang="en-US" dirty="0"/>
              <a:t>Table of Contents</a:t>
            </a:r>
            <a:endParaRPr lang="en-GB" dirty="0"/>
          </a:p>
        </p:txBody>
      </p:sp>
      <p:graphicFrame>
        <p:nvGraphicFramePr>
          <p:cNvPr id="7" name="Content Placeholder 2">
            <a:extLst>
              <a:ext uri="{FF2B5EF4-FFF2-40B4-BE49-F238E27FC236}">
                <a16:creationId xmlns:a16="http://schemas.microsoft.com/office/drawing/2014/main" id="{00C6D6E1-850D-46EB-BA39-C8DD9801A927}"/>
              </a:ext>
            </a:extLst>
          </p:cNvPr>
          <p:cNvGraphicFramePr>
            <a:graphicFrameLocks noGrp="1"/>
          </p:cNvGraphicFramePr>
          <p:nvPr>
            <p:ph idx="1"/>
            <p:extLst>
              <p:ext uri="{D42A27DB-BD31-4B8C-83A1-F6EECF244321}">
                <p14:modId xmlns:p14="http://schemas.microsoft.com/office/powerpoint/2010/main" val="359881337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471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Relative Decrease (Unidirectional)</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83376" y="1947624"/>
            <a:ext cx="2044700" cy="601663"/>
          </a:xfrm>
        </p:spPr>
      </p:pic>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14986" y="1316057"/>
            <a:ext cx="8114119" cy="5541498"/>
          </a:xfrm>
          <a:prstGeom prst="rect">
            <a:avLst/>
          </a:prstGeo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874" y="2671837"/>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55253"/>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863913"/>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a0</a:t>
            </a:r>
            <a:br>
              <a:rPr lang="en-US" sz="2400" dirty="0"/>
            </a:br>
            <a:br>
              <a:rPr lang="en-US" sz="2400" dirty="0"/>
            </a:br>
            <a:r>
              <a:rPr lang="en-US" sz="2400" dirty="0"/>
              <a:t>a1</a:t>
            </a:r>
            <a:br>
              <a:rPr lang="en-US" sz="2400" dirty="0"/>
            </a:br>
            <a:br>
              <a:rPr lang="en-US" sz="2400" dirty="0"/>
            </a:br>
            <a:r>
              <a:rPr lang="en-US" sz="2400" dirty="0"/>
              <a:t>a2</a:t>
            </a:r>
            <a:br>
              <a:rPr lang="en-US" sz="2400" dirty="0"/>
            </a:br>
            <a:br>
              <a:rPr lang="en-US" sz="2400" dirty="0"/>
            </a:br>
            <a:r>
              <a:rPr lang="en-US" sz="2400" dirty="0"/>
              <a:t>a3</a:t>
            </a:r>
            <a:br>
              <a:rPr lang="en-US" sz="2400" dirty="0"/>
            </a:br>
            <a:br>
              <a:rPr lang="en-US" sz="2400" dirty="0"/>
            </a:br>
            <a:r>
              <a:rPr lang="en-US" sz="2400" dirty="0"/>
              <a:t>a4</a:t>
            </a:r>
            <a:br>
              <a:rPr lang="en-US" sz="2400" dirty="0"/>
            </a:br>
            <a:br>
              <a:rPr lang="en-US" sz="2400" dirty="0"/>
            </a:br>
            <a:r>
              <a:rPr lang="en-US" sz="2400" dirty="0"/>
              <a:t>a5</a:t>
            </a:r>
            <a:br>
              <a:rPr lang="en-US" sz="2400" dirty="0"/>
            </a:br>
            <a:endParaRPr lang="en-US" sz="2400" dirty="0"/>
          </a:p>
        </p:txBody>
      </p:sp>
      <p:sp>
        <p:nvSpPr>
          <p:cNvPr id="16" name="Rectangle: Rounded Corners 15">
            <a:extLst>
              <a:ext uri="{FF2B5EF4-FFF2-40B4-BE49-F238E27FC236}">
                <a16:creationId xmlns:a16="http://schemas.microsoft.com/office/drawing/2014/main" id="{A629701F-A1A3-41EE-A1CC-1B7B2A3409B1}"/>
              </a:ext>
            </a:extLst>
          </p:cNvPr>
          <p:cNvSpPr/>
          <p:nvPr/>
        </p:nvSpPr>
        <p:spPr>
          <a:xfrm flipV="1">
            <a:off x="474785" y="4087907"/>
            <a:ext cx="2795955" cy="7379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9BEB2D9-8159-4C7F-9AB3-AC8826FF2404}"/>
              </a:ext>
            </a:extLst>
          </p:cNvPr>
          <p:cNvSpPr/>
          <p:nvPr/>
        </p:nvSpPr>
        <p:spPr>
          <a:xfrm rot="5400000">
            <a:off x="4704308" y="1587728"/>
            <a:ext cx="658532" cy="981852"/>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81A2E904-6604-4C47-9BAD-A2AA11307AD0}"/>
              </a:ext>
            </a:extLst>
          </p:cNvPr>
          <p:cNvSpPr/>
          <p:nvPr/>
        </p:nvSpPr>
        <p:spPr>
          <a:xfrm>
            <a:off x="474784" y="1856879"/>
            <a:ext cx="2795955" cy="7379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1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Relative Decrease (Unidirectional)</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82874" y="1908757"/>
            <a:ext cx="2044700" cy="601663"/>
          </a:xfrm>
        </p:spPr>
      </p:pic>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14986" y="1316057"/>
            <a:ext cx="8114119" cy="5541498"/>
          </a:xfrm>
          <a:prstGeom prst="rect">
            <a:avLst/>
          </a:prstGeo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874" y="2671837"/>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55253"/>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863913"/>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a0</a:t>
            </a:r>
            <a:br>
              <a:rPr lang="en-US" sz="2400" dirty="0"/>
            </a:br>
            <a:br>
              <a:rPr lang="en-US" sz="2400" dirty="0"/>
            </a:br>
            <a:r>
              <a:rPr lang="en-US" sz="2400" dirty="0"/>
              <a:t>a1</a:t>
            </a:r>
            <a:br>
              <a:rPr lang="en-US" sz="2400" dirty="0"/>
            </a:br>
            <a:br>
              <a:rPr lang="en-US" sz="2400" dirty="0"/>
            </a:br>
            <a:r>
              <a:rPr lang="en-US" sz="2400" dirty="0"/>
              <a:t>a2</a:t>
            </a:r>
            <a:br>
              <a:rPr lang="en-US" sz="2400" dirty="0"/>
            </a:br>
            <a:br>
              <a:rPr lang="en-US" sz="2400" dirty="0"/>
            </a:br>
            <a:r>
              <a:rPr lang="en-US" sz="2400" dirty="0"/>
              <a:t>a3</a:t>
            </a:r>
            <a:br>
              <a:rPr lang="en-US" sz="2400" dirty="0"/>
            </a:br>
            <a:br>
              <a:rPr lang="en-US" sz="2400" dirty="0"/>
            </a:br>
            <a:r>
              <a:rPr lang="en-US" sz="2400" dirty="0"/>
              <a:t>a4</a:t>
            </a:r>
            <a:br>
              <a:rPr lang="en-US" sz="2400" dirty="0"/>
            </a:br>
            <a:br>
              <a:rPr lang="en-US" sz="2400" dirty="0"/>
            </a:br>
            <a:r>
              <a:rPr lang="en-US" sz="2400" dirty="0"/>
              <a:t>a5</a:t>
            </a:r>
            <a:br>
              <a:rPr lang="en-US" sz="2400" dirty="0"/>
            </a:br>
            <a:endParaRPr lang="en-US" sz="2400" dirty="0"/>
          </a:p>
        </p:txBody>
      </p:sp>
      <p:sp>
        <p:nvSpPr>
          <p:cNvPr id="20" name="Rectangle: Rounded Corners 19">
            <a:extLst>
              <a:ext uri="{FF2B5EF4-FFF2-40B4-BE49-F238E27FC236}">
                <a16:creationId xmlns:a16="http://schemas.microsoft.com/office/drawing/2014/main" id="{39BEB2D9-8159-4C7F-9AB3-AC8826FF2404}"/>
              </a:ext>
            </a:extLst>
          </p:cNvPr>
          <p:cNvSpPr/>
          <p:nvPr/>
        </p:nvSpPr>
        <p:spPr>
          <a:xfrm rot="5400000">
            <a:off x="4674231" y="1504159"/>
            <a:ext cx="573905" cy="288432"/>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81A2E904-6604-4C47-9BAD-A2AA11307AD0}"/>
              </a:ext>
            </a:extLst>
          </p:cNvPr>
          <p:cNvSpPr/>
          <p:nvPr/>
        </p:nvSpPr>
        <p:spPr>
          <a:xfrm>
            <a:off x="474785" y="2596317"/>
            <a:ext cx="2795955" cy="7379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1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Relative Decrease (Unidirectional)</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82874" y="1908757"/>
            <a:ext cx="2044700" cy="601663"/>
          </a:xfrm>
        </p:spPr>
      </p:pic>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14986" y="1316057"/>
            <a:ext cx="8114119" cy="5541498"/>
          </a:xfrm>
          <a:prstGeom prst="rect">
            <a:avLst/>
          </a:prstGeo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874" y="2671837"/>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55253"/>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863913"/>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a0</a:t>
            </a:r>
            <a:br>
              <a:rPr lang="en-US" sz="2400" dirty="0"/>
            </a:br>
            <a:br>
              <a:rPr lang="en-US" sz="2400" dirty="0"/>
            </a:br>
            <a:r>
              <a:rPr lang="en-US" sz="2400" dirty="0"/>
              <a:t>a1</a:t>
            </a:r>
            <a:br>
              <a:rPr lang="en-US" sz="2400" dirty="0"/>
            </a:br>
            <a:br>
              <a:rPr lang="en-US" sz="2400" dirty="0"/>
            </a:br>
            <a:r>
              <a:rPr lang="en-US" sz="2400" dirty="0"/>
              <a:t>a2</a:t>
            </a:r>
            <a:br>
              <a:rPr lang="en-US" sz="2400" dirty="0"/>
            </a:br>
            <a:br>
              <a:rPr lang="en-US" sz="2400" dirty="0"/>
            </a:br>
            <a:r>
              <a:rPr lang="en-US" sz="2400" dirty="0"/>
              <a:t>a3</a:t>
            </a:r>
            <a:br>
              <a:rPr lang="en-US" sz="2400" dirty="0"/>
            </a:br>
            <a:br>
              <a:rPr lang="en-US" sz="2400" dirty="0"/>
            </a:br>
            <a:r>
              <a:rPr lang="en-US" sz="2400" dirty="0"/>
              <a:t>a4</a:t>
            </a:r>
            <a:br>
              <a:rPr lang="en-US" sz="2400" dirty="0"/>
            </a:br>
            <a:br>
              <a:rPr lang="en-US" sz="2400" dirty="0"/>
            </a:br>
            <a:r>
              <a:rPr lang="en-US" sz="2400" dirty="0"/>
              <a:t>a5</a:t>
            </a:r>
            <a:br>
              <a:rPr lang="en-US" sz="2400" dirty="0"/>
            </a:br>
            <a:endParaRPr lang="en-US" sz="2400" dirty="0"/>
          </a:p>
        </p:txBody>
      </p:sp>
      <p:sp>
        <p:nvSpPr>
          <p:cNvPr id="20" name="Rectangle: Rounded Corners 19">
            <a:extLst>
              <a:ext uri="{FF2B5EF4-FFF2-40B4-BE49-F238E27FC236}">
                <a16:creationId xmlns:a16="http://schemas.microsoft.com/office/drawing/2014/main" id="{39BEB2D9-8159-4C7F-9AB3-AC8826FF2404}"/>
              </a:ext>
            </a:extLst>
          </p:cNvPr>
          <p:cNvSpPr/>
          <p:nvPr/>
        </p:nvSpPr>
        <p:spPr>
          <a:xfrm rot="5400000">
            <a:off x="10583570" y="3660260"/>
            <a:ext cx="1455551" cy="433250"/>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81A2E904-6604-4C47-9BAD-A2AA11307AD0}"/>
              </a:ext>
            </a:extLst>
          </p:cNvPr>
          <p:cNvSpPr/>
          <p:nvPr/>
        </p:nvSpPr>
        <p:spPr>
          <a:xfrm>
            <a:off x="536986" y="5568347"/>
            <a:ext cx="2795955" cy="737907"/>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02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8DB-D32E-4364-8167-F61891B78EC3}"/>
              </a:ext>
            </a:extLst>
          </p:cNvPr>
          <p:cNvSpPr>
            <a:spLocks noGrp="1"/>
          </p:cNvSpPr>
          <p:nvPr>
            <p:ph type="title"/>
          </p:nvPr>
        </p:nvSpPr>
        <p:spPr/>
        <p:txBody>
          <a:bodyPr>
            <a:normAutofit/>
          </a:bodyPr>
          <a:lstStyle/>
          <a:p>
            <a:r>
              <a:rPr lang="en-US" dirty="0"/>
              <a:t>Results – Absolute Decrease (Unidirectional)</a:t>
            </a:r>
            <a:endParaRPr lang="en-GB" dirty="0"/>
          </a:p>
        </p:txBody>
      </p:sp>
      <p:pic>
        <p:nvPicPr>
          <p:cNvPr id="11" name="Content Placeholder 10" descr="Shape, rectangle&#10;&#10;Description automatically generated">
            <a:extLst>
              <a:ext uri="{FF2B5EF4-FFF2-40B4-BE49-F238E27FC236}">
                <a16:creationId xmlns:a16="http://schemas.microsoft.com/office/drawing/2014/main" id="{8EF3C8A7-94C6-4342-9651-CF0D7D65404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82874" y="1960385"/>
            <a:ext cx="2044700" cy="601663"/>
          </a:xfrm>
        </p:spPr>
      </p:pic>
      <p:pic>
        <p:nvPicPr>
          <p:cNvPr id="9" name="Picture 8">
            <a:extLst>
              <a:ext uri="{FF2B5EF4-FFF2-40B4-BE49-F238E27FC236}">
                <a16:creationId xmlns:a16="http://schemas.microsoft.com/office/drawing/2014/main" id="{7A68AD9E-E91E-4B09-B53E-106237F931D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14986" y="1315614"/>
            <a:ext cx="8114119" cy="5542384"/>
          </a:xfrm>
          <a:prstGeom prst="rect">
            <a:avLst/>
          </a:prstGeom>
        </p:spPr>
      </p:pic>
      <p:pic>
        <p:nvPicPr>
          <p:cNvPr id="13" name="Picture 12" descr="Shape, rectangle&#10;&#10;Description automatically generated">
            <a:extLst>
              <a:ext uri="{FF2B5EF4-FFF2-40B4-BE49-F238E27FC236}">
                <a16:creationId xmlns:a16="http://schemas.microsoft.com/office/drawing/2014/main" id="{B06DD541-DF3E-4F08-A4BA-B9A283ACE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874" y="2671837"/>
            <a:ext cx="2045202" cy="601112"/>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F02CFA3E-F44B-4829-9042-2EB4FCD3F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3395499"/>
            <a:ext cx="2045202" cy="601112"/>
          </a:xfrm>
          <a:prstGeom prst="rect">
            <a:avLst/>
          </a:prstGeom>
        </p:spPr>
      </p:pic>
      <p:pic>
        <p:nvPicPr>
          <p:cNvPr id="17" name="Picture 16" descr="Shape, rectangle, square&#10;&#10;Description automatically generated">
            <a:extLst>
              <a:ext uri="{FF2B5EF4-FFF2-40B4-BE49-F238E27FC236}">
                <a16:creationId xmlns:a16="http://schemas.microsoft.com/office/drawing/2014/main" id="{8207DFC3-FC08-4E60-AE9D-5328F3A75E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4155253"/>
            <a:ext cx="2044700" cy="600964"/>
          </a:xfrm>
          <a:prstGeom prst="rect">
            <a:avLst/>
          </a:prstGeom>
        </p:spPr>
      </p:pic>
      <p:pic>
        <p:nvPicPr>
          <p:cNvPr id="19" name="Picture 18" descr="Shape, rectangle&#10;&#10;Description automatically generated">
            <a:extLst>
              <a:ext uri="{FF2B5EF4-FFF2-40B4-BE49-F238E27FC236}">
                <a16:creationId xmlns:a16="http://schemas.microsoft.com/office/drawing/2014/main" id="{6D96A4D9-2790-4C32-9EA2-C2758979E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 y="4863913"/>
            <a:ext cx="2045202" cy="601112"/>
          </a:xfrm>
          <a:prstGeom prst="rect">
            <a:avLst/>
          </a:prstGeom>
        </p:spPr>
      </p:pic>
      <p:pic>
        <p:nvPicPr>
          <p:cNvPr id="21" name="Picture 20" descr="Shape, rectangle, square&#10;&#10;Description automatically generated">
            <a:extLst>
              <a:ext uri="{FF2B5EF4-FFF2-40B4-BE49-F238E27FC236}">
                <a16:creationId xmlns:a16="http://schemas.microsoft.com/office/drawing/2014/main" id="{59BCDBC3-4446-42C1-A978-4A09F8FE22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782" y="5636819"/>
            <a:ext cx="2044700" cy="600964"/>
          </a:xfrm>
          <a:prstGeom prst="rect">
            <a:avLst/>
          </a:prstGeom>
        </p:spPr>
      </p:pic>
      <p:sp>
        <p:nvSpPr>
          <p:cNvPr id="22" name="TextBox 21">
            <a:extLst>
              <a:ext uri="{FF2B5EF4-FFF2-40B4-BE49-F238E27FC236}">
                <a16:creationId xmlns:a16="http://schemas.microsoft.com/office/drawing/2014/main" id="{59CC4B23-6D1A-4179-BAFF-F12161DB8607}"/>
              </a:ext>
            </a:extLst>
          </p:cNvPr>
          <p:cNvSpPr txBox="1"/>
          <p:nvPr/>
        </p:nvSpPr>
        <p:spPr>
          <a:xfrm>
            <a:off x="536986" y="1960385"/>
            <a:ext cx="770934" cy="4524315"/>
          </a:xfrm>
          <a:prstGeom prst="rect">
            <a:avLst/>
          </a:prstGeom>
          <a:noFill/>
        </p:spPr>
        <p:txBody>
          <a:bodyPr wrap="square" rtlCol="0">
            <a:spAutoFit/>
          </a:bodyPr>
          <a:lstStyle/>
          <a:p>
            <a:r>
              <a:rPr lang="en-US" sz="2400" dirty="0"/>
              <a:t>a0</a:t>
            </a:r>
            <a:br>
              <a:rPr lang="en-US" sz="2400" dirty="0"/>
            </a:br>
            <a:br>
              <a:rPr lang="en-US" sz="2400" dirty="0"/>
            </a:br>
            <a:r>
              <a:rPr lang="en-US" sz="2400" dirty="0"/>
              <a:t>a1</a:t>
            </a:r>
            <a:br>
              <a:rPr lang="en-US" sz="2400" dirty="0"/>
            </a:br>
            <a:br>
              <a:rPr lang="en-US" sz="2400" dirty="0"/>
            </a:br>
            <a:r>
              <a:rPr lang="en-US" sz="2400" dirty="0"/>
              <a:t>a2</a:t>
            </a:r>
            <a:br>
              <a:rPr lang="en-US" sz="2400" dirty="0"/>
            </a:br>
            <a:br>
              <a:rPr lang="en-US" sz="2400" dirty="0"/>
            </a:br>
            <a:r>
              <a:rPr lang="en-US" sz="2400" dirty="0"/>
              <a:t>a3</a:t>
            </a:r>
            <a:br>
              <a:rPr lang="en-US" sz="2400" dirty="0"/>
            </a:br>
            <a:br>
              <a:rPr lang="en-US" sz="2400" dirty="0"/>
            </a:br>
            <a:r>
              <a:rPr lang="en-US" sz="2400" dirty="0"/>
              <a:t>a4</a:t>
            </a:r>
            <a:br>
              <a:rPr lang="en-US" sz="2400" dirty="0"/>
            </a:br>
            <a:br>
              <a:rPr lang="en-US" sz="2400" dirty="0"/>
            </a:br>
            <a:r>
              <a:rPr lang="en-US" sz="2400" dirty="0"/>
              <a:t>a5</a:t>
            </a:r>
            <a:br>
              <a:rPr lang="en-US" sz="2400" dirty="0"/>
            </a:br>
            <a:endParaRPr lang="en-US" sz="2400" dirty="0"/>
          </a:p>
        </p:txBody>
      </p:sp>
    </p:spTree>
    <p:extLst>
      <p:ext uri="{BB962C8B-B14F-4D97-AF65-F5344CB8AC3E}">
        <p14:creationId xmlns:p14="http://schemas.microsoft.com/office/powerpoint/2010/main" val="2947452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B20A-EB4D-4C85-B3E8-0871DAD2D76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E6BD27B-C978-43FA-A045-511B17672492}"/>
              </a:ext>
            </a:extLst>
          </p:cNvPr>
          <p:cNvSpPr>
            <a:spLocks noGrp="1"/>
          </p:cNvSpPr>
          <p:nvPr>
            <p:ph idx="1"/>
          </p:nvPr>
        </p:nvSpPr>
        <p:spPr/>
        <p:txBody>
          <a:bodyPr/>
          <a:lstStyle/>
          <a:p>
            <a:pPr marL="0" indent="0">
              <a:buNone/>
            </a:pPr>
            <a:r>
              <a:rPr lang="en-GB" dirty="0"/>
              <a:t>The two primary hypotheses:</a:t>
            </a:r>
          </a:p>
          <a:p>
            <a:pPr marL="0" indent="0">
              <a:buNone/>
            </a:pPr>
            <a:endParaRPr lang="en-GB" dirty="0"/>
          </a:p>
          <a:p>
            <a:r>
              <a:rPr lang="en-GB" dirty="0"/>
              <a:t>Greater heterogeneity leads to reduced outflow of people</a:t>
            </a:r>
          </a:p>
          <a:p>
            <a:endParaRPr lang="en-GB" dirty="0"/>
          </a:p>
          <a:p>
            <a:r>
              <a:rPr lang="en-GB" dirty="0"/>
              <a:t>Heterogeneity in desired speed influences interaction with various obstacles</a:t>
            </a:r>
          </a:p>
        </p:txBody>
      </p:sp>
    </p:spTree>
    <p:extLst>
      <p:ext uri="{BB962C8B-B14F-4D97-AF65-F5344CB8AC3E}">
        <p14:creationId xmlns:p14="http://schemas.microsoft.com/office/powerpoint/2010/main" val="364106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710B-3E89-459D-B220-2B1ACC93750C}"/>
              </a:ext>
            </a:extLst>
          </p:cNvPr>
          <p:cNvSpPr>
            <a:spLocks noGrp="1"/>
          </p:cNvSpPr>
          <p:nvPr>
            <p:ph type="title"/>
          </p:nvPr>
        </p:nvSpPr>
        <p:spPr/>
        <p:txBody>
          <a:bodyPr/>
          <a:lstStyle/>
          <a:p>
            <a:r>
              <a:rPr lang="en-GB" dirty="0"/>
              <a:t>Heterogeneity vs Throughput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5A3C0A-0B27-4986-B35A-A003791752A0}"/>
                  </a:ext>
                </a:extLst>
              </p:cNvPr>
              <p:cNvSpPr>
                <a:spLocks noGrp="1"/>
              </p:cNvSpPr>
              <p:nvPr>
                <p:ph idx="1"/>
              </p:nvPr>
            </p:nvSpPr>
            <p:spPr/>
            <p:txBody>
              <a:bodyPr/>
              <a:lstStyle/>
              <a:p>
                <a14:m>
                  <m:oMath xmlns:m="http://schemas.openxmlformats.org/officeDocument/2006/math">
                    <m:r>
                      <a:rPr lang="en-GB" b="0" i="1" dirty="0" smtClean="0">
                        <a:latin typeface="Cambria Math" panose="02040503050406030204" pitchFamily="18" charset="0"/>
                      </a:rPr>
                      <m:t>𝑇h𝑟𝑜𝑢𝑔h𝑝𝑢𝑡</m:t>
                    </m:r>
                    <m:r>
                      <a:rPr lang="en-GB" i="0" dirty="0">
                        <a:latin typeface="Cambria Math" panose="02040503050406030204" pitchFamily="18" charset="0"/>
                      </a:rPr>
                      <m:t>∝</m:t>
                    </m:r>
                    <m:f>
                      <m:fPr>
                        <m:ctrlPr>
                          <a:rPr lang="en-GB" i="1" dirty="0">
                            <a:solidFill>
                              <a:srgbClr val="836967"/>
                            </a:solidFill>
                            <a:latin typeface="Cambria Math" panose="02040503050406030204" pitchFamily="18" charset="0"/>
                          </a:rPr>
                        </m:ctrlPr>
                      </m:fPr>
                      <m:num>
                        <m:r>
                          <a:rPr lang="en-GB" i="0" dirty="0">
                            <a:latin typeface="Cambria Math" panose="02040503050406030204" pitchFamily="18" charset="0"/>
                          </a:rPr>
                          <m:t>1</m:t>
                        </m:r>
                      </m:num>
                      <m:den>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𝐻</m:t>
                            </m:r>
                            <m:r>
                              <a:rPr lang="en-GB" b="0" i="1" dirty="0" smtClean="0">
                                <a:latin typeface="Cambria Math" panose="02040503050406030204" pitchFamily="18" charset="0"/>
                              </a:rPr>
                              <m:t>𝑒𝑡𝑒𝑟𝑜𝑔𝑒𝑛𝑒𝑖𝑡𝑦</m:t>
                            </m:r>
                          </m:e>
                          <m:sub>
                            <m:r>
                              <a:rPr lang="en-GB" b="0" i="1" dirty="0" smtClean="0">
                                <a:latin typeface="Cambria Math" panose="02040503050406030204" pitchFamily="18" charset="0"/>
                              </a:rPr>
                              <m:t>𝑣𝑒𝑙𝑜𝑐𝑖𝑡𝑦</m:t>
                            </m:r>
                          </m:sub>
                        </m:sSub>
                      </m:den>
                    </m:f>
                  </m:oMath>
                </a14:m>
                <a:endParaRPr lang="en-GB" dirty="0"/>
              </a:p>
              <a:p>
                <a:endParaRPr lang="en-GB" dirty="0"/>
              </a:p>
              <a:p>
                <a:r>
                  <a:rPr lang="en-GB" dirty="0"/>
                  <a:t>Decrease in speed of few agents during the simulation reduces the throughput of outflow</a:t>
                </a:r>
              </a:p>
            </p:txBody>
          </p:sp>
        </mc:Choice>
        <mc:Fallback xmlns="">
          <p:sp>
            <p:nvSpPr>
              <p:cNvPr id="3" name="Content Placeholder 2">
                <a:extLst>
                  <a:ext uri="{FF2B5EF4-FFF2-40B4-BE49-F238E27FC236}">
                    <a16:creationId xmlns:a16="http://schemas.microsoft.com/office/drawing/2014/main" id="{3C5A3C0A-0B27-4986-B35A-A003791752A0}"/>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GB">
                    <a:noFill/>
                  </a:rPr>
                  <a:t> </a:t>
                </a:r>
              </a:p>
            </p:txBody>
          </p:sp>
        </mc:Fallback>
      </mc:AlternateContent>
    </p:spTree>
    <p:extLst>
      <p:ext uri="{BB962C8B-B14F-4D97-AF65-F5344CB8AC3E}">
        <p14:creationId xmlns:p14="http://schemas.microsoft.com/office/powerpoint/2010/main" val="4749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2468-53A8-46E1-A31B-F2D0CF985339}"/>
              </a:ext>
            </a:extLst>
          </p:cNvPr>
          <p:cNvSpPr>
            <a:spLocks noGrp="1"/>
          </p:cNvSpPr>
          <p:nvPr>
            <p:ph type="title"/>
          </p:nvPr>
        </p:nvSpPr>
        <p:spPr>
          <a:xfrm>
            <a:off x="843126" y="276678"/>
            <a:ext cx="10515600" cy="1110537"/>
          </a:xfrm>
        </p:spPr>
        <p:txBody>
          <a:bodyPr vert="horz" lIns="91440" tIns="45720" rIns="91440" bIns="45720" rtlCol="0" anchor="ctr">
            <a:normAutofit/>
          </a:bodyPr>
          <a:lstStyle/>
          <a:p>
            <a:r>
              <a:rPr lang="en-US" sz="5200" kern="1200" dirty="0">
                <a:solidFill>
                  <a:schemeClr val="tx1"/>
                </a:solidFill>
                <a:latin typeface="+mj-lt"/>
                <a:ea typeface="+mj-ea"/>
                <a:cs typeface="+mj-cs"/>
              </a:rPr>
              <a:t>Different speeds and obstacles</a:t>
            </a:r>
          </a:p>
        </p:txBody>
      </p:sp>
      <p:pic>
        <p:nvPicPr>
          <p:cNvPr id="5" name="Content Placeholder 4" descr="Shape, rectangle&#10;&#10;Description automatically generated">
            <a:extLst>
              <a:ext uri="{FF2B5EF4-FFF2-40B4-BE49-F238E27FC236}">
                <a16:creationId xmlns:a16="http://schemas.microsoft.com/office/drawing/2014/main" id="{42D9D0BC-AC67-4DBE-AA18-7248044FD1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666" y="2668607"/>
            <a:ext cx="3792797" cy="1118875"/>
          </a:xfrm>
          <a:prstGeom prst="rect">
            <a:avLst/>
          </a:prstGeom>
        </p:spPr>
      </p:pic>
      <p:pic>
        <p:nvPicPr>
          <p:cNvPr id="11" name="Picture 10" descr="Shape, rectangle, square&#10;&#10;Description automatically generated">
            <a:extLst>
              <a:ext uri="{FF2B5EF4-FFF2-40B4-BE49-F238E27FC236}">
                <a16:creationId xmlns:a16="http://schemas.microsoft.com/office/drawing/2014/main" id="{FC727B55-4FFF-4483-BAED-E17C686AB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9601" y="2668607"/>
            <a:ext cx="3792797" cy="1118875"/>
          </a:xfrm>
          <a:prstGeom prst="rect">
            <a:avLst/>
          </a:prstGeom>
        </p:spPr>
      </p:pic>
      <p:pic>
        <p:nvPicPr>
          <p:cNvPr id="15" name="Picture 14" descr="Shape, rectangle, square&#10;&#10;Description automatically generated">
            <a:extLst>
              <a:ext uri="{FF2B5EF4-FFF2-40B4-BE49-F238E27FC236}">
                <a16:creationId xmlns:a16="http://schemas.microsoft.com/office/drawing/2014/main" id="{EA9CCD77-4119-42E5-A38F-3E85BD2AB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2958" y="2668607"/>
            <a:ext cx="3792797" cy="1118875"/>
          </a:xfrm>
          <a:prstGeom prst="rect">
            <a:avLst/>
          </a:prstGeom>
        </p:spPr>
      </p:pic>
      <p:pic>
        <p:nvPicPr>
          <p:cNvPr id="13" name="Picture 12" descr="Shape, rectangle&#10;&#10;Description automatically generated">
            <a:extLst>
              <a:ext uri="{FF2B5EF4-FFF2-40B4-BE49-F238E27FC236}">
                <a16:creationId xmlns:a16="http://schemas.microsoft.com/office/drawing/2014/main" id="{C1446BC3-594F-4638-B633-A2669CB1D3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666" y="3959198"/>
            <a:ext cx="3792797" cy="1118875"/>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A0A70E99-1554-484A-AF71-E8B62D1610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9601" y="3959197"/>
            <a:ext cx="3792797" cy="1118875"/>
          </a:xfrm>
          <a:prstGeom prst="rect">
            <a:avLst/>
          </a:prstGeom>
        </p:spPr>
      </p:pic>
      <p:pic>
        <p:nvPicPr>
          <p:cNvPr id="7" name="Picture 6" descr="Shape, rectangle&#10;&#10;Description automatically generated">
            <a:extLst>
              <a:ext uri="{FF2B5EF4-FFF2-40B4-BE49-F238E27FC236}">
                <a16:creationId xmlns:a16="http://schemas.microsoft.com/office/drawing/2014/main" id="{1A905171-AAAC-48A8-84D4-5962F651E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2958" y="3959198"/>
            <a:ext cx="3792797" cy="1118875"/>
          </a:xfrm>
          <a:prstGeom prst="rect">
            <a:avLst/>
          </a:prstGeom>
        </p:spPr>
      </p:pic>
      <p:sp>
        <p:nvSpPr>
          <p:cNvPr id="12" name="Rectangle: Rounded Corners 11">
            <a:extLst>
              <a:ext uri="{FF2B5EF4-FFF2-40B4-BE49-F238E27FC236}">
                <a16:creationId xmlns:a16="http://schemas.microsoft.com/office/drawing/2014/main" id="{6ABCE143-3242-4A3E-A633-8B65C7CE992F}"/>
              </a:ext>
            </a:extLst>
          </p:cNvPr>
          <p:cNvSpPr/>
          <p:nvPr/>
        </p:nvSpPr>
        <p:spPr>
          <a:xfrm>
            <a:off x="8059709" y="3908638"/>
            <a:ext cx="4054470" cy="1182882"/>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63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B127-4EEC-471D-B030-2C0901654123}"/>
              </a:ext>
            </a:extLst>
          </p:cNvPr>
          <p:cNvSpPr>
            <a:spLocks noGrp="1"/>
          </p:cNvSpPr>
          <p:nvPr>
            <p:ph type="title"/>
          </p:nvPr>
        </p:nvSpPr>
        <p:spPr/>
        <p:txBody>
          <a:bodyPr/>
          <a:lstStyle/>
          <a:p>
            <a:r>
              <a:rPr lang="en-US" dirty="0"/>
              <a:t>Thank you for you attention</a:t>
            </a:r>
          </a:p>
        </p:txBody>
      </p:sp>
      <p:sp>
        <p:nvSpPr>
          <p:cNvPr id="3" name="Content Placeholder 2">
            <a:extLst>
              <a:ext uri="{FF2B5EF4-FFF2-40B4-BE49-F238E27FC236}">
                <a16:creationId xmlns:a16="http://schemas.microsoft.com/office/drawing/2014/main" id="{7945F944-2EFF-410E-B922-8273A84691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3261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8478-6A28-4C61-9DC3-9BB381E6C57D}"/>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1824701A-DCD3-4570-9B03-2B74E7CB3D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69858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4312-7C7D-4DDB-B3C1-C19774CAAF42}"/>
              </a:ext>
            </a:extLst>
          </p:cNvPr>
          <p:cNvSpPr>
            <a:spLocks noGrp="1"/>
          </p:cNvSpPr>
          <p:nvPr>
            <p:ph type="title"/>
          </p:nvPr>
        </p:nvSpPr>
        <p:spPr/>
        <p:txBody>
          <a:bodyPr/>
          <a:lstStyle/>
          <a:p>
            <a:r>
              <a:rPr lang="en-US" dirty="0"/>
              <a:t>Method - model</a:t>
            </a:r>
            <a:endParaRPr lang="en-GB" dirty="0"/>
          </a:p>
        </p:txBody>
      </p:sp>
      <p:sp>
        <p:nvSpPr>
          <p:cNvPr id="3" name="Content Placeholder 2">
            <a:extLst>
              <a:ext uri="{FF2B5EF4-FFF2-40B4-BE49-F238E27FC236}">
                <a16:creationId xmlns:a16="http://schemas.microsoft.com/office/drawing/2014/main" id="{9FE29989-DBD4-4E2E-A887-CECA3BD4062C}"/>
              </a:ext>
            </a:extLst>
          </p:cNvPr>
          <p:cNvSpPr>
            <a:spLocks noGrp="1"/>
          </p:cNvSpPr>
          <p:nvPr>
            <p:ph idx="1"/>
          </p:nvPr>
        </p:nvSpPr>
        <p:spPr/>
        <p:txBody>
          <a:bodyPr>
            <a:normAutofit/>
          </a:bodyPr>
          <a:lstStyle/>
          <a:p>
            <a:r>
              <a:rPr lang="en-US" sz="2000" dirty="0"/>
              <a:t>- </a:t>
            </a:r>
            <a:r>
              <a:rPr lang="en-US" sz="2000" b="1" dirty="0"/>
              <a:t>Crowd behavior modelled by a social force model</a:t>
            </a:r>
          </a:p>
          <a:p>
            <a:r>
              <a:rPr lang="en-US" sz="2000" dirty="0"/>
              <a:t>- </a:t>
            </a:r>
            <a:r>
              <a:rPr lang="en-US" sz="2000" b="1" dirty="0"/>
              <a:t>Parameter settings model:</a:t>
            </a:r>
          </a:p>
          <a:p>
            <a:pPr lvl="1"/>
            <a:r>
              <a:rPr lang="en-US" sz="1800" dirty="0"/>
              <a:t>Desired velocity: N(1.6,*)</a:t>
            </a:r>
          </a:p>
          <a:p>
            <a:pPr lvl="1"/>
            <a:r>
              <a:rPr lang="en-US" sz="1800" dirty="0"/>
              <a:t>Radius distribution: U(0.185, 0.215) </a:t>
            </a:r>
          </a:p>
          <a:p>
            <a:pPr lvl="1"/>
            <a:r>
              <a:rPr lang="en-US" sz="1800" dirty="0"/>
              <a:t>Mass: 80 kg</a:t>
            </a:r>
          </a:p>
          <a:p>
            <a:pPr lvl="1"/>
            <a:r>
              <a:rPr lang="en-US" sz="1800" dirty="0"/>
              <a:t>Tau: 0.5 s</a:t>
            </a:r>
          </a:p>
          <a:p>
            <a:pPr lvl="1"/>
            <a:r>
              <a:rPr lang="en-US" sz="1800" dirty="0"/>
              <a:t>Kappa: 120000 kg/s²</a:t>
            </a:r>
          </a:p>
          <a:p>
            <a:pPr lvl="1"/>
            <a:r>
              <a:rPr lang="en-US" sz="1800" dirty="0"/>
              <a:t>Delta: 0.08 m</a:t>
            </a:r>
          </a:p>
          <a:p>
            <a:pPr lvl="1"/>
            <a:r>
              <a:rPr lang="en-US" sz="1800" dirty="0" err="1"/>
              <a:t>Fwall</a:t>
            </a:r>
            <a:r>
              <a:rPr lang="en-US" sz="1800" dirty="0"/>
              <a:t>: 2000 N</a:t>
            </a:r>
          </a:p>
          <a:p>
            <a:pPr lvl="1"/>
            <a:r>
              <a:rPr lang="en-US" sz="1800" dirty="0"/>
              <a:t>F: 2000 N</a:t>
            </a:r>
          </a:p>
          <a:p>
            <a:pPr lvl="1"/>
            <a:r>
              <a:rPr lang="en-US" sz="1800" dirty="0"/>
              <a:t>Eta: 240000 kg/(</a:t>
            </a:r>
            <a:r>
              <a:rPr lang="en-US" sz="1800" dirty="0" err="1"/>
              <a:t>ms</a:t>
            </a:r>
            <a:r>
              <a:rPr lang="en-US" sz="1800" dirty="0"/>
              <a:t>) ¹ ²</a:t>
            </a:r>
            <a:endParaRPr lang="en-GB" sz="1800" dirty="0"/>
          </a:p>
          <a:p>
            <a:r>
              <a:rPr lang="en-GB" sz="900" dirty="0"/>
              <a:t>* Dependent on simulation</a:t>
            </a:r>
          </a:p>
        </p:txBody>
      </p:sp>
      <p:pic>
        <p:nvPicPr>
          <p:cNvPr id="1026" name="Picture 2" descr="FuturICT Blog: SOCIAL FORCES: Revealing the causes of success or disaster">
            <a:extLst>
              <a:ext uri="{FF2B5EF4-FFF2-40B4-BE49-F238E27FC236}">
                <a16:creationId xmlns:a16="http://schemas.microsoft.com/office/drawing/2014/main" id="{2011FD68-8EA1-46AA-9437-4A510CAA3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796" y="2108201"/>
            <a:ext cx="4615931" cy="37608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FEEE1E0-FC77-4142-A95D-595F8A9A8A0A}"/>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5" name="TextBox 4">
            <a:extLst>
              <a:ext uri="{FF2B5EF4-FFF2-40B4-BE49-F238E27FC236}">
                <a16:creationId xmlns:a16="http://schemas.microsoft.com/office/drawing/2014/main" id="{6C4EF71D-E434-4180-B946-FD743982AD6E}"/>
              </a:ext>
            </a:extLst>
          </p:cNvPr>
          <p:cNvSpPr txBox="1"/>
          <p:nvPr/>
        </p:nvSpPr>
        <p:spPr>
          <a:xfrm>
            <a:off x="0" y="6398567"/>
            <a:ext cx="12192000" cy="338554"/>
          </a:xfrm>
          <a:prstGeom prst="rect">
            <a:avLst/>
          </a:prstGeom>
          <a:noFill/>
        </p:spPr>
        <p:txBody>
          <a:bodyPr wrap="square" rtlCol="0">
            <a:spAutoFit/>
          </a:bodyPr>
          <a:lstStyle/>
          <a:p>
            <a:pPr marL="228600" indent="-228600">
              <a:buAutoNum type="arabicPeriod"/>
            </a:pPr>
            <a:r>
              <a:rPr lang="en-US" sz="800" dirty="0"/>
              <a:t>I.M. </a:t>
            </a:r>
            <a:r>
              <a:rPr lang="en-US" sz="800" dirty="0" err="1"/>
              <a:t>Sticco</a:t>
            </a:r>
            <a:r>
              <a:rPr lang="en-US" sz="800" dirty="0"/>
              <a:t>, G.A. Frank, C.O. </a:t>
            </a:r>
            <a:r>
              <a:rPr lang="en-US" sz="800" dirty="0" err="1"/>
              <a:t>Dorso</a:t>
            </a:r>
            <a:r>
              <a:rPr lang="en-US" sz="800" dirty="0"/>
              <a:t>, Social Force Model parameter testing and optimization using a high stress real-life situation, </a:t>
            </a:r>
            <a:r>
              <a:rPr lang="en-US" sz="800" dirty="0" err="1"/>
              <a:t>Physica</a:t>
            </a:r>
            <a:r>
              <a:rPr lang="en-US" sz="800" dirty="0"/>
              <a:t> A: Statistical Mechanics and its Applications, Volume 561, 2021, 125299, ISSN 0378-4371</a:t>
            </a:r>
          </a:p>
          <a:p>
            <a:pPr marL="228600" indent="-228600">
              <a:buAutoNum type="arabicPeriod"/>
            </a:pPr>
            <a:r>
              <a:rPr lang="en-GB" sz="800" dirty="0"/>
              <a:t>Helbing, Dirk &amp; Molnar, Peter. (1998). Social Force Model for Pedestrian Dynamics. Physical Review E. 51. 10.1103/PhysRevE.51.4282. </a:t>
            </a:r>
          </a:p>
        </p:txBody>
      </p:sp>
    </p:spTree>
    <p:extLst>
      <p:ext uri="{BB962C8B-B14F-4D97-AF65-F5344CB8AC3E}">
        <p14:creationId xmlns:p14="http://schemas.microsoft.com/office/powerpoint/2010/main" val="73187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F548C8-2BBC-492E-9230-0BABCFDC29A7}"/>
              </a:ext>
            </a:extLst>
          </p:cNvPr>
          <p:cNvPicPr>
            <a:picLocks noChangeAspect="1"/>
          </p:cNvPicPr>
          <p:nvPr/>
        </p:nvPicPr>
        <p:blipFill>
          <a:blip r:embed="rId3"/>
          <a:stretch>
            <a:fillRect/>
          </a:stretch>
        </p:blipFill>
        <p:spPr>
          <a:xfrm>
            <a:off x="5132070" y="2411594"/>
            <a:ext cx="5962650" cy="3724275"/>
          </a:xfrm>
          <a:prstGeom prst="rect">
            <a:avLst/>
          </a:prstGeom>
        </p:spPr>
      </p:pic>
      <p:sp>
        <p:nvSpPr>
          <p:cNvPr id="2" name="Title 1">
            <a:extLst>
              <a:ext uri="{FF2B5EF4-FFF2-40B4-BE49-F238E27FC236}">
                <a16:creationId xmlns:a16="http://schemas.microsoft.com/office/drawing/2014/main" id="{F28D939B-5417-405C-917D-967D53FCB5BA}"/>
              </a:ext>
            </a:extLst>
          </p:cNvPr>
          <p:cNvSpPr>
            <a:spLocks noGrp="1"/>
          </p:cNvSpPr>
          <p:nvPr>
            <p:ph type="title"/>
          </p:nvPr>
        </p:nvSpPr>
        <p:spPr/>
        <p:txBody>
          <a:bodyPr/>
          <a:lstStyle/>
          <a:p>
            <a:r>
              <a:rPr lang="en-US" dirty="0"/>
              <a:t>Motivation</a:t>
            </a:r>
            <a:endParaRPr lang="en-GB" dirty="0"/>
          </a:p>
        </p:txBody>
      </p:sp>
      <p:sp>
        <p:nvSpPr>
          <p:cNvPr id="3" name="Content Placeholder 2">
            <a:extLst>
              <a:ext uri="{FF2B5EF4-FFF2-40B4-BE49-F238E27FC236}">
                <a16:creationId xmlns:a16="http://schemas.microsoft.com/office/drawing/2014/main" id="{7EB62513-9A5B-4FB0-9B7E-381F2E81AD2F}"/>
              </a:ext>
            </a:extLst>
          </p:cNvPr>
          <p:cNvSpPr>
            <a:spLocks noGrp="1"/>
          </p:cNvSpPr>
          <p:nvPr>
            <p:ph idx="1"/>
          </p:nvPr>
        </p:nvSpPr>
        <p:spPr/>
        <p:txBody>
          <a:bodyPr/>
          <a:lstStyle/>
          <a:p>
            <a:r>
              <a:rPr lang="en-US" b="1" dirty="0"/>
              <a:t>Crowd dynamics:</a:t>
            </a:r>
          </a:p>
          <a:p>
            <a:pPr lvl="1"/>
            <a:r>
              <a:rPr lang="en-US" dirty="0"/>
              <a:t>Complex system</a:t>
            </a:r>
          </a:p>
          <a:p>
            <a:pPr lvl="1"/>
            <a:r>
              <a:rPr lang="en-US" dirty="0"/>
              <a:t>Interesting practical applications: safe design for big events</a:t>
            </a:r>
          </a:p>
          <a:p>
            <a:endParaRPr lang="en-US" dirty="0"/>
          </a:p>
          <a:p>
            <a:r>
              <a:rPr lang="en-US" b="1" dirty="0"/>
              <a:t>Heterogeneity of desired speeds:</a:t>
            </a:r>
          </a:p>
          <a:p>
            <a:pPr lvl="1"/>
            <a:r>
              <a:rPr lang="en-US" dirty="0"/>
              <a:t>Example of different heterogeneity:</a:t>
            </a:r>
          </a:p>
          <a:p>
            <a:pPr lvl="2"/>
            <a:r>
              <a:rPr lang="en-US" dirty="0"/>
              <a:t>Only young people</a:t>
            </a:r>
          </a:p>
          <a:p>
            <a:pPr lvl="2"/>
            <a:r>
              <a:rPr lang="en-US" dirty="0"/>
              <a:t>Old and young people</a:t>
            </a:r>
          </a:p>
          <a:p>
            <a:endParaRPr lang="en-US" dirty="0"/>
          </a:p>
          <a:p>
            <a:pPr lvl="1"/>
            <a:endParaRPr lang="en-US" dirty="0"/>
          </a:p>
          <a:p>
            <a:pPr lvl="1"/>
            <a:endParaRPr lang="en-US" dirty="0"/>
          </a:p>
        </p:txBody>
      </p:sp>
    </p:spTree>
    <p:extLst>
      <p:ext uri="{BB962C8B-B14F-4D97-AF65-F5344CB8AC3E}">
        <p14:creationId xmlns:p14="http://schemas.microsoft.com/office/powerpoint/2010/main" val="982565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5950-89A5-44B3-BFBC-76B7936CC4EC}"/>
              </a:ext>
            </a:extLst>
          </p:cNvPr>
          <p:cNvSpPr>
            <a:spLocks noGrp="1"/>
          </p:cNvSpPr>
          <p:nvPr>
            <p:ph type="title"/>
          </p:nvPr>
        </p:nvSpPr>
        <p:spPr/>
        <p:txBody>
          <a:bodyPr/>
          <a:lstStyle/>
          <a:p>
            <a:r>
              <a:rPr lang="en-US" dirty="0"/>
              <a:t>Results – simulations b</a:t>
            </a:r>
          </a:p>
        </p:txBody>
      </p:sp>
      <p:pic>
        <p:nvPicPr>
          <p:cNvPr id="5" name="Content Placeholder 4">
            <a:extLst>
              <a:ext uri="{FF2B5EF4-FFF2-40B4-BE49-F238E27FC236}">
                <a16:creationId xmlns:a16="http://schemas.microsoft.com/office/drawing/2014/main" id="{BEC5CFC4-6075-4B67-94FF-334A9CF1DE1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79357" y="1825625"/>
            <a:ext cx="6433285" cy="4351337"/>
          </a:xfrm>
          <a:prstGeom prst="rect">
            <a:avLst/>
          </a:prstGeom>
        </p:spPr>
      </p:pic>
    </p:spTree>
    <p:extLst>
      <p:ext uri="{BB962C8B-B14F-4D97-AF65-F5344CB8AC3E}">
        <p14:creationId xmlns:p14="http://schemas.microsoft.com/office/powerpoint/2010/main" val="3728329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5950-89A5-44B3-BFBC-76B7936CC4EC}"/>
              </a:ext>
            </a:extLst>
          </p:cNvPr>
          <p:cNvSpPr>
            <a:spLocks noGrp="1"/>
          </p:cNvSpPr>
          <p:nvPr>
            <p:ph type="title"/>
          </p:nvPr>
        </p:nvSpPr>
        <p:spPr/>
        <p:txBody>
          <a:bodyPr/>
          <a:lstStyle/>
          <a:p>
            <a:r>
              <a:rPr lang="en-US" dirty="0"/>
              <a:t>Results – simulations b</a:t>
            </a:r>
          </a:p>
        </p:txBody>
      </p:sp>
      <p:pic>
        <p:nvPicPr>
          <p:cNvPr id="5" name="Content Placeholder 4">
            <a:extLst>
              <a:ext uri="{FF2B5EF4-FFF2-40B4-BE49-F238E27FC236}">
                <a16:creationId xmlns:a16="http://schemas.microsoft.com/office/drawing/2014/main" id="{BEC5CFC4-6075-4B67-94FF-334A9CF1DE1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79357" y="1825625"/>
            <a:ext cx="6433284" cy="4351337"/>
          </a:xfrm>
          <a:prstGeom prst="rect">
            <a:avLst/>
          </a:prstGeom>
        </p:spPr>
      </p:pic>
    </p:spTree>
    <p:extLst>
      <p:ext uri="{BB962C8B-B14F-4D97-AF65-F5344CB8AC3E}">
        <p14:creationId xmlns:p14="http://schemas.microsoft.com/office/powerpoint/2010/main" val="247007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F560-70CA-40BD-AA69-D53806660E02}"/>
              </a:ext>
            </a:extLst>
          </p:cNvPr>
          <p:cNvSpPr>
            <a:spLocks noGrp="1"/>
          </p:cNvSpPr>
          <p:nvPr>
            <p:ph type="title"/>
          </p:nvPr>
        </p:nvSpPr>
        <p:spPr/>
        <p:txBody>
          <a:bodyPr/>
          <a:lstStyle/>
          <a:p>
            <a:r>
              <a:rPr lang="en-US" dirty="0"/>
              <a:t>Research question</a:t>
            </a:r>
            <a:endParaRPr lang="en-GB" dirty="0"/>
          </a:p>
        </p:txBody>
      </p:sp>
      <p:sp>
        <p:nvSpPr>
          <p:cNvPr id="3" name="Content Placeholder 2">
            <a:extLst>
              <a:ext uri="{FF2B5EF4-FFF2-40B4-BE49-F238E27FC236}">
                <a16:creationId xmlns:a16="http://schemas.microsoft.com/office/drawing/2014/main" id="{8E0B7639-1A34-4BB3-9B1B-69B4B52010E6}"/>
              </a:ext>
            </a:extLst>
          </p:cNvPr>
          <p:cNvSpPr>
            <a:spLocks noGrp="1"/>
          </p:cNvSpPr>
          <p:nvPr>
            <p:ph idx="1"/>
          </p:nvPr>
        </p:nvSpPr>
        <p:spPr/>
        <p:txBody>
          <a:bodyPr/>
          <a:lstStyle/>
          <a:p>
            <a:pPr marL="0" indent="0">
              <a:buNone/>
            </a:pPr>
            <a:r>
              <a:rPr lang="en-US" b="1" dirty="0"/>
              <a:t>How does the heterogeneity in desired speeds influence the congestion and throughput?</a:t>
            </a:r>
          </a:p>
          <a:p>
            <a:pPr lvl="1">
              <a:buFontTx/>
              <a:buChar char="-"/>
            </a:pPr>
            <a:r>
              <a:rPr lang="en-US" dirty="0"/>
              <a:t>Higher heterogeneity will lead to decreased outflow (defined as number of agents escaping the area per second) and more congestion.</a:t>
            </a:r>
          </a:p>
          <a:p>
            <a:pPr lvl="1">
              <a:buFontTx/>
              <a:buChar char="-"/>
            </a:pPr>
            <a:r>
              <a:rPr lang="en-US" dirty="0"/>
              <a:t>Two types of heterogeneity:</a:t>
            </a:r>
          </a:p>
          <a:p>
            <a:pPr lvl="2">
              <a:buFontTx/>
              <a:buChar char="-"/>
            </a:pPr>
            <a:r>
              <a:rPr lang="en-US" dirty="0"/>
              <a:t>Different variances in desired speed (remaining the same during the simulation)</a:t>
            </a:r>
          </a:p>
          <a:p>
            <a:pPr lvl="2">
              <a:buFontTx/>
              <a:buChar char="-"/>
            </a:pPr>
            <a:r>
              <a:rPr lang="en-US" dirty="0"/>
              <a:t>Changing the desired speed of a few people during the simulation</a:t>
            </a:r>
          </a:p>
          <a:p>
            <a:pPr marL="0" indent="0">
              <a:buNone/>
            </a:pPr>
            <a:r>
              <a:rPr lang="en-US" b="1" dirty="0"/>
              <a:t>Does the heterogeneity in desired speed influence interaction with different obstacles?</a:t>
            </a:r>
          </a:p>
          <a:p>
            <a:pPr lvl="1">
              <a:buFontTx/>
              <a:buChar char="-"/>
            </a:pPr>
            <a:r>
              <a:rPr lang="en-US" dirty="0"/>
              <a:t>The effect might be slightly more pronounced for different obstacles, but we do not have any a priori predictions.</a:t>
            </a:r>
          </a:p>
          <a:p>
            <a:pPr lvl="1">
              <a:buFontTx/>
              <a:buChar char="-"/>
            </a:pPr>
            <a:endParaRPr lang="en-US" dirty="0"/>
          </a:p>
          <a:p>
            <a:pPr lvl="1">
              <a:buFontTx/>
              <a:buChar char="-"/>
            </a:pPr>
            <a:endParaRPr lang="en-US" dirty="0"/>
          </a:p>
          <a:p>
            <a:pPr>
              <a:buFontTx/>
              <a:buChar char="-"/>
            </a:pPr>
            <a:endParaRPr lang="en-GB" dirty="0"/>
          </a:p>
        </p:txBody>
      </p:sp>
    </p:spTree>
    <p:extLst>
      <p:ext uri="{BB962C8B-B14F-4D97-AF65-F5344CB8AC3E}">
        <p14:creationId xmlns:p14="http://schemas.microsoft.com/office/powerpoint/2010/main" val="48407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4312-7C7D-4DDB-B3C1-C19774CAAF42}"/>
              </a:ext>
            </a:extLst>
          </p:cNvPr>
          <p:cNvSpPr>
            <a:spLocks noGrp="1"/>
          </p:cNvSpPr>
          <p:nvPr>
            <p:ph type="title"/>
          </p:nvPr>
        </p:nvSpPr>
        <p:spPr/>
        <p:txBody>
          <a:bodyPr/>
          <a:lstStyle/>
          <a:p>
            <a:r>
              <a:rPr lang="en-US" dirty="0"/>
              <a:t>Method - model</a:t>
            </a:r>
            <a:endParaRPr lang="en-GB" dirty="0"/>
          </a:p>
        </p:txBody>
      </p:sp>
      <p:sp>
        <p:nvSpPr>
          <p:cNvPr id="3" name="Content Placeholder 2">
            <a:extLst>
              <a:ext uri="{FF2B5EF4-FFF2-40B4-BE49-F238E27FC236}">
                <a16:creationId xmlns:a16="http://schemas.microsoft.com/office/drawing/2014/main" id="{9FE29989-DBD4-4E2E-A887-CECA3BD4062C}"/>
              </a:ext>
            </a:extLst>
          </p:cNvPr>
          <p:cNvSpPr>
            <a:spLocks noGrp="1"/>
          </p:cNvSpPr>
          <p:nvPr>
            <p:ph idx="1"/>
          </p:nvPr>
        </p:nvSpPr>
        <p:spPr/>
        <p:txBody>
          <a:bodyPr>
            <a:normAutofit/>
          </a:bodyPr>
          <a:lstStyle/>
          <a:p>
            <a:r>
              <a:rPr lang="en-US" dirty="0"/>
              <a:t>- </a:t>
            </a:r>
            <a:r>
              <a:rPr lang="en-US" b="1" dirty="0"/>
              <a:t>Crowd behavior modelled by a social force model</a:t>
            </a:r>
          </a:p>
        </p:txBody>
      </p:sp>
      <p:pic>
        <p:nvPicPr>
          <p:cNvPr id="1026" name="Picture 2" descr="FuturICT Blog: SOCIAL FORCES: Revealing the causes of success or disaster">
            <a:extLst>
              <a:ext uri="{FF2B5EF4-FFF2-40B4-BE49-F238E27FC236}">
                <a16:creationId xmlns:a16="http://schemas.microsoft.com/office/drawing/2014/main" id="{2011FD68-8EA1-46AA-9437-4A510CAA3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796" y="2108201"/>
            <a:ext cx="4615931" cy="37608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FEEE1E0-FC77-4142-A95D-595F8A9A8A0A}"/>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5" name="TextBox 4">
            <a:extLst>
              <a:ext uri="{FF2B5EF4-FFF2-40B4-BE49-F238E27FC236}">
                <a16:creationId xmlns:a16="http://schemas.microsoft.com/office/drawing/2014/main" id="{6C4EF71D-E434-4180-B946-FD743982AD6E}"/>
              </a:ext>
            </a:extLst>
          </p:cNvPr>
          <p:cNvSpPr txBox="1"/>
          <p:nvPr/>
        </p:nvSpPr>
        <p:spPr>
          <a:xfrm>
            <a:off x="0" y="6398567"/>
            <a:ext cx="12192000" cy="338554"/>
          </a:xfrm>
          <a:prstGeom prst="rect">
            <a:avLst/>
          </a:prstGeom>
          <a:noFill/>
        </p:spPr>
        <p:txBody>
          <a:bodyPr wrap="square" rtlCol="0">
            <a:spAutoFit/>
          </a:bodyPr>
          <a:lstStyle/>
          <a:p>
            <a:pPr marL="228600" indent="-228600">
              <a:buAutoNum type="arabicPeriod"/>
            </a:pPr>
            <a:r>
              <a:rPr lang="en-US" sz="800" dirty="0">
                <a:solidFill>
                  <a:schemeClr val="bg1"/>
                </a:solidFill>
              </a:rPr>
              <a:t>I.M. </a:t>
            </a:r>
            <a:r>
              <a:rPr lang="en-US" sz="800" dirty="0" err="1">
                <a:solidFill>
                  <a:schemeClr val="bg1"/>
                </a:solidFill>
              </a:rPr>
              <a:t>Sticco</a:t>
            </a:r>
            <a:r>
              <a:rPr lang="en-US" sz="800" dirty="0">
                <a:solidFill>
                  <a:schemeClr val="bg1"/>
                </a:solidFill>
              </a:rPr>
              <a:t>, G.A. Frank, C.O. </a:t>
            </a:r>
            <a:r>
              <a:rPr lang="en-US" sz="800" dirty="0" err="1">
                <a:solidFill>
                  <a:schemeClr val="bg1"/>
                </a:solidFill>
              </a:rPr>
              <a:t>Dorso</a:t>
            </a:r>
            <a:r>
              <a:rPr lang="en-US" sz="800" dirty="0">
                <a:solidFill>
                  <a:schemeClr val="bg1"/>
                </a:solidFill>
              </a:rPr>
              <a:t>, Social Force Model parameter testing and optimization using a high stress real-life situation, </a:t>
            </a:r>
            <a:r>
              <a:rPr lang="en-US" sz="800" dirty="0" err="1">
                <a:solidFill>
                  <a:schemeClr val="bg1"/>
                </a:solidFill>
              </a:rPr>
              <a:t>Physica</a:t>
            </a:r>
            <a:r>
              <a:rPr lang="en-US" sz="800" dirty="0">
                <a:solidFill>
                  <a:schemeClr val="bg1"/>
                </a:solidFill>
              </a:rPr>
              <a:t> A: Statistical Mechanics and its Applications, Volume 561, 2021, 125299, ISSN 0378-4371</a:t>
            </a:r>
          </a:p>
          <a:p>
            <a:pPr marL="228600" indent="-228600">
              <a:buAutoNum type="arabicPeriod"/>
            </a:pPr>
            <a:r>
              <a:rPr lang="en-GB" sz="800" dirty="0">
                <a:solidFill>
                  <a:schemeClr val="bg1"/>
                </a:solidFill>
              </a:rPr>
              <a:t>Helbing, Dirk &amp; Molnar, Peter. (1998). Social Force Model for Pedestrian Dynamics. Physical Review E. 51. 10.1103/PhysRevE.51.4282. </a:t>
            </a:r>
          </a:p>
        </p:txBody>
      </p:sp>
    </p:spTree>
    <p:extLst>
      <p:ext uri="{BB962C8B-B14F-4D97-AF65-F5344CB8AC3E}">
        <p14:creationId xmlns:p14="http://schemas.microsoft.com/office/powerpoint/2010/main" val="187869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8B81-9F4A-4460-B6E6-9E3812E1A5B8}"/>
              </a:ext>
            </a:extLst>
          </p:cNvPr>
          <p:cNvSpPr>
            <a:spLocks noGrp="1"/>
          </p:cNvSpPr>
          <p:nvPr>
            <p:ph type="title"/>
          </p:nvPr>
        </p:nvSpPr>
        <p:spPr/>
        <p:txBody>
          <a:bodyPr>
            <a:normAutofit/>
          </a:bodyPr>
          <a:lstStyle/>
          <a:p>
            <a:r>
              <a:rPr lang="en-US" dirty="0"/>
              <a:t>Method – maps</a:t>
            </a:r>
            <a:endParaRPr lang="en-GB" dirty="0"/>
          </a:p>
        </p:txBody>
      </p:sp>
      <p:sp>
        <p:nvSpPr>
          <p:cNvPr id="3" name="Content Placeholder 2">
            <a:extLst>
              <a:ext uri="{FF2B5EF4-FFF2-40B4-BE49-F238E27FC236}">
                <a16:creationId xmlns:a16="http://schemas.microsoft.com/office/drawing/2014/main" id="{047272D3-813A-449D-A3D1-D6DF3FAF7312}"/>
              </a:ext>
            </a:extLst>
          </p:cNvPr>
          <p:cNvSpPr>
            <a:spLocks noGrp="1"/>
          </p:cNvSpPr>
          <p:nvPr>
            <p:ph idx="1"/>
          </p:nvPr>
        </p:nvSpPr>
        <p:spPr/>
        <p:txBody>
          <a:bodyPr/>
          <a:lstStyle/>
          <a:p>
            <a:r>
              <a:rPr lang="en-US" b="1" dirty="0"/>
              <a:t>- different obstacles:</a:t>
            </a:r>
          </a:p>
          <a:p>
            <a:endParaRPr lang="en-GB" dirty="0"/>
          </a:p>
        </p:txBody>
      </p:sp>
      <p:graphicFrame>
        <p:nvGraphicFramePr>
          <p:cNvPr id="19" name="Table 19">
            <a:extLst>
              <a:ext uri="{FF2B5EF4-FFF2-40B4-BE49-F238E27FC236}">
                <a16:creationId xmlns:a16="http://schemas.microsoft.com/office/drawing/2014/main" id="{D4B277E1-F3D7-4666-ACFA-A12AF89B1537}"/>
              </a:ext>
            </a:extLst>
          </p:cNvPr>
          <p:cNvGraphicFramePr>
            <a:graphicFrameLocks noGrp="1"/>
          </p:cNvGraphicFramePr>
          <p:nvPr>
            <p:extLst>
              <p:ext uri="{D42A27DB-BD31-4B8C-83A1-F6EECF244321}">
                <p14:modId xmlns:p14="http://schemas.microsoft.com/office/powerpoint/2010/main" val="2737709643"/>
              </p:ext>
            </p:extLst>
          </p:nvPr>
        </p:nvGraphicFramePr>
        <p:xfrm>
          <a:off x="3982727" y="2108201"/>
          <a:ext cx="6842512" cy="4211320"/>
        </p:xfrm>
        <a:graphic>
          <a:graphicData uri="http://schemas.openxmlformats.org/drawingml/2006/table">
            <a:tbl>
              <a:tblPr firstRow="1" bandRow="1">
                <a:tableStyleId>{5C22544A-7EE6-4342-B048-85BDC9FD1C3A}</a:tableStyleId>
              </a:tblPr>
              <a:tblGrid>
                <a:gridCol w="1710628">
                  <a:extLst>
                    <a:ext uri="{9D8B030D-6E8A-4147-A177-3AD203B41FA5}">
                      <a16:colId xmlns:a16="http://schemas.microsoft.com/office/drawing/2014/main" val="3127182376"/>
                    </a:ext>
                  </a:extLst>
                </a:gridCol>
                <a:gridCol w="1710628">
                  <a:extLst>
                    <a:ext uri="{9D8B030D-6E8A-4147-A177-3AD203B41FA5}">
                      <a16:colId xmlns:a16="http://schemas.microsoft.com/office/drawing/2014/main" val="2203477830"/>
                    </a:ext>
                  </a:extLst>
                </a:gridCol>
                <a:gridCol w="1710628">
                  <a:extLst>
                    <a:ext uri="{9D8B030D-6E8A-4147-A177-3AD203B41FA5}">
                      <a16:colId xmlns:a16="http://schemas.microsoft.com/office/drawing/2014/main" val="3086446232"/>
                    </a:ext>
                  </a:extLst>
                </a:gridCol>
                <a:gridCol w="1710628">
                  <a:extLst>
                    <a:ext uri="{9D8B030D-6E8A-4147-A177-3AD203B41FA5}">
                      <a16:colId xmlns:a16="http://schemas.microsoft.com/office/drawing/2014/main" val="3915383431"/>
                    </a:ext>
                  </a:extLst>
                </a:gridCol>
              </a:tblGrid>
              <a:tr h="370840">
                <a:tc gridSpan="2">
                  <a:txBody>
                    <a:bodyPr/>
                    <a:lstStyle/>
                    <a:p>
                      <a:r>
                        <a:rPr lang="en-US" dirty="0">
                          <a:solidFill>
                            <a:schemeClr val="tx1"/>
                          </a:solidFill>
                        </a:rPr>
                        <a:t>Unidirectional maps</a:t>
                      </a:r>
                      <a:endParaRPr lang="en-GB" dirty="0">
                        <a:solidFill>
                          <a:schemeClr val="tx1"/>
                        </a:solidFill>
                      </a:endParaRPr>
                    </a:p>
                  </a:txBody>
                  <a:tcPr>
                    <a:noFill/>
                  </a:tcPr>
                </a:tc>
                <a:tc hMerge="1">
                  <a:txBody>
                    <a:bodyPr/>
                    <a:lstStyle/>
                    <a:p>
                      <a:endParaRPr lang="en-GB" dirty="0"/>
                    </a:p>
                  </a:txBody>
                  <a:tcPr/>
                </a:tc>
                <a:tc gridSpan="2">
                  <a:txBody>
                    <a:bodyPr/>
                    <a:lstStyle/>
                    <a:p>
                      <a:r>
                        <a:rPr lang="en-US" dirty="0">
                          <a:solidFill>
                            <a:schemeClr val="tx1"/>
                          </a:solidFill>
                        </a:rPr>
                        <a:t>Bidirectional maps</a:t>
                      </a:r>
                      <a:endParaRPr lang="en-GB" dirty="0">
                        <a:solidFill>
                          <a:schemeClr val="tx1"/>
                        </a:solidFill>
                      </a:endParaRPr>
                    </a:p>
                  </a:txBody>
                  <a:tcPr>
                    <a:noFill/>
                  </a:tcPr>
                </a:tc>
                <a:tc hMerge="1">
                  <a:txBody>
                    <a:bodyPr/>
                    <a:lstStyle/>
                    <a:p>
                      <a:endParaRPr lang="en-GB" dirty="0"/>
                    </a:p>
                  </a:txBody>
                  <a:tcPr/>
                </a:tc>
                <a:extLst>
                  <a:ext uri="{0D108BD9-81ED-4DB2-BD59-A6C34878D82A}">
                    <a16:rowId xmlns:a16="http://schemas.microsoft.com/office/drawing/2014/main" val="3627032902"/>
                  </a:ext>
                </a:extLst>
              </a:tr>
              <a:tr h="370840">
                <a:tc>
                  <a:txBody>
                    <a:bodyPr/>
                    <a:lstStyle/>
                    <a:p>
                      <a:r>
                        <a:rPr lang="en-US" dirty="0"/>
                        <a:t>A0</a:t>
                      </a:r>
                    </a:p>
                    <a:p>
                      <a:endParaRPr lang="en-US" dirty="0"/>
                    </a:p>
                  </a:txBody>
                  <a:tcPr>
                    <a:noFill/>
                  </a:tcPr>
                </a:tc>
                <a:tc>
                  <a:txBody>
                    <a:bodyPr/>
                    <a:lstStyle/>
                    <a:p>
                      <a:endParaRPr lang="en-GB" dirty="0"/>
                    </a:p>
                  </a:txBody>
                  <a:tcPr>
                    <a:noFill/>
                  </a:tcPr>
                </a:tc>
                <a:tc>
                  <a:txBody>
                    <a:bodyPr/>
                    <a:lstStyle/>
                    <a:p>
                      <a:r>
                        <a:rPr lang="en-US" dirty="0"/>
                        <a:t>B0</a:t>
                      </a:r>
                      <a:endParaRPr lang="en-GB" dirty="0"/>
                    </a:p>
                  </a:txBody>
                  <a:tcPr>
                    <a:noFill/>
                  </a:tcPr>
                </a:tc>
                <a:tc>
                  <a:txBody>
                    <a:bodyPr/>
                    <a:lstStyle/>
                    <a:p>
                      <a:endParaRPr lang="en-GB" dirty="0"/>
                    </a:p>
                  </a:txBody>
                  <a:tcPr>
                    <a:noFill/>
                  </a:tcPr>
                </a:tc>
                <a:extLst>
                  <a:ext uri="{0D108BD9-81ED-4DB2-BD59-A6C34878D82A}">
                    <a16:rowId xmlns:a16="http://schemas.microsoft.com/office/drawing/2014/main" val="2933087458"/>
                  </a:ext>
                </a:extLst>
              </a:tr>
              <a:tr h="370840">
                <a:tc>
                  <a:txBody>
                    <a:bodyPr/>
                    <a:lstStyle/>
                    <a:p>
                      <a:r>
                        <a:rPr lang="en-US" dirty="0"/>
                        <a:t>A1</a:t>
                      </a:r>
                    </a:p>
                    <a:p>
                      <a:endParaRPr lang="en-GB" dirty="0"/>
                    </a:p>
                  </a:txBody>
                  <a:tcPr>
                    <a:noFill/>
                  </a:tcPr>
                </a:tc>
                <a:tc>
                  <a:txBody>
                    <a:bodyPr/>
                    <a:lstStyle/>
                    <a:p>
                      <a:endParaRPr lang="en-GB" dirty="0"/>
                    </a:p>
                  </a:txBody>
                  <a:tcPr>
                    <a:noFill/>
                  </a:tcPr>
                </a:tc>
                <a:tc>
                  <a:txBody>
                    <a:bodyPr/>
                    <a:lstStyle/>
                    <a:p>
                      <a:r>
                        <a:rPr lang="en-US" dirty="0"/>
                        <a:t>B1</a:t>
                      </a:r>
                      <a:endParaRPr lang="en-GB" dirty="0"/>
                    </a:p>
                  </a:txBody>
                  <a:tcPr>
                    <a:noFill/>
                  </a:tcPr>
                </a:tc>
                <a:tc>
                  <a:txBody>
                    <a:bodyPr/>
                    <a:lstStyle/>
                    <a:p>
                      <a:endParaRPr lang="en-GB"/>
                    </a:p>
                  </a:txBody>
                  <a:tcPr>
                    <a:noFill/>
                  </a:tcPr>
                </a:tc>
                <a:extLst>
                  <a:ext uri="{0D108BD9-81ED-4DB2-BD59-A6C34878D82A}">
                    <a16:rowId xmlns:a16="http://schemas.microsoft.com/office/drawing/2014/main" val="1290612435"/>
                  </a:ext>
                </a:extLst>
              </a:tr>
              <a:tr h="370840">
                <a:tc>
                  <a:txBody>
                    <a:bodyPr/>
                    <a:lstStyle/>
                    <a:p>
                      <a:r>
                        <a:rPr lang="en-US" dirty="0"/>
                        <a:t>A2</a:t>
                      </a:r>
                    </a:p>
                    <a:p>
                      <a:endParaRPr lang="en-GB" dirty="0"/>
                    </a:p>
                  </a:txBody>
                  <a:tcPr>
                    <a:noFill/>
                  </a:tcPr>
                </a:tc>
                <a:tc>
                  <a:txBody>
                    <a:bodyPr/>
                    <a:lstStyle/>
                    <a:p>
                      <a:endParaRPr lang="en-GB" dirty="0"/>
                    </a:p>
                  </a:txBody>
                  <a:tcPr>
                    <a:noFill/>
                  </a:tcPr>
                </a:tc>
                <a:tc>
                  <a:txBody>
                    <a:bodyPr/>
                    <a:lstStyle/>
                    <a:p>
                      <a:r>
                        <a:rPr lang="en-US" dirty="0"/>
                        <a:t>B2</a:t>
                      </a:r>
                      <a:endParaRPr lang="en-GB" dirty="0"/>
                    </a:p>
                  </a:txBody>
                  <a:tcPr>
                    <a:noFill/>
                  </a:tcPr>
                </a:tc>
                <a:tc>
                  <a:txBody>
                    <a:bodyPr/>
                    <a:lstStyle/>
                    <a:p>
                      <a:endParaRPr lang="en-GB"/>
                    </a:p>
                  </a:txBody>
                  <a:tcPr>
                    <a:noFill/>
                  </a:tcPr>
                </a:tc>
                <a:extLst>
                  <a:ext uri="{0D108BD9-81ED-4DB2-BD59-A6C34878D82A}">
                    <a16:rowId xmlns:a16="http://schemas.microsoft.com/office/drawing/2014/main" val="1743645117"/>
                  </a:ext>
                </a:extLst>
              </a:tr>
              <a:tr h="370840">
                <a:tc>
                  <a:txBody>
                    <a:bodyPr/>
                    <a:lstStyle/>
                    <a:p>
                      <a:r>
                        <a:rPr lang="en-US" dirty="0"/>
                        <a:t>A3</a:t>
                      </a:r>
                    </a:p>
                    <a:p>
                      <a:endParaRPr lang="en-GB" dirty="0"/>
                    </a:p>
                  </a:txBody>
                  <a:tcPr>
                    <a:noFill/>
                  </a:tcPr>
                </a:tc>
                <a:tc>
                  <a:txBody>
                    <a:bodyPr/>
                    <a:lstStyle/>
                    <a:p>
                      <a:endParaRPr lang="en-GB" dirty="0"/>
                    </a:p>
                  </a:txBody>
                  <a:tcPr>
                    <a:noFill/>
                  </a:tcPr>
                </a:tc>
                <a:tc>
                  <a:txBody>
                    <a:bodyPr/>
                    <a:lstStyle/>
                    <a:p>
                      <a:r>
                        <a:rPr lang="en-US" dirty="0"/>
                        <a:t>B3</a:t>
                      </a:r>
                      <a:endParaRPr lang="en-GB" dirty="0"/>
                    </a:p>
                  </a:txBody>
                  <a:tcPr>
                    <a:noFill/>
                  </a:tcPr>
                </a:tc>
                <a:tc>
                  <a:txBody>
                    <a:bodyPr/>
                    <a:lstStyle/>
                    <a:p>
                      <a:endParaRPr lang="en-GB" dirty="0"/>
                    </a:p>
                  </a:txBody>
                  <a:tcPr>
                    <a:noFill/>
                  </a:tcPr>
                </a:tc>
                <a:extLst>
                  <a:ext uri="{0D108BD9-81ED-4DB2-BD59-A6C34878D82A}">
                    <a16:rowId xmlns:a16="http://schemas.microsoft.com/office/drawing/2014/main" val="2612416659"/>
                  </a:ext>
                </a:extLst>
              </a:tr>
              <a:tr h="370840">
                <a:tc>
                  <a:txBody>
                    <a:bodyPr/>
                    <a:lstStyle/>
                    <a:p>
                      <a:r>
                        <a:rPr lang="en-US" dirty="0"/>
                        <a:t>A4</a:t>
                      </a:r>
                    </a:p>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1376296856"/>
                  </a:ext>
                </a:extLst>
              </a:tr>
              <a:tr h="370840">
                <a:tc>
                  <a:txBody>
                    <a:bodyPr/>
                    <a:lstStyle/>
                    <a:p>
                      <a:r>
                        <a:rPr lang="en-US" dirty="0"/>
                        <a:t>A5</a:t>
                      </a:r>
                    </a:p>
                    <a:p>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3327590832"/>
                  </a:ext>
                </a:extLst>
              </a:tr>
            </a:tbl>
          </a:graphicData>
        </a:graphic>
      </p:graphicFrame>
      <p:pic>
        <p:nvPicPr>
          <p:cNvPr id="6" name="Picture 5" descr="Shape, rectangle&#10;&#10;Description automatically generated">
            <a:extLst>
              <a:ext uri="{FF2B5EF4-FFF2-40B4-BE49-F238E27FC236}">
                <a16:creationId xmlns:a16="http://schemas.microsoft.com/office/drawing/2014/main" id="{8A891EFF-A76F-4B8C-A704-D31EC8732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295" y="2539868"/>
            <a:ext cx="1955443" cy="532586"/>
          </a:xfrm>
          <a:prstGeom prst="rect">
            <a:avLst/>
          </a:prstGeom>
        </p:spPr>
      </p:pic>
      <p:pic>
        <p:nvPicPr>
          <p:cNvPr id="10" name="Picture 9">
            <a:extLst>
              <a:ext uri="{FF2B5EF4-FFF2-40B4-BE49-F238E27FC236}">
                <a16:creationId xmlns:a16="http://schemas.microsoft.com/office/drawing/2014/main" id="{583CEE2D-0834-46DF-A6C2-FEB996758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7295" y="3795757"/>
            <a:ext cx="1955441" cy="532586"/>
          </a:xfrm>
          <a:prstGeom prst="rect">
            <a:avLst/>
          </a:prstGeom>
        </p:spPr>
      </p:pic>
      <p:pic>
        <p:nvPicPr>
          <p:cNvPr id="12" name="Picture 11" descr="A picture containing arrow&#10;&#10;Description automatically generated">
            <a:extLst>
              <a:ext uri="{FF2B5EF4-FFF2-40B4-BE49-F238E27FC236}">
                <a16:creationId xmlns:a16="http://schemas.microsoft.com/office/drawing/2014/main" id="{A6A07FC3-34EA-4E36-9910-D0BC13EC8E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7295" y="4437806"/>
            <a:ext cx="1955441" cy="532586"/>
          </a:xfrm>
          <a:prstGeom prst="rect">
            <a:avLst/>
          </a:prstGeom>
        </p:spPr>
      </p:pic>
      <p:pic>
        <p:nvPicPr>
          <p:cNvPr id="14" name="Picture 13" descr="Shape, rectangle&#10;&#10;Description automatically generated">
            <a:extLst>
              <a:ext uri="{FF2B5EF4-FFF2-40B4-BE49-F238E27FC236}">
                <a16:creationId xmlns:a16="http://schemas.microsoft.com/office/drawing/2014/main" id="{3F87936B-152C-4C59-BED7-17C5CAF64D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0656" y="2518796"/>
            <a:ext cx="1955443" cy="574730"/>
          </a:xfrm>
          <a:prstGeom prst="rect">
            <a:avLst/>
          </a:prstGeom>
        </p:spPr>
      </p:pic>
      <p:pic>
        <p:nvPicPr>
          <p:cNvPr id="18" name="Picture 17" descr="Chart, box and whisker chart&#10;&#10;Description automatically generated">
            <a:extLst>
              <a:ext uri="{FF2B5EF4-FFF2-40B4-BE49-F238E27FC236}">
                <a16:creationId xmlns:a16="http://schemas.microsoft.com/office/drawing/2014/main" id="{9052D900-DF83-432C-8A6B-B24D3EDCF3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0658" y="3795757"/>
            <a:ext cx="1955442" cy="574730"/>
          </a:xfrm>
          <a:prstGeom prst="rect">
            <a:avLst/>
          </a:prstGeom>
        </p:spPr>
      </p:pic>
      <p:pic>
        <p:nvPicPr>
          <p:cNvPr id="8" name="Picture 7" descr="A picture containing clipart&#10;&#10;Description automatically generated">
            <a:extLst>
              <a:ext uri="{FF2B5EF4-FFF2-40B4-BE49-F238E27FC236}">
                <a16:creationId xmlns:a16="http://schemas.microsoft.com/office/drawing/2014/main" id="{323D2E7D-3216-43D7-ACE2-0A716B9054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7294" y="3162707"/>
            <a:ext cx="1955442" cy="532586"/>
          </a:xfrm>
          <a:prstGeom prst="rect">
            <a:avLst/>
          </a:prstGeom>
        </p:spPr>
      </p:pic>
      <p:pic>
        <p:nvPicPr>
          <p:cNvPr id="20" name="Picture 19" descr="Shape, rectangle&#10;&#10;Description automatically generated">
            <a:extLst>
              <a:ext uri="{FF2B5EF4-FFF2-40B4-BE49-F238E27FC236}">
                <a16:creationId xmlns:a16="http://schemas.microsoft.com/office/drawing/2014/main" id="{218BA919-F622-42A0-9DAD-620F2B18D3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0656" y="3159193"/>
            <a:ext cx="1955442" cy="574730"/>
          </a:xfrm>
          <a:prstGeom prst="rect">
            <a:avLst/>
          </a:prstGeom>
        </p:spPr>
      </p:pic>
      <p:pic>
        <p:nvPicPr>
          <p:cNvPr id="22" name="Picture 21">
            <a:extLst>
              <a:ext uri="{FF2B5EF4-FFF2-40B4-BE49-F238E27FC236}">
                <a16:creationId xmlns:a16="http://schemas.microsoft.com/office/drawing/2014/main" id="{28460F92-7036-4B30-BA13-DDBF1E9218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V="1">
            <a:off x="4570653" y="4415784"/>
            <a:ext cx="1955443" cy="574730"/>
          </a:xfrm>
          <a:prstGeom prst="rect">
            <a:avLst/>
          </a:prstGeom>
        </p:spPr>
      </p:pic>
      <p:pic>
        <p:nvPicPr>
          <p:cNvPr id="24" name="Picture 23" descr="Shape, rectangle&#10;&#10;Description automatically generated">
            <a:extLst>
              <a:ext uri="{FF2B5EF4-FFF2-40B4-BE49-F238E27FC236}">
                <a16:creationId xmlns:a16="http://schemas.microsoft.com/office/drawing/2014/main" id="{703D1039-0369-44C9-A6B2-525DCD29AA7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0653" y="5072718"/>
            <a:ext cx="1955441" cy="574730"/>
          </a:xfrm>
          <a:prstGeom prst="rect">
            <a:avLst/>
          </a:prstGeom>
        </p:spPr>
      </p:pic>
      <p:pic>
        <p:nvPicPr>
          <p:cNvPr id="26" name="Picture 25">
            <a:extLst>
              <a:ext uri="{FF2B5EF4-FFF2-40B4-BE49-F238E27FC236}">
                <a16:creationId xmlns:a16="http://schemas.microsoft.com/office/drawing/2014/main" id="{758F431D-EF3D-47B8-9413-89613D96CD1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57180" y="5705352"/>
            <a:ext cx="1968914" cy="578689"/>
          </a:xfrm>
          <a:prstGeom prst="rect">
            <a:avLst/>
          </a:prstGeom>
        </p:spPr>
      </p:pic>
      <p:sp>
        <p:nvSpPr>
          <p:cNvPr id="27" name="TextBox 26">
            <a:extLst>
              <a:ext uri="{FF2B5EF4-FFF2-40B4-BE49-F238E27FC236}">
                <a16:creationId xmlns:a16="http://schemas.microsoft.com/office/drawing/2014/main" id="{9456F0C5-9B3F-4E27-BCFA-397EE5E878F4}"/>
              </a:ext>
            </a:extLst>
          </p:cNvPr>
          <p:cNvSpPr txBox="1"/>
          <p:nvPr/>
        </p:nvSpPr>
        <p:spPr>
          <a:xfrm>
            <a:off x="0" y="6400800"/>
            <a:ext cx="12133690" cy="646331"/>
          </a:xfrm>
          <a:prstGeom prst="rect">
            <a:avLst/>
          </a:prstGeom>
          <a:noFill/>
        </p:spPr>
        <p:txBody>
          <a:bodyPr wrap="square" rtlCol="0">
            <a:spAutoFit/>
          </a:bodyPr>
          <a:lstStyle/>
          <a:p>
            <a:r>
              <a:rPr lang="en-GB" sz="900" dirty="0" err="1">
                <a:solidFill>
                  <a:schemeClr val="bg1"/>
                </a:solidFill>
              </a:rPr>
              <a:t>Karbovskii</a:t>
            </a:r>
            <a:r>
              <a:rPr lang="en-GB" sz="900" dirty="0">
                <a:solidFill>
                  <a:schemeClr val="bg1"/>
                </a:solidFill>
              </a:rPr>
              <a:t>, Vladislav &amp; </a:t>
            </a:r>
            <a:r>
              <a:rPr lang="en-GB" sz="900" dirty="0" err="1">
                <a:solidFill>
                  <a:schemeClr val="bg1"/>
                </a:solidFill>
              </a:rPr>
              <a:t>Severiukhina</a:t>
            </a:r>
            <a:r>
              <a:rPr lang="en-GB" sz="900" dirty="0">
                <a:solidFill>
                  <a:schemeClr val="bg1"/>
                </a:solidFill>
              </a:rPr>
              <a:t>, Oksana &amp; </a:t>
            </a:r>
            <a:r>
              <a:rPr lang="en-GB" sz="900" dirty="0" err="1">
                <a:solidFill>
                  <a:schemeClr val="bg1"/>
                </a:solidFill>
              </a:rPr>
              <a:t>Derevitskii</a:t>
            </a:r>
            <a:r>
              <a:rPr lang="en-GB" sz="900" dirty="0">
                <a:solidFill>
                  <a:schemeClr val="bg1"/>
                </a:solidFill>
              </a:rPr>
              <a:t>, Ivan &amp; Voloshin, Daniil &amp; </a:t>
            </a:r>
            <a:r>
              <a:rPr lang="en-GB" sz="900" dirty="0" err="1">
                <a:solidFill>
                  <a:schemeClr val="bg1"/>
                </a:solidFill>
              </a:rPr>
              <a:t>Presbitero</a:t>
            </a:r>
            <a:r>
              <a:rPr lang="en-GB" sz="900" dirty="0">
                <a:solidFill>
                  <a:schemeClr val="bg1"/>
                </a:solidFill>
              </a:rPr>
              <a:t>, Alva &amp; Lees, Michael. (2018). The Impact of Different Obstacles on Crowd Dynamics. Journal of Computational Science. 36. 10.1016/j.jocs.2018.06.010.</a:t>
            </a:r>
          </a:p>
          <a:p>
            <a:endParaRPr lang="en-GB" dirty="0"/>
          </a:p>
        </p:txBody>
      </p:sp>
      <p:cxnSp>
        <p:nvCxnSpPr>
          <p:cNvPr id="5" name="Straight Arrow Connector 4">
            <a:extLst>
              <a:ext uri="{FF2B5EF4-FFF2-40B4-BE49-F238E27FC236}">
                <a16:creationId xmlns:a16="http://schemas.microsoft.com/office/drawing/2014/main" id="{13DBC64B-84B0-41A0-87F2-8FD1B23E2C0F}"/>
              </a:ext>
            </a:extLst>
          </p:cNvPr>
          <p:cNvCxnSpPr/>
          <p:nvPr/>
        </p:nvCxnSpPr>
        <p:spPr>
          <a:xfrm>
            <a:off x="4829175" y="2790825"/>
            <a:ext cx="1266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12D91AB-F930-42DE-9402-A7727687FCDB}"/>
              </a:ext>
            </a:extLst>
          </p:cNvPr>
          <p:cNvCxnSpPr/>
          <p:nvPr/>
        </p:nvCxnSpPr>
        <p:spPr>
          <a:xfrm>
            <a:off x="8401050" y="2924175"/>
            <a:ext cx="1266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23D6A6-041C-4849-A666-E5F40D2A30A4}"/>
              </a:ext>
            </a:extLst>
          </p:cNvPr>
          <p:cNvCxnSpPr>
            <a:cxnSpLocks/>
          </p:cNvCxnSpPr>
          <p:nvPr/>
        </p:nvCxnSpPr>
        <p:spPr>
          <a:xfrm flipH="1">
            <a:off x="8362950" y="2657475"/>
            <a:ext cx="1304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5547-F330-442B-A1B0-EB0DF09A9159}"/>
              </a:ext>
            </a:extLst>
          </p:cNvPr>
          <p:cNvSpPr>
            <a:spLocks noGrp="1"/>
          </p:cNvSpPr>
          <p:nvPr>
            <p:ph type="title"/>
          </p:nvPr>
        </p:nvSpPr>
        <p:spPr/>
        <p:txBody>
          <a:bodyPr/>
          <a:lstStyle/>
          <a:p>
            <a:r>
              <a:rPr lang="en-US" dirty="0"/>
              <a:t>Method – simulation settings</a:t>
            </a:r>
            <a:endParaRPr lang="en-GB" dirty="0"/>
          </a:p>
        </p:txBody>
      </p:sp>
      <p:sp>
        <p:nvSpPr>
          <p:cNvPr id="3" name="Content Placeholder 2">
            <a:extLst>
              <a:ext uri="{FF2B5EF4-FFF2-40B4-BE49-F238E27FC236}">
                <a16:creationId xmlns:a16="http://schemas.microsoft.com/office/drawing/2014/main" id="{C2BF3EF3-E9AF-4DF4-A060-F58BC218C1D9}"/>
              </a:ext>
            </a:extLst>
          </p:cNvPr>
          <p:cNvSpPr>
            <a:spLocks noGrp="1"/>
          </p:cNvSpPr>
          <p:nvPr>
            <p:ph idx="1"/>
          </p:nvPr>
        </p:nvSpPr>
        <p:spPr>
          <a:xfrm>
            <a:off x="1097280" y="2108201"/>
            <a:ext cx="10058400" cy="4210712"/>
          </a:xfrm>
        </p:spPr>
        <p:txBody>
          <a:bodyPr>
            <a:normAutofit/>
          </a:bodyPr>
          <a:lstStyle/>
          <a:p>
            <a:pPr lvl="1"/>
            <a:r>
              <a:rPr lang="en-US" dirty="0"/>
              <a:t>Manipulating standard deviation of the desired velocity distribution, Normal(1.6, </a:t>
            </a:r>
            <a:r>
              <a:rPr lang="en-US" dirty="0" err="1"/>
              <a:t>sd</a:t>
            </a:r>
            <a:r>
              <a:rPr lang="en-US" dirty="0"/>
              <a:t>) </a:t>
            </a:r>
          </a:p>
          <a:p>
            <a:pPr lvl="2"/>
            <a:r>
              <a:rPr lang="en-US" dirty="0"/>
              <a:t>Standard deviation 0.1, 0.15, 0.3, 0.45, 0.6</a:t>
            </a:r>
          </a:p>
          <a:p>
            <a:pPr lvl="1"/>
            <a:r>
              <a:rPr lang="en-US" dirty="0"/>
              <a:t>Slowing down (or not) agents</a:t>
            </a:r>
          </a:p>
          <a:p>
            <a:pPr lvl="2"/>
            <a:r>
              <a:rPr lang="en-US" dirty="0"/>
              <a:t>Select every 5 seconds randomly 2 people to slow down for 5 seconds to 20% of their original speed</a:t>
            </a:r>
          </a:p>
          <a:p>
            <a:pPr lvl="1"/>
            <a:endParaRPr lang="en-US" dirty="0"/>
          </a:p>
          <a:p>
            <a:pPr lvl="1"/>
            <a:r>
              <a:rPr lang="en-US" dirty="0"/>
              <a:t>Inflow of people: </a:t>
            </a:r>
          </a:p>
          <a:p>
            <a:pPr lvl="2"/>
            <a:r>
              <a:rPr lang="en-US" dirty="0"/>
              <a:t>unidirectional maps:  5 people added every 1 seconds</a:t>
            </a:r>
          </a:p>
          <a:p>
            <a:pPr lvl="2"/>
            <a:r>
              <a:rPr lang="en-US" dirty="0"/>
              <a:t>Bidirectional maps: 4 people added on each side every 1 seconds</a:t>
            </a:r>
          </a:p>
          <a:p>
            <a:pPr lvl="1"/>
            <a:r>
              <a:rPr lang="en-US" dirty="0"/>
              <a:t>Repeat 50 times for every </a:t>
            </a:r>
            <a:r>
              <a:rPr lang="en-US" dirty="0" err="1"/>
              <a:t>sd</a:t>
            </a:r>
            <a:r>
              <a:rPr lang="en-US" dirty="0"/>
              <a:t> </a:t>
            </a:r>
            <a:r>
              <a:rPr lang="en-US" sz="800" b="1" dirty="0"/>
              <a:t>✖</a:t>
            </a:r>
            <a:r>
              <a:rPr lang="en-US" dirty="0"/>
              <a:t> slowing down combination </a:t>
            </a:r>
          </a:p>
          <a:p>
            <a:endParaRPr lang="en-GB" dirty="0"/>
          </a:p>
        </p:txBody>
      </p:sp>
    </p:spTree>
    <p:extLst>
      <p:ext uri="{BB962C8B-B14F-4D97-AF65-F5344CB8AC3E}">
        <p14:creationId xmlns:p14="http://schemas.microsoft.com/office/powerpoint/2010/main" val="85652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D053-2D58-4F90-BC14-528F31C7210F}"/>
              </a:ext>
            </a:extLst>
          </p:cNvPr>
          <p:cNvSpPr>
            <a:spLocks noGrp="1"/>
          </p:cNvSpPr>
          <p:nvPr>
            <p:ph type="title"/>
          </p:nvPr>
        </p:nvSpPr>
        <p:spPr/>
        <p:txBody>
          <a:bodyPr>
            <a:normAutofit/>
          </a:bodyPr>
          <a:lstStyle/>
          <a:p>
            <a:r>
              <a:rPr lang="en-US" dirty="0"/>
              <a:t>Method – </a:t>
            </a:r>
            <a:r>
              <a:rPr lang="en-NL" dirty="0"/>
              <a:t>Implementation</a:t>
            </a:r>
            <a:endParaRPr lang="en-GB" dirty="0"/>
          </a:p>
        </p:txBody>
      </p:sp>
      <p:sp>
        <p:nvSpPr>
          <p:cNvPr id="3" name="Content Placeholder 2">
            <a:extLst>
              <a:ext uri="{FF2B5EF4-FFF2-40B4-BE49-F238E27FC236}">
                <a16:creationId xmlns:a16="http://schemas.microsoft.com/office/drawing/2014/main" id="{3CD54711-A4B8-468A-B8AC-8B9E887CB76C}"/>
              </a:ext>
            </a:extLst>
          </p:cNvPr>
          <p:cNvSpPr>
            <a:spLocks noGrp="1"/>
          </p:cNvSpPr>
          <p:nvPr>
            <p:ph idx="1"/>
          </p:nvPr>
        </p:nvSpPr>
        <p:spPr/>
        <p:txBody>
          <a:bodyPr/>
          <a:lstStyle/>
          <a:p>
            <a:endParaRPr lang="en-US" sz="2400" dirty="0">
              <a:sym typeface="Wingdings" panose="05000000000000000000" pitchFamily="2" charset="2"/>
            </a:endParaRPr>
          </a:p>
          <a:p>
            <a:endParaRPr lang="en-GB" dirty="0"/>
          </a:p>
        </p:txBody>
      </p:sp>
      <p:sp>
        <p:nvSpPr>
          <p:cNvPr id="4" name="Tekstvak 3">
            <a:extLst>
              <a:ext uri="{FF2B5EF4-FFF2-40B4-BE49-F238E27FC236}">
                <a16:creationId xmlns:a16="http://schemas.microsoft.com/office/drawing/2014/main" id="{EB60C435-CC6A-49F8-8459-896E6E8B3782}"/>
              </a:ext>
            </a:extLst>
          </p:cNvPr>
          <p:cNvSpPr txBox="1"/>
          <p:nvPr/>
        </p:nvSpPr>
        <p:spPr>
          <a:xfrm>
            <a:off x="1097280" y="2108201"/>
            <a:ext cx="8136834" cy="3139321"/>
          </a:xfrm>
          <a:prstGeom prst="rect">
            <a:avLst/>
          </a:prstGeom>
          <a:noFill/>
        </p:spPr>
        <p:txBody>
          <a:bodyPr wrap="square" rtlCol="0">
            <a:spAutoFit/>
          </a:bodyPr>
          <a:lstStyle/>
          <a:p>
            <a:r>
              <a:rPr lang="en-NL" sz="2400" b="1" dirty="0"/>
              <a:t>Package used: </a:t>
            </a:r>
            <a:r>
              <a:rPr lang="en-NL" sz="2400" b="1" dirty="0" err="1"/>
              <a:t>Cromosim</a:t>
            </a:r>
            <a:r>
              <a:rPr lang="en-NL" sz="2400" b="1" dirty="0"/>
              <a:t> – </a:t>
            </a:r>
            <a:r>
              <a:rPr lang="en-NL" sz="2400" dirty="0"/>
              <a:t>Sylvain Faure (2018)</a:t>
            </a:r>
          </a:p>
          <a:p>
            <a:pPr marL="342900" indent="-342900">
              <a:lnSpc>
                <a:spcPct val="150000"/>
              </a:lnSpc>
              <a:buFont typeface="Arial" panose="020B0604020202020204" pitchFamily="34" charset="0"/>
              <a:buChar char="•"/>
            </a:pPr>
            <a:r>
              <a:rPr lang="en-NL" sz="2000" dirty="0"/>
              <a:t>Python based model for Crowd Motion Simulation</a:t>
            </a:r>
          </a:p>
          <a:p>
            <a:pPr marL="342900" indent="-342900">
              <a:lnSpc>
                <a:spcPct val="150000"/>
              </a:lnSpc>
              <a:buFont typeface="Arial" panose="020B0604020202020204" pitchFamily="34" charset="0"/>
              <a:buChar char="•"/>
            </a:pPr>
            <a:r>
              <a:rPr lang="en-NL" sz="2000" dirty="0"/>
              <a:t>Cellular Automata and Agent-Based options</a:t>
            </a:r>
          </a:p>
          <a:p>
            <a:pPr marL="342900" indent="-342900">
              <a:lnSpc>
                <a:spcPct val="150000"/>
              </a:lnSpc>
              <a:buFont typeface="Arial" panose="020B0604020202020204" pitchFamily="34" charset="0"/>
              <a:buChar char="•"/>
            </a:pPr>
            <a:r>
              <a:rPr lang="en-NL" sz="2000" dirty="0"/>
              <a:t>Incorporates the Social Force Model</a:t>
            </a:r>
          </a:p>
          <a:p>
            <a:pPr marL="342900" indent="-342900">
              <a:lnSpc>
                <a:spcPct val="150000"/>
              </a:lnSpc>
              <a:buFont typeface="Arial" panose="020B0604020202020204" pitchFamily="34" charset="0"/>
              <a:buChar char="•"/>
            </a:pPr>
            <a:r>
              <a:rPr lang="en-NL" sz="2000" dirty="0"/>
              <a:t>Discrete time steps</a:t>
            </a:r>
          </a:p>
          <a:p>
            <a:pPr marL="342900" indent="-342900">
              <a:lnSpc>
                <a:spcPct val="150000"/>
              </a:lnSpc>
              <a:buFont typeface="Arial" panose="020B0604020202020204" pitchFamily="34" charset="0"/>
              <a:buChar char="•"/>
            </a:pPr>
            <a:r>
              <a:rPr lang="en-NL" sz="2000" dirty="0"/>
              <a:t>Simple to use custom maps</a:t>
            </a:r>
          </a:p>
          <a:p>
            <a:endParaRPr lang="nl-NL" sz="2000" dirty="0"/>
          </a:p>
        </p:txBody>
      </p:sp>
      <p:pic>
        <p:nvPicPr>
          <p:cNvPr id="8" name="Afbeelding 7">
            <a:extLst>
              <a:ext uri="{FF2B5EF4-FFF2-40B4-BE49-F238E27FC236}">
                <a16:creationId xmlns:a16="http://schemas.microsoft.com/office/drawing/2014/main" id="{E13AC464-A3F5-4464-B8AC-3A72B1F9D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783" y="4148026"/>
            <a:ext cx="5500248" cy="1999414"/>
          </a:xfrm>
          <a:prstGeom prst="rect">
            <a:avLst/>
          </a:prstGeom>
        </p:spPr>
      </p:pic>
    </p:spTree>
    <p:extLst>
      <p:ext uri="{BB962C8B-B14F-4D97-AF65-F5344CB8AC3E}">
        <p14:creationId xmlns:p14="http://schemas.microsoft.com/office/powerpoint/2010/main" val="63254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D053-2D58-4F90-BC14-528F31C7210F}"/>
              </a:ext>
            </a:extLst>
          </p:cNvPr>
          <p:cNvSpPr>
            <a:spLocks noGrp="1"/>
          </p:cNvSpPr>
          <p:nvPr>
            <p:ph type="title"/>
          </p:nvPr>
        </p:nvSpPr>
        <p:spPr/>
        <p:txBody>
          <a:bodyPr>
            <a:normAutofit/>
          </a:bodyPr>
          <a:lstStyle/>
          <a:p>
            <a:r>
              <a:rPr lang="en-US" dirty="0"/>
              <a:t>Method – </a:t>
            </a:r>
            <a:r>
              <a:rPr lang="en-NL" dirty="0"/>
              <a:t>Implementation</a:t>
            </a:r>
            <a:endParaRPr lang="en-GB" dirty="0"/>
          </a:p>
        </p:txBody>
      </p:sp>
      <p:sp>
        <p:nvSpPr>
          <p:cNvPr id="3" name="Content Placeholder 2">
            <a:extLst>
              <a:ext uri="{FF2B5EF4-FFF2-40B4-BE49-F238E27FC236}">
                <a16:creationId xmlns:a16="http://schemas.microsoft.com/office/drawing/2014/main" id="{3CD54711-A4B8-468A-B8AC-8B9E887CB76C}"/>
              </a:ext>
            </a:extLst>
          </p:cNvPr>
          <p:cNvSpPr>
            <a:spLocks noGrp="1"/>
          </p:cNvSpPr>
          <p:nvPr>
            <p:ph idx="1"/>
          </p:nvPr>
        </p:nvSpPr>
        <p:spPr/>
        <p:txBody>
          <a:bodyPr/>
          <a:lstStyle/>
          <a:p>
            <a:endParaRPr lang="en-US" sz="2400" dirty="0">
              <a:sym typeface="Wingdings" panose="05000000000000000000" pitchFamily="2" charset="2"/>
            </a:endParaRPr>
          </a:p>
          <a:p>
            <a:endParaRPr lang="en-GB" dirty="0"/>
          </a:p>
        </p:txBody>
      </p:sp>
      <p:sp>
        <p:nvSpPr>
          <p:cNvPr id="5" name="Tekstvak 4">
            <a:extLst>
              <a:ext uri="{FF2B5EF4-FFF2-40B4-BE49-F238E27FC236}">
                <a16:creationId xmlns:a16="http://schemas.microsoft.com/office/drawing/2014/main" id="{96392F17-A751-4C3F-84D9-F104EE0E11A6}"/>
              </a:ext>
            </a:extLst>
          </p:cNvPr>
          <p:cNvSpPr txBox="1"/>
          <p:nvPr/>
        </p:nvSpPr>
        <p:spPr>
          <a:xfrm>
            <a:off x="1097280" y="2108201"/>
            <a:ext cx="9276521" cy="4985980"/>
          </a:xfrm>
          <a:prstGeom prst="rect">
            <a:avLst/>
          </a:prstGeom>
          <a:noFill/>
        </p:spPr>
        <p:txBody>
          <a:bodyPr wrap="square" rtlCol="0">
            <a:spAutoFit/>
          </a:bodyPr>
          <a:lstStyle/>
          <a:p>
            <a:r>
              <a:rPr lang="en-NL" sz="2400" b="1" dirty="0"/>
              <a:t>Shortcomings of the model:</a:t>
            </a:r>
          </a:p>
          <a:p>
            <a:pPr marL="285750" indent="-285750">
              <a:buFont typeface="Arial" panose="020B0604020202020204" pitchFamily="34" charset="0"/>
              <a:buChar char="•"/>
            </a:pPr>
            <a:r>
              <a:rPr lang="en-NL" dirty="0"/>
              <a:t>Data collection and presentation is handled during the simulation.</a:t>
            </a:r>
          </a:p>
          <a:p>
            <a:pPr marL="285750" indent="-285750">
              <a:buFont typeface="Arial" panose="020B0604020202020204" pitchFamily="34" charset="0"/>
              <a:buChar char="•"/>
            </a:pPr>
            <a:r>
              <a:rPr lang="en-NL" dirty="0"/>
              <a:t>Simulations are too simple: Initializes agents once, no spawn function.</a:t>
            </a:r>
          </a:p>
          <a:p>
            <a:pPr marL="285750" indent="-285750">
              <a:buFont typeface="Arial" panose="020B0604020202020204" pitchFamily="34" charset="0"/>
              <a:buChar char="•"/>
            </a:pPr>
            <a:r>
              <a:rPr lang="en-NL" dirty="0"/>
              <a:t>JSON-file with model parameters not suitable for multiple simulations over small perturbations.</a:t>
            </a:r>
          </a:p>
          <a:p>
            <a:pPr marL="285750" indent="-285750">
              <a:buFont typeface="Arial" panose="020B0604020202020204" pitchFamily="34" charset="0"/>
              <a:buChar char="•"/>
            </a:pPr>
            <a:r>
              <a:rPr lang="en-NL" dirty="0"/>
              <a:t>Documentation is </a:t>
            </a:r>
            <a:r>
              <a:rPr lang="en-NL" i="1" dirty="0"/>
              <a:t>almost</a:t>
            </a:r>
            <a:r>
              <a:rPr lang="en-NL" dirty="0"/>
              <a:t> good.</a:t>
            </a:r>
          </a:p>
          <a:p>
            <a:endParaRPr lang="en-NL" b="1" dirty="0"/>
          </a:p>
          <a:p>
            <a:r>
              <a:rPr lang="en-NL" sz="2400" b="1" dirty="0"/>
              <a:t>Solutions / Expansions:</a:t>
            </a:r>
            <a:endParaRPr lang="en-NL" sz="2400" dirty="0"/>
          </a:p>
          <a:p>
            <a:pPr marL="285750" indent="-285750">
              <a:buFont typeface="Arial" panose="020B0604020202020204" pitchFamily="34" charset="0"/>
              <a:buChar char="•"/>
            </a:pPr>
            <a:r>
              <a:rPr lang="en-NL" dirty="0"/>
              <a:t>Capture sensor data and export as CSV.</a:t>
            </a:r>
          </a:p>
          <a:p>
            <a:pPr marL="285750" indent="-285750">
              <a:buFont typeface="Arial" panose="020B0604020202020204" pitchFamily="34" charset="0"/>
              <a:buChar char="•"/>
            </a:pPr>
            <a:r>
              <a:rPr lang="en-NL" dirty="0"/>
              <a:t>Add a continuous flow of spawned agents.</a:t>
            </a:r>
          </a:p>
          <a:p>
            <a:pPr marL="285750" indent="-285750">
              <a:buFont typeface="Arial" panose="020B0604020202020204" pitchFamily="34" charset="0"/>
              <a:buChar char="•"/>
            </a:pPr>
            <a:r>
              <a:rPr lang="en-NL" dirty="0"/>
              <a:t>(Randomly) slow down groups of agents.</a:t>
            </a:r>
          </a:p>
          <a:p>
            <a:pPr marL="285750" indent="-285750">
              <a:buFont typeface="Arial" panose="020B0604020202020204" pitchFamily="34" charset="0"/>
              <a:buChar char="•"/>
            </a:pPr>
            <a:r>
              <a:rPr lang="en-NL" dirty="0"/>
              <a:t>Parameterize model expansions.</a:t>
            </a:r>
          </a:p>
          <a:p>
            <a:pPr marL="285750" indent="-285750">
              <a:buFont typeface="Arial" panose="020B0604020202020204" pitchFamily="34" charset="0"/>
              <a:buChar char="•"/>
            </a:pPr>
            <a:r>
              <a:rPr lang="en-NL" dirty="0"/>
              <a:t>Script to run multiple iterations.</a:t>
            </a:r>
          </a:p>
          <a:p>
            <a:pPr marL="285750" indent="-285750">
              <a:buFont typeface="Arial" panose="020B0604020202020204" pitchFamily="34" charset="0"/>
              <a:buChar char="•"/>
            </a:pPr>
            <a:endParaRPr lang="en-NL" dirty="0"/>
          </a:p>
          <a:p>
            <a:pPr marL="285750" indent="-285750">
              <a:buFont typeface="Arial" panose="020B0604020202020204" pitchFamily="34" charset="0"/>
              <a:buChar char="•"/>
            </a:pPr>
            <a:endParaRPr lang="en-NL" dirty="0"/>
          </a:p>
          <a:p>
            <a:endParaRPr lang="en-NL" b="1" dirty="0"/>
          </a:p>
          <a:p>
            <a:endParaRPr lang="nl-NL" b="1" dirty="0"/>
          </a:p>
        </p:txBody>
      </p:sp>
      <p:pic>
        <p:nvPicPr>
          <p:cNvPr id="7" name="Afbeelding 6">
            <a:extLst>
              <a:ext uri="{FF2B5EF4-FFF2-40B4-BE49-F238E27FC236}">
                <a16:creationId xmlns:a16="http://schemas.microsoft.com/office/drawing/2014/main" id="{FEBBDA59-FA86-4305-85C5-9934657EC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232" y="4177811"/>
            <a:ext cx="4535049" cy="1523874"/>
          </a:xfrm>
          <a:prstGeom prst="rect">
            <a:avLst/>
          </a:prstGeom>
        </p:spPr>
      </p:pic>
    </p:spTree>
    <p:extLst>
      <p:ext uri="{BB962C8B-B14F-4D97-AF65-F5344CB8AC3E}">
        <p14:creationId xmlns:p14="http://schemas.microsoft.com/office/powerpoint/2010/main" val="4193821380"/>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3D3522"/>
      </a:dk2>
      <a:lt2>
        <a:srgbClr val="E2E6E8"/>
      </a:lt2>
      <a:accent1>
        <a:srgbClr val="E75C29"/>
      </a:accent1>
      <a:accent2>
        <a:srgbClr val="D39817"/>
      </a:accent2>
      <a:accent3>
        <a:srgbClr val="9CAB1E"/>
      </a:accent3>
      <a:accent4>
        <a:srgbClr val="62B614"/>
      </a:accent4>
      <a:accent5>
        <a:srgbClr val="2BBA21"/>
      </a:accent5>
      <a:accent6>
        <a:srgbClr val="14BC50"/>
      </a:accent6>
      <a:hlink>
        <a:srgbClr val="398CAB"/>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2260</TotalTime>
  <Words>2559</Words>
  <Application>Microsoft Office PowerPoint</Application>
  <PresentationFormat>Widescreen</PresentationFormat>
  <Paragraphs>303</Paragraphs>
  <Slides>31</Slides>
  <Notes>26</Notes>
  <HiddenSlides>0</HiddenSlides>
  <MMClips>2</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Arial Nova Light</vt:lpstr>
      <vt:lpstr>Bembo</vt:lpstr>
      <vt:lpstr>Calibri</vt:lpstr>
      <vt:lpstr>Calibri Light</vt:lpstr>
      <vt:lpstr>Cambria Math</vt:lpstr>
      <vt:lpstr>RetrospectVTI</vt:lpstr>
      <vt:lpstr>Office Theme</vt:lpstr>
      <vt:lpstr>Heterogeneity of desired speed in crowd dynamics</vt:lpstr>
      <vt:lpstr>Table of Contents</vt:lpstr>
      <vt:lpstr>Motivation</vt:lpstr>
      <vt:lpstr>Research question</vt:lpstr>
      <vt:lpstr>Method - model</vt:lpstr>
      <vt:lpstr>Method – maps</vt:lpstr>
      <vt:lpstr>Method – simulation settings</vt:lpstr>
      <vt:lpstr>Method – Implementation</vt:lpstr>
      <vt:lpstr>Method – Implementation</vt:lpstr>
      <vt:lpstr>Method – Implementation</vt:lpstr>
      <vt:lpstr>Results – Throughput by Condition</vt:lpstr>
      <vt:lpstr>Results – Throughput by Condition</vt:lpstr>
      <vt:lpstr>Results – Throughput by Heterogeneity</vt:lpstr>
      <vt:lpstr>Results – Throughput by Heterogeneity</vt:lpstr>
      <vt:lpstr>Results – Throughput by Heterogeneity</vt:lpstr>
      <vt:lpstr>Results – Relative Decrease (Unidirectional)</vt:lpstr>
      <vt:lpstr>Results – Relative Decrease (Unidirectional)</vt:lpstr>
      <vt:lpstr>Results – Relative Decrease (Unidirectional)</vt:lpstr>
      <vt:lpstr>Results – Relative Decrease (Unidirectional)</vt:lpstr>
      <vt:lpstr>Results – Relative Decrease (Unidirectional)</vt:lpstr>
      <vt:lpstr>Results – Relative Decrease (Unidirectional)</vt:lpstr>
      <vt:lpstr>Results – Relative Decrease (Unidirectional)</vt:lpstr>
      <vt:lpstr>Results – Absolute Decrease (Unidirectional)</vt:lpstr>
      <vt:lpstr>Conclusion</vt:lpstr>
      <vt:lpstr>Heterogeneity vs Throughput</vt:lpstr>
      <vt:lpstr>Different speeds and obstacles</vt:lpstr>
      <vt:lpstr>Thank you for you attention</vt:lpstr>
      <vt:lpstr>Appendix</vt:lpstr>
      <vt:lpstr>Method - model</vt:lpstr>
      <vt:lpstr>Results – simulations b</vt:lpstr>
      <vt:lpstr>Results – simulations 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 dynamics</dc:title>
  <dc:creator>corien westveer</dc:creator>
  <cp:lastModifiedBy>František</cp:lastModifiedBy>
  <cp:revision>85</cp:revision>
  <dcterms:created xsi:type="dcterms:W3CDTF">2021-06-17T09:48:40Z</dcterms:created>
  <dcterms:modified xsi:type="dcterms:W3CDTF">2021-06-25T13:45:02Z</dcterms:modified>
</cp:coreProperties>
</file>