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Nunito Sans Bold" charset="1" panose="00000800000000000000"/>
      <p:regular r:id="rId12"/>
    </p:embeddedFont>
    <p:embeddedFont>
      <p:font typeface="Nunito Sans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techrxiv.org/doi/full/10.36227/techrxiv.22683919.v2" TargetMode="External" Type="http://schemas.openxmlformats.org/officeDocument/2006/relationships/hyperlink"/><Relationship Id="rId11" Target="https://www.techrxiv.org/doi/full/10.36227/techrxiv.22683919.v2" TargetMode="External" Type="http://schemas.openxmlformats.org/officeDocument/2006/relationships/hyperlink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https://www.techrxiv.org/doi/full/10.36227/techrxiv.22683919.v2" TargetMode="External" Type="http://schemas.openxmlformats.org/officeDocument/2006/relationships/hyperlink"/><Relationship Id="rId6" Target="https://www.techrxiv.org/doi/full/10.36227/techrxiv.22683919.v2" TargetMode="External" Type="http://schemas.openxmlformats.org/officeDocument/2006/relationships/hyperlink"/><Relationship Id="rId7" Target="https://www.techrxiv.org/doi/full/10.36227/techrxiv.22683919.v2" TargetMode="External" Type="http://schemas.openxmlformats.org/officeDocument/2006/relationships/hyperlink"/><Relationship Id="rId8" Target="https://www.techrxiv.org/doi/full/10.36227/techrxiv.22683919.v2" TargetMode="External" Type="http://schemas.openxmlformats.org/officeDocument/2006/relationships/hyperlink"/><Relationship Id="rId9" Target="https://www.techrxiv.org/doi/full/10.36227/techrxiv.22683919.v2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92280" y="-2978602"/>
            <a:ext cx="12029339" cy="12046402"/>
          </a:xfrm>
          <a:custGeom>
            <a:avLst/>
            <a:gdLst/>
            <a:ahLst/>
            <a:cxnLst/>
            <a:rect r="r" b="b" t="t" l="l"/>
            <a:pathLst>
              <a:path h="12046402" w="12029339">
                <a:moveTo>
                  <a:pt x="0" y="0"/>
                </a:moveTo>
                <a:lnTo>
                  <a:pt x="12029340" y="0"/>
                </a:lnTo>
                <a:lnTo>
                  <a:pt x="12029340" y="12046402"/>
                </a:lnTo>
                <a:lnTo>
                  <a:pt x="0" y="120464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62345" y="7336089"/>
            <a:ext cx="6456585" cy="6465743"/>
          </a:xfrm>
          <a:custGeom>
            <a:avLst/>
            <a:gdLst/>
            <a:ahLst/>
            <a:cxnLst/>
            <a:rect r="r" b="b" t="t" l="l"/>
            <a:pathLst>
              <a:path h="6465743" w="6456585">
                <a:moveTo>
                  <a:pt x="0" y="0"/>
                </a:moveTo>
                <a:lnTo>
                  <a:pt x="6456585" y="0"/>
                </a:lnTo>
                <a:lnTo>
                  <a:pt x="6456585" y="6465743"/>
                </a:lnTo>
                <a:lnTo>
                  <a:pt x="0" y="64657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69631" y="8877300"/>
            <a:ext cx="1455212" cy="381000"/>
            <a:chOff x="0" y="0"/>
            <a:chExt cx="1940283" cy="5080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508000" cy="508000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3071CF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716142" y="0"/>
              <a:ext cx="508000" cy="508000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E63384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1432283" y="0"/>
              <a:ext cx="508000" cy="508000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D734"/>
              </a:solidFill>
            </p:spPr>
          </p:sp>
        </p:grpSp>
      </p:grpSp>
      <p:sp>
        <p:nvSpPr>
          <p:cNvPr name="TextBox 11" id="11"/>
          <p:cNvSpPr txBox="true"/>
          <p:nvPr/>
        </p:nvSpPr>
        <p:spPr>
          <a:xfrm rot="0">
            <a:off x="2779359" y="3967854"/>
            <a:ext cx="9765971" cy="3101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11999">
                <a:solidFill>
                  <a:srgbClr val="202020"/>
                </a:solidFill>
                <a:latin typeface="Nunito Sans Bold"/>
              </a:rPr>
              <a:t>HTTP &amp; HTML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5490593" y="-8049861"/>
            <a:ext cx="12029339" cy="12046402"/>
          </a:xfrm>
          <a:custGeom>
            <a:avLst/>
            <a:gdLst/>
            <a:ahLst/>
            <a:cxnLst/>
            <a:rect r="r" b="b" t="t" l="l"/>
            <a:pathLst>
              <a:path h="12046402" w="12029339">
                <a:moveTo>
                  <a:pt x="0" y="0"/>
                </a:moveTo>
                <a:lnTo>
                  <a:pt x="12029339" y="0"/>
                </a:lnTo>
                <a:lnTo>
                  <a:pt x="12029339" y="12046402"/>
                </a:lnTo>
                <a:lnTo>
                  <a:pt x="0" y="120464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734507" y="1356433"/>
            <a:ext cx="21756338" cy="1178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69"/>
              </a:lnSpc>
            </a:pPr>
            <a:r>
              <a:rPr lang="en-US" sz="8335">
                <a:solidFill>
                  <a:srgbClr val="202020"/>
                </a:solidFill>
                <a:latin typeface="Nunito Sans Bold"/>
              </a:rPr>
              <a:t>Qué es URL?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804088" y="1080208"/>
            <a:ext cx="1455212" cy="381000"/>
            <a:chOff x="0" y="0"/>
            <a:chExt cx="1940283" cy="5080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508000" cy="508000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3071CF"/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0">
              <a:off x="716142" y="0"/>
              <a:ext cx="508000" cy="508000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E63384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1432283" y="0"/>
              <a:ext cx="508000" cy="508000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2BCD6"/>
              </a:solidFill>
            </p:spPr>
          </p:sp>
        </p:grpSp>
      </p:grpSp>
      <p:sp>
        <p:nvSpPr>
          <p:cNvPr name="Freeform 10" id="10"/>
          <p:cNvSpPr/>
          <p:nvPr/>
        </p:nvSpPr>
        <p:spPr>
          <a:xfrm flipH="false" flipV="false" rot="4800688">
            <a:off x="-1739224" y="-1803084"/>
            <a:ext cx="5535848" cy="6859016"/>
          </a:xfrm>
          <a:custGeom>
            <a:avLst/>
            <a:gdLst/>
            <a:ahLst/>
            <a:cxnLst/>
            <a:rect r="r" b="b" t="t" l="l"/>
            <a:pathLst>
              <a:path h="6859016" w="5535848">
                <a:moveTo>
                  <a:pt x="0" y="0"/>
                </a:moveTo>
                <a:lnTo>
                  <a:pt x="5535848" y="0"/>
                </a:lnTo>
                <a:lnTo>
                  <a:pt x="5535848" y="6859016"/>
                </a:lnTo>
                <a:lnTo>
                  <a:pt x="0" y="6859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14053391" y="5330727"/>
            <a:ext cx="5535848" cy="6859016"/>
          </a:xfrm>
          <a:custGeom>
            <a:avLst/>
            <a:gdLst/>
            <a:ahLst/>
            <a:cxnLst/>
            <a:rect r="r" b="b" t="t" l="l"/>
            <a:pathLst>
              <a:path h="6859016" w="5535848">
                <a:moveTo>
                  <a:pt x="0" y="0"/>
                </a:moveTo>
                <a:lnTo>
                  <a:pt x="5535848" y="0"/>
                </a:lnTo>
                <a:lnTo>
                  <a:pt x="5535848" y="6859017"/>
                </a:lnTo>
                <a:lnTo>
                  <a:pt x="0" y="68590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555983" y="4568235"/>
            <a:ext cx="19933590" cy="6075853"/>
          </a:xfrm>
          <a:custGeom>
            <a:avLst/>
            <a:gdLst/>
            <a:ahLst/>
            <a:cxnLst/>
            <a:rect r="r" b="b" t="t" l="l"/>
            <a:pathLst>
              <a:path h="6075853" w="19933590">
                <a:moveTo>
                  <a:pt x="0" y="0"/>
                </a:moveTo>
                <a:lnTo>
                  <a:pt x="19933590" y="0"/>
                </a:lnTo>
                <a:lnTo>
                  <a:pt x="19933590" y="6075854"/>
                </a:lnTo>
                <a:lnTo>
                  <a:pt x="0" y="60758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5157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63085" y="3112379"/>
            <a:ext cx="15961830" cy="1455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5"/>
              </a:lnSpc>
            </a:pPr>
            <a:r>
              <a:rPr lang="en-US" sz="4182" u="sng">
                <a:solidFill>
                  <a:srgbClr val="202020"/>
                </a:solidFill>
                <a:latin typeface="Nunito Sans"/>
                <a:hlinkClick r:id="rId5" tooltip="https://www.techrxiv.org/doi/full/10.36227/techrxiv.22683919.v2"/>
              </a:rPr>
              <a:t>URL significa </a:t>
            </a:r>
            <a:r>
              <a:rPr lang="en-US" sz="4182" u="sng">
                <a:solidFill>
                  <a:srgbClr val="202020"/>
                </a:solidFill>
                <a:latin typeface="Nunito Sans Bold"/>
                <a:hlinkClick r:id="rId6" tooltip="https://www.techrxiv.org/doi/full/10.36227/techrxiv.22683919.v2"/>
              </a:rPr>
              <a:t>U</a:t>
            </a:r>
            <a:r>
              <a:rPr lang="en-US" sz="4182" u="sng">
                <a:solidFill>
                  <a:srgbClr val="202020"/>
                </a:solidFill>
                <a:latin typeface="Nunito Sans"/>
                <a:hlinkClick r:id="rId7" tooltip="https://www.techrxiv.org/doi/full/10.36227/techrxiv.22683919.v2"/>
              </a:rPr>
              <a:t>niform </a:t>
            </a:r>
            <a:r>
              <a:rPr lang="en-US" sz="4182" u="sng">
                <a:solidFill>
                  <a:srgbClr val="202020"/>
                </a:solidFill>
                <a:latin typeface="Nunito Sans Bold"/>
                <a:hlinkClick r:id="rId8" tooltip="https://www.techrxiv.org/doi/full/10.36227/techrxiv.22683919.v2"/>
              </a:rPr>
              <a:t>R</a:t>
            </a:r>
            <a:r>
              <a:rPr lang="en-US" sz="4182" u="sng">
                <a:solidFill>
                  <a:srgbClr val="202020"/>
                </a:solidFill>
                <a:latin typeface="Nunito Sans"/>
                <a:hlinkClick r:id="rId9" tooltip="https://www.techrxiv.org/doi/full/10.36227/techrxiv.22683919.v2"/>
              </a:rPr>
              <a:t>esource </a:t>
            </a:r>
            <a:r>
              <a:rPr lang="en-US" sz="4182" u="sng">
                <a:solidFill>
                  <a:srgbClr val="202020"/>
                </a:solidFill>
                <a:latin typeface="Nunito Sans Bold"/>
                <a:hlinkClick r:id="rId10" tooltip="https://www.techrxiv.org/doi/full/10.36227/techrxiv.22683919.v2"/>
              </a:rPr>
              <a:t>L</a:t>
            </a:r>
            <a:r>
              <a:rPr lang="en-US" sz="4182" u="sng">
                <a:solidFill>
                  <a:srgbClr val="202020"/>
                </a:solidFill>
                <a:latin typeface="Nunito Sans"/>
                <a:hlinkClick r:id="rId11" tooltip="https://www.techrxiv.org/doi/full/10.36227/techrxiv.22683919.v2"/>
              </a:rPr>
              <a:t>ocator. Es la manera en la que le dices a tu buscador que vaya a encontrar la direccion que le diste.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85582" y="2315851"/>
            <a:ext cx="16467562" cy="105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1"/>
              </a:lnSpc>
            </a:pPr>
            <a:r>
              <a:rPr lang="en-US" sz="7383">
                <a:solidFill>
                  <a:srgbClr val="202020"/>
                </a:solidFill>
                <a:latin typeface="Nunito Sans Bold"/>
              </a:rPr>
              <a:t>Qué es un dominio?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804088" y="1080208"/>
            <a:ext cx="1455212" cy="381000"/>
            <a:chOff x="0" y="0"/>
            <a:chExt cx="1940283" cy="5080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508000" cy="508000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3071CF"/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0">
              <a:off x="716142" y="0"/>
              <a:ext cx="508000" cy="508000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E63384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1432283" y="0"/>
              <a:ext cx="508000" cy="508000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2BCD6"/>
              </a:solidFill>
            </p:spPr>
          </p:sp>
        </p:grpSp>
      </p:grpSp>
      <p:sp>
        <p:nvSpPr>
          <p:cNvPr name="Freeform 10" id="10"/>
          <p:cNvSpPr/>
          <p:nvPr/>
        </p:nvSpPr>
        <p:spPr>
          <a:xfrm flipH="false" flipV="false" rot="4800688">
            <a:off x="-1739224" y="-1803084"/>
            <a:ext cx="5535848" cy="6859016"/>
          </a:xfrm>
          <a:custGeom>
            <a:avLst/>
            <a:gdLst/>
            <a:ahLst/>
            <a:cxnLst/>
            <a:rect r="r" b="b" t="t" l="l"/>
            <a:pathLst>
              <a:path h="6859016" w="5535848">
                <a:moveTo>
                  <a:pt x="0" y="0"/>
                </a:moveTo>
                <a:lnTo>
                  <a:pt x="5535848" y="0"/>
                </a:lnTo>
                <a:lnTo>
                  <a:pt x="5535848" y="6859016"/>
                </a:lnTo>
                <a:lnTo>
                  <a:pt x="0" y="6859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16465672" y="6455073"/>
            <a:ext cx="5535848" cy="6859016"/>
          </a:xfrm>
          <a:custGeom>
            <a:avLst/>
            <a:gdLst/>
            <a:ahLst/>
            <a:cxnLst/>
            <a:rect r="r" b="b" t="t" l="l"/>
            <a:pathLst>
              <a:path h="6859016" w="5535848">
                <a:moveTo>
                  <a:pt x="0" y="0"/>
                </a:moveTo>
                <a:lnTo>
                  <a:pt x="5535848" y="0"/>
                </a:lnTo>
                <a:lnTo>
                  <a:pt x="5535848" y="6859017"/>
                </a:lnTo>
                <a:lnTo>
                  <a:pt x="0" y="68590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816290" y="3876467"/>
            <a:ext cx="13099985" cy="166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99"/>
              </a:lnSpc>
              <a:spcBef>
                <a:spcPct val="0"/>
              </a:spcBef>
            </a:pPr>
            <a:r>
              <a:rPr lang="en-US" sz="3999">
                <a:solidFill>
                  <a:srgbClr val="202020"/>
                </a:solidFill>
                <a:latin typeface="Nunito Sans Bold"/>
              </a:rPr>
              <a:t>Un dominio es un string que represena una direccion IP. El DNS es lo que permite hacer que la direccion IP sea legible.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86325" y="5603667"/>
            <a:ext cx="16467562" cy="105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1"/>
              </a:lnSpc>
            </a:pPr>
            <a:r>
              <a:rPr lang="en-US" sz="7383">
                <a:solidFill>
                  <a:srgbClr val="202020"/>
                </a:solidFill>
                <a:latin typeface="Nunito Sans Bold"/>
              </a:rPr>
              <a:t>Qué es un puerto?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159315" y="6707082"/>
            <a:ext cx="13099985" cy="1108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99"/>
              </a:lnSpc>
              <a:spcBef>
                <a:spcPct val="0"/>
              </a:spcBef>
            </a:pPr>
            <a:r>
              <a:rPr lang="en-US" sz="3999">
                <a:solidFill>
                  <a:srgbClr val="202020"/>
                </a:solidFill>
                <a:latin typeface="Nunito Sans Bold"/>
              </a:rPr>
              <a:t>Es lo que permite conectarte a ciertos serivios en un dominio o direccion IP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8013912"/>
            <a:ext cx="16467562" cy="1706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1"/>
              </a:lnSpc>
            </a:pPr>
            <a:r>
              <a:rPr lang="en-US" sz="6083">
                <a:solidFill>
                  <a:srgbClr val="202020"/>
                </a:solidFill>
                <a:latin typeface="Nunito Sans Bold"/>
              </a:rPr>
              <a:t>A la combinacion de una IP y un puerto se le llama como endpoint o socket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132" y="585650"/>
            <a:ext cx="16467562" cy="105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1"/>
              </a:lnSpc>
            </a:pPr>
            <a:r>
              <a:rPr lang="en-US" sz="7383">
                <a:solidFill>
                  <a:srgbClr val="202020"/>
                </a:solidFill>
                <a:latin typeface="Nunito Sans Bold"/>
              </a:rPr>
              <a:t>Qué es HTTPS?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804088" y="1080208"/>
            <a:ext cx="1455212" cy="381000"/>
            <a:chOff x="0" y="0"/>
            <a:chExt cx="1940283" cy="5080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508000" cy="508000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3071CF"/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0">
              <a:off x="716142" y="0"/>
              <a:ext cx="508000" cy="508000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E63384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1432283" y="0"/>
              <a:ext cx="508000" cy="508000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2BCD6"/>
              </a:solidFill>
            </p:spPr>
          </p:sp>
        </p:grpSp>
      </p:grpSp>
      <p:sp>
        <p:nvSpPr>
          <p:cNvPr name="Freeform 10" id="10"/>
          <p:cNvSpPr/>
          <p:nvPr/>
        </p:nvSpPr>
        <p:spPr>
          <a:xfrm flipH="false" flipV="false" rot="0">
            <a:off x="-3842025" y="2862673"/>
            <a:ext cx="15286036" cy="7643018"/>
          </a:xfrm>
          <a:custGeom>
            <a:avLst/>
            <a:gdLst/>
            <a:ahLst/>
            <a:cxnLst/>
            <a:rect r="r" b="b" t="t" l="l"/>
            <a:pathLst>
              <a:path h="7643018" w="15286036">
                <a:moveTo>
                  <a:pt x="0" y="0"/>
                </a:moveTo>
                <a:lnTo>
                  <a:pt x="15286036" y="0"/>
                </a:lnTo>
                <a:lnTo>
                  <a:pt x="15286036" y="7643018"/>
                </a:lnTo>
                <a:lnTo>
                  <a:pt x="0" y="76430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4800688">
            <a:off x="-1739224" y="-1803084"/>
            <a:ext cx="5535848" cy="6859016"/>
          </a:xfrm>
          <a:custGeom>
            <a:avLst/>
            <a:gdLst/>
            <a:ahLst/>
            <a:cxnLst/>
            <a:rect r="r" b="b" t="t" l="l"/>
            <a:pathLst>
              <a:path h="6859016" w="5535848">
                <a:moveTo>
                  <a:pt x="0" y="0"/>
                </a:moveTo>
                <a:lnTo>
                  <a:pt x="5535848" y="0"/>
                </a:lnTo>
                <a:lnTo>
                  <a:pt x="5535848" y="6859016"/>
                </a:lnTo>
                <a:lnTo>
                  <a:pt x="0" y="68590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400000">
            <a:off x="14053391" y="5330727"/>
            <a:ext cx="5535848" cy="6859016"/>
          </a:xfrm>
          <a:custGeom>
            <a:avLst/>
            <a:gdLst/>
            <a:ahLst/>
            <a:cxnLst/>
            <a:rect r="r" b="b" t="t" l="l"/>
            <a:pathLst>
              <a:path h="6859016" w="5535848">
                <a:moveTo>
                  <a:pt x="0" y="0"/>
                </a:moveTo>
                <a:lnTo>
                  <a:pt x="5535848" y="0"/>
                </a:lnTo>
                <a:lnTo>
                  <a:pt x="5535848" y="6859017"/>
                </a:lnTo>
                <a:lnTo>
                  <a:pt x="0" y="68590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463997" y="5863635"/>
            <a:ext cx="8325426" cy="4642056"/>
          </a:xfrm>
          <a:custGeom>
            <a:avLst/>
            <a:gdLst/>
            <a:ahLst/>
            <a:cxnLst/>
            <a:rect r="r" b="b" t="t" l="l"/>
            <a:pathLst>
              <a:path h="4642056" w="8325426">
                <a:moveTo>
                  <a:pt x="0" y="0"/>
                </a:moveTo>
                <a:lnTo>
                  <a:pt x="8325427" y="0"/>
                </a:lnTo>
                <a:lnTo>
                  <a:pt x="8325427" y="4642056"/>
                </a:lnTo>
                <a:lnTo>
                  <a:pt x="0" y="46420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909096" y="1872085"/>
            <a:ext cx="8965421" cy="3684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5"/>
              </a:lnSpc>
            </a:pPr>
            <a:r>
              <a:rPr lang="en-US" sz="4182">
                <a:solidFill>
                  <a:srgbClr val="202020"/>
                </a:solidFill>
                <a:latin typeface="Nunito Sans"/>
              </a:rPr>
              <a:t>Significa </a:t>
            </a:r>
            <a:r>
              <a:rPr lang="en-US" sz="4182">
                <a:solidFill>
                  <a:srgbClr val="202020"/>
                </a:solidFill>
                <a:latin typeface="Nunito Sans Bold"/>
              </a:rPr>
              <a:t>H</a:t>
            </a:r>
            <a:r>
              <a:rPr lang="en-US" sz="4182">
                <a:solidFill>
                  <a:srgbClr val="202020"/>
                </a:solidFill>
                <a:latin typeface="Nunito Sans"/>
              </a:rPr>
              <a:t>yper</a:t>
            </a:r>
            <a:r>
              <a:rPr lang="en-US" sz="4182">
                <a:solidFill>
                  <a:srgbClr val="202020"/>
                </a:solidFill>
                <a:latin typeface="Nunito Sans Bold"/>
              </a:rPr>
              <a:t>T</a:t>
            </a:r>
            <a:r>
              <a:rPr lang="en-US" sz="4182">
                <a:solidFill>
                  <a:srgbClr val="202020"/>
                </a:solidFill>
                <a:latin typeface="Nunito Sans"/>
              </a:rPr>
              <a:t>ext </a:t>
            </a:r>
            <a:r>
              <a:rPr lang="en-US" sz="4182">
                <a:solidFill>
                  <a:srgbClr val="202020"/>
                </a:solidFill>
                <a:latin typeface="Nunito Sans Bold"/>
              </a:rPr>
              <a:t>T</a:t>
            </a:r>
            <a:r>
              <a:rPr lang="en-US" sz="4182">
                <a:solidFill>
                  <a:srgbClr val="202020"/>
                </a:solidFill>
                <a:latin typeface="Nunito Sans"/>
              </a:rPr>
              <a:t>ransfer </a:t>
            </a:r>
            <a:r>
              <a:rPr lang="en-US" sz="4182">
                <a:solidFill>
                  <a:srgbClr val="202020"/>
                </a:solidFill>
                <a:latin typeface="Nunito Sans Bold"/>
              </a:rPr>
              <a:t>P</a:t>
            </a:r>
            <a:r>
              <a:rPr lang="en-US" sz="4182">
                <a:solidFill>
                  <a:srgbClr val="202020"/>
                </a:solidFill>
                <a:latin typeface="Nunito Sans"/>
              </a:rPr>
              <a:t>rotocol </a:t>
            </a:r>
            <a:r>
              <a:rPr lang="en-US" sz="4182">
                <a:solidFill>
                  <a:srgbClr val="202020"/>
                </a:solidFill>
                <a:latin typeface="Nunito Sans Bold"/>
              </a:rPr>
              <a:t>S</a:t>
            </a:r>
            <a:r>
              <a:rPr lang="en-US" sz="4182">
                <a:solidFill>
                  <a:srgbClr val="202020"/>
                </a:solidFill>
                <a:latin typeface="Nunito Sans"/>
              </a:rPr>
              <a:t>ecure. Es un protocolo que usa como base TCP para poder transferir los datos en el internet. se conecta al puerto 443.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04088" y="1080208"/>
            <a:ext cx="1455212" cy="381000"/>
            <a:chOff x="0" y="0"/>
            <a:chExt cx="1940283" cy="508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508000" cy="508000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3071C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716142" y="0"/>
              <a:ext cx="508000" cy="508000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E63384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1432283" y="0"/>
              <a:ext cx="508000" cy="508000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2BCD6"/>
              </a:solidFill>
            </p:spPr>
          </p:sp>
        </p:grpSp>
      </p:grpSp>
      <p:sp>
        <p:nvSpPr>
          <p:cNvPr name="Freeform 9" id="9"/>
          <p:cNvSpPr/>
          <p:nvPr/>
        </p:nvSpPr>
        <p:spPr>
          <a:xfrm flipH="false" flipV="false" rot="-233373">
            <a:off x="13763770" y="-2158800"/>
            <a:ext cx="5535848" cy="6859016"/>
          </a:xfrm>
          <a:custGeom>
            <a:avLst/>
            <a:gdLst/>
            <a:ahLst/>
            <a:cxnLst/>
            <a:rect r="r" b="b" t="t" l="l"/>
            <a:pathLst>
              <a:path h="6859016" w="5535848">
                <a:moveTo>
                  <a:pt x="0" y="0"/>
                </a:moveTo>
                <a:lnTo>
                  <a:pt x="5535848" y="0"/>
                </a:lnTo>
                <a:lnTo>
                  <a:pt x="5535848" y="6859016"/>
                </a:lnTo>
                <a:lnTo>
                  <a:pt x="0" y="6859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9854264" y="426058"/>
            <a:ext cx="16867472" cy="20899102"/>
          </a:xfrm>
          <a:custGeom>
            <a:avLst/>
            <a:gdLst/>
            <a:ahLst/>
            <a:cxnLst/>
            <a:rect r="r" b="b" t="t" l="l"/>
            <a:pathLst>
              <a:path h="20899102" w="16867472">
                <a:moveTo>
                  <a:pt x="0" y="0"/>
                </a:moveTo>
                <a:lnTo>
                  <a:pt x="16867472" y="0"/>
                </a:lnTo>
                <a:lnTo>
                  <a:pt x="16867472" y="20899103"/>
                </a:lnTo>
                <a:lnTo>
                  <a:pt x="0" y="208991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842885" y="358367"/>
            <a:ext cx="7922405" cy="9570265"/>
          </a:xfrm>
          <a:custGeom>
            <a:avLst/>
            <a:gdLst/>
            <a:ahLst/>
            <a:cxnLst/>
            <a:rect r="r" b="b" t="t" l="l"/>
            <a:pathLst>
              <a:path h="9570265" w="7922405">
                <a:moveTo>
                  <a:pt x="0" y="0"/>
                </a:moveTo>
                <a:lnTo>
                  <a:pt x="7922405" y="0"/>
                </a:lnTo>
                <a:lnTo>
                  <a:pt x="7922405" y="9570266"/>
                </a:lnTo>
                <a:lnTo>
                  <a:pt x="0" y="95702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-9243212" y="425042"/>
            <a:ext cx="27531212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000">
                <a:solidFill>
                  <a:srgbClr val="202020"/>
                </a:solidFill>
                <a:latin typeface="Nunito Sans"/>
              </a:rPr>
              <a:t>Qué es HTML?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365674"/>
            <a:ext cx="8965421" cy="6656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5"/>
              </a:lnSpc>
            </a:pPr>
            <a:r>
              <a:rPr lang="en-US" sz="4182">
                <a:solidFill>
                  <a:srgbClr val="202020"/>
                </a:solidFill>
                <a:latin typeface="Nunito Sans Bold"/>
              </a:rPr>
              <a:t>H</a:t>
            </a:r>
            <a:r>
              <a:rPr lang="en-US" sz="4182">
                <a:solidFill>
                  <a:srgbClr val="202020"/>
                </a:solidFill>
                <a:latin typeface="Nunito Sans"/>
              </a:rPr>
              <a:t>yper</a:t>
            </a:r>
            <a:r>
              <a:rPr lang="en-US" sz="4182">
                <a:solidFill>
                  <a:srgbClr val="202020"/>
                </a:solidFill>
                <a:latin typeface="Nunito Sans Bold"/>
              </a:rPr>
              <a:t>T</a:t>
            </a:r>
            <a:r>
              <a:rPr lang="en-US" sz="4182">
                <a:solidFill>
                  <a:srgbClr val="202020"/>
                </a:solidFill>
                <a:latin typeface="Nunito Sans"/>
              </a:rPr>
              <a:t>ext </a:t>
            </a:r>
            <a:r>
              <a:rPr lang="en-US" sz="4182">
                <a:solidFill>
                  <a:srgbClr val="202020"/>
                </a:solidFill>
                <a:latin typeface="Nunito Sans Bold"/>
              </a:rPr>
              <a:t>M</a:t>
            </a:r>
            <a:r>
              <a:rPr lang="en-US" sz="4182">
                <a:solidFill>
                  <a:srgbClr val="202020"/>
                </a:solidFill>
                <a:latin typeface="Nunito Sans"/>
              </a:rPr>
              <a:t>arkup </a:t>
            </a:r>
            <a:r>
              <a:rPr lang="en-US" sz="4182">
                <a:solidFill>
                  <a:srgbClr val="202020"/>
                </a:solidFill>
                <a:latin typeface="Nunito Sans Bold"/>
              </a:rPr>
              <a:t>L</a:t>
            </a:r>
            <a:r>
              <a:rPr lang="en-US" sz="4182">
                <a:solidFill>
                  <a:srgbClr val="202020"/>
                </a:solidFill>
                <a:latin typeface="Nunito Sans"/>
              </a:rPr>
              <a:t>anguage es la manera en la que se define la estructura de una pagina web.</a:t>
            </a:r>
          </a:p>
          <a:p>
            <a:pPr algn="ctr">
              <a:lnSpc>
                <a:spcPts val="5855"/>
              </a:lnSpc>
            </a:pPr>
          </a:p>
          <a:p>
            <a:pPr algn="ctr">
              <a:lnSpc>
                <a:spcPts val="5855"/>
              </a:lnSpc>
            </a:pPr>
            <a:r>
              <a:rPr lang="en-US" sz="4182">
                <a:solidFill>
                  <a:srgbClr val="202020"/>
                </a:solidFill>
                <a:latin typeface="Nunito Sans"/>
              </a:rPr>
              <a:t>Se puede ver como el sistema oseo de una pagina web. Viene acompañado normalmente de un archivo de estilo CSS y uno de script como JS o 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04088" y="1080208"/>
            <a:ext cx="1455212" cy="381000"/>
            <a:chOff x="0" y="0"/>
            <a:chExt cx="1940283" cy="508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508000" cy="508000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3071C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716142" y="0"/>
              <a:ext cx="508000" cy="508000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E63384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1432283" y="0"/>
              <a:ext cx="508000" cy="508000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2BCD6"/>
              </a:solidFill>
            </p:spPr>
          </p:sp>
        </p:grpSp>
      </p:grpSp>
      <p:sp>
        <p:nvSpPr>
          <p:cNvPr name="Freeform 9" id="9"/>
          <p:cNvSpPr/>
          <p:nvPr/>
        </p:nvSpPr>
        <p:spPr>
          <a:xfrm flipH="false" flipV="false" rot="-233373">
            <a:off x="13763770" y="-2158800"/>
            <a:ext cx="5535848" cy="6859016"/>
          </a:xfrm>
          <a:custGeom>
            <a:avLst/>
            <a:gdLst/>
            <a:ahLst/>
            <a:cxnLst/>
            <a:rect r="r" b="b" t="t" l="l"/>
            <a:pathLst>
              <a:path h="6859016" w="5535848">
                <a:moveTo>
                  <a:pt x="0" y="0"/>
                </a:moveTo>
                <a:lnTo>
                  <a:pt x="5535848" y="0"/>
                </a:lnTo>
                <a:lnTo>
                  <a:pt x="5535848" y="6859016"/>
                </a:lnTo>
                <a:lnTo>
                  <a:pt x="0" y="6859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5647167" y="6431867"/>
            <a:ext cx="27531212" cy="176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77"/>
              </a:lnSpc>
            </a:pPr>
            <a:r>
              <a:rPr lang="en-US" sz="12343">
                <a:solidFill>
                  <a:srgbClr val="202020"/>
                </a:solidFill>
                <a:latin typeface="Nunito Sans Bold"/>
              </a:rPr>
              <a:t>GRACIAS!</a:t>
            </a:r>
            <a:r>
              <a:rPr lang="en-US" sz="12343">
                <a:solidFill>
                  <a:srgbClr val="202020"/>
                </a:solidFill>
                <a:latin typeface="Nunito Sans"/>
              </a:rPr>
              <a:t> 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5400000">
            <a:off x="9854264" y="756340"/>
            <a:ext cx="16867472" cy="20899102"/>
          </a:xfrm>
          <a:custGeom>
            <a:avLst/>
            <a:gdLst/>
            <a:ahLst/>
            <a:cxnLst/>
            <a:rect r="r" b="b" t="t" l="l"/>
            <a:pathLst>
              <a:path h="20899102" w="16867472">
                <a:moveTo>
                  <a:pt x="0" y="0"/>
                </a:moveTo>
                <a:lnTo>
                  <a:pt x="16867472" y="0"/>
                </a:lnTo>
                <a:lnTo>
                  <a:pt x="16867472" y="20899102"/>
                </a:lnTo>
                <a:lnTo>
                  <a:pt x="0" y="208991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931109" y="-6907472"/>
            <a:ext cx="14473289" cy="14493818"/>
          </a:xfrm>
          <a:custGeom>
            <a:avLst/>
            <a:gdLst/>
            <a:ahLst/>
            <a:cxnLst/>
            <a:rect r="r" b="b" t="t" l="l"/>
            <a:pathLst>
              <a:path h="14493818" w="14473289">
                <a:moveTo>
                  <a:pt x="0" y="0"/>
                </a:moveTo>
                <a:lnTo>
                  <a:pt x="14473288" y="0"/>
                </a:lnTo>
                <a:lnTo>
                  <a:pt x="14473288" y="14493818"/>
                </a:lnTo>
                <a:lnTo>
                  <a:pt x="0" y="144938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300865" y="-8976688"/>
            <a:ext cx="14473289" cy="14493818"/>
          </a:xfrm>
          <a:custGeom>
            <a:avLst/>
            <a:gdLst/>
            <a:ahLst/>
            <a:cxnLst/>
            <a:rect r="r" b="b" t="t" l="l"/>
            <a:pathLst>
              <a:path h="14493818" w="14473289">
                <a:moveTo>
                  <a:pt x="0" y="0"/>
                </a:moveTo>
                <a:lnTo>
                  <a:pt x="14473289" y="0"/>
                </a:lnTo>
                <a:lnTo>
                  <a:pt x="14473289" y="14493818"/>
                </a:lnTo>
                <a:lnTo>
                  <a:pt x="0" y="144938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DAF5fxuLnD4</dc:identifier>
  <dcterms:modified xsi:type="dcterms:W3CDTF">2011-08-01T06:04:30Z</dcterms:modified>
  <cp:revision>1</cp:revision>
  <dc:title>HTML</dc:title>
</cp:coreProperties>
</file>