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pace Mono" charset="1" panose="02000509040000020004"/>
      <p:regular r:id="rId10"/>
    </p:embeddedFont>
    <p:embeddedFont>
      <p:font typeface="Space Mono Bold" charset="1" panose="02000809030000020004"/>
      <p:regular r:id="rId11"/>
    </p:embeddedFont>
    <p:embeddedFont>
      <p:font typeface="Space Mono Italics" charset="1" panose="02000509090000090004"/>
      <p:regular r:id="rId12"/>
    </p:embeddedFont>
    <p:embeddedFont>
      <p:font typeface="Space Mono Bold Italics" charset="1" panose="02000809040000090004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91065" y="4738654"/>
            <a:ext cx="6856467" cy="5946427"/>
          </a:xfrm>
          <a:custGeom>
            <a:avLst/>
            <a:gdLst/>
            <a:ahLst/>
            <a:cxnLst/>
            <a:rect r="r" b="b" t="t" l="l"/>
            <a:pathLst>
              <a:path h="5946427" w="6856467">
                <a:moveTo>
                  <a:pt x="0" y="0"/>
                </a:moveTo>
                <a:lnTo>
                  <a:pt x="6856467" y="0"/>
                </a:lnTo>
                <a:lnTo>
                  <a:pt x="6856467" y="5946427"/>
                </a:lnTo>
                <a:lnTo>
                  <a:pt x="0" y="5946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19844" y="1185203"/>
            <a:ext cx="4799454" cy="4999432"/>
          </a:xfrm>
          <a:custGeom>
            <a:avLst/>
            <a:gdLst/>
            <a:ahLst/>
            <a:cxnLst/>
            <a:rect r="r" b="b" t="t" l="l"/>
            <a:pathLst>
              <a:path h="4999432" w="4799454">
                <a:moveTo>
                  <a:pt x="0" y="0"/>
                </a:moveTo>
                <a:lnTo>
                  <a:pt x="4799454" y="0"/>
                </a:lnTo>
                <a:lnTo>
                  <a:pt x="4799454" y="4999431"/>
                </a:lnTo>
                <a:lnTo>
                  <a:pt x="0" y="4999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11477" y="3173749"/>
            <a:ext cx="9246336" cy="4402166"/>
            <a:chOff x="0" y="0"/>
            <a:chExt cx="2435249" cy="11594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5249" cy="1159418"/>
            </a:xfrm>
            <a:custGeom>
              <a:avLst/>
              <a:gdLst/>
              <a:ahLst/>
              <a:cxnLst/>
              <a:rect r="r" b="b" t="t" l="l"/>
              <a:pathLst>
                <a:path h="1159418" w="2435249">
                  <a:moveTo>
                    <a:pt x="20932" y="0"/>
                  </a:moveTo>
                  <a:lnTo>
                    <a:pt x="2414317" y="0"/>
                  </a:lnTo>
                  <a:cubicBezTo>
                    <a:pt x="2419868" y="0"/>
                    <a:pt x="2425192" y="2205"/>
                    <a:pt x="2429118" y="6131"/>
                  </a:cubicBezTo>
                  <a:cubicBezTo>
                    <a:pt x="2433044" y="10057"/>
                    <a:pt x="2435249" y="15381"/>
                    <a:pt x="2435249" y="20932"/>
                  </a:cubicBezTo>
                  <a:lnTo>
                    <a:pt x="2435249" y="1138486"/>
                  </a:lnTo>
                  <a:cubicBezTo>
                    <a:pt x="2435249" y="1144038"/>
                    <a:pt x="2433044" y="1149362"/>
                    <a:pt x="2429118" y="1153287"/>
                  </a:cubicBezTo>
                  <a:cubicBezTo>
                    <a:pt x="2425192" y="1157213"/>
                    <a:pt x="2419868" y="1159418"/>
                    <a:pt x="2414317" y="1159418"/>
                  </a:cubicBezTo>
                  <a:lnTo>
                    <a:pt x="20932" y="1159418"/>
                  </a:lnTo>
                  <a:cubicBezTo>
                    <a:pt x="15381" y="1159418"/>
                    <a:pt x="10057" y="1157213"/>
                    <a:pt x="6131" y="1153287"/>
                  </a:cubicBezTo>
                  <a:cubicBezTo>
                    <a:pt x="2205" y="1149362"/>
                    <a:pt x="0" y="1144038"/>
                    <a:pt x="0" y="1138486"/>
                  </a:cubicBezTo>
                  <a:lnTo>
                    <a:pt x="0" y="20932"/>
                  </a:lnTo>
                  <a:cubicBezTo>
                    <a:pt x="0" y="15381"/>
                    <a:pt x="2205" y="10057"/>
                    <a:pt x="6131" y="6131"/>
                  </a:cubicBezTo>
                  <a:cubicBezTo>
                    <a:pt x="10057" y="2205"/>
                    <a:pt x="15381" y="0"/>
                    <a:pt x="209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35249" cy="1197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40790" y="8115629"/>
            <a:ext cx="1610194" cy="1610194"/>
          </a:xfrm>
          <a:custGeom>
            <a:avLst/>
            <a:gdLst/>
            <a:ahLst/>
            <a:cxnLst/>
            <a:rect r="r" b="b" t="t" l="l"/>
            <a:pathLst>
              <a:path h="1610194" w="1610194">
                <a:moveTo>
                  <a:pt x="0" y="0"/>
                </a:moveTo>
                <a:lnTo>
                  <a:pt x="1610194" y="0"/>
                </a:lnTo>
                <a:lnTo>
                  <a:pt x="1610194" y="1610195"/>
                </a:lnTo>
                <a:lnTo>
                  <a:pt x="0" y="16101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78335" y="-366201"/>
            <a:ext cx="1451402" cy="4114800"/>
          </a:xfrm>
          <a:custGeom>
            <a:avLst/>
            <a:gdLst/>
            <a:ahLst/>
            <a:cxnLst/>
            <a:rect r="r" b="b" t="t" l="l"/>
            <a:pathLst>
              <a:path h="4114800" w="1451402">
                <a:moveTo>
                  <a:pt x="0" y="0"/>
                </a:moveTo>
                <a:lnTo>
                  <a:pt x="1451402" y="0"/>
                </a:lnTo>
                <a:lnTo>
                  <a:pt x="1451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583153"/>
            <a:ext cx="2074474" cy="675147"/>
          </a:xfrm>
          <a:custGeom>
            <a:avLst/>
            <a:gdLst/>
            <a:ahLst/>
            <a:cxnLst/>
            <a:rect r="r" b="b" t="t" l="l"/>
            <a:pathLst>
              <a:path h="675147" w="2074474">
                <a:moveTo>
                  <a:pt x="0" y="0"/>
                </a:moveTo>
                <a:lnTo>
                  <a:pt x="2074474" y="0"/>
                </a:lnTo>
                <a:lnTo>
                  <a:pt x="2074474" y="675147"/>
                </a:lnTo>
                <a:lnTo>
                  <a:pt x="0" y="6751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739536">
            <a:off x="8495703" y="-504825"/>
            <a:ext cx="3380056" cy="3380056"/>
          </a:xfrm>
          <a:custGeom>
            <a:avLst/>
            <a:gdLst/>
            <a:ahLst/>
            <a:cxnLst/>
            <a:rect r="r" b="b" t="t" l="l"/>
            <a:pathLst>
              <a:path h="3380056" w="3380056">
                <a:moveTo>
                  <a:pt x="0" y="0"/>
                </a:moveTo>
                <a:lnTo>
                  <a:pt x="3380056" y="0"/>
                </a:lnTo>
                <a:lnTo>
                  <a:pt x="3380056" y="3380056"/>
                </a:lnTo>
                <a:lnTo>
                  <a:pt x="0" y="33800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99411" y="3760885"/>
            <a:ext cx="8342068" cy="317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7200">
                <a:solidFill>
                  <a:srgbClr val="000000"/>
                </a:solidFill>
                <a:latin typeface="Now Bold"/>
              </a:rPr>
              <a:t>OOP (OBJECT-ORIENTED PROGRAMMING)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38370" y="2581921"/>
            <a:ext cx="6445212" cy="4763942"/>
            <a:chOff x="0" y="0"/>
            <a:chExt cx="1697504" cy="12547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97504" cy="1254701"/>
            </a:xfrm>
            <a:custGeom>
              <a:avLst/>
              <a:gdLst/>
              <a:ahLst/>
              <a:cxnLst/>
              <a:rect r="r" b="b" t="t" l="l"/>
              <a:pathLst>
                <a:path h="1254701" w="1697504">
                  <a:moveTo>
                    <a:pt x="30030" y="0"/>
                  </a:moveTo>
                  <a:lnTo>
                    <a:pt x="1667475" y="0"/>
                  </a:lnTo>
                  <a:cubicBezTo>
                    <a:pt x="1675439" y="0"/>
                    <a:pt x="1683077" y="3164"/>
                    <a:pt x="1688709" y="8796"/>
                  </a:cubicBezTo>
                  <a:cubicBezTo>
                    <a:pt x="1694341" y="14427"/>
                    <a:pt x="1697504" y="22065"/>
                    <a:pt x="1697504" y="30030"/>
                  </a:cubicBezTo>
                  <a:lnTo>
                    <a:pt x="1697504" y="1224671"/>
                  </a:lnTo>
                  <a:cubicBezTo>
                    <a:pt x="1697504" y="1232635"/>
                    <a:pt x="1694341" y="1240274"/>
                    <a:pt x="1688709" y="1245905"/>
                  </a:cubicBezTo>
                  <a:cubicBezTo>
                    <a:pt x="1683077" y="1251537"/>
                    <a:pt x="1675439" y="1254701"/>
                    <a:pt x="1667475" y="1254701"/>
                  </a:cubicBezTo>
                  <a:lnTo>
                    <a:pt x="30030" y="1254701"/>
                  </a:lnTo>
                  <a:cubicBezTo>
                    <a:pt x="22065" y="1254701"/>
                    <a:pt x="14427" y="1251537"/>
                    <a:pt x="8796" y="1245905"/>
                  </a:cubicBezTo>
                  <a:cubicBezTo>
                    <a:pt x="3164" y="1240274"/>
                    <a:pt x="0" y="1232635"/>
                    <a:pt x="0" y="1224671"/>
                  </a:cubicBezTo>
                  <a:lnTo>
                    <a:pt x="0" y="30030"/>
                  </a:lnTo>
                  <a:cubicBezTo>
                    <a:pt x="0" y="22065"/>
                    <a:pt x="3164" y="14427"/>
                    <a:pt x="8796" y="8796"/>
                  </a:cubicBezTo>
                  <a:cubicBezTo>
                    <a:pt x="14427" y="3164"/>
                    <a:pt x="22065" y="0"/>
                    <a:pt x="30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97504" cy="1292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871454"/>
            <a:ext cx="8049615" cy="6878762"/>
          </a:xfrm>
          <a:custGeom>
            <a:avLst/>
            <a:gdLst/>
            <a:ahLst/>
            <a:cxnLst/>
            <a:rect r="r" b="b" t="t" l="l"/>
            <a:pathLst>
              <a:path h="6878762" w="8049615">
                <a:moveTo>
                  <a:pt x="0" y="0"/>
                </a:moveTo>
                <a:lnTo>
                  <a:pt x="8049615" y="0"/>
                </a:lnTo>
                <a:lnTo>
                  <a:pt x="8049615" y="6878761"/>
                </a:lnTo>
                <a:lnTo>
                  <a:pt x="0" y="6878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41792" y="6830056"/>
            <a:ext cx="3017687" cy="3050970"/>
          </a:xfrm>
          <a:custGeom>
            <a:avLst/>
            <a:gdLst/>
            <a:ahLst/>
            <a:cxnLst/>
            <a:rect r="r" b="b" t="t" l="l"/>
            <a:pathLst>
              <a:path h="3050970" w="3017687">
                <a:moveTo>
                  <a:pt x="0" y="0"/>
                </a:moveTo>
                <a:lnTo>
                  <a:pt x="3017687" y="0"/>
                </a:lnTo>
                <a:lnTo>
                  <a:pt x="3017687" y="3050970"/>
                </a:lnTo>
                <a:lnTo>
                  <a:pt x="0" y="3050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126102" y="3220511"/>
            <a:ext cx="4187596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CONTENIDO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80945" y="4256799"/>
            <a:ext cx="4915941" cy="378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¿Que es OOP?</a:t>
            </a:r>
          </a:p>
          <a:p>
            <a:pPr algn="l"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Polimorfismo, herencia</a:t>
            </a:r>
          </a:p>
          <a:p>
            <a:pPr algn="l"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Abstraccion Encapsulameiento</a:t>
            </a:r>
          </a:p>
          <a:p>
            <a:pPr algn="l"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Casos de uso</a:t>
            </a:r>
          </a:p>
          <a:p>
            <a:pPr algn="l"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Conclusión</a:t>
            </a:r>
          </a:p>
          <a:p>
            <a:pPr algn="l">
              <a:lnSpc>
                <a:spcPts val="3768"/>
              </a:lnSpc>
            </a:pPr>
          </a:p>
          <a:p>
            <a:pPr algn="l">
              <a:lnSpc>
                <a:spcPts val="376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868927" y="4256799"/>
            <a:ext cx="707268" cy="378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1.</a:t>
            </a:r>
          </a:p>
          <a:p>
            <a:pPr algn="l"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2.</a:t>
            </a:r>
          </a:p>
          <a:p>
            <a:pPr algn="l"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3.</a:t>
            </a:r>
          </a:p>
          <a:p>
            <a:pPr algn="l"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4.</a:t>
            </a:r>
          </a:p>
          <a:p>
            <a:pPr algn="l"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5.</a:t>
            </a:r>
          </a:p>
          <a:p>
            <a:pPr algn="l"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6.</a:t>
            </a:r>
          </a:p>
          <a:p>
            <a:pPr algn="l">
              <a:lnSpc>
                <a:spcPts val="3768"/>
              </a:lnSpc>
            </a:pPr>
          </a:p>
          <a:p>
            <a:pPr algn="l">
              <a:lnSpc>
                <a:spcPts val="376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8330" y="2820100"/>
            <a:ext cx="9754848" cy="6438200"/>
          </a:xfrm>
          <a:custGeom>
            <a:avLst/>
            <a:gdLst/>
            <a:ahLst/>
            <a:cxnLst/>
            <a:rect r="r" b="b" t="t" l="l"/>
            <a:pathLst>
              <a:path h="6438200" w="9754848">
                <a:moveTo>
                  <a:pt x="0" y="0"/>
                </a:moveTo>
                <a:lnTo>
                  <a:pt x="9754849" y="0"/>
                </a:lnTo>
                <a:lnTo>
                  <a:pt x="9754849" y="6438200"/>
                </a:lnTo>
                <a:lnTo>
                  <a:pt x="0" y="6438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4250" y="699204"/>
            <a:ext cx="10087641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49"/>
              </a:lnSpc>
            </a:pPr>
            <a:r>
              <a:rPr lang="en-US" sz="9000">
                <a:solidFill>
                  <a:srgbClr val="000000"/>
                </a:solidFill>
                <a:latin typeface="Now Bold"/>
              </a:rPr>
              <a:t>¿QUE ES OOP?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7350" y="3107944"/>
            <a:ext cx="6816074" cy="615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9"/>
              </a:lnSpc>
            </a:pPr>
            <a:r>
              <a:rPr lang="en-US" sz="2894">
                <a:solidFill>
                  <a:srgbClr val="000000"/>
                </a:solidFill>
                <a:latin typeface="Space Mono"/>
              </a:rPr>
              <a:t>Tipo de programación que se basa en clases, las cuales contienen atributos y métodos</a:t>
            </a:r>
          </a:p>
          <a:p>
            <a:pPr algn="l">
              <a:lnSpc>
                <a:spcPts val="4919"/>
              </a:lnSpc>
            </a:pPr>
          </a:p>
          <a:p>
            <a:pPr algn="l">
              <a:lnSpc>
                <a:spcPts val="4919"/>
              </a:lnSpc>
            </a:pPr>
            <a:r>
              <a:rPr lang="en-US" sz="2894">
                <a:solidFill>
                  <a:srgbClr val="000000"/>
                </a:solidFill>
                <a:latin typeface="Space Mono Bold"/>
              </a:rPr>
              <a:t>Clases</a:t>
            </a:r>
            <a:r>
              <a:rPr lang="en-US" sz="2894">
                <a:solidFill>
                  <a:srgbClr val="000000"/>
                </a:solidFill>
                <a:latin typeface="Space Mono"/>
              </a:rPr>
              <a:t>: Unidades computacionales</a:t>
            </a:r>
          </a:p>
          <a:p>
            <a:pPr algn="l">
              <a:lnSpc>
                <a:spcPts val="4919"/>
              </a:lnSpc>
            </a:pPr>
          </a:p>
          <a:p>
            <a:pPr algn="l">
              <a:lnSpc>
                <a:spcPts val="4919"/>
              </a:lnSpc>
            </a:pPr>
            <a:r>
              <a:rPr lang="en-US" sz="2894">
                <a:solidFill>
                  <a:srgbClr val="000000"/>
                </a:solidFill>
                <a:latin typeface="Space Mono Bold"/>
              </a:rPr>
              <a:t>Objetos</a:t>
            </a:r>
            <a:r>
              <a:rPr lang="en-US" sz="2894">
                <a:solidFill>
                  <a:srgbClr val="000000"/>
                </a:solidFill>
                <a:latin typeface="Space Mono"/>
              </a:rPr>
              <a:t>: Instancias Particulares</a:t>
            </a:r>
          </a:p>
          <a:p>
            <a:pPr algn="l" marL="0" indent="0" lvl="0">
              <a:lnSpc>
                <a:spcPts val="4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817968"/>
            <a:ext cx="8115300" cy="8837888"/>
            <a:chOff x="0" y="0"/>
            <a:chExt cx="1753524" cy="1909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3524" cy="1909658"/>
            </a:xfrm>
            <a:custGeom>
              <a:avLst/>
              <a:gdLst/>
              <a:ahLst/>
              <a:cxnLst/>
              <a:rect r="r" b="b" t="t" l="l"/>
              <a:pathLst>
                <a:path h="1909658" w="1753524">
                  <a:moveTo>
                    <a:pt x="23850" y="0"/>
                  </a:moveTo>
                  <a:lnTo>
                    <a:pt x="1729674" y="0"/>
                  </a:lnTo>
                  <a:cubicBezTo>
                    <a:pt x="1736000" y="0"/>
                    <a:pt x="1742066" y="2513"/>
                    <a:pt x="1746539" y="6985"/>
                  </a:cubicBezTo>
                  <a:cubicBezTo>
                    <a:pt x="1751011" y="11458"/>
                    <a:pt x="1753524" y="17524"/>
                    <a:pt x="1753524" y="23850"/>
                  </a:cubicBezTo>
                  <a:lnTo>
                    <a:pt x="1753524" y="1885808"/>
                  </a:lnTo>
                  <a:cubicBezTo>
                    <a:pt x="1753524" y="1892134"/>
                    <a:pt x="1751011" y="1898200"/>
                    <a:pt x="1746539" y="1902673"/>
                  </a:cubicBezTo>
                  <a:cubicBezTo>
                    <a:pt x="1742066" y="1907145"/>
                    <a:pt x="1736000" y="1909658"/>
                    <a:pt x="1729674" y="1909658"/>
                  </a:cubicBezTo>
                  <a:lnTo>
                    <a:pt x="23850" y="1909658"/>
                  </a:lnTo>
                  <a:cubicBezTo>
                    <a:pt x="17524" y="1909658"/>
                    <a:pt x="11458" y="1907145"/>
                    <a:pt x="6985" y="1902673"/>
                  </a:cubicBezTo>
                  <a:cubicBezTo>
                    <a:pt x="2513" y="1898200"/>
                    <a:pt x="0" y="1892134"/>
                    <a:pt x="0" y="1885808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53524" cy="1947758"/>
            </a:xfrm>
            <a:prstGeom prst="rect">
              <a:avLst/>
            </a:prstGeom>
          </p:spPr>
          <p:txBody>
            <a:bodyPr anchor="ctr" rtlCol="false" tIns="61920" lIns="61920" bIns="61920" rIns="6192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42307"/>
            <a:ext cx="7102758" cy="5250769"/>
          </a:xfrm>
          <a:custGeom>
            <a:avLst/>
            <a:gdLst/>
            <a:ahLst/>
            <a:cxnLst/>
            <a:rect r="r" b="b" t="t" l="l"/>
            <a:pathLst>
              <a:path h="5250769" w="7102758">
                <a:moveTo>
                  <a:pt x="0" y="0"/>
                </a:moveTo>
                <a:lnTo>
                  <a:pt x="7102758" y="0"/>
                </a:lnTo>
                <a:lnTo>
                  <a:pt x="7102758" y="5250769"/>
                </a:lnTo>
                <a:lnTo>
                  <a:pt x="0" y="5250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0686" y="5746576"/>
            <a:ext cx="7440773" cy="3909280"/>
          </a:xfrm>
          <a:custGeom>
            <a:avLst/>
            <a:gdLst/>
            <a:ahLst/>
            <a:cxnLst/>
            <a:rect r="r" b="b" t="t" l="l"/>
            <a:pathLst>
              <a:path h="3909280" w="7440773">
                <a:moveTo>
                  <a:pt x="0" y="0"/>
                </a:moveTo>
                <a:lnTo>
                  <a:pt x="7440772" y="0"/>
                </a:lnTo>
                <a:lnTo>
                  <a:pt x="7440772" y="3909280"/>
                </a:lnTo>
                <a:lnTo>
                  <a:pt x="0" y="39092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79643" y="1809819"/>
            <a:ext cx="7509164" cy="821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37"/>
              </a:lnSpc>
              <a:spcBef>
                <a:spcPct val="0"/>
              </a:spcBef>
            </a:pPr>
            <a:r>
              <a:rPr lang="en-US" sz="5775">
                <a:solidFill>
                  <a:srgbClr val="000000"/>
                </a:solidFill>
                <a:latin typeface="Now Bold"/>
              </a:rPr>
              <a:t>POLIMORFISMO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24587" y="2690852"/>
            <a:ext cx="7444013" cy="43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479643" y="3796454"/>
            <a:ext cx="7444013" cy="42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9"/>
              </a:lnSpc>
            </a:pPr>
            <a:r>
              <a:rPr lang="en-US" sz="2894">
                <a:solidFill>
                  <a:srgbClr val="000000"/>
                </a:solidFill>
                <a:latin typeface="Space Mono"/>
              </a:rPr>
              <a:t>Es la manera en la que diferentes metodos pueden tomar diferentes formar.</a:t>
            </a:r>
          </a:p>
          <a:p>
            <a:pPr algn="l">
              <a:lnSpc>
                <a:spcPts val="4919"/>
              </a:lnSpc>
            </a:pPr>
          </a:p>
          <a:p>
            <a:pPr algn="l" marL="0" indent="0" lvl="0">
              <a:lnSpc>
                <a:spcPts val="4919"/>
              </a:lnSpc>
              <a:spcBef>
                <a:spcPct val="0"/>
              </a:spcBef>
            </a:pPr>
            <a:r>
              <a:rPr lang="en-US" sz="2894">
                <a:solidFill>
                  <a:srgbClr val="000000"/>
                </a:solidFill>
                <a:latin typeface="Space Mono"/>
              </a:rPr>
              <a:t>Permite que objetos de diferentes clases puedan responder a un mimso metodo de manera diferente-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817968"/>
            <a:ext cx="8115300" cy="8837888"/>
            <a:chOff x="0" y="0"/>
            <a:chExt cx="1753524" cy="1909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3524" cy="1909658"/>
            </a:xfrm>
            <a:custGeom>
              <a:avLst/>
              <a:gdLst/>
              <a:ahLst/>
              <a:cxnLst/>
              <a:rect r="r" b="b" t="t" l="l"/>
              <a:pathLst>
                <a:path h="1909658" w="1753524">
                  <a:moveTo>
                    <a:pt x="23850" y="0"/>
                  </a:moveTo>
                  <a:lnTo>
                    <a:pt x="1729674" y="0"/>
                  </a:lnTo>
                  <a:cubicBezTo>
                    <a:pt x="1736000" y="0"/>
                    <a:pt x="1742066" y="2513"/>
                    <a:pt x="1746539" y="6985"/>
                  </a:cubicBezTo>
                  <a:cubicBezTo>
                    <a:pt x="1751011" y="11458"/>
                    <a:pt x="1753524" y="17524"/>
                    <a:pt x="1753524" y="23850"/>
                  </a:cubicBezTo>
                  <a:lnTo>
                    <a:pt x="1753524" y="1885808"/>
                  </a:lnTo>
                  <a:cubicBezTo>
                    <a:pt x="1753524" y="1892134"/>
                    <a:pt x="1751011" y="1898200"/>
                    <a:pt x="1746539" y="1902673"/>
                  </a:cubicBezTo>
                  <a:cubicBezTo>
                    <a:pt x="1742066" y="1907145"/>
                    <a:pt x="1736000" y="1909658"/>
                    <a:pt x="1729674" y="1909658"/>
                  </a:cubicBezTo>
                  <a:lnTo>
                    <a:pt x="23850" y="1909658"/>
                  </a:lnTo>
                  <a:cubicBezTo>
                    <a:pt x="17524" y="1909658"/>
                    <a:pt x="11458" y="1907145"/>
                    <a:pt x="6985" y="1902673"/>
                  </a:cubicBezTo>
                  <a:cubicBezTo>
                    <a:pt x="2513" y="1898200"/>
                    <a:pt x="0" y="1892134"/>
                    <a:pt x="0" y="1885808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53524" cy="1947758"/>
            </a:xfrm>
            <a:prstGeom prst="rect">
              <a:avLst/>
            </a:prstGeom>
          </p:spPr>
          <p:txBody>
            <a:bodyPr anchor="ctr" rtlCol="false" tIns="61920" lIns="61920" bIns="61920" rIns="6192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863492"/>
            <a:ext cx="7681968" cy="3792364"/>
          </a:xfrm>
          <a:custGeom>
            <a:avLst/>
            <a:gdLst/>
            <a:ahLst/>
            <a:cxnLst/>
            <a:rect r="r" b="b" t="t" l="l"/>
            <a:pathLst>
              <a:path h="3792364" w="7681968">
                <a:moveTo>
                  <a:pt x="0" y="0"/>
                </a:moveTo>
                <a:lnTo>
                  <a:pt x="7681968" y="0"/>
                </a:lnTo>
                <a:lnTo>
                  <a:pt x="7681968" y="3792364"/>
                </a:lnTo>
                <a:lnTo>
                  <a:pt x="0" y="3792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3077" y="554594"/>
            <a:ext cx="8081546" cy="4501114"/>
          </a:xfrm>
          <a:custGeom>
            <a:avLst/>
            <a:gdLst/>
            <a:ahLst/>
            <a:cxnLst/>
            <a:rect r="r" b="b" t="t" l="l"/>
            <a:pathLst>
              <a:path h="4501114" w="8081546">
                <a:moveTo>
                  <a:pt x="0" y="0"/>
                </a:moveTo>
                <a:lnTo>
                  <a:pt x="8081546" y="0"/>
                </a:lnTo>
                <a:lnTo>
                  <a:pt x="8081546" y="4501115"/>
                </a:lnTo>
                <a:lnTo>
                  <a:pt x="0" y="45011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79643" y="1809819"/>
            <a:ext cx="7509164" cy="821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37"/>
              </a:lnSpc>
              <a:spcBef>
                <a:spcPct val="0"/>
              </a:spcBef>
            </a:pPr>
            <a:r>
              <a:rPr lang="en-US" sz="5775">
                <a:solidFill>
                  <a:srgbClr val="000000"/>
                </a:solidFill>
                <a:latin typeface="Now Bold"/>
              </a:rPr>
              <a:t>HERENCIA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24587" y="2690852"/>
            <a:ext cx="7444013" cy="43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479643" y="3796454"/>
            <a:ext cx="7444013" cy="42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9"/>
              </a:lnSpc>
            </a:pPr>
            <a:r>
              <a:rPr lang="en-US" sz="2894">
                <a:solidFill>
                  <a:srgbClr val="000000"/>
                </a:solidFill>
                <a:latin typeface="Space Mono"/>
              </a:rPr>
              <a:t>Es lo que permite a clases hijo derivarse de clases padre. Permite que la clase hijo adopte las propiedades del clase padre</a:t>
            </a:r>
          </a:p>
          <a:p>
            <a:pPr algn="l">
              <a:lnSpc>
                <a:spcPts val="4919"/>
              </a:lnSpc>
            </a:pPr>
          </a:p>
          <a:p>
            <a:pPr algn="l" marL="0" indent="0" lvl="0">
              <a:lnSpc>
                <a:spcPts val="4919"/>
              </a:lnSpc>
              <a:spcBef>
                <a:spcPct val="0"/>
              </a:spcBef>
            </a:pPr>
            <a:r>
              <a:rPr lang="en-US" sz="2894">
                <a:solidFill>
                  <a:srgbClr val="000000"/>
                </a:solidFill>
                <a:latin typeface="Space Mono"/>
              </a:rPr>
              <a:t>Permite la jerarquia de Clases, mucha reutilizacion de codigo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817968"/>
            <a:ext cx="8115300" cy="8837888"/>
            <a:chOff x="0" y="0"/>
            <a:chExt cx="1753524" cy="1909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3524" cy="1909658"/>
            </a:xfrm>
            <a:custGeom>
              <a:avLst/>
              <a:gdLst/>
              <a:ahLst/>
              <a:cxnLst/>
              <a:rect r="r" b="b" t="t" l="l"/>
              <a:pathLst>
                <a:path h="1909658" w="1753524">
                  <a:moveTo>
                    <a:pt x="23850" y="0"/>
                  </a:moveTo>
                  <a:lnTo>
                    <a:pt x="1729674" y="0"/>
                  </a:lnTo>
                  <a:cubicBezTo>
                    <a:pt x="1736000" y="0"/>
                    <a:pt x="1742066" y="2513"/>
                    <a:pt x="1746539" y="6985"/>
                  </a:cubicBezTo>
                  <a:cubicBezTo>
                    <a:pt x="1751011" y="11458"/>
                    <a:pt x="1753524" y="17524"/>
                    <a:pt x="1753524" y="23850"/>
                  </a:cubicBezTo>
                  <a:lnTo>
                    <a:pt x="1753524" y="1885808"/>
                  </a:lnTo>
                  <a:cubicBezTo>
                    <a:pt x="1753524" y="1892134"/>
                    <a:pt x="1751011" y="1898200"/>
                    <a:pt x="1746539" y="1902673"/>
                  </a:cubicBezTo>
                  <a:cubicBezTo>
                    <a:pt x="1742066" y="1907145"/>
                    <a:pt x="1736000" y="1909658"/>
                    <a:pt x="1729674" y="1909658"/>
                  </a:cubicBezTo>
                  <a:lnTo>
                    <a:pt x="23850" y="1909658"/>
                  </a:lnTo>
                  <a:cubicBezTo>
                    <a:pt x="17524" y="1909658"/>
                    <a:pt x="11458" y="1907145"/>
                    <a:pt x="6985" y="1902673"/>
                  </a:cubicBezTo>
                  <a:cubicBezTo>
                    <a:pt x="2513" y="1898200"/>
                    <a:pt x="0" y="1892134"/>
                    <a:pt x="0" y="1885808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53524" cy="1947758"/>
            </a:xfrm>
            <a:prstGeom prst="rect">
              <a:avLst/>
            </a:prstGeom>
          </p:spPr>
          <p:txBody>
            <a:bodyPr anchor="ctr" rtlCol="false" tIns="61920" lIns="61920" bIns="61920" rIns="6192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143500"/>
            <a:ext cx="7883374" cy="4320815"/>
          </a:xfrm>
          <a:custGeom>
            <a:avLst/>
            <a:gdLst/>
            <a:ahLst/>
            <a:cxnLst/>
            <a:rect r="r" b="b" t="t" l="l"/>
            <a:pathLst>
              <a:path h="4320815" w="7883374">
                <a:moveTo>
                  <a:pt x="0" y="0"/>
                </a:moveTo>
                <a:lnTo>
                  <a:pt x="7883374" y="0"/>
                </a:lnTo>
                <a:lnTo>
                  <a:pt x="7883374" y="4320815"/>
                </a:lnTo>
                <a:lnTo>
                  <a:pt x="0" y="4320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9" t="-20568" r="0" b="-1752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3893" y="1168293"/>
            <a:ext cx="8314038" cy="3598797"/>
          </a:xfrm>
          <a:custGeom>
            <a:avLst/>
            <a:gdLst/>
            <a:ahLst/>
            <a:cxnLst/>
            <a:rect r="r" b="b" t="t" l="l"/>
            <a:pathLst>
              <a:path h="3598797" w="8314038">
                <a:moveTo>
                  <a:pt x="0" y="0"/>
                </a:moveTo>
                <a:lnTo>
                  <a:pt x="8314038" y="0"/>
                </a:lnTo>
                <a:lnTo>
                  <a:pt x="8314038" y="3598797"/>
                </a:lnTo>
                <a:lnTo>
                  <a:pt x="0" y="3598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7196" r="0" b="-3607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79643" y="1809819"/>
            <a:ext cx="7509164" cy="821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37"/>
              </a:lnSpc>
              <a:spcBef>
                <a:spcPct val="0"/>
              </a:spcBef>
            </a:pPr>
            <a:r>
              <a:rPr lang="en-US" sz="5775">
                <a:solidFill>
                  <a:srgbClr val="000000"/>
                </a:solidFill>
                <a:latin typeface="Now Bold"/>
              </a:rPr>
              <a:t>ABSTRACCION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24587" y="2690852"/>
            <a:ext cx="7444013" cy="43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479643" y="3796454"/>
            <a:ext cx="7444013" cy="3673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9"/>
              </a:lnSpc>
            </a:pPr>
            <a:r>
              <a:rPr lang="en-US" sz="2894">
                <a:solidFill>
                  <a:srgbClr val="000000"/>
                </a:solidFill>
                <a:latin typeface="Space Mono"/>
              </a:rPr>
              <a:t>Se basa en solo mostrar información vital y esconder el resto de información en la clase.</a:t>
            </a:r>
          </a:p>
          <a:p>
            <a:pPr algn="l" marL="0" indent="0" lvl="0">
              <a:lnSpc>
                <a:spcPts val="4919"/>
              </a:lnSpc>
              <a:spcBef>
                <a:spcPct val="0"/>
              </a:spcBef>
            </a:pPr>
            <a:r>
              <a:rPr lang="en-US" sz="2894">
                <a:solidFill>
                  <a:srgbClr val="000000"/>
                </a:solidFill>
                <a:latin typeface="Space Mono"/>
              </a:rPr>
              <a:t>De esta manera las clases no interactuan de manera directa con otras clases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817968"/>
            <a:ext cx="8115300" cy="8837888"/>
            <a:chOff x="0" y="0"/>
            <a:chExt cx="1753524" cy="1909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3524" cy="1909658"/>
            </a:xfrm>
            <a:custGeom>
              <a:avLst/>
              <a:gdLst/>
              <a:ahLst/>
              <a:cxnLst/>
              <a:rect r="r" b="b" t="t" l="l"/>
              <a:pathLst>
                <a:path h="1909658" w="1753524">
                  <a:moveTo>
                    <a:pt x="23850" y="0"/>
                  </a:moveTo>
                  <a:lnTo>
                    <a:pt x="1729674" y="0"/>
                  </a:lnTo>
                  <a:cubicBezTo>
                    <a:pt x="1736000" y="0"/>
                    <a:pt x="1742066" y="2513"/>
                    <a:pt x="1746539" y="6985"/>
                  </a:cubicBezTo>
                  <a:cubicBezTo>
                    <a:pt x="1751011" y="11458"/>
                    <a:pt x="1753524" y="17524"/>
                    <a:pt x="1753524" y="23850"/>
                  </a:cubicBezTo>
                  <a:lnTo>
                    <a:pt x="1753524" y="1885808"/>
                  </a:lnTo>
                  <a:cubicBezTo>
                    <a:pt x="1753524" y="1892134"/>
                    <a:pt x="1751011" y="1898200"/>
                    <a:pt x="1746539" y="1902673"/>
                  </a:cubicBezTo>
                  <a:cubicBezTo>
                    <a:pt x="1742066" y="1907145"/>
                    <a:pt x="1736000" y="1909658"/>
                    <a:pt x="1729674" y="1909658"/>
                  </a:cubicBezTo>
                  <a:lnTo>
                    <a:pt x="23850" y="1909658"/>
                  </a:lnTo>
                  <a:cubicBezTo>
                    <a:pt x="17524" y="1909658"/>
                    <a:pt x="11458" y="1907145"/>
                    <a:pt x="6985" y="1902673"/>
                  </a:cubicBezTo>
                  <a:cubicBezTo>
                    <a:pt x="2513" y="1898200"/>
                    <a:pt x="0" y="1892134"/>
                    <a:pt x="0" y="1885808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53524" cy="1947758"/>
            </a:xfrm>
            <a:prstGeom prst="rect">
              <a:avLst/>
            </a:prstGeom>
          </p:spPr>
          <p:txBody>
            <a:bodyPr anchor="ctr" rtlCol="false" tIns="61920" lIns="61920" bIns="61920" rIns="6192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17968"/>
            <a:ext cx="7487911" cy="4141984"/>
          </a:xfrm>
          <a:custGeom>
            <a:avLst/>
            <a:gdLst/>
            <a:ahLst/>
            <a:cxnLst/>
            <a:rect r="r" b="b" t="t" l="l"/>
            <a:pathLst>
              <a:path h="4141984" w="7487911">
                <a:moveTo>
                  <a:pt x="0" y="0"/>
                </a:moveTo>
                <a:lnTo>
                  <a:pt x="7487911" y="0"/>
                </a:lnTo>
                <a:lnTo>
                  <a:pt x="7487911" y="4141984"/>
                </a:lnTo>
                <a:lnTo>
                  <a:pt x="0" y="4141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863492"/>
            <a:ext cx="7681968" cy="3792364"/>
          </a:xfrm>
          <a:custGeom>
            <a:avLst/>
            <a:gdLst/>
            <a:ahLst/>
            <a:cxnLst/>
            <a:rect r="r" b="b" t="t" l="l"/>
            <a:pathLst>
              <a:path h="3792364" w="7681968">
                <a:moveTo>
                  <a:pt x="0" y="0"/>
                </a:moveTo>
                <a:lnTo>
                  <a:pt x="7681968" y="0"/>
                </a:lnTo>
                <a:lnTo>
                  <a:pt x="7681968" y="3792364"/>
                </a:lnTo>
                <a:lnTo>
                  <a:pt x="0" y="37923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79643" y="1809819"/>
            <a:ext cx="7509164" cy="821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37"/>
              </a:lnSpc>
              <a:spcBef>
                <a:spcPct val="0"/>
              </a:spcBef>
            </a:pPr>
            <a:r>
              <a:rPr lang="en-US" sz="5775">
                <a:solidFill>
                  <a:srgbClr val="000000"/>
                </a:solidFill>
                <a:latin typeface="Now Bold"/>
              </a:rPr>
              <a:t>ENCAPSULAMIENTO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24587" y="2690852"/>
            <a:ext cx="7444013" cy="43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479643" y="3796454"/>
            <a:ext cx="7444013" cy="42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9"/>
              </a:lnSpc>
            </a:pPr>
            <a:r>
              <a:rPr lang="en-US" sz="2894">
                <a:solidFill>
                  <a:srgbClr val="000000"/>
                </a:solidFill>
                <a:latin typeface="Space Mono"/>
              </a:rPr>
              <a:t>Se trata de agrupar datos o informacion con metodos para operar sobre esta informacion</a:t>
            </a:r>
          </a:p>
          <a:p>
            <a:pPr algn="l">
              <a:lnSpc>
                <a:spcPts val="4919"/>
              </a:lnSpc>
            </a:pPr>
          </a:p>
          <a:p>
            <a:pPr algn="l" marL="0" indent="0" lvl="0">
              <a:lnSpc>
                <a:spcPts val="4919"/>
              </a:lnSpc>
              <a:spcBef>
                <a:spcPct val="0"/>
              </a:spcBef>
            </a:pPr>
            <a:r>
              <a:rPr lang="en-US" sz="2894">
                <a:solidFill>
                  <a:srgbClr val="000000"/>
                </a:solidFill>
                <a:latin typeface="Space Mono"/>
              </a:rPr>
              <a:t>Restringe el acceso directo para tener una mayor seguridad en el codigo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5299757"/>
            <a:ext cx="7930524" cy="1866758"/>
            <a:chOff x="0" y="0"/>
            <a:chExt cx="2088698" cy="4916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8698" cy="491657"/>
            </a:xfrm>
            <a:custGeom>
              <a:avLst/>
              <a:gdLst/>
              <a:ahLst/>
              <a:cxnLst/>
              <a:rect r="r" b="b" t="t" l="l"/>
              <a:pathLst>
                <a:path h="491657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3280599"/>
            <a:ext cx="7930524" cy="1866758"/>
            <a:chOff x="0" y="0"/>
            <a:chExt cx="2088698" cy="4916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88698" cy="491657"/>
            </a:xfrm>
            <a:custGeom>
              <a:avLst/>
              <a:gdLst/>
              <a:ahLst/>
              <a:cxnLst/>
              <a:rect r="r" b="b" t="t" l="l"/>
              <a:pathLst>
                <a:path h="491657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1261440"/>
            <a:ext cx="7930524" cy="1866758"/>
            <a:chOff x="0" y="0"/>
            <a:chExt cx="2088698" cy="4916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88698" cy="491657"/>
            </a:xfrm>
            <a:custGeom>
              <a:avLst/>
              <a:gdLst/>
              <a:ahLst/>
              <a:cxnLst/>
              <a:rect r="r" b="b" t="t" l="l"/>
              <a:pathLst>
                <a:path h="491657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7318915"/>
            <a:ext cx="7930524" cy="1866758"/>
            <a:chOff x="0" y="0"/>
            <a:chExt cx="2088698" cy="49165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88698" cy="491657"/>
            </a:xfrm>
            <a:custGeom>
              <a:avLst/>
              <a:gdLst/>
              <a:ahLst/>
              <a:cxnLst/>
              <a:rect r="r" b="b" t="t" l="l"/>
              <a:pathLst>
                <a:path h="491657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0" y="2413577"/>
            <a:ext cx="5904102" cy="4875492"/>
          </a:xfrm>
          <a:custGeom>
            <a:avLst/>
            <a:gdLst/>
            <a:ahLst/>
            <a:cxnLst/>
            <a:rect r="r" b="b" t="t" l="l"/>
            <a:pathLst>
              <a:path h="4875492" w="5904102">
                <a:moveTo>
                  <a:pt x="0" y="0"/>
                </a:moveTo>
                <a:lnTo>
                  <a:pt x="5904102" y="0"/>
                </a:lnTo>
                <a:lnTo>
                  <a:pt x="5904102" y="4875492"/>
                </a:lnTo>
                <a:lnTo>
                  <a:pt x="0" y="4875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50382" y="2596027"/>
            <a:ext cx="5080606" cy="4329371"/>
          </a:xfrm>
          <a:custGeom>
            <a:avLst/>
            <a:gdLst/>
            <a:ahLst/>
            <a:cxnLst/>
            <a:rect r="r" b="b" t="t" l="l"/>
            <a:pathLst>
              <a:path h="4329371" w="5080606">
                <a:moveTo>
                  <a:pt x="0" y="0"/>
                </a:moveTo>
                <a:lnTo>
                  <a:pt x="5080606" y="0"/>
                </a:lnTo>
                <a:lnTo>
                  <a:pt x="5080606" y="4329371"/>
                </a:lnTo>
                <a:lnTo>
                  <a:pt x="0" y="43293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274956" y="5630835"/>
            <a:ext cx="5202900" cy="5202900"/>
          </a:xfrm>
          <a:custGeom>
            <a:avLst/>
            <a:gdLst/>
            <a:ahLst/>
            <a:cxnLst/>
            <a:rect r="r" b="b" t="t" l="l"/>
            <a:pathLst>
              <a:path h="5202900" w="5202900">
                <a:moveTo>
                  <a:pt x="0" y="0"/>
                </a:moveTo>
                <a:lnTo>
                  <a:pt x="5202900" y="0"/>
                </a:lnTo>
                <a:lnTo>
                  <a:pt x="5202900" y="5202900"/>
                </a:lnTo>
                <a:lnTo>
                  <a:pt x="0" y="5202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466937" y="1800167"/>
            <a:ext cx="92532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66937" y="3873935"/>
            <a:ext cx="92532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66937" y="7867238"/>
            <a:ext cx="92532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66937" y="5890307"/>
            <a:ext cx="77316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31020" y="1819217"/>
            <a:ext cx="5960770" cy="471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Space Mono"/>
              </a:rPr>
              <a:t>Creacion de Videojuegos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92256" y="5973421"/>
            <a:ext cx="5960770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Space Mono"/>
              </a:rPr>
              <a:t>Sistemas embebidos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92256" y="7886288"/>
            <a:ext cx="5960770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Space Mono"/>
              </a:rPr>
              <a:t>Aplicaciones de Escritorio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842705"/>
            <a:ext cx="7509164" cy="157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21"/>
              </a:lnSpc>
              <a:spcBef>
                <a:spcPct val="0"/>
              </a:spcBef>
            </a:pPr>
            <a:r>
              <a:rPr lang="en-US" sz="5575">
                <a:solidFill>
                  <a:srgbClr val="000000"/>
                </a:solidFill>
                <a:latin typeface="Now Bold"/>
              </a:rPr>
              <a:t>CASOS DE USO DE OOP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392256" y="3892985"/>
            <a:ext cx="5960770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Space Mono"/>
              </a:rPr>
              <a:t>Manejo de Bases de Datos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06543"/>
            <a:ext cx="2329693" cy="3569167"/>
          </a:xfrm>
          <a:custGeom>
            <a:avLst/>
            <a:gdLst/>
            <a:ahLst/>
            <a:cxnLst/>
            <a:rect r="r" b="b" t="t" l="l"/>
            <a:pathLst>
              <a:path h="3569167" w="2329693">
                <a:moveTo>
                  <a:pt x="0" y="0"/>
                </a:moveTo>
                <a:lnTo>
                  <a:pt x="2329693" y="0"/>
                </a:lnTo>
                <a:lnTo>
                  <a:pt x="2329693" y="3569167"/>
                </a:lnTo>
                <a:lnTo>
                  <a:pt x="0" y="35691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29818" y="8483360"/>
            <a:ext cx="1431007" cy="2192350"/>
          </a:xfrm>
          <a:custGeom>
            <a:avLst/>
            <a:gdLst/>
            <a:ahLst/>
            <a:cxnLst/>
            <a:rect r="r" b="b" t="t" l="l"/>
            <a:pathLst>
              <a:path h="2192350" w="1431007">
                <a:moveTo>
                  <a:pt x="0" y="0"/>
                </a:moveTo>
                <a:lnTo>
                  <a:pt x="1431007" y="0"/>
                </a:lnTo>
                <a:lnTo>
                  <a:pt x="1431007" y="2192350"/>
                </a:lnTo>
                <a:lnTo>
                  <a:pt x="0" y="2192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02529" y="673632"/>
            <a:ext cx="3274548" cy="3274548"/>
          </a:xfrm>
          <a:custGeom>
            <a:avLst/>
            <a:gdLst/>
            <a:ahLst/>
            <a:cxnLst/>
            <a:rect r="r" b="b" t="t" l="l"/>
            <a:pathLst>
              <a:path h="3274548" w="3274548">
                <a:moveTo>
                  <a:pt x="0" y="0"/>
                </a:moveTo>
                <a:lnTo>
                  <a:pt x="3274548" y="0"/>
                </a:lnTo>
                <a:lnTo>
                  <a:pt x="3274548" y="3274549"/>
                </a:lnTo>
                <a:lnTo>
                  <a:pt x="0" y="32745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85644" y="6436288"/>
            <a:ext cx="4927471" cy="3850712"/>
          </a:xfrm>
          <a:custGeom>
            <a:avLst/>
            <a:gdLst/>
            <a:ahLst/>
            <a:cxnLst/>
            <a:rect r="r" b="b" t="t" l="l"/>
            <a:pathLst>
              <a:path h="3850712" w="4927471">
                <a:moveTo>
                  <a:pt x="0" y="0"/>
                </a:moveTo>
                <a:lnTo>
                  <a:pt x="4927471" y="0"/>
                </a:lnTo>
                <a:lnTo>
                  <a:pt x="4927471" y="3850712"/>
                </a:lnTo>
                <a:lnTo>
                  <a:pt x="0" y="3850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61033" y="6436288"/>
            <a:ext cx="1565933" cy="3837668"/>
          </a:xfrm>
          <a:custGeom>
            <a:avLst/>
            <a:gdLst/>
            <a:ahLst/>
            <a:cxnLst/>
            <a:rect r="r" b="b" t="t" l="l"/>
            <a:pathLst>
              <a:path h="3837668" w="1565933">
                <a:moveTo>
                  <a:pt x="0" y="0"/>
                </a:moveTo>
                <a:lnTo>
                  <a:pt x="1565934" y="0"/>
                </a:lnTo>
                <a:lnTo>
                  <a:pt x="1565934" y="3837668"/>
                </a:lnTo>
                <a:lnTo>
                  <a:pt x="0" y="38376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39" r="-2146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58393" y="3632421"/>
            <a:ext cx="10087641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49"/>
              </a:lnSpc>
            </a:pPr>
            <a:r>
              <a:rPr lang="en-US" sz="9000">
                <a:solidFill>
                  <a:srgbClr val="000000"/>
                </a:solidFill>
                <a:latin typeface="Now Bold"/>
              </a:rPr>
              <a:t>CONCLUSIONES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DAGESkWKiCs</dc:identifier>
  <dcterms:modified xsi:type="dcterms:W3CDTF">2011-08-01T06:04:30Z</dcterms:modified>
  <cp:revision>1</cp:revision>
  <dc:title>OOP</dc:title>
</cp:coreProperties>
</file>