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DM Sans Bold" panose="020B0604020202020204" charset="0"/>
      <p:regular r:id="rId11"/>
    </p:embeddedFont>
    <p:embeddedFont>
      <p:font typeface="DM Sans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4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24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5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14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11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27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469933" y="6303390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xmlns="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0" y="3635192"/>
            <a:ext cx="18288000" cy="3226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25"/>
              </a:lnSpc>
            </a:pPr>
            <a:r>
              <a:rPr lang="en-US" sz="9408">
                <a:solidFill>
                  <a:srgbClr val="000000"/>
                </a:solidFill>
                <a:latin typeface="DM Sans Bold"/>
              </a:rPr>
              <a:t>API</a:t>
            </a:r>
          </a:p>
          <a:p>
            <a:pPr algn="ctr">
              <a:lnSpc>
                <a:spcPts val="8252"/>
              </a:lnSpc>
            </a:pPr>
            <a:endParaRPr lang="en-US" sz="9408">
              <a:solidFill>
                <a:srgbClr val="000000"/>
              </a:solidFill>
              <a:latin typeface="DM Sans Bold"/>
            </a:endParaRPr>
          </a:p>
          <a:p>
            <a:pPr algn="ctr">
              <a:lnSpc>
                <a:spcPts val="7768"/>
              </a:lnSpc>
            </a:pPr>
            <a:r>
              <a:rPr lang="en-US" sz="8008">
                <a:solidFill>
                  <a:srgbClr val="000000"/>
                </a:solidFill>
                <a:latin typeface="DM Sans Bold"/>
              </a:rPr>
              <a:t>(Application Programming Intefaces)</a:t>
            </a:r>
          </a:p>
        </p:txBody>
      </p:sp>
      <p:sp>
        <p:nvSpPr>
          <p:cNvPr id="18" name="Freeform 18"/>
          <p:cNvSpPr/>
          <p:nvPr/>
        </p:nvSpPr>
        <p:spPr>
          <a:xfrm>
            <a:off x="4432584" y="83248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36429" y="6557962"/>
            <a:ext cx="6184310" cy="3479705"/>
          </a:xfrm>
          <a:custGeom>
            <a:avLst/>
            <a:gdLst/>
            <a:ahLst/>
            <a:cxnLst/>
            <a:rect l="l" t="t" r="r" b="b"/>
            <a:pathLst>
              <a:path w="6184310" h="3479705">
                <a:moveTo>
                  <a:pt x="0" y="0"/>
                </a:moveTo>
                <a:lnTo>
                  <a:pt x="6184309" y="0"/>
                </a:lnTo>
                <a:lnTo>
                  <a:pt x="6184309" y="3479705"/>
                </a:lnTo>
                <a:lnTo>
                  <a:pt x="0" y="34797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95472" y="66757"/>
            <a:ext cx="8007809" cy="4349696"/>
          </a:xfrm>
          <a:custGeom>
            <a:avLst/>
            <a:gdLst/>
            <a:ahLst/>
            <a:cxnLst/>
            <a:rect l="l" t="t" r="r" b="b"/>
            <a:pathLst>
              <a:path w="8007809" h="4349696">
                <a:moveTo>
                  <a:pt x="0" y="0"/>
                </a:moveTo>
                <a:lnTo>
                  <a:pt x="8007809" y="0"/>
                </a:lnTo>
                <a:lnTo>
                  <a:pt x="8007809" y="4349696"/>
                </a:lnTo>
                <a:lnTo>
                  <a:pt x="0" y="43496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413601" y="6756070"/>
            <a:ext cx="9166227" cy="2711587"/>
          </a:xfrm>
          <a:custGeom>
            <a:avLst/>
            <a:gdLst/>
            <a:ahLst/>
            <a:cxnLst/>
            <a:rect l="l" t="t" r="r" b="b"/>
            <a:pathLst>
              <a:path w="9166227" h="2711587">
                <a:moveTo>
                  <a:pt x="0" y="0"/>
                </a:moveTo>
                <a:lnTo>
                  <a:pt x="9166227" y="0"/>
                </a:lnTo>
                <a:lnTo>
                  <a:pt x="9166227" y="2711587"/>
                </a:lnTo>
                <a:lnTo>
                  <a:pt x="0" y="27115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896812"/>
            <a:ext cx="7077962" cy="784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>
                <a:solidFill>
                  <a:srgbClr val="000000"/>
                </a:solidFill>
                <a:latin typeface="DM Sans Bold"/>
              </a:rPr>
              <a:t>¿Qué es una API?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881768"/>
            <a:ext cx="9059043" cy="2710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19"/>
              </a:lnSpc>
            </a:pPr>
            <a:r>
              <a:rPr lang="en-US" sz="3199" spc="191">
                <a:solidFill>
                  <a:srgbClr val="000000"/>
                </a:solidFill>
                <a:latin typeface="DM Sans"/>
              </a:rPr>
              <a:t>El “middle man” entre el backend y el front end</a:t>
            </a:r>
          </a:p>
          <a:p>
            <a:pPr algn="just">
              <a:lnSpc>
                <a:spcPts val="4319"/>
              </a:lnSpc>
            </a:pPr>
            <a:endParaRPr lang="en-US" sz="3199" spc="191">
              <a:solidFill>
                <a:srgbClr val="000000"/>
              </a:solidFill>
              <a:latin typeface="DM Sans"/>
            </a:endParaRPr>
          </a:p>
          <a:p>
            <a:pPr marL="0" lvl="0" indent="0" algn="just">
              <a:lnSpc>
                <a:spcPts val="4319"/>
              </a:lnSpc>
              <a:spcBef>
                <a:spcPct val="0"/>
              </a:spcBef>
            </a:pPr>
            <a:r>
              <a:rPr lang="en-US" sz="3199" spc="191">
                <a:solidFill>
                  <a:srgbClr val="000000"/>
                </a:solidFill>
                <a:latin typeface="DM Sans"/>
              </a:rPr>
              <a:t>Es la manera en la que dos programas se pueden comunicar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58201" y="5496877"/>
            <a:ext cx="6455401" cy="784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>
                <a:solidFill>
                  <a:srgbClr val="000000"/>
                </a:solidFill>
                <a:latin typeface="DM Sans Bold"/>
              </a:rPr>
              <a:t>Front End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95472" y="5496877"/>
            <a:ext cx="9538564" cy="784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>
                <a:solidFill>
                  <a:srgbClr val="000000"/>
                </a:solidFill>
                <a:latin typeface="DM Sans Bold"/>
              </a:rPr>
              <a:t>Back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543205"/>
            <a:ext cx="9976831" cy="1096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45"/>
              </a:lnSpc>
            </a:pPr>
            <a:r>
              <a:rPr lang="en-US" sz="8500">
                <a:solidFill>
                  <a:srgbClr val="000000"/>
                </a:solidFill>
                <a:latin typeface="DM Sans Bold"/>
              </a:rPr>
              <a:t>¿Para qué sirven?</a:t>
            </a:r>
          </a:p>
        </p:txBody>
      </p:sp>
      <p:sp>
        <p:nvSpPr>
          <p:cNvPr id="4" name="Freeform 4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6450329" y="10195743"/>
            <a:ext cx="5588505" cy="3925925"/>
          </a:xfrm>
          <a:custGeom>
            <a:avLst/>
            <a:gdLst/>
            <a:ahLst/>
            <a:cxnLst/>
            <a:rect l="l" t="t" r="r" b="b"/>
            <a:pathLst>
              <a:path w="5588505" h="3925925">
                <a:moveTo>
                  <a:pt x="0" y="0"/>
                </a:moveTo>
                <a:lnTo>
                  <a:pt x="5588505" y="0"/>
                </a:lnTo>
                <a:lnTo>
                  <a:pt x="5588505" y="3925925"/>
                </a:lnTo>
                <a:lnTo>
                  <a:pt x="0" y="39259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1156145" y="317011"/>
            <a:ext cx="7131855" cy="3749975"/>
          </a:xfrm>
          <a:custGeom>
            <a:avLst/>
            <a:gdLst/>
            <a:ahLst/>
            <a:cxnLst/>
            <a:rect l="l" t="t" r="r" b="b"/>
            <a:pathLst>
              <a:path w="7131855" h="3749975">
                <a:moveTo>
                  <a:pt x="0" y="0"/>
                </a:moveTo>
                <a:lnTo>
                  <a:pt x="7131855" y="0"/>
                </a:lnTo>
                <a:lnTo>
                  <a:pt x="7131855" y="3749975"/>
                </a:lnTo>
                <a:lnTo>
                  <a:pt x="0" y="374997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084472" y="3710005"/>
            <a:ext cx="8203528" cy="4101764"/>
          </a:xfrm>
          <a:custGeom>
            <a:avLst/>
            <a:gdLst/>
            <a:ahLst/>
            <a:cxnLst/>
            <a:rect l="l" t="t" r="r" b="b"/>
            <a:pathLst>
              <a:path w="8203528" h="4101764">
                <a:moveTo>
                  <a:pt x="0" y="0"/>
                </a:moveTo>
                <a:lnTo>
                  <a:pt x="8203528" y="0"/>
                </a:lnTo>
                <a:lnTo>
                  <a:pt x="8203528" y="4101764"/>
                </a:lnTo>
                <a:lnTo>
                  <a:pt x="0" y="410176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853971" y="7811769"/>
            <a:ext cx="4420056" cy="2475231"/>
          </a:xfrm>
          <a:custGeom>
            <a:avLst/>
            <a:gdLst/>
            <a:ahLst/>
            <a:cxnLst/>
            <a:rect l="l" t="t" r="r" b="b"/>
            <a:pathLst>
              <a:path w="4420056" h="2475231">
                <a:moveTo>
                  <a:pt x="0" y="0"/>
                </a:moveTo>
                <a:lnTo>
                  <a:pt x="4420055" y="0"/>
                </a:lnTo>
                <a:lnTo>
                  <a:pt x="4420055" y="2475231"/>
                </a:lnTo>
                <a:lnTo>
                  <a:pt x="0" y="247523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244581" y="7811769"/>
            <a:ext cx="4609389" cy="2387523"/>
          </a:xfrm>
          <a:custGeom>
            <a:avLst/>
            <a:gdLst/>
            <a:ahLst/>
            <a:cxnLst/>
            <a:rect l="l" t="t" r="r" b="b"/>
            <a:pathLst>
              <a:path w="4609389" h="2387523">
                <a:moveTo>
                  <a:pt x="0" y="0"/>
                </a:moveTo>
                <a:lnTo>
                  <a:pt x="4609390" y="0"/>
                </a:lnTo>
                <a:lnTo>
                  <a:pt x="4609390" y="2387523"/>
                </a:lnTo>
                <a:lnTo>
                  <a:pt x="0" y="238752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1216" t="-42048" b="-53362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58957" y="2850368"/>
            <a:ext cx="7889983" cy="7077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24"/>
              </a:lnSpc>
            </a:pPr>
            <a:r>
              <a:rPr lang="en-US" sz="3499" spc="209">
                <a:solidFill>
                  <a:srgbClr val="000000"/>
                </a:solidFill>
                <a:latin typeface="DM Sans"/>
              </a:rPr>
              <a:t>Ayuda a ahorrar trabajo a los desarrolladores. Evita desarrollar sistemas desde cero.</a:t>
            </a:r>
          </a:p>
          <a:p>
            <a:pPr algn="just">
              <a:lnSpc>
                <a:spcPts val="4724"/>
              </a:lnSpc>
            </a:pPr>
            <a:endParaRPr lang="en-US" sz="3499" spc="209">
              <a:solidFill>
                <a:srgbClr val="000000"/>
              </a:solidFill>
              <a:latin typeface="DM Sans"/>
            </a:endParaRPr>
          </a:p>
          <a:p>
            <a:pPr algn="just">
              <a:lnSpc>
                <a:spcPts val="4724"/>
              </a:lnSpc>
            </a:pPr>
            <a:r>
              <a:rPr lang="en-US" sz="3499" spc="209">
                <a:solidFill>
                  <a:srgbClr val="000000"/>
                </a:solidFill>
                <a:latin typeface="DM Sans"/>
              </a:rPr>
              <a:t>Es una implementación del concepto. “No reinventes la rueda” </a:t>
            </a:r>
          </a:p>
          <a:p>
            <a:pPr algn="just">
              <a:lnSpc>
                <a:spcPts val="4724"/>
              </a:lnSpc>
            </a:pPr>
            <a:endParaRPr lang="en-US" sz="3499" spc="209">
              <a:solidFill>
                <a:srgbClr val="000000"/>
              </a:solidFill>
              <a:latin typeface="DM Sans"/>
            </a:endParaRPr>
          </a:p>
          <a:p>
            <a:pPr algn="just">
              <a:lnSpc>
                <a:spcPts val="4724"/>
              </a:lnSpc>
            </a:pPr>
            <a:r>
              <a:rPr lang="en-US" sz="3499" spc="209">
                <a:solidFill>
                  <a:srgbClr val="000000"/>
                </a:solidFill>
                <a:latin typeface="DM Sans"/>
              </a:rPr>
              <a:t>Es una manera sencilla y escalable de implementar sistemas ya existentes en aplicaciones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7602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50162" y="2060617"/>
            <a:ext cx="8553833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WEB SERVICE</a:t>
            </a:r>
          </a:p>
        </p:txBody>
      </p:sp>
      <p:sp>
        <p:nvSpPr>
          <p:cNvPr id="4" name="Freeform 4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1060105" y="-1521549"/>
            <a:ext cx="11350503" cy="6665049"/>
          </a:xfrm>
          <a:custGeom>
            <a:avLst/>
            <a:gdLst/>
            <a:ahLst/>
            <a:cxnLst/>
            <a:rect l="l" t="t" r="r" b="b"/>
            <a:pathLst>
              <a:path w="11350503" h="6665049">
                <a:moveTo>
                  <a:pt x="0" y="0"/>
                </a:moveTo>
                <a:lnTo>
                  <a:pt x="11350504" y="0"/>
                </a:lnTo>
                <a:lnTo>
                  <a:pt x="11350504" y="6665049"/>
                </a:lnTo>
                <a:lnTo>
                  <a:pt x="0" y="66650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06337" b="-67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3618541"/>
            <a:ext cx="9645517" cy="1762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24"/>
              </a:lnSpc>
            </a:pPr>
            <a:r>
              <a:rPr lang="en-US" sz="3499" spc="209">
                <a:solidFill>
                  <a:srgbClr val="000000"/>
                </a:solidFill>
                <a:latin typeface="DM Sans"/>
              </a:rPr>
              <a:t>Un tipo de API que utiliza los estandares de formato web (JSON o XML) y permite la comunicacion entre sitios web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990266"/>
            <a:ext cx="8553833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sz="7500">
                <a:solidFill>
                  <a:srgbClr val="000000"/>
                </a:solidFill>
                <a:latin typeface="DM Sans Bold"/>
              </a:rPr>
              <a:t>REST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50162" y="7026586"/>
            <a:ext cx="7303499" cy="3131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84"/>
              </a:lnSpc>
            </a:pPr>
            <a:r>
              <a:rPr lang="en-US" sz="3099" spc="185">
                <a:solidFill>
                  <a:srgbClr val="000000"/>
                </a:solidFill>
                <a:latin typeface="DM Sans"/>
              </a:rPr>
              <a:t>Una arquitectura escalable, estandarizada y que facilita mucho la comunicacion entre los servicios.</a:t>
            </a:r>
          </a:p>
          <a:p>
            <a:pPr algn="just">
              <a:lnSpc>
                <a:spcPts val="4184"/>
              </a:lnSpc>
            </a:pPr>
            <a:endParaRPr lang="en-US" sz="3099" spc="185">
              <a:solidFill>
                <a:srgbClr val="000000"/>
              </a:solidFill>
              <a:latin typeface="DM Sans"/>
            </a:endParaRPr>
          </a:p>
          <a:p>
            <a:pPr algn="just">
              <a:lnSpc>
                <a:spcPts val="4184"/>
              </a:lnSpc>
            </a:pPr>
            <a:r>
              <a:rPr lang="en-US" sz="3099" spc="185">
                <a:solidFill>
                  <a:srgbClr val="000000"/>
                </a:solidFill>
                <a:latin typeface="DM Sans"/>
              </a:rPr>
              <a:t>POST , GET ,PUT &amp; RELEASE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37011" y="6914191"/>
            <a:ext cx="7303499" cy="1560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84"/>
              </a:lnSpc>
            </a:pPr>
            <a:r>
              <a:rPr lang="en-US" sz="3099" spc="185">
                <a:solidFill>
                  <a:srgbClr val="000000"/>
                </a:solidFill>
                <a:latin typeface="DM Sans"/>
              </a:rPr>
              <a:t>Tambien es una API rest pero esta hecha para tener funcionalidades mas basicas que una REST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12645" y="5771191"/>
            <a:ext cx="8553833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sz="7500">
                <a:solidFill>
                  <a:srgbClr val="000000"/>
                </a:solidFill>
                <a:latin typeface="DM Sans Bold"/>
              </a:rPr>
              <a:t>HTTP API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9448800" y="1562100"/>
            <a:ext cx="12256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estándares</a:t>
            </a:r>
            <a:endParaRPr lang="es-MX" b="1" dirty="0">
              <a:solidFill>
                <a:srgbClr val="FF0000"/>
              </a:solidFill>
            </a:endParaRPr>
          </a:p>
        </p:txBody>
      </p:sp>
      <p:cxnSp>
        <p:nvCxnSpPr>
          <p:cNvPr id="16" name="Conector recto de flecha 15"/>
          <p:cNvCxnSpPr>
            <a:stCxn id="14" idx="2"/>
          </p:cNvCxnSpPr>
          <p:nvPr/>
        </p:nvCxnSpPr>
        <p:spPr>
          <a:xfrm flipH="1">
            <a:off x="9448800" y="1931432"/>
            <a:ext cx="612829" cy="1687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869179" y="5887634"/>
            <a:ext cx="15014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comunicación</a:t>
            </a:r>
            <a:endParaRPr lang="es-MX" b="1" dirty="0">
              <a:solidFill>
                <a:srgbClr val="FF0000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 flipV="1">
            <a:off x="4419600" y="5402161"/>
            <a:ext cx="2069523" cy="459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>
            <a:off x="4801911" y="6278460"/>
            <a:ext cx="1817987" cy="1869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12115800" y="9105900"/>
            <a:ext cx="8694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básicas</a:t>
            </a:r>
            <a:endParaRPr lang="es-MX" b="1" dirty="0">
              <a:solidFill>
                <a:srgbClr val="FF0000"/>
              </a:solidFill>
            </a:endParaRPr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11658600" y="8474387"/>
            <a:ext cx="891902" cy="631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8012888" y="6072300"/>
            <a:ext cx="5806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está</a:t>
            </a:r>
            <a:endParaRPr lang="es-MX" b="1" dirty="0">
              <a:solidFill>
                <a:srgbClr val="FF0000"/>
              </a:solidFill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17440510" y="6278460"/>
            <a:ext cx="572378" cy="683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8453661" y="5990266"/>
            <a:ext cx="10007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También</a:t>
            </a:r>
            <a:endParaRPr lang="es-MX" b="1" dirty="0">
              <a:solidFill>
                <a:srgbClr val="FF0000"/>
              </a:solidFill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9461927" y="6460684"/>
            <a:ext cx="1632211" cy="453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¡Muchas gracias!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158</Words>
  <Application>Microsoft Office PowerPoint</Application>
  <PresentationFormat>Personalizado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DM Sans Bold</vt:lpstr>
      <vt:lpstr>DM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Usuario</dc:creator>
  <cp:lastModifiedBy>Usuario</cp:lastModifiedBy>
  <cp:revision>2</cp:revision>
  <dcterms:created xsi:type="dcterms:W3CDTF">2006-08-16T00:00:00Z</dcterms:created>
  <dcterms:modified xsi:type="dcterms:W3CDTF">2024-06-06T18:00:04Z</dcterms:modified>
  <dc:identifier>DAGHXqxDyn4</dc:identifier>
</cp:coreProperties>
</file>