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3" r:id="rId2"/>
    <p:sldId id="258" r:id="rId3"/>
    <p:sldId id="259" r:id="rId4"/>
    <p:sldId id="264" r:id="rId5"/>
    <p:sldId id="260" r:id="rId6"/>
    <p:sldId id="676" r:id="rId7"/>
    <p:sldId id="588" r:id="rId8"/>
    <p:sldId id="720" r:id="rId9"/>
    <p:sldId id="660" r:id="rId10"/>
    <p:sldId id="907" r:id="rId11"/>
    <p:sldId id="261" r:id="rId12"/>
    <p:sldId id="904" r:id="rId13"/>
    <p:sldId id="262" r:id="rId14"/>
    <p:sldId id="25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AFA"/>
    <a:srgbClr val="F4E2D4"/>
    <a:srgbClr val="EDCAAD"/>
    <a:srgbClr val="DDC5B0"/>
    <a:srgbClr val="EFC8A7"/>
    <a:srgbClr val="8AA4B6"/>
    <a:srgbClr val="786449"/>
    <a:srgbClr val="93836D"/>
    <a:srgbClr val="8B7A63"/>
    <a:srgbClr val="EBB8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6314" autoAdjust="0"/>
  </p:normalViewPr>
  <p:slideViewPr>
    <p:cSldViewPr snapToGrid="0">
      <p:cViewPr varScale="1">
        <p:scale>
          <a:sx n="103" d="100"/>
          <a:sy n="103" d="100"/>
        </p:scale>
        <p:origin x="126" y="28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8CF96-EC30-4FFC-8224-2A4572F6B50E}" type="datetimeFigureOut">
              <a:rPr lang="zh-CN" altLang="en-US" smtClean="0"/>
              <a:t>2021/7/2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EECA2-04B3-4D87-8746-324DA9A9C308}" type="slidenum">
              <a:rPr lang="zh-CN" altLang="en-US" smtClean="0"/>
              <a:t>‹#›</a:t>
            </a:fld>
            <a:endParaRPr lang="zh-CN" altLang="en-US"/>
          </a:p>
        </p:txBody>
      </p:sp>
    </p:spTree>
    <p:extLst>
      <p:ext uri="{BB962C8B-B14F-4D97-AF65-F5344CB8AC3E}">
        <p14:creationId xmlns:p14="http://schemas.microsoft.com/office/powerpoint/2010/main" val="591753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baseline="0" dirty="0"/>
          </a:p>
        </p:txBody>
      </p:sp>
      <p:sp>
        <p:nvSpPr>
          <p:cNvPr id="4" name="灯片编号占位符 3"/>
          <p:cNvSpPr>
            <a:spLocks noGrp="1"/>
          </p:cNvSpPr>
          <p:nvPr>
            <p:ph type="sldNum" sz="quarter" idx="10"/>
          </p:nvPr>
        </p:nvSpPr>
        <p:spPr/>
        <p:txBody>
          <a:bodyPr/>
          <a:lstStyle/>
          <a:p>
            <a:fld id="{76FEECA2-04B3-4D87-8746-324DA9A9C308}" type="slidenum">
              <a:rPr lang="zh-CN" altLang="en-US" smtClean="0"/>
              <a:t>1</a:t>
            </a:fld>
            <a:endParaRPr lang="zh-CN" altLang="en-US"/>
          </a:p>
        </p:txBody>
      </p:sp>
    </p:spTree>
    <p:extLst>
      <p:ext uri="{BB962C8B-B14F-4D97-AF65-F5344CB8AC3E}">
        <p14:creationId xmlns:p14="http://schemas.microsoft.com/office/powerpoint/2010/main" val="1037713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内容页</a:t>
            </a:r>
            <a:endParaRPr lang="en-US" altLang="zh-CN" dirty="0"/>
          </a:p>
          <a:p>
            <a:r>
              <a:rPr lang="zh-CN" altLang="en-US" dirty="0"/>
              <a:t>图表</a:t>
            </a:r>
            <a:endParaRPr lang="en-US" altLang="zh-CN" dirty="0"/>
          </a:p>
          <a:p>
            <a:r>
              <a:rPr lang="zh-CN" altLang="en-US" dirty="0"/>
              <a:t>面积图</a:t>
            </a:r>
          </a:p>
        </p:txBody>
      </p:sp>
      <p:sp>
        <p:nvSpPr>
          <p:cNvPr id="4" name="灯片编号占位符 3"/>
          <p:cNvSpPr>
            <a:spLocks noGrp="1"/>
          </p:cNvSpPr>
          <p:nvPr>
            <p:ph type="sldNum" sz="quarter" idx="10"/>
          </p:nvPr>
        </p:nvSpPr>
        <p:spPr/>
        <p:txBody>
          <a:bodyPr/>
          <a:lstStyle/>
          <a:p>
            <a:fld id="{6938A104-FA7E-4194-A236-9257BFDCB39F}" type="slidenum">
              <a:rPr lang="zh-CN" altLang="en-US" smtClean="0"/>
              <a:t>7</a:t>
            </a:fld>
            <a:endParaRPr lang="zh-CN" altLang="en-US"/>
          </a:p>
        </p:txBody>
      </p:sp>
    </p:spTree>
    <p:extLst>
      <p:ext uri="{BB962C8B-B14F-4D97-AF65-F5344CB8AC3E}">
        <p14:creationId xmlns:p14="http://schemas.microsoft.com/office/powerpoint/2010/main" val="445834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76FEECA2-04B3-4D87-8746-324DA9A9C308}" type="slidenum">
              <a:rPr lang="zh-CN" altLang="en-US" smtClean="0"/>
              <a:t>8</a:t>
            </a:fld>
            <a:endParaRPr lang="zh-CN" altLang="en-US"/>
          </a:p>
        </p:txBody>
      </p:sp>
    </p:spTree>
    <p:extLst>
      <p:ext uri="{BB962C8B-B14F-4D97-AF65-F5344CB8AC3E}">
        <p14:creationId xmlns:p14="http://schemas.microsoft.com/office/powerpoint/2010/main" val="1208023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76FEECA2-04B3-4D87-8746-324DA9A9C308}" type="slidenum">
              <a:rPr lang="zh-CN" altLang="en-US" smtClean="0"/>
              <a:t>10</a:t>
            </a:fld>
            <a:endParaRPr lang="zh-CN" altLang="en-US"/>
          </a:p>
        </p:txBody>
      </p:sp>
    </p:spTree>
    <p:extLst>
      <p:ext uri="{BB962C8B-B14F-4D97-AF65-F5344CB8AC3E}">
        <p14:creationId xmlns:p14="http://schemas.microsoft.com/office/powerpoint/2010/main" val="34252682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descr="D:\360安全浏览器下载\51miz-E1110527-718DE4BD-3840x2194.jpg51miz-E1110527-718DE4BD-3840x2194"/>
          <p:cNvPicPr>
            <a:picLocks noChangeAspect="1"/>
          </p:cNvPicPr>
          <p:nvPr userDrawn="1"/>
        </p:nvPicPr>
        <p:blipFill>
          <a:blip r:embed="rId2">
            <a:clrChange>
              <a:clrFrom>
                <a:srgbClr val="FFFFFF">
                  <a:alpha val="100000"/>
                </a:srgbClr>
              </a:clrFrom>
              <a:clrTo>
                <a:srgbClr val="FFFFFF">
                  <a:alpha val="100000"/>
                  <a:alpha val="0"/>
                </a:srgbClr>
              </a:clrTo>
            </a:clrChange>
          </a:blip>
          <a:srcRect l="18181" t="21320" r="10267" b="14930"/>
          <a:stretch>
            <a:fillRect/>
          </a:stretch>
        </p:blipFill>
        <p:spPr>
          <a:xfrm>
            <a:off x="-170815" y="-104775"/>
            <a:ext cx="12722225" cy="700087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descr="D:\360安全浏览器下载\51miz-E1110527-718DE4BD-3840x2194.jpg51miz-E1110527-718DE4BD-3840x2194"/>
          <p:cNvPicPr>
            <a:picLocks noChangeAspect="1"/>
          </p:cNvPicPr>
          <p:nvPr userDrawn="1"/>
        </p:nvPicPr>
        <p:blipFill>
          <a:blip r:embed="rId2">
            <a:clrChange>
              <a:clrFrom>
                <a:srgbClr val="FFFFFF">
                  <a:alpha val="100000"/>
                </a:srgbClr>
              </a:clrFrom>
              <a:clrTo>
                <a:srgbClr val="FFFFFF">
                  <a:alpha val="100000"/>
                  <a:alpha val="0"/>
                </a:srgbClr>
              </a:clrTo>
            </a:clrChange>
          </a:blip>
          <a:srcRect l="18181" t="20123" r="9114" b="14479"/>
          <a:stretch>
            <a:fillRect/>
          </a:stretch>
        </p:blipFill>
        <p:spPr>
          <a:xfrm>
            <a:off x="-170815" y="-236220"/>
            <a:ext cx="12927330" cy="718185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1" descr="D:\360安全浏览器下载\51miz-E1110527-718DE4BD-3840x2194.jpg51miz-E1110527-718DE4BD-3840x2194"/>
          <p:cNvPicPr>
            <a:picLocks noChangeAspect="1"/>
          </p:cNvPicPr>
          <p:nvPr userDrawn="1"/>
        </p:nvPicPr>
        <p:blipFill>
          <a:blip r:embed="rId2">
            <a:clrChange>
              <a:clrFrom>
                <a:srgbClr val="FFFFFF">
                  <a:alpha val="100000"/>
                </a:srgbClr>
              </a:clrFrom>
              <a:clrTo>
                <a:srgbClr val="FFFFFF">
                  <a:alpha val="100000"/>
                  <a:alpha val="0"/>
                </a:srgbClr>
              </a:clrTo>
            </a:clrChange>
          </a:blip>
          <a:srcRect l="17646" t="19255" r="11285" b="15346"/>
          <a:stretch>
            <a:fillRect/>
          </a:stretch>
        </p:blipFill>
        <p:spPr>
          <a:xfrm>
            <a:off x="-266065" y="-331470"/>
            <a:ext cx="12636500" cy="718185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rgbClr val="FA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5"/>
          <a:stretch>
            <a:fillRect/>
          </a:stretch>
        </p:blipFill>
        <p:spPr>
          <a:xfrm>
            <a:off x="0" y="0"/>
            <a:ext cx="12191999"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913322" y="1439377"/>
            <a:ext cx="5880136" cy="2400657"/>
          </a:xfrm>
          <a:prstGeom prst="rect">
            <a:avLst/>
          </a:prstGeom>
        </p:spPr>
        <p:txBody>
          <a:bodyPr wrap="none">
            <a:spAutoFit/>
          </a:bodyPr>
          <a:lstStyle/>
          <a:p>
            <a:r>
              <a:rPr lang="en-US" altLang="zh-CN" sz="15000" dirty="0">
                <a:solidFill>
                  <a:srgbClr val="EEEAE7">
                    <a:alpha val="80000"/>
                  </a:srgbClr>
                </a:solidFill>
                <a:latin typeface="Segoe Script" panose="030B0504020000000003" pitchFamily="66" charset="0"/>
                <a:cs typeface="+mn-ea"/>
                <a:sym typeface="+mn-lt"/>
              </a:rPr>
              <a:t>Q</a:t>
            </a:r>
            <a:r>
              <a:rPr lang="zh-CN" altLang="en-US" sz="15000" dirty="0">
                <a:solidFill>
                  <a:srgbClr val="EEEAE7">
                    <a:alpha val="80000"/>
                  </a:srgbClr>
                </a:solidFill>
                <a:latin typeface="Segoe Script" panose="030B0504020000000003" pitchFamily="66" charset="0"/>
                <a:cs typeface="+mn-ea"/>
                <a:sym typeface="+mn-lt"/>
              </a:rPr>
              <a:t>uiet</a:t>
            </a:r>
          </a:p>
        </p:txBody>
      </p:sp>
      <p:sp>
        <p:nvSpPr>
          <p:cNvPr id="10" name="文本框 9"/>
          <p:cNvSpPr txBox="1"/>
          <p:nvPr/>
        </p:nvSpPr>
        <p:spPr>
          <a:xfrm>
            <a:off x="2450479" y="2254121"/>
            <a:ext cx="7291035" cy="1015663"/>
          </a:xfrm>
          <a:prstGeom prst="rect">
            <a:avLst/>
          </a:prstGeom>
          <a:noFill/>
        </p:spPr>
        <p:txBody>
          <a:bodyPr wrap="none" rtlCol="0">
            <a:spAutoFit/>
          </a:bodyPr>
          <a:lstStyle/>
          <a:p>
            <a:r>
              <a:rPr lang="en-US" altLang="zh-CN" sz="6000" dirty="0">
                <a:solidFill>
                  <a:srgbClr val="7B664B"/>
                </a:solidFill>
                <a:cs typeface="+mn-ea"/>
                <a:sym typeface="+mn-lt"/>
              </a:rPr>
              <a:t>WordTree</a:t>
            </a:r>
            <a:r>
              <a:rPr lang="zh-CN" altLang="en-US" sz="6000" dirty="0">
                <a:solidFill>
                  <a:srgbClr val="7B664B"/>
                </a:solidFill>
                <a:cs typeface="+mn-ea"/>
                <a:sym typeface="+mn-lt"/>
              </a:rPr>
              <a:t>背单词应用</a:t>
            </a:r>
          </a:p>
        </p:txBody>
      </p:sp>
      <p:sp>
        <p:nvSpPr>
          <p:cNvPr id="12" name="矩形 11"/>
          <p:cNvSpPr/>
          <p:nvPr/>
        </p:nvSpPr>
        <p:spPr>
          <a:xfrm>
            <a:off x="3140697" y="3211610"/>
            <a:ext cx="5910600" cy="461665"/>
          </a:xfrm>
          <a:prstGeom prst="rect">
            <a:avLst/>
          </a:prstGeom>
        </p:spPr>
        <p:txBody>
          <a:bodyPr wrap="square">
            <a:spAutoFit/>
          </a:bodyPr>
          <a:lstStyle/>
          <a:p>
            <a:pPr algn="dist"/>
            <a:r>
              <a:rPr lang="zh-CN" altLang="en-US" sz="2400" dirty="0">
                <a:solidFill>
                  <a:srgbClr val="7B664B"/>
                </a:solidFill>
                <a:cs typeface="+mn-ea"/>
                <a:sym typeface="+mn-lt"/>
              </a:rPr>
              <a:t>成果展示</a:t>
            </a:r>
          </a:p>
        </p:txBody>
      </p:sp>
      <p:sp>
        <p:nvSpPr>
          <p:cNvPr id="13" name="矩形: 圆角 12"/>
          <p:cNvSpPr/>
          <p:nvPr/>
        </p:nvSpPr>
        <p:spPr>
          <a:xfrm>
            <a:off x="4039448" y="4407610"/>
            <a:ext cx="4113095" cy="494335"/>
          </a:xfrm>
          <a:prstGeom prst="trapezoid">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cs typeface="+mn-ea"/>
                <a:sym typeface="+mn-lt"/>
              </a:rPr>
              <a:t>谢逸帆、林星宇、洪易郅</a:t>
            </a:r>
            <a:endParaRPr lang="zh-CN" altLang="en-US" sz="2400" dirty="0">
              <a:cs typeface="+mn-ea"/>
              <a:sym typeface="+mn-lt"/>
            </a:endParaRPr>
          </a:p>
        </p:txBody>
      </p:sp>
      <p:grpSp>
        <p:nvGrpSpPr>
          <p:cNvPr id="21" name="组合 20"/>
          <p:cNvGrpSpPr/>
          <p:nvPr/>
        </p:nvGrpSpPr>
        <p:grpSpPr>
          <a:xfrm>
            <a:off x="4559190" y="5709883"/>
            <a:ext cx="3073616" cy="566861"/>
            <a:chOff x="4559188" y="5709883"/>
            <a:chExt cx="3073616" cy="566861"/>
          </a:xfrm>
        </p:grpSpPr>
        <p:sp>
          <p:nvSpPr>
            <p:cNvPr id="16" name="矩形 15"/>
            <p:cNvSpPr/>
            <p:nvPr/>
          </p:nvSpPr>
          <p:spPr>
            <a:xfrm>
              <a:off x="4559188" y="5968967"/>
              <a:ext cx="3073616" cy="307777"/>
            </a:xfrm>
            <a:prstGeom prst="rect">
              <a:avLst/>
            </a:prstGeom>
          </p:spPr>
          <p:txBody>
            <a:bodyPr wrap="square">
              <a:spAutoFit/>
            </a:bodyPr>
            <a:lstStyle/>
            <a:p>
              <a:pPr algn="dist"/>
              <a:r>
                <a:rPr lang="en-US" altLang="zh-CN" sz="1400" dirty="0">
                  <a:solidFill>
                    <a:srgbClr val="786449">
                      <a:alpha val="50000"/>
                    </a:srgbClr>
                  </a:solidFill>
                  <a:cs typeface="+mn-ea"/>
                  <a:sym typeface="+mn-lt"/>
                </a:rPr>
                <a:t>SUMMARIES &amp; Running</a:t>
              </a:r>
              <a:endParaRPr lang="zh-CN" altLang="en-US" sz="1400" dirty="0">
                <a:solidFill>
                  <a:srgbClr val="786449">
                    <a:alpha val="50000"/>
                  </a:srgbClr>
                </a:solidFill>
                <a:cs typeface="+mn-ea"/>
                <a:sym typeface="+mn-lt"/>
              </a:endParaRPr>
            </a:p>
          </p:txBody>
        </p:sp>
        <p:sp>
          <p:nvSpPr>
            <p:cNvPr id="14" name="矩形 13"/>
            <p:cNvSpPr/>
            <p:nvPr/>
          </p:nvSpPr>
          <p:spPr>
            <a:xfrm>
              <a:off x="4867003" y="5709883"/>
              <a:ext cx="2457987" cy="307777"/>
            </a:xfrm>
            <a:prstGeom prst="rect">
              <a:avLst/>
            </a:prstGeom>
          </p:spPr>
          <p:txBody>
            <a:bodyPr wrap="square">
              <a:spAutoFit/>
            </a:bodyPr>
            <a:lstStyle/>
            <a:p>
              <a:pPr algn="dist"/>
              <a:r>
                <a:rPr lang="en-US" altLang="zh-CN" sz="1400" dirty="0">
                  <a:solidFill>
                    <a:srgbClr val="786449">
                      <a:alpha val="50000"/>
                    </a:srgbClr>
                  </a:solidFill>
                  <a:cs typeface="+mn-ea"/>
                  <a:sym typeface="+mn-lt"/>
                </a:rPr>
                <a:t>WordTree</a:t>
              </a:r>
              <a:endParaRPr lang="zh-CN" altLang="en-US" sz="1400" dirty="0">
                <a:solidFill>
                  <a:srgbClr val="786449">
                    <a:alpha val="50000"/>
                  </a:srgbClr>
                </a:solidFill>
                <a:cs typeface="+mn-ea"/>
                <a:sym typeface="+mn-l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2452477" y="6579910"/>
            <a:ext cx="22969082" cy="5096861"/>
            <a:chOff x="-7718104" y="4888270"/>
            <a:chExt cx="22969082" cy="5096861"/>
          </a:xfrm>
        </p:grpSpPr>
        <p:sp>
          <p:nvSpPr>
            <p:cNvPr id="48" name="任意多边形 14"/>
            <p:cNvSpPr/>
            <p:nvPr/>
          </p:nvSpPr>
          <p:spPr>
            <a:xfrm rot="23044">
              <a:off x="13186221" y="4888270"/>
              <a:ext cx="2064757" cy="4468682"/>
            </a:xfrm>
            <a:custGeom>
              <a:avLst/>
              <a:gdLst>
                <a:gd name="connsiteX0" fmla="*/ 113214 w 2700745"/>
                <a:gd name="connsiteY0" fmla="*/ 0 h 5609953"/>
                <a:gd name="connsiteX1" fmla="*/ 2577734 w 2700745"/>
                <a:gd name="connsiteY1" fmla="*/ 0 h 5609953"/>
                <a:gd name="connsiteX2" fmla="*/ 2690948 w 2700745"/>
                <a:gd name="connsiteY2" fmla="*/ 113214 h 5609953"/>
                <a:gd name="connsiteX3" fmla="*/ 2690948 w 2700745"/>
                <a:gd name="connsiteY3" fmla="*/ 195943 h 5609953"/>
                <a:gd name="connsiteX4" fmla="*/ 2700745 w 2700745"/>
                <a:gd name="connsiteY4" fmla="*/ 195943 h 5609953"/>
                <a:gd name="connsiteX5" fmla="*/ 2700745 w 2700745"/>
                <a:gd name="connsiteY5" fmla="*/ 5043898 h 5609953"/>
                <a:gd name="connsiteX6" fmla="*/ 2700745 w 2700745"/>
                <a:gd name="connsiteY6" fmla="*/ 5394960 h 5609953"/>
                <a:gd name="connsiteX7" fmla="*/ 2700745 w 2700745"/>
                <a:gd name="connsiteY7" fmla="*/ 5496739 h 5609953"/>
                <a:gd name="connsiteX8" fmla="*/ 2587531 w 2700745"/>
                <a:gd name="connsiteY8" fmla="*/ 5609953 h 5609953"/>
                <a:gd name="connsiteX9" fmla="*/ 123011 w 2700745"/>
                <a:gd name="connsiteY9" fmla="*/ 5609953 h 5609953"/>
                <a:gd name="connsiteX10" fmla="*/ 9797 w 2700745"/>
                <a:gd name="connsiteY10" fmla="*/ 5496739 h 5609953"/>
                <a:gd name="connsiteX11" fmla="*/ 9797 w 2700745"/>
                <a:gd name="connsiteY11" fmla="*/ 5394960 h 5609953"/>
                <a:gd name="connsiteX12" fmla="*/ 9797 w 2700745"/>
                <a:gd name="connsiteY12" fmla="*/ 5043898 h 5609953"/>
                <a:gd name="connsiteX13" fmla="*/ 9797 w 2700745"/>
                <a:gd name="connsiteY13" fmla="*/ 611458 h 5609953"/>
                <a:gd name="connsiteX14" fmla="*/ 8897 w 2700745"/>
                <a:gd name="connsiteY14" fmla="*/ 610123 h 5609953"/>
                <a:gd name="connsiteX15" fmla="*/ 0 w 2700745"/>
                <a:gd name="connsiteY15" fmla="*/ 566055 h 5609953"/>
                <a:gd name="connsiteX16" fmla="*/ 0 w 2700745"/>
                <a:gd name="connsiteY16" fmla="*/ 113214 h 5609953"/>
                <a:gd name="connsiteX17" fmla="*/ 113214 w 2700745"/>
                <a:gd name="connsiteY17" fmla="*/ 0 h 56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00745" h="5609953">
                  <a:moveTo>
                    <a:pt x="113214" y="0"/>
                  </a:moveTo>
                  <a:lnTo>
                    <a:pt x="2577734" y="0"/>
                  </a:lnTo>
                  <a:cubicBezTo>
                    <a:pt x="2640260" y="0"/>
                    <a:pt x="2690948" y="50688"/>
                    <a:pt x="2690948" y="113214"/>
                  </a:cubicBezTo>
                  <a:lnTo>
                    <a:pt x="2690948" y="195943"/>
                  </a:lnTo>
                  <a:lnTo>
                    <a:pt x="2700745" y="195943"/>
                  </a:lnTo>
                  <a:lnTo>
                    <a:pt x="2700745" y="5043898"/>
                  </a:lnTo>
                  <a:lnTo>
                    <a:pt x="2700745" y="5394960"/>
                  </a:lnTo>
                  <a:lnTo>
                    <a:pt x="2700745" y="5496739"/>
                  </a:lnTo>
                  <a:cubicBezTo>
                    <a:pt x="2700745" y="5559265"/>
                    <a:pt x="2650057" y="5609953"/>
                    <a:pt x="2587531" y="5609953"/>
                  </a:cubicBezTo>
                  <a:lnTo>
                    <a:pt x="123011" y="5609953"/>
                  </a:lnTo>
                  <a:cubicBezTo>
                    <a:pt x="60485" y="5609953"/>
                    <a:pt x="9797" y="5559265"/>
                    <a:pt x="9797" y="5496739"/>
                  </a:cubicBezTo>
                  <a:lnTo>
                    <a:pt x="9797" y="5394960"/>
                  </a:lnTo>
                  <a:lnTo>
                    <a:pt x="9797" y="5043898"/>
                  </a:lnTo>
                  <a:lnTo>
                    <a:pt x="9797" y="611458"/>
                  </a:lnTo>
                  <a:lnTo>
                    <a:pt x="8897" y="610123"/>
                  </a:lnTo>
                  <a:cubicBezTo>
                    <a:pt x="3168" y="596578"/>
                    <a:pt x="0" y="581687"/>
                    <a:pt x="0" y="566055"/>
                  </a:cubicBezTo>
                  <a:lnTo>
                    <a:pt x="0" y="113214"/>
                  </a:lnTo>
                  <a:cubicBezTo>
                    <a:pt x="0" y="50688"/>
                    <a:pt x="50688" y="0"/>
                    <a:pt x="113214" y="0"/>
                  </a:cubicBezTo>
                  <a:close/>
                </a:path>
              </a:pathLst>
            </a:custGeom>
            <a:solidFill>
              <a:srgbClr val="EDCAA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44" name="矩形 43"/>
            <p:cNvSpPr/>
            <p:nvPr/>
          </p:nvSpPr>
          <p:spPr>
            <a:xfrm>
              <a:off x="-7718104" y="7277100"/>
              <a:ext cx="9566031" cy="270803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 name="文本框 2"/>
          <p:cNvSpPr txBox="1"/>
          <p:nvPr/>
        </p:nvSpPr>
        <p:spPr>
          <a:xfrm>
            <a:off x="559504" y="2454653"/>
            <a:ext cx="3542067" cy="2397066"/>
          </a:xfrm>
          <a:prstGeom prst="rect">
            <a:avLst/>
          </a:prstGeom>
          <a:noFill/>
        </p:spPr>
        <p:txBody>
          <a:bodyPr wrap="square" rtlCol="0">
            <a:spAutoFit/>
          </a:bodyPr>
          <a:lstStyle/>
          <a:p>
            <a:pPr indent="266700" algn="just">
              <a:lnSpc>
                <a:spcPts val="2600"/>
              </a:lnSpc>
            </a:pPr>
            <a:r>
              <a:rPr lang="zh-CN" altLang="en-US" sz="1800" kern="100" dirty="0">
                <a:effectLst/>
                <a:latin typeface="+mn-ea"/>
                <a:cs typeface="Times New Roman" panose="02020603050405020304" pitchFamily="18" charset="0"/>
              </a:rPr>
              <a:t>    根据用户所选目标词库推送长</a:t>
            </a:r>
            <a:r>
              <a:rPr lang="zh-CN" altLang="zh-CN" sz="1800" kern="100" dirty="0">
                <a:effectLst/>
                <a:latin typeface="+mn-ea"/>
                <a:cs typeface="Times New Roman" panose="02020603050405020304" pitchFamily="18" charset="0"/>
              </a:rPr>
              <a:t>文段</a:t>
            </a:r>
            <a:r>
              <a:rPr lang="zh-CN" altLang="en-US" sz="1800" kern="100" dirty="0">
                <a:effectLst/>
                <a:latin typeface="+mn-ea"/>
                <a:cs typeface="Times New Roman" panose="02020603050405020304" pitchFamily="18" charset="0"/>
              </a:rPr>
              <a:t>（原题、相关材料）</a:t>
            </a:r>
            <a:r>
              <a:rPr lang="zh-CN" altLang="zh-CN" sz="1800" kern="100" dirty="0">
                <a:effectLst/>
                <a:latin typeface="+mn-ea"/>
                <a:cs typeface="Times New Roman" panose="02020603050405020304" pitchFamily="18" charset="0"/>
              </a:rPr>
              <a:t>，重点词汇在文段中有特殊标识，用户在阅读过程中可选中陌生词汇，</a:t>
            </a:r>
            <a:r>
              <a:rPr lang="zh-CN" altLang="en-US" sz="1800" kern="100" dirty="0">
                <a:effectLst/>
                <a:latin typeface="+mn-ea"/>
                <a:cs typeface="Times New Roman" panose="02020603050405020304" pitchFamily="18" charset="0"/>
              </a:rPr>
              <a:t>查看单词的简略信息</a:t>
            </a:r>
            <a:endParaRPr lang="en-US" altLang="zh-CN" sz="1800" kern="100" dirty="0">
              <a:effectLst/>
              <a:latin typeface="+mn-ea"/>
              <a:cs typeface="Times New Roman" panose="02020603050405020304" pitchFamily="18" charset="0"/>
            </a:endParaRPr>
          </a:p>
          <a:p>
            <a:pPr indent="266700" algn="just">
              <a:lnSpc>
                <a:spcPts val="2600"/>
              </a:lnSpc>
            </a:pPr>
            <a:endParaRPr lang="en-US" altLang="zh-CN" kern="100" dirty="0">
              <a:solidFill>
                <a:schemeClr val="tx1">
                  <a:lumMod val="85000"/>
                  <a:lumOff val="15000"/>
                </a:schemeClr>
              </a:solidFill>
              <a:latin typeface="+mn-ea"/>
              <a:cs typeface="Times New Roman" panose="02020603050405020304" pitchFamily="18" charset="0"/>
            </a:endParaRPr>
          </a:p>
          <a:p>
            <a:pPr indent="266700" algn="just">
              <a:lnSpc>
                <a:spcPts val="2600"/>
              </a:lnSpc>
            </a:pPr>
            <a:endParaRPr lang="en-US" altLang="zh-CN" sz="1600" kern="100" dirty="0">
              <a:solidFill>
                <a:schemeClr val="tx1">
                  <a:lumMod val="85000"/>
                  <a:lumOff val="15000"/>
                </a:schemeClr>
              </a:solidFill>
              <a:effectLst/>
              <a:latin typeface="+mn-ea"/>
              <a:cs typeface="Times New Roman" panose="02020603050405020304" pitchFamily="18" charset="0"/>
            </a:endParaRPr>
          </a:p>
        </p:txBody>
      </p:sp>
      <p:grpSp>
        <p:nvGrpSpPr>
          <p:cNvPr id="36" name="组合 35"/>
          <p:cNvGrpSpPr/>
          <p:nvPr/>
        </p:nvGrpSpPr>
        <p:grpSpPr>
          <a:xfrm>
            <a:off x="733697" y="242401"/>
            <a:ext cx="2441694" cy="1248601"/>
            <a:chOff x="-1555117" y="641873"/>
            <a:chExt cx="2441694" cy="1248601"/>
          </a:xfrm>
        </p:grpSpPr>
        <p:sp>
          <p:nvSpPr>
            <p:cNvPr id="37" name="文本框 36"/>
            <p:cNvSpPr txBox="1"/>
            <p:nvPr/>
          </p:nvSpPr>
          <p:spPr>
            <a:xfrm>
              <a:off x="-1555117" y="641873"/>
              <a:ext cx="2441694" cy="769441"/>
            </a:xfrm>
            <a:prstGeom prst="rect">
              <a:avLst/>
            </a:prstGeom>
            <a:noFill/>
          </p:spPr>
          <p:txBody>
            <a:bodyPr wrap="none" rtlCol="0">
              <a:spAutoFit/>
            </a:bodyPr>
            <a:lstStyle/>
            <a:p>
              <a:r>
                <a:rPr lang="zh-CN" altLang="en-US" sz="4400" dirty="0">
                  <a:solidFill>
                    <a:srgbClr val="786449"/>
                  </a:solidFill>
                  <a:cs typeface="+mn-ea"/>
                  <a:sym typeface="+mn-lt"/>
                </a:rPr>
                <a:t>阅读功能</a:t>
              </a:r>
            </a:p>
          </p:txBody>
        </p:sp>
        <p:sp>
          <p:nvSpPr>
            <p:cNvPr id="38" name="文本框 37"/>
            <p:cNvSpPr txBox="1"/>
            <p:nvPr/>
          </p:nvSpPr>
          <p:spPr>
            <a:xfrm>
              <a:off x="-1370772" y="1349904"/>
              <a:ext cx="2133918" cy="338554"/>
            </a:xfrm>
            <a:prstGeom prst="rect">
              <a:avLst/>
            </a:prstGeom>
            <a:noFill/>
          </p:spPr>
          <p:txBody>
            <a:bodyPr wrap="none" rtlCol="0">
              <a:spAutoFit/>
            </a:bodyPr>
            <a:lstStyle/>
            <a:p>
              <a:r>
                <a:rPr lang="en-US" altLang="zh-CN" sz="1600" dirty="0">
                  <a:solidFill>
                    <a:srgbClr val="A6AEB6"/>
                  </a:solidFill>
                  <a:latin typeface="Segoe Script" panose="030B0504020000000003" pitchFamily="66" charset="0"/>
                  <a:cs typeface="+mn-ea"/>
                  <a:sym typeface="+mn-lt"/>
                </a:rPr>
                <a:t>Reading function</a:t>
              </a:r>
              <a:endParaRPr lang="zh-CN" altLang="en-US" sz="1600" dirty="0">
                <a:solidFill>
                  <a:srgbClr val="A6AEB6"/>
                </a:solidFill>
                <a:latin typeface="Segoe Script" panose="030B0504020000000003" pitchFamily="66" charset="0"/>
                <a:cs typeface="+mn-ea"/>
                <a:sym typeface="+mn-lt"/>
              </a:endParaRPr>
            </a:p>
          </p:txBody>
        </p:sp>
        <p:sp>
          <p:nvSpPr>
            <p:cNvPr id="39" name="矩形: 圆角 38"/>
            <p:cNvSpPr/>
            <p:nvPr/>
          </p:nvSpPr>
          <p:spPr>
            <a:xfrm>
              <a:off x="-538625" y="1781409"/>
              <a:ext cx="595641" cy="109065"/>
            </a:xfrm>
            <a:prstGeom prst="roundRect">
              <a:avLst>
                <a:gd name="adj" fmla="val 50000"/>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6" name="图片 5">
            <a:extLst>
              <a:ext uri="{FF2B5EF4-FFF2-40B4-BE49-F238E27FC236}">
                <a16:creationId xmlns:a16="http://schemas.microsoft.com/office/drawing/2014/main" id="{29861D89-C867-4D08-9922-6FC2FCEEE742}"/>
              </a:ext>
            </a:extLst>
          </p:cNvPr>
          <p:cNvPicPr>
            <a:picLocks noChangeAspect="1"/>
          </p:cNvPicPr>
          <p:nvPr/>
        </p:nvPicPr>
        <p:blipFill>
          <a:blip r:embed="rId3"/>
          <a:stretch>
            <a:fillRect/>
          </a:stretch>
        </p:blipFill>
        <p:spPr>
          <a:xfrm>
            <a:off x="4576043" y="881652"/>
            <a:ext cx="7437671" cy="5094695"/>
          </a:xfrm>
          <a:prstGeom prst="rect">
            <a:avLst/>
          </a:prstGeom>
        </p:spPr>
      </p:pic>
    </p:spTree>
    <p:extLst>
      <p:ext uri="{BB962C8B-B14F-4D97-AF65-F5344CB8AC3E}">
        <p14:creationId xmlns:p14="http://schemas.microsoft.com/office/powerpoint/2010/main" val="1432668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73139" y="2970408"/>
            <a:ext cx="5445722" cy="1569660"/>
          </a:xfrm>
          <a:prstGeom prst="rect">
            <a:avLst/>
          </a:prstGeom>
        </p:spPr>
        <p:txBody>
          <a:bodyPr wrap="none">
            <a:spAutoFit/>
          </a:bodyPr>
          <a:lstStyle/>
          <a:p>
            <a:r>
              <a:rPr lang="en-US" altLang="zh-CN" sz="9600" dirty="0">
                <a:solidFill>
                  <a:srgbClr val="EEEAE7">
                    <a:alpha val="80000"/>
                  </a:srgbClr>
                </a:solidFill>
                <a:latin typeface="Segoe Script" panose="030B0504020000000003" pitchFamily="66" charset="0"/>
                <a:cs typeface="+mn-ea"/>
                <a:sym typeface="+mn-lt"/>
              </a:rPr>
              <a:t>Chapter</a:t>
            </a:r>
            <a:endParaRPr lang="zh-CN" altLang="en-US" sz="8800" dirty="0">
              <a:solidFill>
                <a:srgbClr val="EEEAE7">
                  <a:alpha val="80000"/>
                </a:srgbClr>
              </a:solidFill>
              <a:latin typeface="Segoe Script" panose="030B0504020000000003" pitchFamily="66" charset="0"/>
              <a:cs typeface="+mn-ea"/>
              <a:sym typeface="+mn-lt"/>
            </a:endParaRPr>
          </a:p>
        </p:txBody>
      </p:sp>
      <p:grpSp>
        <p:nvGrpSpPr>
          <p:cNvPr id="6" name="组合 5"/>
          <p:cNvGrpSpPr/>
          <p:nvPr/>
        </p:nvGrpSpPr>
        <p:grpSpPr>
          <a:xfrm>
            <a:off x="5391060" y="2025753"/>
            <a:ext cx="1409880" cy="1409880"/>
            <a:chOff x="5527949" y="1826778"/>
            <a:chExt cx="1136102" cy="1136102"/>
          </a:xfrm>
        </p:grpSpPr>
        <p:sp>
          <p:nvSpPr>
            <p:cNvPr id="2" name="圆角矩形 1"/>
            <p:cNvSpPr/>
            <p:nvPr/>
          </p:nvSpPr>
          <p:spPr>
            <a:xfrm>
              <a:off x="5527949" y="1826778"/>
              <a:ext cx="1136102" cy="1136102"/>
            </a:xfrm>
            <a:prstGeom prst="roundRect">
              <a:avLst/>
            </a:prstGeom>
            <a:solidFill>
              <a:srgbClr val="DDC5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Segoe Script" panose="030B0504020000000003" pitchFamily="66" charset="0"/>
                <a:cs typeface="+mn-ea"/>
                <a:sym typeface="+mn-lt"/>
              </a:endParaRPr>
            </a:p>
          </p:txBody>
        </p:sp>
        <p:sp>
          <p:nvSpPr>
            <p:cNvPr id="5" name="圆角矩形 4"/>
            <p:cNvSpPr/>
            <p:nvPr/>
          </p:nvSpPr>
          <p:spPr>
            <a:xfrm>
              <a:off x="5710435" y="2140989"/>
              <a:ext cx="865937" cy="679681"/>
            </a:xfrm>
            <a:prstGeom prst="roundRect">
              <a:avLst/>
            </a:prstGeom>
          </p:spPr>
          <p:txBody>
            <a:bodyPr wrap="none">
              <a:spAutoFit/>
            </a:bodyPr>
            <a:lstStyle/>
            <a:p>
              <a:r>
                <a:rPr lang="en-US" altLang="zh-CN" sz="4400" dirty="0">
                  <a:solidFill>
                    <a:schemeClr val="bg1"/>
                  </a:solidFill>
                  <a:latin typeface="Segoe Script" panose="030B0504020000000003" pitchFamily="66" charset="0"/>
                  <a:cs typeface="+mn-ea"/>
                  <a:sym typeface="+mn-lt"/>
                </a:rPr>
                <a:t>03</a:t>
              </a:r>
              <a:endParaRPr lang="zh-CN" altLang="en-US" sz="4400" dirty="0">
                <a:solidFill>
                  <a:schemeClr val="bg1"/>
                </a:solidFill>
                <a:latin typeface="Segoe Script" panose="030B0504020000000003" pitchFamily="66" charset="0"/>
                <a:cs typeface="+mn-ea"/>
                <a:sym typeface="+mn-lt"/>
              </a:endParaRPr>
            </a:p>
          </p:txBody>
        </p:sp>
      </p:grpSp>
      <p:sp>
        <p:nvSpPr>
          <p:cNvPr id="13" name="文本框 12"/>
          <p:cNvSpPr txBox="1"/>
          <p:nvPr/>
        </p:nvSpPr>
        <p:spPr>
          <a:xfrm>
            <a:off x="3805465" y="3755238"/>
            <a:ext cx="4698722" cy="769441"/>
          </a:xfrm>
          <a:prstGeom prst="rect">
            <a:avLst/>
          </a:prstGeom>
          <a:noFill/>
        </p:spPr>
        <p:txBody>
          <a:bodyPr wrap="none" rtlCol="0">
            <a:spAutoFit/>
          </a:bodyPr>
          <a:lstStyle/>
          <a:p>
            <a:r>
              <a:rPr lang="zh-CN" altLang="en-US" sz="4400" dirty="0">
                <a:solidFill>
                  <a:srgbClr val="786449"/>
                </a:solidFill>
                <a:cs typeface="+mn-ea"/>
                <a:sym typeface="+mn-lt"/>
              </a:rPr>
              <a:t>关键技术与创新点</a:t>
            </a:r>
          </a:p>
        </p:txBody>
      </p:sp>
      <p:sp>
        <p:nvSpPr>
          <p:cNvPr id="14" name="文本框 13"/>
          <p:cNvSpPr txBox="1"/>
          <p:nvPr/>
        </p:nvSpPr>
        <p:spPr>
          <a:xfrm>
            <a:off x="4204612" y="4540068"/>
            <a:ext cx="3900427" cy="338554"/>
          </a:xfrm>
          <a:prstGeom prst="rect">
            <a:avLst/>
          </a:prstGeom>
          <a:noFill/>
        </p:spPr>
        <p:txBody>
          <a:bodyPr wrap="none" rtlCol="0">
            <a:spAutoFit/>
          </a:bodyPr>
          <a:lstStyle/>
          <a:p>
            <a:r>
              <a:rPr lang="en-US" altLang="zh-CN" sz="1600" dirty="0">
                <a:solidFill>
                  <a:srgbClr val="A6AEB6"/>
                </a:solidFill>
                <a:latin typeface="Segoe Script" panose="030B0504020000000003" pitchFamily="66" charset="0"/>
                <a:cs typeface="+mn-ea"/>
                <a:sym typeface="+mn-lt"/>
              </a:rPr>
              <a:t>Key technologies and innovation </a:t>
            </a:r>
            <a:endParaRPr lang="zh-CN" altLang="en-US" sz="1600" dirty="0">
              <a:solidFill>
                <a:srgbClr val="A6AEB6"/>
              </a:solidFill>
              <a:latin typeface="Segoe Script" panose="030B0504020000000003" pitchFamily="66" charset="0"/>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939554" y="2967335"/>
            <a:ext cx="2031325" cy="461665"/>
          </a:xfrm>
          <a:prstGeom prst="rect">
            <a:avLst/>
          </a:prstGeom>
          <a:noFill/>
        </p:spPr>
        <p:txBody>
          <a:bodyPr wrap="none" rtlCol="0">
            <a:spAutoFit/>
          </a:bodyPr>
          <a:lstStyle/>
          <a:p>
            <a:r>
              <a:rPr lang="zh-CN" altLang="en-US" sz="2400" dirty="0">
                <a:solidFill>
                  <a:srgbClr val="786449"/>
                </a:solidFill>
                <a:cs typeface="+mn-ea"/>
                <a:sym typeface="+mn-lt"/>
              </a:rPr>
              <a:t>网络资源获取</a:t>
            </a:r>
          </a:p>
        </p:txBody>
      </p:sp>
      <p:sp>
        <p:nvSpPr>
          <p:cNvPr id="13" name="文本框 12"/>
          <p:cNvSpPr txBox="1"/>
          <p:nvPr/>
        </p:nvSpPr>
        <p:spPr>
          <a:xfrm>
            <a:off x="1066880" y="3489401"/>
            <a:ext cx="4867351" cy="844142"/>
          </a:xfrm>
          <a:prstGeom prst="rect">
            <a:avLst/>
          </a:prstGeom>
          <a:noFill/>
        </p:spPr>
        <p:txBody>
          <a:bodyPr wrap="square" rtlCol="0">
            <a:spAutoFit/>
          </a:bodyPr>
          <a:lstStyle/>
          <a:p>
            <a:pPr>
              <a:lnSpc>
                <a:spcPts val="2000"/>
              </a:lnSpc>
            </a:pPr>
            <a:r>
              <a:rPr lang="zh-CN" altLang="en-US" sz="1600" dirty="0">
                <a:solidFill>
                  <a:schemeClr val="tx1">
                    <a:lumMod val="85000"/>
                    <a:lumOff val="15000"/>
                  </a:schemeClr>
                </a:solidFill>
                <a:cs typeface="+mn-ea"/>
                <a:sym typeface="+mn-lt"/>
              </a:rPr>
              <a:t>各种词库的单词详细信息的解析提取，解析提取了百词斩词库资源，由于图片资源较为缺乏，目前仅部分单词可获取质量较高的图片</a:t>
            </a:r>
            <a:endParaRPr lang="en-US" altLang="zh-CN" sz="1600" dirty="0">
              <a:solidFill>
                <a:schemeClr val="tx1">
                  <a:lumMod val="85000"/>
                  <a:lumOff val="15000"/>
                </a:schemeClr>
              </a:solidFill>
              <a:cs typeface="+mn-ea"/>
              <a:sym typeface="+mn-lt"/>
            </a:endParaRPr>
          </a:p>
        </p:txBody>
      </p:sp>
      <p:sp>
        <p:nvSpPr>
          <p:cNvPr id="16" name="文本框 15"/>
          <p:cNvSpPr txBox="1"/>
          <p:nvPr/>
        </p:nvSpPr>
        <p:spPr>
          <a:xfrm>
            <a:off x="930684" y="4564274"/>
            <a:ext cx="1415772" cy="461665"/>
          </a:xfrm>
          <a:prstGeom prst="rect">
            <a:avLst/>
          </a:prstGeom>
          <a:noFill/>
        </p:spPr>
        <p:txBody>
          <a:bodyPr wrap="none" rtlCol="0">
            <a:spAutoFit/>
          </a:bodyPr>
          <a:lstStyle/>
          <a:p>
            <a:r>
              <a:rPr lang="zh-CN" altLang="en-US" sz="2400" dirty="0">
                <a:solidFill>
                  <a:srgbClr val="786449"/>
                </a:solidFill>
                <a:cs typeface="+mn-ea"/>
                <a:sym typeface="+mn-lt"/>
              </a:rPr>
              <a:t>阅读提词</a:t>
            </a:r>
          </a:p>
        </p:txBody>
      </p:sp>
      <p:sp>
        <p:nvSpPr>
          <p:cNvPr id="19" name="文本框 18"/>
          <p:cNvSpPr txBox="1"/>
          <p:nvPr/>
        </p:nvSpPr>
        <p:spPr>
          <a:xfrm>
            <a:off x="939554" y="1642815"/>
            <a:ext cx="2339102" cy="461665"/>
          </a:xfrm>
          <a:prstGeom prst="rect">
            <a:avLst/>
          </a:prstGeom>
          <a:noFill/>
        </p:spPr>
        <p:txBody>
          <a:bodyPr wrap="none" rtlCol="0">
            <a:spAutoFit/>
          </a:bodyPr>
          <a:lstStyle/>
          <a:p>
            <a:r>
              <a:rPr lang="zh-CN" altLang="en-US" sz="2400" dirty="0">
                <a:solidFill>
                  <a:srgbClr val="786449"/>
                </a:solidFill>
                <a:cs typeface="+mn-ea"/>
                <a:sym typeface="+mn-lt"/>
              </a:rPr>
              <a:t>计划单词的推送</a:t>
            </a:r>
          </a:p>
        </p:txBody>
      </p:sp>
      <p:sp>
        <p:nvSpPr>
          <p:cNvPr id="20" name="文本框 19"/>
          <p:cNvSpPr txBox="1"/>
          <p:nvPr/>
        </p:nvSpPr>
        <p:spPr>
          <a:xfrm>
            <a:off x="796834" y="2118903"/>
            <a:ext cx="5137397" cy="584775"/>
          </a:xfrm>
          <a:prstGeom prst="rect">
            <a:avLst/>
          </a:prstGeom>
          <a:noFill/>
        </p:spPr>
        <p:txBody>
          <a:bodyPr wrap="square" rtlCol="0">
            <a:spAutoFit/>
          </a:bodyPr>
          <a:lstStyle/>
          <a:p>
            <a:pPr marL="266700" indent="3175" algn="just"/>
            <a:r>
              <a:rPr lang="zh-CN" altLang="en-US" sz="1600" kern="100" dirty="0">
                <a:solidFill>
                  <a:schemeClr val="tx1">
                    <a:lumMod val="85000"/>
                    <a:lumOff val="15000"/>
                  </a:schemeClr>
                </a:solidFill>
                <a:latin typeface="+mn-ea"/>
                <a:cs typeface="Times New Roman" panose="02020603050405020304" pitchFamily="18" charset="0"/>
              </a:rPr>
              <a:t>根据艾宾浩斯记忆曲线原理简易实现动态推送算法，帮助用户每天更加科学高效的记忆单词</a:t>
            </a:r>
            <a:endParaRPr lang="zh-CN" altLang="zh-CN" sz="1600" kern="100" dirty="0">
              <a:solidFill>
                <a:schemeClr val="tx1">
                  <a:lumMod val="85000"/>
                  <a:lumOff val="15000"/>
                </a:schemeClr>
              </a:solidFill>
              <a:effectLst/>
              <a:latin typeface="+mn-ea"/>
              <a:cs typeface="Times New Roman" panose="02020603050405020304" pitchFamily="18" charset="0"/>
            </a:endParaRPr>
          </a:p>
        </p:txBody>
      </p:sp>
      <p:grpSp>
        <p:nvGrpSpPr>
          <p:cNvPr id="32" name="组合 31"/>
          <p:cNvGrpSpPr/>
          <p:nvPr/>
        </p:nvGrpSpPr>
        <p:grpSpPr>
          <a:xfrm>
            <a:off x="770346" y="185720"/>
            <a:ext cx="2441694" cy="1253973"/>
            <a:chOff x="-1555117" y="641873"/>
            <a:chExt cx="2441694" cy="1253973"/>
          </a:xfrm>
        </p:grpSpPr>
        <p:sp>
          <p:nvSpPr>
            <p:cNvPr id="33" name="文本框 32"/>
            <p:cNvSpPr txBox="1"/>
            <p:nvPr/>
          </p:nvSpPr>
          <p:spPr>
            <a:xfrm>
              <a:off x="-1555117" y="641873"/>
              <a:ext cx="2441694" cy="769441"/>
            </a:xfrm>
            <a:prstGeom prst="rect">
              <a:avLst/>
            </a:prstGeom>
            <a:noFill/>
          </p:spPr>
          <p:txBody>
            <a:bodyPr wrap="none" rtlCol="0">
              <a:spAutoFit/>
            </a:bodyPr>
            <a:lstStyle/>
            <a:p>
              <a:r>
                <a:rPr lang="zh-CN" altLang="en-US" sz="4400" dirty="0">
                  <a:solidFill>
                    <a:srgbClr val="786449"/>
                  </a:solidFill>
                  <a:cs typeface="+mn-ea"/>
                  <a:sym typeface="+mn-lt"/>
                </a:rPr>
                <a:t>技术难点</a:t>
              </a:r>
            </a:p>
          </p:txBody>
        </p:sp>
        <p:sp>
          <p:nvSpPr>
            <p:cNvPr id="34" name="文本框 33"/>
            <p:cNvSpPr txBox="1"/>
            <p:nvPr/>
          </p:nvSpPr>
          <p:spPr>
            <a:xfrm>
              <a:off x="-1528629" y="1347745"/>
              <a:ext cx="1991251" cy="338554"/>
            </a:xfrm>
            <a:prstGeom prst="rect">
              <a:avLst/>
            </a:prstGeom>
            <a:noFill/>
          </p:spPr>
          <p:txBody>
            <a:bodyPr wrap="none" rtlCol="0">
              <a:spAutoFit/>
            </a:bodyPr>
            <a:lstStyle/>
            <a:p>
              <a:r>
                <a:rPr lang="en-US" altLang="zh-CN" sz="1600" dirty="0">
                  <a:solidFill>
                    <a:srgbClr val="A6AEB6"/>
                  </a:solidFill>
                  <a:latin typeface="Segoe Script" panose="030B0504020000000003" pitchFamily="66" charset="0"/>
                  <a:cs typeface="+mn-ea"/>
                  <a:sym typeface="+mn-lt"/>
                </a:rPr>
                <a:t>Key technologies</a:t>
              </a:r>
              <a:endParaRPr lang="zh-CN" altLang="en-US" sz="1600" dirty="0">
                <a:solidFill>
                  <a:srgbClr val="A6AEB6"/>
                </a:solidFill>
                <a:latin typeface="Segoe Script" panose="030B0504020000000003" pitchFamily="66" charset="0"/>
                <a:cs typeface="+mn-ea"/>
                <a:sym typeface="+mn-lt"/>
              </a:endParaRPr>
            </a:p>
          </p:txBody>
        </p:sp>
        <p:sp>
          <p:nvSpPr>
            <p:cNvPr id="35" name="矩形: 圆角 34"/>
            <p:cNvSpPr/>
            <p:nvPr/>
          </p:nvSpPr>
          <p:spPr>
            <a:xfrm>
              <a:off x="-1378755" y="1786781"/>
              <a:ext cx="595641" cy="109065"/>
            </a:xfrm>
            <a:prstGeom prst="roundRect">
              <a:avLst>
                <a:gd name="adj" fmla="val 50000"/>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a16="http://schemas.microsoft.com/office/drawing/2014/main" id="{BE913EFC-87BC-474C-A05C-E359EEE2DC73}"/>
              </a:ext>
            </a:extLst>
          </p:cNvPr>
          <p:cNvGrpSpPr/>
          <p:nvPr/>
        </p:nvGrpSpPr>
        <p:grpSpPr>
          <a:xfrm>
            <a:off x="7278722" y="185720"/>
            <a:ext cx="1877437" cy="1253973"/>
            <a:chOff x="-1555117" y="641873"/>
            <a:chExt cx="1877437" cy="1253973"/>
          </a:xfrm>
        </p:grpSpPr>
        <p:sp>
          <p:nvSpPr>
            <p:cNvPr id="24" name="文本框 23">
              <a:extLst>
                <a:ext uri="{FF2B5EF4-FFF2-40B4-BE49-F238E27FC236}">
                  <a16:creationId xmlns:a16="http://schemas.microsoft.com/office/drawing/2014/main" id="{1BECF829-49BA-4FB0-AE75-756142CCC46C}"/>
                </a:ext>
              </a:extLst>
            </p:cNvPr>
            <p:cNvSpPr txBox="1"/>
            <p:nvPr/>
          </p:nvSpPr>
          <p:spPr>
            <a:xfrm>
              <a:off x="-1555117" y="641873"/>
              <a:ext cx="1877437" cy="769441"/>
            </a:xfrm>
            <a:prstGeom prst="rect">
              <a:avLst/>
            </a:prstGeom>
            <a:noFill/>
          </p:spPr>
          <p:txBody>
            <a:bodyPr wrap="none" rtlCol="0">
              <a:spAutoFit/>
            </a:bodyPr>
            <a:lstStyle/>
            <a:p>
              <a:r>
                <a:rPr lang="zh-CN" altLang="en-US" sz="4400" dirty="0">
                  <a:solidFill>
                    <a:srgbClr val="786449"/>
                  </a:solidFill>
                  <a:cs typeface="+mn-ea"/>
                  <a:sym typeface="+mn-lt"/>
                </a:rPr>
                <a:t>创新点</a:t>
              </a:r>
            </a:p>
          </p:txBody>
        </p:sp>
        <p:sp>
          <p:nvSpPr>
            <p:cNvPr id="25" name="文本框 24">
              <a:extLst>
                <a:ext uri="{FF2B5EF4-FFF2-40B4-BE49-F238E27FC236}">
                  <a16:creationId xmlns:a16="http://schemas.microsoft.com/office/drawing/2014/main" id="{CA1FDC0A-ACE0-4592-A953-900B9AEE5E30}"/>
                </a:ext>
              </a:extLst>
            </p:cNvPr>
            <p:cNvSpPr txBox="1"/>
            <p:nvPr/>
          </p:nvSpPr>
          <p:spPr>
            <a:xfrm>
              <a:off x="-1528629" y="1347745"/>
              <a:ext cx="1412566" cy="338554"/>
            </a:xfrm>
            <a:prstGeom prst="rect">
              <a:avLst/>
            </a:prstGeom>
            <a:noFill/>
          </p:spPr>
          <p:txBody>
            <a:bodyPr wrap="none" rtlCol="0">
              <a:spAutoFit/>
            </a:bodyPr>
            <a:lstStyle/>
            <a:p>
              <a:r>
                <a:rPr lang="en-US" altLang="zh-CN" sz="1600" dirty="0">
                  <a:solidFill>
                    <a:srgbClr val="A6AEB6"/>
                  </a:solidFill>
                  <a:latin typeface="Segoe Script" panose="030B0504020000000003" pitchFamily="66" charset="0"/>
                  <a:cs typeface="+mn-ea"/>
                  <a:sym typeface="+mn-lt"/>
                </a:rPr>
                <a:t>innovation</a:t>
              </a:r>
              <a:endParaRPr lang="zh-CN" altLang="en-US" sz="1600" dirty="0">
                <a:solidFill>
                  <a:srgbClr val="A6AEB6"/>
                </a:solidFill>
                <a:latin typeface="Segoe Script" panose="030B0504020000000003" pitchFamily="66" charset="0"/>
                <a:cs typeface="+mn-ea"/>
                <a:sym typeface="+mn-lt"/>
              </a:endParaRPr>
            </a:p>
          </p:txBody>
        </p:sp>
        <p:sp>
          <p:nvSpPr>
            <p:cNvPr id="26" name="矩形: 圆角 25">
              <a:extLst>
                <a:ext uri="{FF2B5EF4-FFF2-40B4-BE49-F238E27FC236}">
                  <a16:creationId xmlns:a16="http://schemas.microsoft.com/office/drawing/2014/main" id="{E12A019C-93AB-41D3-AFA7-5BBF62B3DD51}"/>
                </a:ext>
              </a:extLst>
            </p:cNvPr>
            <p:cNvSpPr/>
            <p:nvPr/>
          </p:nvSpPr>
          <p:spPr>
            <a:xfrm>
              <a:off x="-1378755" y="1786781"/>
              <a:ext cx="595641" cy="109065"/>
            </a:xfrm>
            <a:prstGeom prst="roundRect">
              <a:avLst>
                <a:gd name="adj" fmla="val 50000"/>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1" name="文本框 30">
            <a:extLst>
              <a:ext uri="{FF2B5EF4-FFF2-40B4-BE49-F238E27FC236}">
                <a16:creationId xmlns:a16="http://schemas.microsoft.com/office/drawing/2014/main" id="{D6A28355-4E71-4110-BCF6-D07515CC79D7}"/>
              </a:ext>
            </a:extLst>
          </p:cNvPr>
          <p:cNvSpPr txBox="1"/>
          <p:nvPr/>
        </p:nvSpPr>
        <p:spPr>
          <a:xfrm>
            <a:off x="7354176" y="3429000"/>
            <a:ext cx="2646878" cy="461665"/>
          </a:xfrm>
          <a:prstGeom prst="rect">
            <a:avLst/>
          </a:prstGeom>
          <a:noFill/>
        </p:spPr>
        <p:txBody>
          <a:bodyPr wrap="none" rtlCol="0">
            <a:spAutoFit/>
          </a:bodyPr>
          <a:lstStyle/>
          <a:p>
            <a:r>
              <a:rPr lang="zh-CN" altLang="en-US" sz="2400" dirty="0">
                <a:solidFill>
                  <a:srgbClr val="786449"/>
                </a:solidFill>
                <a:cs typeface="+mn-ea"/>
                <a:sym typeface="+mn-lt"/>
              </a:rPr>
              <a:t>不同单词记忆模式</a:t>
            </a:r>
          </a:p>
        </p:txBody>
      </p:sp>
      <p:sp>
        <p:nvSpPr>
          <p:cNvPr id="36" name="文本框 35">
            <a:extLst>
              <a:ext uri="{FF2B5EF4-FFF2-40B4-BE49-F238E27FC236}">
                <a16:creationId xmlns:a16="http://schemas.microsoft.com/office/drawing/2014/main" id="{40B4098B-BD72-44AA-AB8E-CF868DC517FE}"/>
              </a:ext>
            </a:extLst>
          </p:cNvPr>
          <p:cNvSpPr txBox="1"/>
          <p:nvPr/>
        </p:nvSpPr>
        <p:spPr>
          <a:xfrm>
            <a:off x="7201777" y="2112165"/>
            <a:ext cx="4582705" cy="1077218"/>
          </a:xfrm>
          <a:prstGeom prst="rect">
            <a:avLst/>
          </a:prstGeom>
          <a:noFill/>
        </p:spPr>
        <p:txBody>
          <a:bodyPr wrap="square" rtlCol="0">
            <a:spAutoFit/>
          </a:bodyPr>
          <a:lstStyle/>
          <a:p>
            <a:pPr marL="266700" indent="3175" algn="just"/>
            <a:r>
              <a:rPr lang="zh-CN" altLang="zh-CN" sz="1600" kern="100" dirty="0">
                <a:solidFill>
                  <a:schemeClr val="tx1">
                    <a:lumMod val="85000"/>
                    <a:lumOff val="15000"/>
                  </a:schemeClr>
                </a:solidFill>
                <a:effectLst/>
                <a:latin typeface="+mn-ea"/>
                <a:cs typeface="Times New Roman" panose="02020603050405020304" pitchFamily="18" charset="0"/>
              </a:rPr>
              <a:t>添加</a:t>
            </a:r>
            <a:r>
              <a:rPr lang="zh-CN" altLang="en-US" sz="1600" kern="100" dirty="0">
                <a:solidFill>
                  <a:schemeClr val="tx1">
                    <a:lumMod val="85000"/>
                    <a:lumOff val="15000"/>
                  </a:schemeClr>
                </a:solidFill>
                <a:effectLst/>
                <a:latin typeface="+mn-ea"/>
                <a:cs typeface="Times New Roman" panose="02020603050405020304" pitchFamily="18" charset="0"/>
              </a:rPr>
              <a:t>植物</a:t>
            </a:r>
            <a:r>
              <a:rPr lang="zh-CN" altLang="zh-CN" sz="1600" kern="100" dirty="0">
                <a:solidFill>
                  <a:schemeClr val="tx1">
                    <a:lumMod val="85000"/>
                    <a:lumOff val="15000"/>
                  </a:schemeClr>
                </a:solidFill>
                <a:effectLst/>
                <a:latin typeface="+mn-ea"/>
                <a:cs typeface="Times New Roman" panose="02020603050405020304" pitchFamily="18" charset="0"/>
              </a:rPr>
              <a:t>成长子系统</a:t>
            </a:r>
            <a:r>
              <a:rPr lang="zh-CN" altLang="en-US" sz="1600" kern="100" dirty="0">
                <a:solidFill>
                  <a:schemeClr val="tx1">
                    <a:lumMod val="85000"/>
                    <a:lumOff val="15000"/>
                  </a:schemeClr>
                </a:solidFill>
                <a:latin typeface="+mn-ea"/>
                <a:cs typeface="Times New Roman" panose="02020603050405020304" pitchFamily="18" charset="0"/>
              </a:rPr>
              <a:t>，记忆过程中</a:t>
            </a:r>
            <a:r>
              <a:rPr lang="zh-CN" altLang="en-US" sz="1600" kern="100" dirty="0">
                <a:solidFill>
                  <a:schemeClr val="tx1">
                    <a:lumMod val="85000"/>
                    <a:lumOff val="15000"/>
                  </a:schemeClr>
                </a:solidFill>
                <a:effectLst/>
                <a:latin typeface="+mn-ea"/>
                <a:cs typeface="Times New Roman" panose="02020603050405020304" pitchFamily="18" charset="0"/>
              </a:rPr>
              <a:t>按树苗成长阶段类比为单词记忆阶段</a:t>
            </a:r>
            <a:r>
              <a:rPr lang="zh-CN" altLang="zh-CN" sz="1600" kern="100" dirty="0">
                <a:solidFill>
                  <a:schemeClr val="tx1">
                    <a:lumMod val="85000"/>
                    <a:lumOff val="15000"/>
                  </a:schemeClr>
                </a:solidFill>
                <a:effectLst/>
                <a:latin typeface="+mn-ea"/>
                <a:cs typeface="Times New Roman" panose="02020603050405020304" pitchFamily="18" charset="0"/>
              </a:rPr>
              <a:t>，用户完成记忆计划的情况与树苗的成长情况成正相关，激发用户记忆单词的积极性。</a:t>
            </a:r>
          </a:p>
        </p:txBody>
      </p:sp>
      <p:sp>
        <p:nvSpPr>
          <p:cNvPr id="37" name="文本框 36">
            <a:extLst>
              <a:ext uri="{FF2B5EF4-FFF2-40B4-BE49-F238E27FC236}">
                <a16:creationId xmlns:a16="http://schemas.microsoft.com/office/drawing/2014/main" id="{8833D3BD-F39A-4F2D-AB27-2271172C474C}"/>
              </a:ext>
            </a:extLst>
          </p:cNvPr>
          <p:cNvSpPr txBox="1"/>
          <p:nvPr/>
        </p:nvSpPr>
        <p:spPr>
          <a:xfrm>
            <a:off x="7354176" y="1642814"/>
            <a:ext cx="2031325" cy="461665"/>
          </a:xfrm>
          <a:prstGeom prst="rect">
            <a:avLst/>
          </a:prstGeom>
          <a:noFill/>
        </p:spPr>
        <p:txBody>
          <a:bodyPr wrap="none" rtlCol="0">
            <a:spAutoFit/>
          </a:bodyPr>
          <a:lstStyle/>
          <a:p>
            <a:r>
              <a:rPr lang="zh-CN" altLang="en-US" sz="2400" dirty="0">
                <a:solidFill>
                  <a:srgbClr val="786449"/>
                </a:solidFill>
                <a:cs typeface="+mn-ea"/>
                <a:sym typeface="+mn-lt"/>
              </a:rPr>
              <a:t>植物成长主题</a:t>
            </a:r>
          </a:p>
        </p:txBody>
      </p:sp>
      <p:sp>
        <p:nvSpPr>
          <p:cNvPr id="38" name="文本框 37">
            <a:extLst>
              <a:ext uri="{FF2B5EF4-FFF2-40B4-BE49-F238E27FC236}">
                <a16:creationId xmlns:a16="http://schemas.microsoft.com/office/drawing/2014/main" id="{CFDC2EF4-39A6-4FEB-9900-C5D7A31DAED3}"/>
              </a:ext>
            </a:extLst>
          </p:cNvPr>
          <p:cNvSpPr txBox="1"/>
          <p:nvPr/>
        </p:nvSpPr>
        <p:spPr>
          <a:xfrm>
            <a:off x="7201776" y="3948721"/>
            <a:ext cx="4582705" cy="1077218"/>
          </a:xfrm>
          <a:prstGeom prst="rect">
            <a:avLst/>
          </a:prstGeom>
          <a:noFill/>
        </p:spPr>
        <p:txBody>
          <a:bodyPr wrap="square" rtlCol="0">
            <a:spAutoFit/>
          </a:bodyPr>
          <a:lstStyle/>
          <a:p>
            <a:pPr marL="266700" indent="3175" algn="just"/>
            <a:r>
              <a:rPr lang="zh-CN" altLang="en-US" sz="1600" kern="100" dirty="0">
                <a:solidFill>
                  <a:schemeClr val="tx1">
                    <a:lumMod val="85000"/>
                    <a:lumOff val="15000"/>
                  </a:schemeClr>
                </a:solidFill>
                <a:latin typeface="+mn-ea"/>
                <a:cs typeface="Times New Roman" panose="02020603050405020304" pitchFamily="18" charset="0"/>
              </a:rPr>
              <a:t>将当天需要记忆的单词按</a:t>
            </a:r>
            <a:r>
              <a:rPr lang="en-US" altLang="zh-CN" sz="1600" kern="100" dirty="0">
                <a:solidFill>
                  <a:schemeClr val="tx1">
                    <a:lumMod val="85000"/>
                    <a:lumOff val="15000"/>
                  </a:schemeClr>
                </a:solidFill>
                <a:latin typeface="+mn-ea"/>
                <a:cs typeface="Times New Roman" panose="02020603050405020304" pitchFamily="18" charset="0"/>
              </a:rPr>
              <a:t>10</a:t>
            </a:r>
            <a:r>
              <a:rPr lang="zh-CN" altLang="en-US" sz="1600" kern="100" dirty="0">
                <a:solidFill>
                  <a:schemeClr val="tx1">
                    <a:lumMod val="85000"/>
                    <a:lumOff val="15000"/>
                  </a:schemeClr>
                </a:solidFill>
                <a:latin typeface="+mn-ea"/>
                <a:cs typeface="Times New Roman" panose="02020603050405020304" pitchFamily="18" charset="0"/>
              </a:rPr>
              <a:t>个一组依次放入循环链表中，每组单词的记忆循环进行，根据用户对单词的熟悉程度，</a:t>
            </a:r>
            <a:r>
              <a:rPr lang="zh-CN" altLang="zh-CN" sz="1600" dirty="0">
                <a:effectLst/>
                <a:latin typeface="+mn-ea"/>
                <a:cs typeface="Times New Roman" panose="02020603050405020304" pitchFamily="18" charset="0"/>
              </a:rPr>
              <a:t>区别安排</a:t>
            </a:r>
            <a:r>
              <a:rPr lang="zh-CN" altLang="en-US" sz="1600" dirty="0">
                <a:effectLst/>
                <a:latin typeface="+mn-ea"/>
                <a:cs typeface="Times New Roman" panose="02020603050405020304" pitchFamily="18" charset="0"/>
              </a:rPr>
              <a:t>不同的</a:t>
            </a:r>
            <a:r>
              <a:rPr lang="zh-CN" altLang="zh-CN" sz="1600" dirty="0">
                <a:effectLst/>
                <a:latin typeface="+mn-ea"/>
                <a:cs typeface="Times New Roman" panose="02020603050405020304" pitchFamily="18" charset="0"/>
              </a:rPr>
              <a:t>单词记忆</a:t>
            </a:r>
            <a:r>
              <a:rPr lang="zh-CN" altLang="en-US" sz="1600" dirty="0">
                <a:effectLst/>
                <a:latin typeface="+mn-ea"/>
                <a:cs typeface="Times New Roman" panose="02020603050405020304" pitchFamily="18" charset="0"/>
              </a:rPr>
              <a:t>模式，帮助用户对陌生单词记忆更加深刻</a:t>
            </a:r>
            <a:endParaRPr lang="zh-CN" altLang="zh-CN" sz="1600" kern="100" dirty="0">
              <a:solidFill>
                <a:schemeClr val="tx1">
                  <a:lumMod val="85000"/>
                  <a:lumOff val="15000"/>
                </a:schemeClr>
              </a:solidFill>
              <a:effectLst/>
              <a:latin typeface="+mn-ea"/>
              <a:cs typeface="Times New Roman" panose="02020603050405020304" pitchFamily="18" charset="0"/>
            </a:endParaRPr>
          </a:p>
        </p:txBody>
      </p:sp>
      <p:sp>
        <p:nvSpPr>
          <p:cNvPr id="21" name="文本框 20">
            <a:extLst>
              <a:ext uri="{FF2B5EF4-FFF2-40B4-BE49-F238E27FC236}">
                <a16:creationId xmlns:a16="http://schemas.microsoft.com/office/drawing/2014/main" id="{C2A21B51-7C25-4BD5-9266-E985FA0C738E}"/>
              </a:ext>
            </a:extLst>
          </p:cNvPr>
          <p:cNvSpPr txBox="1"/>
          <p:nvPr/>
        </p:nvSpPr>
        <p:spPr>
          <a:xfrm>
            <a:off x="1066880" y="5105301"/>
            <a:ext cx="4867351" cy="589585"/>
          </a:xfrm>
          <a:prstGeom prst="rect">
            <a:avLst/>
          </a:prstGeom>
          <a:noFill/>
        </p:spPr>
        <p:txBody>
          <a:bodyPr wrap="square" rtlCol="0">
            <a:spAutoFit/>
          </a:bodyPr>
          <a:lstStyle/>
          <a:p>
            <a:pPr>
              <a:lnSpc>
                <a:spcPts val="2000"/>
              </a:lnSpc>
            </a:pPr>
            <a:r>
              <a:rPr lang="zh-CN" altLang="en-US" sz="1600" dirty="0"/>
              <a:t>动态识别文本中的关键单词并标注，用户通过选取或点击相应单词，可以获得单词的发音和释义</a:t>
            </a:r>
            <a:endParaRPr lang="en-US" altLang="zh-CN" sz="1600" dirty="0">
              <a:solidFill>
                <a:schemeClr val="tx1">
                  <a:lumMod val="85000"/>
                  <a:lumOff val="15000"/>
                </a:schemeClr>
              </a:solidFill>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73139" y="2970408"/>
            <a:ext cx="5445722" cy="1569660"/>
          </a:xfrm>
          <a:prstGeom prst="rect">
            <a:avLst/>
          </a:prstGeom>
        </p:spPr>
        <p:txBody>
          <a:bodyPr wrap="none">
            <a:spAutoFit/>
          </a:bodyPr>
          <a:lstStyle/>
          <a:p>
            <a:r>
              <a:rPr lang="en-US" altLang="zh-CN" sz="9600" dirty="0">
                <a:solidFill>
                  <a:srgbClr val="EEEAE7">
                    <a:alpha val="80000"/>
                  </a:srgbClr>
                </a:solidFill>
                <a:latin typeface="Segoe Script" panose="030B0504020000000003" pitchFamily="66" charset="0"/>
                <a:cs typeface="+mn-ea"/>
                <a:sym typeface="+mn-lt"/>
              </a:rPr>
              <a:t>Chapter</a:t>
            </a:r>
            <a:endParaRPr lang="zh-CN" altLang="en-US" sz="8800" dirty="0">
              <a:solidFill>
                <a:srgbClr val="EEEAE7">
                  <a:alpha val="80000"/>
                </a:srgbClr>
              </a:solidFill>
              <a:latin typeface="Segoe Script" panose="030B0504020000000003" pitchFamily="66" charset="0"/>
              <a:cs typeface="+mn-ea"/>
              <a:sym typeface="+mn-lt"/>
            </a:endParaRPr>
          </a:p>
        </p:txBody>
      </p:sp>
      <p:grpSp>
        <p:nvGrpSpPr>
          <p:cNvPr id="6" name="组合 5"/>
          <p:cNvGrpSpPr/>
          <p:nvPr/>
        </p:nvGrpSpPr>
        <p:grpSpPr>
          <a:xfrm>
            <a:off x="5391060" y="2025753"/>
            <a:ext cx="1409880" cy="1409880"/>
            <a:chOff x="5527949" y="1826778"/>
            <a:chExt cx="1136102" cy="1136102"/>
          </a:xfrm>
        </p:grpSpPr>
        <p:sp>
          <p:nvSpPr>
            <p:cNvPr id="2" name="圆角矩形 1"/>
            <p:cNvSpPr/>
            <p:nvPr/>
          </p:nvSpPr>
          <p:spPr>
            <a:xfrm>
              <a:off x="5527949" y="1826778"/>
              <a:ext cx="1136102" cy="1136102"/>
            </a:xfrm>
            <a:prstGeom prst="roundRect">
              <a:avLst/>
            </a:prstGeom>
            <a:solidFill>
              <a:srgbClr val="ED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Segoe Script" panose="030B0504020000000003" pitchFamily="66" charset="0"/>
                <a:cs typeface="+mn-ea"/>
                <a:sym typeface="+mn-lt"/>
              </a:endParaRPr>
            </a:p>
          </p:txBody>
        </p:sp>
        <p:sp>
          <p:nvSpPr>
            <p:cNvPr id="5" name="圆角矩形 4"/>
            <p:cNvSpPr/>
            <p:nvPr/>
          </p:nvSpPr>
          <p:spPr>
            <a:xfrm>
              <a:off x="5710435" y="2140989"/>
              <a:ext cx="865937" cy="679681"/>
            </a:xfrm>
            <a:prstGeom prst="roundRect">
              <a:avLst/>
            </a:prstGeom>
          </p:spPr>
          <p:txBody>
            <a:bodyPr wrap="none">
              <a:spAutoFit/>
            </a:bodyPr>
            <a:lstStyle/>
            <a:p>
              <a:r>
                <a:rPr lang="en-US" altLang="zh-CN" sz="4400" dirty="0">
                  <a:solidFill>
                    <a:schemeClr val="bg1"/>
                  </a:solidFill>
                  <a:latin typeface="Segoe Script" panose="030B0504020000000003" pitchFamily="66" charset="0"/>
                  <a:cs typeface="+mn-ea"/>
                  <a:sym typeface="+mn-lt"/>
                </a:rPr>
                <a:t>04</a:t>
              </a:r>
              <a:endParaRPr lang="zh-CN" altLang="en-US" sz="4400" dirty="0">
                <a:solidFill>
                  <a:schemeClr val="bg1"/>
                </a:solidFill>
                <a:latin typeface="Segoe Script" panose="030B0504020000000003" pitchFamily="66" charset="0"/>
                <a:cs typeface="+mn-ea"/>
                <a:sym typeface="+mn-lt"/>
              </a:endParaRPr>
            </a:p>
          </p:txBody>
        </p:sp>
      </p:grpSp>
      <p:sp>
        <p:nvSpPr>
          <p:cNvPr id="13" name="文本框 12"/>
          <p:cNvSpPr txBox="1"/>
          <p:nvPr/>
        </p:nvSpPr>
        <p:spPr>
          <a:xfrm>
            <a:off x="4933979" y="3825563"/>
            <a:ext cx="2441694" cy="769441"/>
          </a:xfrm>
          <a:prstGeom prst="rect">
            <a:avLst/>
          </a:prstGeom>
          <a:noFill/>
        </p:spPr>
        <p:txBody>
          <a:bodyPr wrap="none" rtlCol="0">
            <a:spAutoFit/>
          </a:bodyPr>
          <a:lstStyle/>
          <a:p>
            <a:r>
              <a:rPr lang="zh-CN" altLang="en-US" sz="4400" dirty="0">
                <a:solidFill>
                  <a:srgbClr val="786449"/>
                </a:solidFill>
                <a:cs typeface="+mn-ea"/>
                <a:sym typeface="+mn-lt"/>
              </a:rPr>
              <a:t>运行软件</a:t>
            </a:r>
          </a:p>
        </p:txBody>
      </p:sp>
      <p:sp>
        <p:nvSpPr>
          <p:cNvPr id="14" name="文本框 13"/>
          <p:cNvSpPr txBox="1"/>
          <p:nvPr/>
        </p:nvSpPr>
        <p:spPr>
          <a:xfrm>
            <a:off x="5269491" y="4569624"/>
            <a:ext cx="1653017" cy="338554"/>
          </a:xfrm>
          <a:prstGeom prst="rect">
            <a:avLst/>
          </a:prstGeom>
          <a:noFill/>
        </p:spPr>
        <p:txBody>
          <a:bodyPr wrap="none" rtlCol="0">
            <a:spAutoFit/>
          </a:bodyPr>
          <a:lstStyle/>
          <a:p>
            <a:r>
              <a:rPr lang="en-US" altLang="zh-CN" sz="1600" dirty="0">
                <a:solidFill>
                  <a:srgbClr val="A6AEB6"/>
                </a:solidFill>
                <a:latin typeface="Segoe Script" panose="030B0504020000000003" pitchFamily="66" charset="0"/>
                <a:cs typeface="+mn-ea"/>
                <a:sym typeface="+mn-lt"/>
              </a:rPr>
              <a:t>Run software</a:t>
            </a:r>
            <a:endParaRPr lang="zh-CN" altLang="en-US" sz="1600" dirty="0">
              <a:solidFill>
                <a:srgbClr val="A6AEB6"/>
              </a:solidFill>
              <a:latin typeface="Segoe Script" panose="030B0504020000000003" pitchFamily="66" charset="0"/>
              <a:cs typeface="+mn-ea"/>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948344" y="1557984"/>
            <a:ext cx="6102953" cy="1862048"/>
          </a:xfrm>
          <a:prstGeom prst="rect">
            <a:avLst/>
          </a:prstGeom>
        </p:spPr>
        <p:txBody>
          <a:bodyPr wrap="none">
            <a:spAutoFit/>
          </a:bodyPr>
          <a:lstStyle/>
          <a:p>
            <a:r>
              <a:rPr lang="en-US" altLang="zh-CN" sz="11500" dirty="0">
                <a:solidFill>
                  <a:srgbClr val="EEEAE7">
                    <a:alpha val="80000"/>
                  </a:srgbClr>
                </a:solidFill>
                <a:latin typeface="Segoe Script" panose="030B0504020000000003" pitchFamily="66" charset="0"/>
                <a:cs typeface="+mn-ea"/>
                <a:sym typeface="+mn-lt"/>
              </a:rPr>
              <a:t>Thanks</a:t>
            </a:r>
            <a:endParaRPr lang="zh-CN" altLang="en-US" sz="8800" dirty="0">
              <a:solidFill>
                <a:srgbClr val="EEEAE7">
                  <a:alpha val="80000"/>
                </a:srgbClr>
              </a:solidFill>
              <a:latin typeface="Segoe Script" panose="030B0504020000000003" pitchFamily="66" charset="0"/>
              <a:cs typeface="+mn-ea"/>
              <a:sym typeface="+mn-lt"/>
            </a:endParaRPr>
          </a:p>
        </p:txBody>
      </p:sp>
      <p:sp>
        <p:nvSpPr>
          <p:cNvPr id="10" name="文本框 9"/>
          <p:cNvSpPr txBox="1"/>
          <p:nvPr/>
        </p:nvSpPr>
        <p:spPr>
          <a:xfrm>
            <a:off x="3926172" y="2222770"/>
            <a:ext cx="4339650" cy="923330"/>
          </a:xfrm>
          <a:prstGeom prst="rect">
            <a:avLst/>
          </a:prstGeom>
          <a:noFill/>
        </p:spPr>
        <p:txBody>
          <a:bodyPr wrap="none" rtlCol="0">
            <a:spAutoFit/>
          </a:bodyPr>
          <a:lstStyle/>
          <a:p>
            <a:r>
              <a:rPr lang="zh-CN" altLang="en-US" sz="5400" dirty="0">
                <a:solidFill>
                  <a:srgbClr val="7B664B"/>
                </a:solidFill>
                <a:cs typeface="+mn-ea"/>
                <a:sym typeface="+mn-lt"/>
              </a:rPr>
              <a:t>多谢您的观看</a:t>
            </a:r>
          </a:p>
        </p:txBody>
      </p:sp>
      <p:sp>
        <p:nvSpPr>
          <p:cNvPr id="13" name="矩形: 圆角 12"/>
          <p:cNvSpPr/>
          <p:nvPr/>
        </p:nvSpPr>
        <p:spPr>
          <a:xfrm>
            <a:off x="3926172" y="4317790"/>
            <a:ext cx="4193104" cy="494335"/>
          </a:xfrm>
          <a:prstGeom prst="trapezoid">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cs typeface="+mn-ea"/>
                <a:sym typeface="+mn-lt"/>
              </a:rPr>
              <a:t>谢逸帆、林星宇、洪易郅</a:t>
            </a:r>
          </a:p>
        </p:txBody>
      </p:sp>
      <p:grpSp>
        <p:nvGrpSpPr>
          <p:cNvPr id="21" name="组合 20"/>
          <p:cNvGrpSpPr/>
          <p:nvPr/>
        </p:nvGrpSpPr>
        <p:grpSpPr>
          <a:xfrm>
            <a:off x="4559190" y="5709883"/>
            <a:ext cx="3073616" cy="566861"/>
            <a:chOff x="4559188" y="5709883"/>
            <a:chExt cx="3073616" cy="566861"/>
          </a:xfrm>
        </p:grpSpPr>
        <p:sp>
          <p:nvSpPr>
            <p:cNvPr id="16" name="矩形 15"/>
            <p:cNvSpPr/>
            <p:nvPr/>
          </p:nvSpPr>
          <p:spPr>
            <a:xfrm>
              <a:off x="4559188" y="5968967"/>
              <a:ext cx="3073616" cy="307777"/>
            </a:xfrm>
            <a:prstGeom prst="rect">
              <a:avLst/>
            </a:prstGeom>
          </p:spPr>
          <p:txBody>
            <a:bodyPr wrap="square">
              <a:spAutoFit/>
            </a:bodyPr>
            <a:lstStyle/>
            <a:p>
              <a:pPr algn="dist"/>
              <a:r>
                <a:rPr lang="en-US" altLang="zh-CN" sz="1400" dirty="0">
                  <a:solidFill>
                    <a:srgbClr val="786449">
                      <a:alpha val="50000"/>
                    </a:srgbClr>
                  </a:solidFill>
                  <a:cs typeface="+mn-ea"/>
                  <a:sym typeface="+mn-lt"/>
                </a:rPr>
                <a:t>SUMMARIES &amp; PLANNINGS</a:t>
              </a:r>
              <a:endParaRPr lang="zh-CN" altLang="en-US" sz="1400" dirty="0">
                <a:solidFill>
                  <a:srgbClr val="786449">
                    <a:alpha val="50000"/>
                  </a:srgbClr>
                </a:solidFill>
                <a:cs typeface="+mn-ea"/>
                <a:sym typeface="+mn-lt"/>
              </a:endParaRPr>
            </a:p>
          </p:txBody>
        </p:sp>
        <p:sp>
          <p:nvSpPr>
            <p:cNvPr id="14" name="矩形 13"/>
            <p:cNvSpPr/>
            <p:nvPr/>
          </p:nvSpPr>
          <p:spPr>
            <a:xfrm>
              <a:off x="4867003" y="5709883"/>
              <a:ext cx="2457987" cy="307777"/>
            </a:xfrm>
            <a:prstGeom prst="rect">
              <a:avLst/>
            </a:prstGeom>
          </p:spPr>
          <p:txBody>
            <a:bodyPr wrap="square">
              <a:spAutoFit/>
            </a:bodyPr>
            <a:lstStyle/>
            <a:p>
              <a:pPr algn="dist"/>
              <a:r>
                <a:rPr lang="zh-CN" altLang="en-US" sz="1400" dirty="0">
                  <a:solidFill>
                    <a:srgbClr val="786449">
                      <a:alpha val="50000"/>
                    </a:srgbClr>
                  </a:solidFill>
                  <a:cs typeface="+mn-ea"/>
                  <a:sym typeface="+mn-lt"/>
                </a:rPr>
                <a:t>MORANDI ELEGANT</a:t>
              </a:r>
              <a:r>
                <a:rPr lang="en-US" altLang="zh-CN" sz="1400" dirty="0">
                  <a:solidFill>
                    <a:srgbClr val="786449">
                      <a:alpha val="50000"/>
                    </a:srgbClr>
                  </a:solidFill>
                  <a:cs typeface="+mn-ea"/>
                  <a:sym typeface="+mn-lt"/>
                </a:rPr>
                <a:t>LY</a:t>
              </a:r>
              <a:endParaRPr lang="zh-CN" altLang="en-US" sz="1400" dirty="0">
                <a:solidFill>
                  <a:srgbClr val="786449">
                    <a:alpha val="50000"/>
                  </a:srgbClr>
                </a:solidFill>
                <a:cs typeface="+mn-ea"/>
                <a:sym typeface="+mn-lt"/>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7300787" y="1214918"/>
            <a:ext cx="1620957" cy="523220"/>
          </a:xfrm>
          <a:prstGeom prst="rect">
            <a:avLst/>
          </a:prstGeom>
          <a:noFill/>
        </p:spPr>
        <p:txBody>
          <a:bodyPr wrap="none" rtlCol="0">
            <a:spAutoFit/>
          </a:bodyPr>
          <a:lstStyle/>
          <a:p>
            <a:r>
              <a:rPr lang="zh-CN" altLang="en-US" sz="2800" dirty="0">
                <a:solidFill>
                  <a:srgbClr val="786449"/>
                </a:solidFill>
                <a:cs typeface="+mn-ea"/>
                <a:sym typeface="+mn-lt"/>
              </a:rPr>
              <a:t>选题动机</a:t>
            </a:r>
          </a:p>
        </p:txBody>
      </p:sp>
      <p:sp>
        <p:nvSpPr>
          <p:cNvPr id="71" name="文本框 70"/>
          <p:cNvSpPr txBox="1"/>
          <p:nvPr/>
        </p:nvSpPr>
        <p:spPr>
          <a:xfrm>
            <a:off x="7329815" y="1728068"/>
            <a:ext cx="2956259" cy="338554"/>
          </a:xfrm>
          <a:prstGeom prst="rect">
            <a:avLst/>
          </a:prstGeom>
          <a:noFill/>
        </p:spPr>
        <p:txBody>
          <a:bodyPr wrap="none" rtlCol="0">
            <a:spAutoFit/>
          </a:bodyPr>
          <a:lstStyle/>
          <a:p>
            <a:r>
              <a:rPr lang="en-US" altLang="zh-CN" sz="1600" dirty="0">
                <a:solidFill>
                  <a:srgbClr val="A6AEB6"/>
                </a:solidFill>
                <a:latin typeface="Segoe Script" panose="030B0504020000000003" pitchFamily="66" charset="0"/>
                <a:cs typeface="+mn-ea"/>
                <a:sym typeface="+mn-lt"/>
              </a:rPr>
              <a:t>Selected topic motivation</a:t>
            </a:r>
            <a:endParaRPr lang="zh-CN" altLang="en-US" sz="1600" dirty="0">
              <a:solidFill>
                <a:srgbClr val="A6AEB6"/>
              </a:solidFill>
              <a:latin typeface="Segoe Script" panose="030B0504020000000003" pitchFamily="66" charset="0"/>
              <a:cs typeface="+mn-ea"/>
              <a:sym typeface="+mn-lt"/>
            </a:endParaRPr>
          </a:p>
        </p:txBody>
      </p:sp>
      <p:sp>
        <p:nvSpPr>
          <p:cNvPr id="73" name="文本框 72"/>
          <p:cNvSpPr txBox="1"/>
          <p:nvPr/>
        </p:nvSpPr>
        <p:spPr>
          <a:xfrm>
            <a:off x="7300787" y="2386575"/>
            <a:ext cx="1620957" cy="523220"/>
          </a:xfrm>
          <a:prstGeom prst="rect">
            <a:avLst/>
          </a:prstGeom>
          <a:noFill/>
        </p:spPr>
        <p:txBody>
          <a:bodyPr wrap="none" rtlCol="0">
            <a:spAutoFit/>
          </a:bodyPr>
          <a:lstStyle/>
          <a:p>
            <a:r>
              <a:rPr lang="zh-CN" altLang="en-US" sz="2800" dirty="0">
                <a:solidFill>
                  <a:srgbClr val="786449"/>
                </a:solidFill>
                <a:cs typeface="+mn-ea"/>
                <a:sym typeface="+mn-lt"/>
              </a:rPr>
              <a:t>软件功能</a:t>
            </a:r>
          </a:p>
        </p:txBody>
      </p:sp>
      <p:sp>
        <p:nvSpPr>
          <p:cNvPr id="74" name="文本框 73"/>
          <p:cNvSpPr txBox="1"/>
          <p:nvPr/>
        </p:nvSpPr>
        <p:spPr>
          <a:xfrm>
            <a:off x="7329815" y="2899725"/>
            <a:ext cx="2234907" cy="338554"/>
          </a:xfrm>
          <a:prstGeom prst="rect">
            <a:avLst/>
          </a:prstGeom>
          <a:noFill/>
        </p:spPr>
        <p:txBody>
          <a:bodyPr wrap="none" rtlCol="0">
            <a:spAutoFit/>
          </a:bodyPr>
          <a:lstStyle/>
          <a:p>
            <a:r>
              <a:rPr lang="en-US" altLang="zh-CN" sz="1600" dirty="0">
                <a:solidFill>
                  <a:srgbClr val="A6AEB6"/>
                </a:solidFill>
                <a:latin typeface="Segoe Script" panose="030B0504020000000003" pitchFamily="66" charset="0"/>
                <a:cs typeface="+mn-ea"/>
                <a:sym typeface="+mn-lt"/>
              </a:rPr>
              <a:t>Software functions</a:t>
            </a:r>
            <a:endParaRPr lang="zh-CN" altLang="en-US" sz="1600" dirty="0">
              <a:solidFill>
                <a:srgbClr val="A6AEB6"/>
              </a:solidFill>
              <a:latin typeface="Segoe Script" panose="030B0504020000000003" pitchFamily="66" charset="0"/>
              <a:cs typeface="+mn-ea"/>
              <a:sym typeface="+mn-lt"/>
            </a:endParaRPr>
          </a:p>
        </p:txBody>
      </p:sp>
      <p:sp>
        <p:nvSpPr>
          <p:cNvPr id="76" name="文本框 75"/>
          <p:cNvSpPr txBox="1"/>
          <p:nvPr/>
        </p:nvSpPr>
        <p:spPr>
          <a:xfrm>
            <a:off x="7300787" y="3558232"/>
            <a:ext cx="3057247" cy="523220"/>
          </a:xfrm>
          <a:prstGeom prst="rect">
            <a:avLst/>
          </a:prstGeom>
          <a:noFill/>
        </p:spPr>
        <p:txBody>
          <a:bodyPr wrap="none" rtlCol="0">
            <a:spAutoFit/>
          </a:bodyPr>
          <a:lstStyle/>
          <a:p>
            <a:r>
              <a:rPr lang="zh-CN" altLang="en-US" sz="2800" dirty="0">
                <a:solidFill>
                  <a:srgbClr val="786449"/>
                </a:solidFill>
                <a:cs typeface="+mn-ea"/>
                <a:sym typeface="+mn-lt"/>
              </a:rPr>
              <a:t>关键技术与创新点</a:t>
            </a:r>
          </a:p>
        </p:txBody>
      </p:sp>
      <p:sp>
        <p:nvSpPr>
          <p:cNvPr id="77" name="文本框 76"/>
          <p:cNvSpPr txBox="1"/>
          <p:nvPr/>
        </p:nvSpPr>
        <p:spPr>
          <a:xfrm>
            <a:off x="7329815" y="4071382"/>
            <a:ext cx="3900427" cy="338554"/>
          </a:xfrm>
          <a:prstGeom prst="rect">
            <a:avLst/>
          </a:prstGeom>
          <a:noFill/>
        </p:spPr>
        <p:txBody>
          <a:bodyPr wrap="none" rtlCol="0">
            <a:spAutoFit/>
          </a:bodyPr>
          <a:lstStyle/>
          <a:p>
            <a:r>
              <a:rPr lang="en-US" altLang="zh-CN" sz="1600" dirty="0">
                <a:solidFill>
                  <a:srgbClr val="A6AEB6"/>
                </a:solidFill>
                <a:latin typeface="Segoe Script" panose="030B0504020000000003" pitchFamily="66" charset="0"/>
                <a:cs typeface="+mn-ea"/>
                <a:sym typeface="+mn-lt"/>
              </a:rPr>
              <a:t>Key technologies and innovation </a:t>
            </a:r>
            <a:endParaRPr lang="zh-CN" altLang="en-US" sz="1600" dirty="0">
              <a:solidFill>
                <a:srgbClr val="A6AEB6"/>
              </a:solidFill>
              <a:latin typeface="Segoe Script" panose="030B0504020000000003" pitchFamily="66" charset="0"/>
              <a:cs typeface="+mn-ea"/>
              <a:sym typeface="+mn-lt"/>
            </a:endParaRPr>
          </a:p>
        </p:txBody>
      </p:sp>
      <p:sp>
        <p:nvSpPr>
          <p:cNvPr id="79" name="文本框 78"/>
          <p:cNvSpPr txBox="1"/>
          <p:nvPr/>
        </p:nvSpPr>
        <p:spPr>
          <a:xfrm>
            <a:off x="7300787" y="4729890"/>
            <a:ext cx="1620957" cy="523220"/>
          </a:xfrm>
          <a:prstGeom prst="rect">
            <a:avLst/>
          </a:prstGeom>
          <a:noFill/>
        </p:spPr>
        <p:txBody>
          <a:bodyPr wrap="none" rtlCol="0">
            <a:spAutoFit/>
          </a:bodyPr>
          <a:lstStyle/>
          <a:p>
            <a:r>
              <a:rPr lang="zh-CN" altLang="en-US" sz="2800" dirty="0">
                <a:solidFill>
                  <a:srgbClr val="786449"/>
                </a:solidFill>
                <a:cs typeface="+mn-ea"/>
                <a:sym typeface="+mn-lt"/>
              </a:rPr>
              <a:t>运行软件</a:t>
            </a:r>
          </a:p>
        </p:txBody>
      </p:sp>
      <p:sp>
        <p:nvSpPr>
          <p:cNvPr id="80" name="文本框 79"/>
          <p:cNvSpPr txBox="1"/>
          <p:nvPr/>
        </p:nvSpPr>
        <p:spPr>
          <a:xfrm>
            <a:off x="7329815" y="5243040"/>
            <a:ext cx="1653017" cy="338554"/>
          </a:xfrm>
          <a:prstGeom prst="rect">
            <a:avLst/>
          </a:prstGeom>
          <a:noFill/>
        </p:spPr>
        <p:txBody>
          <a:bodyPr wrap="none" rtlCol="0">
            <a:spAutoFit/>
          </a:bodyPr>
          <a:lstStyle/>
          <a:p>
            <a:r>
              <a:rPr lang="en-US" altLang="zh-CN" sz="1600" dirty="0">
                <a:solidFill>
                  <a:srgbClr val="A6AEB6"/>
                </a:solidFill>
                <a:latin typeface="Segoe Script" panose="030B0504020000000003" pitchFamily="66" charset="0"/>
                <a:cs typeface="+mn-ea"/>
                <a:sym typeface="+mn-lt"/>
              </a:rPr>
              <a:t>Run software</a:t>
            </a:r>
            <a:endParaRPr lang="zh-CN" altLang="en-US" sz="1600" dirty="0">
              <a:solidFill>
                <a:srgbClr val="A6AEB6"/>
              </a:solidFill>
              <a:latin typeface="Segoe Script" panose="030B0504020000000003" pitchFamily="66" charset="0"/>
              <a:cs typeface="+mn-ea"/>
              <a:sym typeface="+mn-lt"/>
            </a:endParaRPr>
          </a:p>
        </p:txBody>
      </p:sp>
      <p:grpSp>
        <p:nvGrpSpPr>
          <p:cNvPr id="88" name="组合 87"/>
          <p:cNvGrpSpPr/>
          <p:nvPr/>
        </p:nvGrpSpPr>
        <p:grpSpPr>
          <a:xfrm>
            <a:off x="6309727" y="1304263"/>
            <a:ext cx="802273" cy="4327222"/>
            <a:chOff x="6309727" y="1304263"/>
            <a:chExt cx="802273" cy="4327222"/>
          </a:xfrm>
        </p:grpSpPr>
        <p:sp>
          <p:nvSpPr>
            <p:cNvPr id="69" name="圆角矩形 68"/>
            <p:cNvSpPr/>
            <p:nvPr/>
          </p:nvSpPr>
          <p:spPr>
            <a:xfrm>
              <a:off x="6309727" y="1304263"/>
              <a:ext cx="802273" cy="802273"/>
            </a:xfrm>
            <a:prstGeom prst="roundRect">
              <a:avLst/>
            </a:prstGeom>
            <a:solidFill>
              <a:srgbClr val="8AA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Segoe Script" panose="030B0504020000000003" pitchFamily="66" charset="0"/>
                <a:cs typeface="+mn-ea"/>
                <a:sym typeface="+mn-lt"/>
              </a:endParaRPr>
            </a:p>
          </p:txBody>
        </p:sp>
        <p:sp>
          <p:nvSpPr>
            <p:cNvPr id="72" name="圆角矩形 71"/>
            <p:cNvSpPr/>
            <p:nvPr/>
          </p:nvSpPr>
          <p:spPr>
            <a:xfrm>
              <a:off x="6309727" y="2461406"/>
              <a:ext cx="802273" cy="802273"/>
            </a:xfrm>
            <a:prstGeom prst="roundRect">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Segoe Script" panose="030B0504020000000003" pitchFamily="66" charset="0"/>
                <a:cs typeface="+mn-ea"/>
                <a:sym typeface="+mn-lt"/>
              </a:endParaRPr>
            </a:p>
          </p:txBody>
        </p:sp>
        <p:sp>
          <p:nvSpPr>
            <p:cNvPr id="75" name="圆角矩形 74"/>
            <p:cNvSpPr/>
            <p:nvPr/>
          </p:nvSpPr>
          <p:spPr>
            <a:xfrm>
              <a:off x="6309727" y="3618549"/>
              <a:ext cx="802273" cy="802273"/>
            </a:xfrm>
            <a:prstGeom prst="roundRect">
              <a:avLst/>
            </a:prstGeom>
            <a:solidFill>
              <a:srgbClr val="DDC5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Segoe Script" panose="030B0504020000000003" pitchFamily="66" charset="0"/>
                <a:cs typeface="+mn-ea"/>
                <a:sym typeface="+mn-lt"/>
              </a:endParaRPr>
            </a:p>
          </p:txBody>
        </p:sp>
        <p:sp>
          <p:nvSpPr>
            <p:cNvPr id="78" name="圆角矩形 77"/>
            <p:cNvSpPr/>
            <p:nvPr/>
          </p:nvSpPr>
          <p:spPr>
            <a:xfrm>
              <a:off x="6309727" y="4775693"/>
              <a:ext cx="802273" cy="802273"/>
            </a:xfrm>
            <a:prstGeom prst="roundRect">
              <a:avLst/>
            </a:prstGeom>
            <a:solidFill>
              <a:srgbClr val="ED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Segoe Script" panose="030B0504020000000003" pitchFamily="66" charset="0"/>
                <a:cs typeface="+mn-ea"/>
                <a:sym typeface="+mn-lt"/>
              </a:endParaRPr>
            </a:p>
          </p:txBody>
        </p:sp>
        <p:sp>
          <p:nvSpPr>
            <p:cNvPr id="81" name="圆角矩形 80"/>
            <p:cNvSpPr/>
            <p:nvPr/>
          </p:nvSpPr>
          <p:spPr>
            <a:xfrm>
              <a:off x="6430979" y="1388639"/>
              <a:ext cx="608370" cy="761405"/>
            </a:xfrm>
            <a:prstGeom prst="roundRect">
              <a:avLst/>
            </a:prstGeom>
          </p:spPr>
          <p:txBody>
            <a:bodyPr wrap="none">
              <a:spAutoFit/>
            </a:bodyPr>
            <a:lstStyle/>
            <a:p>
              <a:r>
                <a:rPr lang="en-US" altLang="zh-CN" sz="4000" dirty="0">
                  <a:solidFill>
                    <a:schemeClr val="bg1"/>
                  </a:solidFill>
                  <a:latin typeface="Segoe Script" panose="030B0504020000000003" pitchFamily="66" charset="0"/>
                  <a:cs typeface="+mn-ea"/>
                  <a:sym typeface="+mn-lt"/>
                </a:rPr>
                <a:t>1</a:t>
              </a:r>
              <a:endParaRPr lang="zh-CN" altLang="en-US" sz="4000" dirty="0">
                <a:solidFill>
                  <a:schemeClr val="bg1"/>
                </a:solidFill>
                <a:latin typeface="Segoe Script" panose="030B0504020000000003" pitchFamily="66" charset="0"/>
                <a:cs typeface="+mn-ea"/>
                <a:sym typeface="+mn-lt"/>
              </a:endParaRPr>
            </a:p>
          </p:txBody>
        </p:sp>
        <p:sp>
          <p:nvSpPr>
            <p:cNvPr id="82" name="圆角矩形 81"/>
            <p:cNvSpPr/>
            <p:nvPr/>
          </p:nvSpPr>
          <p:spPr>
            <a:xfrm>
              <a:off x="6430979" y="2530393"/>
              <a:ext cx="608370" cy="761405"/>
            </a:xfrm>
            <a:prstGeom prst="roundRect">
              <a:avLst/>
            </a:prstGeom>
          </p:spPr>
          <p:txBody>
            <a:bodyPr wrap="none">
              <a:spAutoFit/>
            </a:bodyPr>
            <a:lstStyle/>
            <a:p>
              <a:r>
                <a:rPr lang="en-US" altLang="zh-CN" sz="4000" dirty="0">
                  <a:solidFill>
                    <a:schemeClr val="bg1"/>
                  </a:solidFill>
                  <a:latin typeface="Segoe Script" panose="030B0504020000000003" pitchFamily="66" charset="0"/>
                  <a:cs typeface="+mn-ea"/>
                  <a:sym typeface="+mn-lt"/>
                </a:rPr>
                <a:t>2</a:t>
              </a:r>
              <a:endParaRPr lang="zh-CN" altLang="en-US" sz="4000" dirty="0">
                <a:solidFill>
                  <a:schemeClr val="bg1"/>
                </a:solidFill>
                <a:latin typeface="Segoe Script" panose="030B0504020000000003" pitchFamily="66" charset="0"/>
                <a:cs typeface="+mn-ea"/>
                <a:sym typeface="+mn-lt"/>
              </a:endParaRPr>
            </a:p>
          </p:txBody>
        </p:sp>
        <p:sp>
          <p:nvSpPr>
            <p:cNvPr id="83" name="圆角矩形 82"/>
            <p:cNvSpPr/>
            <p:nvPr/>
          </p:nvSpPr>
          <p:spPr>
            <a:xfrm>
              <a:off x="6430979" y="3738524"/>
              <a:ext cx="559769" cy="761405"/>
            </a:xfrm>
            <a:prstGeom prst="roundRect">
              <a:avLst/>
            </a:prstGeom>
          </p:spPr>
          <p:txBody>
            <a:bodyPr wrap="square">
              <a:spAutoFit/>
            </a:bodyPr>
            <a:lstStyle/>
            <a:p>
              <a:r>
                <a:rPr lang="en-US" altLang="zh-CN" sz="4000" dirty="0">
                  <a:solidFill>
                    <a:schemeClr val="bg1"/>
                  </a:solidFill>
                  <a:latin typeface="Segoe Script" panose="030B0504020000000003" pitchFamily="66" charset="0"/>
                  <a:cs typeface="+mn-ea"/>
                  <a:sym typeface="+mn-lt"/>
                </a:rPr>
                <a:t>3</a:t>
              </a:r>
              <a:endParaRPr lang="zh-CN" altLang="en-US" sz="4000" dirty="0">
                <a:solidFill>
                  <a:schemeClr val="bg1"/>
                </a:solidFill>
                <a:latin typeface="Segoe Script" panose="030B0504020000000003" pitchFamily="66" charset="0"/>
                <a:cs typeface="+mn-ea"/>
                <a:sym typeface="+mn-lt"/>
              </a:endParaRPr>
            </a:p>
          </p:txBody>
        </p:sp>
        <p:sp>
          <p:nvSpPr>
            <p:cNvPr id="84" name="圆角矩形 83"/>
            <p:cNvSpPr/>
            <p:nvPr/>
          </p:nvSpPr>
          <p:spPr>
            <a:xfrm>
              <a:off x="6430979" y="4870080"/>
              <a:ext cx="559769" cy="761405"/>
            </a:xfrm>
            <a:prstGeom prst="roundRect">
              <a:avLst/>
            </a:prstGeom>
          </p:spPr>
          <p:txBody>
            <a:bodyPr wrap="square">
              <a:spAutoFit/>
            </a:bodyPr>
            <a:lstStyle/>
            <a:p>
              <a:r>
                <a:rPr lang="en-US" altLang="zh-CN" sz="4000" dirty="0">
                  <a:solidFill>
                    <a:schemeClr val="bg1"/>
                  </a:solidFill>
                  <a:latin typeface="Segoe Script" panose="030B0504020000000003" pitchFamily="66" charset="0"/>
                  <a:cs typeface="+mn-ea"/>
                  <a:sym typeface="+mn-lt"/>
                </a:rPr>
                <a:t>4</a:t>
              </a:r>
              <a:endParaRPr lang="zh-CN" altLang="en-US" sz="4000" dirty="0">
                <a:solidFill>
                  <a:schemeClr val="bg1"/>
                </a:solidFill>
                <a:latin typeface="Segoe Script" panose="030B0504020000000003" pitchFamily="66" charset="0"/>
                <a:cs typeface="+mn-ea"/>
                <a:sym typeface="+mn-lt"/>
              </a:endParaRPr>
            </a:p>
          </p:txBody>
        </p:sp>
      </p:grpSp>
      <p:sp>
        <p:nvSpPr>
          <p:cNvPr id="66" name="矩形 65"/>
          <p:cNvSpPr/>
          <p:nvPr/>
        </p:nvSpPr>
        <p:spPr>
          <a:xfrm>
            <a:off x="1958249" y="2137978"/>
            <a:ext cx="3243196" cy="1862048"/>
          </a:xfrm>
          <a:prstGeom prst="rect">
            <a:avLst/>
          </a:prstGeom>
        </p:spPr>
        <p:txBody>
          <a:bodyPr wrap="none">
            <a:spAutoFit/>
          </a:bodyPr>
          <a:lstStyle/>
          <a:p>
            <a:r>
              <a:rPr lang="en-US" altLang="zh-CN" sz="11500" dirty="0">
                <a:solidFill>
                  <a:srgbClr val="EEEAE7">
                    <a:alpha val="80000"/>
                  </a:srgbClr>
                </a:solidFill>
                <a:latin typeface="Segoe Script" panose="030B0504020000000003" pitchFamily="66" charset="0"/>
                <a:cs typeface="+mn-ea"/>
                <a:sym typeface="+mn-lt"/>
              </a:rPr>
              <a:t>Con</a:t>
            </a:r>
            <a:endParaRPr lang="zh-CN" altLang="en-US" sz="9600" dirty="0">
              <a:solidFill>
                <a:srgbClr val="EEEAE7">
                  <a:alpha val="80000"/>
                </a:srgbClr>
              </a:solidFill>
              <a:latin typeface="Segoe Script" panose="030B0504020000000003" pitchFamily="66" charset="0"/>
              <a:cs typeface="+mn-ea"/>
              <a:sym typeface="+mn-lt"/>
            </a:endParaRPr>
          </a:p>
        </p:txBody>
      </p:sp>
      <p:sp>
        <p:nvSpPr>
          <p:cNvPr id="67" name="文本框 66"/>
          <p:cNvSpPr txBox="1"/>
          <p:nvPr/>
        </p:nvSpPr>
        <p:spPr>
          <a:xfrm>
            <a:off x="2641129" y="2551576"/>
            <a:ext cx="1877437" cy="1107996"/>
          </a:xfrm>
          <a:prstGeom prst="rect">
            <a:avLst/>
          </a:prstGeom>
          <a:noFill/>
        </p:spPr>
        <p:txBody>
          <a:bodyPr wrap="none" rtlCol="0">
            <a:spAutoFit/>
          </a:bodyPr>
          <a:lstStyle/>
          <a:p>
            <a:r>
              <a:rPr lang="zh-CN" altLang="en-US" sz="6600" dirty="0">
                <a:solidFill>
                  <a:srgbClr val="7B664B"/>
                </a:solidFill>
                <a:cs typeface="+mn-ea"/>
                <a:sym typeface="+mn-lt"/>
              </a:rPr>
              <a:t>目录</a:t>
            </a:r>
            <a:endParaRPr lang="zh-CN" altLang="en-US" sz="6000" dirty="0">
              <a:solidFill>
                <a:srgbClr val="7B664B"/>
              </a:solidFill>
              <a:cs typeface="+mn-ea"/>
              <a:sym typeface="+mn-lt"/>
            </a:endParaRPr>
          </a:p>
        </p:txBody>
      </p:sp>
      <p:sp>
        <p:nvSpPr>
          <p:cNvPr id="68" name="矩形 67"/>
          <p:cNvSpPr/>
          <p:nvPr/>
        </p:nvSpPr>
        <p:spPr>
          <a:xfrm>
            <a:off x="2332538" y="3645058"/>
            <a:ext cx="2494619" cy="461665"/>
          </a:xfrm>
          <a:prstGeom prst="rect">
            <a:avLst/>
          </a:prstGeom>
        </p:spPr>
        <p:txBody>
          <a:bodyPr wrap="square">
            <a:spAutoFit/>
          </a:bodyPr>
          <a:lstStyle/>
          <a:p>
            <a:pPr algn="dist"/>
            <a:r>
              <a:rPr lang="zh-CN" altLang="en-US" sz="2400" dirty="0">
                <a:solidFill>
                  <a:srgbClr val="7B664B"/>
                </a:solidFill>
                <a:cs typeface="+mn-ea"/>
                <a:sym typeface="+mn-lt"/>
              </a:rPr>
              <a:t>大作业汇报</a:t>
            </a:r>
          </a:p>
        </p:txBody>
      </p:sp>
      <p:sp>
        <p:nvSpPr>
          <p:cNvPr id="85" name="矩形: 圆角 84"/>
          <p:cNvSpPr/>
          <p:nvPr/>
        </p:nvSpPr>
        <p:spPr>
          <a:xfrm>
            <a:off x="3222625" y="4327742"/>
            <a:ext cx="720725" cy="81319"/>
          </a:xfrm>
          <a:prstGeom prst="roundRect">
            <a:avLst>
              <a:gd name="adj" fmla="val 50000"/>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73139" y="2955894"/>
            <a:ext cx="5445722" cy="1569660"/>
          </a:xfrm>
          <a:prstGeom prst="rect">
            <a:avLst/>
          </a:prstGeom>
        </p:spPr>
        <p:txBody>
          <a:bodyPr wrap="none">
            <a:spAutoFit/>
          </a:bodyPr>
          <a:lstStyle/>
          <a:p>
            <a:r>
              <a:rPr lang="en-US" altLang="zh-CN" sz="9600" dirty="0">
                <a:solidFill>
                  <a:srgbClr val="EEEAE7">
                    <a:alpha val="80000"/>
                  </a:srgbClr>
                </a:solidFill>
                <a:latin typeface="Segoe Script" panose="030B0504020000000003" pitchFamily="66" charset="0"/>
                <a:cs typeface="+mn-ea"/>
                <a:sym typeface="+mn-lt"/>
              </a:rPr>
              <a:t>Chapter</a:t>
            </a:r>
            <a:endParaRPr lang="zh-CN" altLang="en-US" sz="8800" dirty="0">
              <a:solidFill>
                <a:srgbClr val="EEEAE7">
                  <a:alpha val="80000"/>
                </a:srgbClr>
              </a:solidFill>
              <a:latin typeface="Segoe Script" panose="030B0504020000000003" pitchFamily="66" charset="0"/>
              <a:cs typeface="+mn-ea"/>
              <a:sym typeface="+mn-lt"/>
            </a:endParaRPr>
          </a:p>
        </p:txBody>
      </p:sp>
      <p:grpSp>
        <p:nvGrpSpPr>
          <p:cNvPr id="6" name="组合 5"/>
          <p:cNvGrpSpPr/>
          <p:nvPr/>
        </p:nvGrpSpPr>
        <p:grpSpPr>
          <a:xfrm>
            <a:off x="5391060" y="2011239"/>
            <a:ext cx="1409880" cy="1409880"/>
            <a:chOff x="5527949" y="1826778"/>
            <a:chExt cx="1136102" cy="1136102"/>
          </a:xfrm>
        </p:grpSpPr>
        <p:sp>
          <p:nvSpPr>
            <p:cNvPr id="2" name="圆角矩形 1"/>
            <p:cNvSpPr/>
            <p:nvPr/>
          </p:nvSpPr>
          <p:spPr>
            <a:xfrm>
              <a:off x="5527949" y="1826778"/>
              <a:ext cx="1136102" cy="1136102"/>
            </a:xfrm>
            <a:prstGeom prst="roundRect">
              <a:avLst/>
            </a:prstGeom>
            <a:solidFill>
              <a:srgbClr val="8AA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cs typeface="+mn-ea"/>
                <a:sym typeface="+mn-lt"/>
              </a:endParaRPr>
            </a:p>
          </p:txBody>
        </p:sp>
        <p:sp>
          <p:nvSpPr>
            <p:cNvPr id="5" name="圆角矩形 4"/>
            <p:cNvSpPr/>
            <p:nvPr/>
          </p:nvSpPr>
          <p:spPr>
            <a:xfrm>
              <a:off x="5710435" y="2140989"/>
              <a:ext cx="865937" cy="679681"/>
            </a:xfrm>
            <a:prstGeom prst="roundRect">
              <a:avLst/>
            </a:prstGeom>
          </p:spPr>
          <p:txBody>
            <a:bodyPr wrap="none">
              <a:spAutoFit/>
            </a:bodyPr>
            <a:lstStyle/>
            <a:p>
              <a:r>
                <a:rPr lang="en-US" altLang="zh-CN" sz="4400" dirty="0">
                  <a:solidFill>
                    <a:schemeClr val="bg1"/>
                  </a:solidFill>
                  <a:latin typeface="Segoe Script" panose="030B0504020000000003" pitchFamily="66" charset="0"/>
                  <a:cs typeface="+mn-ea"/>
                  <a:sym typeface="+mn-lt"/>
                </a:rPr>
                <a:t>01</a:t>
              </a:r>
              <a:endParaRPr lang="zh-CN" altLang="en-US" sz="4400" dirty="0">
                <a:solidFill>
                  <a:schemeClr val="bg1"/>
                </a:solidFill>
                <a:latin typeface="Segoe Script" panose="030B0504020000000003" pitchFamily="66" charset="0"/>
                <a:cs typeface="+mn-ea"/>
                <a:sym typeface="+mn-lt"/>
              </a:endParaRPr>
            </a:p>
          </p:txBody>
        </p:sp>
      </p:grpSp>
      <p:sp>
        <p:nvSpPr>
          <p:cNvPr id="13" name="文本框 12"/>
          <p:cNvSpPr txBox="1"/>
          <p:nvPr/>
        </p:nvSpPr>
        <p:spPr>
          <a:xfrm>
            <a:off x="4933979" y="3791382"/>
            <a:ext cx="2441694" cy="769441"/>
          </a:xfrm>
          <a:prstGeom prst="rect">
            <a:avLst/>
          </a:prstGeom>
          <a:noFill/>
        </p:spPr>
        <p:txBody>
          <a:bodyPr wrap="none" rtlCol="0">
            <a:spAutoFit/>
          </a:bodyPr>
          <a:lstStyle/>
          <a:p>
            <a:pPr algn="ctr"/>
            <a:r>
              <a:rPr lang="zh-CN" altLang="en-US" sz="4400" dirty="0">
                <a:solidFill>
                  <a:srgbClr val="786449"/>
                </a:solidFill>
                <a:cs typeface="+mn-ea"/>
                <a:sym typeface="+mn-lt"/>
              </a:rPr>
              <a:t>选题动机</a:t>
            </a:r>
          </a:p>
        </p:txBody>
      </p:sp>
      <p:sp>
        <p:nvSpPr>
          <p:cNvPr id="14" name="文本框 13"/>
          <p:cNvSpPr txBox="1"/>
          <p:nvPr/>
        </p:nvSpPr>
        <p:spPr>
          <a:xfrm>
            <a:off x="4676696" y="4560823"/>
            <a:ext cx="2956259" cy="338554"/>
          </a:xfrm>
          <a:prstGeom prst="rect">
            <a:avLst/>
          </a:prstGeom>
          <a:noFill/>
        </p:spPr>
        <p:txBody>
          <a:bodyPr wrap="none" rtlCol="0">
            <a:spAutoFit/>
          </a:bodyPr>
          <a:lstStyle/>
          <a:p>
            <a:r>
              <a:rPr lang="en-US" altLang="zh-CN" sz="1600" dirty="0">
                <a:solidFill>
                  <a:srgbClr val="A6AEB6"/>
                </a:solidFill>
                <a:latin typeface="Segoe Script" panose="030B0504020000000003" pitchFamily="66" charset="0"/>
                <a:cs typeface="+mn-ea"/>
                <a:sym typeface="+mn-lt"/>
              </a:rPr>
              <a:t>Selected topic motivation</a:t>
            </a:r>
            <a:endParaRPr lang="zh-CN" altLang="en-US" sz="1600" dirty="0">
              <a:solidFill>
                <a:srgbClr val="A6AEB6"/>
              </a:solidFill>
              <a:latin typeface="Segoe Script" panose="030B0504020000000003" pitchFamily="66" charset="0"/>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109917" y="2055870"/>
            <a:ext cx="4691899" cy="3389711"/>
          </a:xfrm>
          <a:prstGeom prst="rect">
            <a:avLst/>
          </a:prstGeom>
          <a:noFill/>
        </p:spPr>
        <p:txBody>
          <a:bodyPr wrap="square" rtlCol="0">
            <a:spAutoFit/>
          </a:bodyPr>
          <a:lstStyle/>
          <a:p>
            <a:pPr>
              <a:lnSpc>
                <a:spcPts val="2600"/>
              </a:lnSpc>
            </a:pPr>
            <a:r>
              <a:rPr lang="en-US" altLang="zh-CN" dirty="0">
                <a:ea typeface="等线" panose="02010600030101010101" pitchFamily="2" charset="-122"/>
                <a:cs typeface="Times New Roman" panose="02020603050405020304" pitchFamily="18" charset="0"/>
              </a:rPr>
              <a:t>       </a:t>
            </a:r>
            <a:r>
              <a:rPr lang="zh-CN" altLang="zh-CN" sz="1800" dirty="0">
                <a:effectLst/>
                <a:latin typeface="+mn-ea"/>
                <a:cs typeface="Times New Roman" panose="02020603050405020304" pitchFamily="18" charset="0"/>
              </a:rPr>
              <a:t>本选题的构思来源于枯燥、缓慢</a:t>
            </a:r>
            <a:r>
              <a:rPr lang="zh-CN" altLang="en-US" sz="1800" dirty="0">
                <a:effectLst/>
                <a:latin typeface="+mn-ea"/>
                <a:cs typeface="Times New Roman" panose="02020603050405020304" pitchFamily="18" charset="0"/>
              </a:rPr>
              <a:t>、单一</a:t>
            </a:r>
            <a:r>
              <a:rPr lang="zh-CN" altLang="zh-CN" sz="1800" dirty="0">
                <a:effectLst/>
                <a:latin typeface="+mn-ea"/>
                <a:cs typeface="Times New Roman" panose="02020603050405020304" pitchFamily="18" charset="0"/>
              </a:rPr>
              <a:t>的</a:t>
            </a:r>
            <a:r>
              <a:rPr lang="zh-CN" altLang="en-US" sz="1800" dirty="0">
                <a:effectLst/>
                <a:latin typeface="+mn-ea"/>
                <a:cs typeface="Times New Roman" panose="02020603050405020304" pitchFamily="18" charset="0"/>
              </a:rPr>
              <a:t>传统</a:t>
            </a:r>
            <a:r>
              <a:rPr lang="zh-CN" altLang="zh-CN" sz="1800" dirty="0">
                <a:effectLst/>
                <a:latin typeface="+mn-ea"/>
                <a:cs typeface="Times New Roman" panose="02020603050405020304" pitchFamily="18" charset="0"/>
              </a:rPr>
              <a:t>单词记忆</a:t>
            </a:r>
            <a:r>
              <a:rPr lang="zh-CN" altLang="en-US" sz="1800" dirty="0">
                <a:effectLst/>
                <a:latin typeface="+mn-ea"/>
                <a:cs typeface="Times New Roman" panose="02020603050405020304" pitchFamily="18" charset="0"/>
              </a:rPr>
              <a:t>方法</a:t>
            </a:r>
            <a:r>
              <a:rPr lang="zh-CN" altLang="zh-CN" sz="1800" dirty="0">
                <a:effectLst/>
                <a:latin typeface="+mn-ea"/>
                <a:cs typeface="Times New Roman" panose="02020603050405020304" pitchFamily="18" charset="0"/>
              </a:rPr>
              <a:t>。作为大学生，很多人都面临着</a:t>
            </a:r>
            <a:r>
              <a:rPr lang="en-US" altLang="zh-CN" sz="1800" dirty="0">
                <a:effectLst/>
                <a:latin typeface="+mn-ea"/>
                <a:cs typeface="Times New Roman" panose="02020603050405020304" pitchFamily="18" charset="0"/>
              </a:rPr>
              <a:t>CET</a:t>
            </a:r>
            <a:r>
              <a:rPr lang="zh-CN" altLang="zh-CN" sz="1800" dirty="0">
                <a:effectLst/>
                <a:latin typeface="+mn-ea"/>
                <a:cs typeface="Times New Roman" panose="02020603050405020304" pitchFamily="18" charset="0"/>
              </a:rPr>
              <a:t>四六级</a:t>
            </a:r>
            <a:r>
              <a:rPr lang="en-US" altLang="zh-CN" sz="1800" dirty="0">
                <a:effectLst/>
                <a:latin typeface="+mn-ea"/>
                <a:cs typeface="Times New Roman" panose="02020603050405020304" pitchFamily="18" charset="0"/>
              </a:rPr>
              <a:t>, </a:t>
            </a:r>
            <a:r>
              <a:rPr lang="zh-CN" altLang="zh-CN" sz="1800" dirty="0">
                <a:effectLst/>
                <a:latin typeface="+mn-ea"/>
                <a:cs typeface="Times New Roman" panose="02020603050405020304" pitchFamily="18" charset="0"/>
              </a:rPr>
              <a:t>托福，雅思，</a:t>
            </a:r>
            <a:r>
              <a:rPr lang="en-US" altLang="zh-CN" sz="1800" dirty="0">
                <a:effectLst/>
                <a:latin typeface="+mn-ea"/>
                <a:cs typeface="Times New Roman" panose="02020603050405020304" pitchFamily="18" charset="0"/>
              </a:rPr>
              <a:t>GRE</a:t>
            </a:r>
            <a:r>
              <a:rPr lang="zh-CN" altLang="zh-CN" sz="1800" dirty="0">
                <a:effectLst/>
                <a:latin typeface="+mn-ea"/>
                <a:cs typeface="Times New Roman" panose="02020603050405020304" pitchFamily="18" charset="0"/>
              </a:rPr>
              <a:t>等各种英语水平考试的压力，</a:t>
            </a:r>
            <a:r>
              <a:rPr lang="zh-CN" altLang="en-US" sz="1800" dirty="0">
                <a:effectLst/>
                <a:latin typeface="+mn-ea"/>
                <a:cs typeface="Times New Roman" panose="02020603050405020304" pitchFamily="18" charset="0"/>
              </a:rPr>
              <a:t>而</a:t>
            </a:r>
            <a:r>
              <a:rPr lang="zh-CN" altLang="zh-CN" sz="1800" dirty="0">
                <a:effectLst/>
                <a:latin typeface="+mn-ea"/>
                <a:cs typeface="Times New Roman" panose="02020603050405020304" pitchFamily="18" charset="0"/>
              </a:rPr>
              <a:t>好的学习方法和工具可以使得英语学习事半功倍。</a:t>
            </a:r>
            <a:endParaRPr lang="en-US" altLang="zh-CN" sz="1800" dirty="0">
              <a:effectLst/>
              <a:latin typeface="+mn-ea"/>
              <a:cs typeface="Times New Roman" panose="02020603050405020304" pitchFamily="18" charset="0"/>
            </a:endParaRPr>
          </a:p>
          <a:p>
            <a:pPr>
              <a:lnSpc>
                <a:spcPts val="2600"/>
              </a:lnSpc>
            </a:pPr>
            <a:r>
              <a:rPr lang="en-US" altLang="zh-CN" sz="1800" dirty="0">
                <a:effectLst/>
                <a:latin typeface="+mn-ea"/>
                <a:cs typeface="Times New Roman" panose="02020603050405020304" pitchFamily="18" charset="0"/>
              </a:rPr>
              <a:t>        </a:t>
            </a:r>
            <a:r>
              <a:rPr lang="zh-CN" altLang="en-US" sz="1800" dirty="0">
                <a:effectLst/>
                <a:latin typeface="+mn-ea"/>
                <a:cs typeface="Times New Roman" panose="02020603050405020304" pitchFamily="18" charset="0"/>
              </a:rPr>
              <a:t>因为</a:t>
            </a:r>
            <a:r>
              <a:rPr lang="zh-CN" altLang="zh-CN" sz="1800" dirty="0">
                <a:effectLst/>
                <a:latin typeface="+mn-ea"/>
                <a:cs typeface="Times New Roman" panose="02020603050405020304" pitchFamily="18" charset="0"/>
              </a:rPr>
              <a:t>目前市面上有较多单词记忆软件</a:t>
            </a:r>
            <a:r>
              <a:rPr lang="zh-CN" altLang="en-US" sz="1800" dirty="0">
                <a:effectLst/>
                <a:latin typeface="+mn-ea"/>
                <a:cs typeface="Times New Roman" panose="02020603050405020304" pitchFamily="18" charset="0"/>
              </a:rPr>
              <a:t>功能</a:t>
            </a:r>
            <a:r>
              <a:rPr lang="zh-CN" altLang="zh-CN" sz="1800" dirty="0">
                <a:effectLst/>
                <a:latin typeface="+mn-ea"/>
                <a:cs typeface="Times New Roman" panose="02020603050405020304" pitchFamily="18" charset="0"/>
              </a:rPr>
              <a:t>可供借鉴，出于锻炼代码能力的目的，选择基于</a:t>
            </a:r>
            <a:r>
              <a:rPr lang="en-US" altLang="zh-CN" sz="1800" dirty="0">
                <a:effectLst/>
                <a:latin typeface="+mn-ea"/>
                <a:cs typeface="Times New Roman" panose="02020603050405020304" pitchFamily="18" charset="0"/>
              </a:rPr>
              <a:t>.Net</a:t>
            </a:r>
            <a:r>
              <a:rPr lang="zh-CN" altLang="zh-CN" sz="1800" dirty="0">
                <a:effectLst/>
                <a:latin typeface="+mn-ea"/>
                <a:cs typeface="Times New Roman" panose="02020603050405020304" pitchFamily="18" charset="0"/>
              </a:rPr>
              <a:t>框架开发一款单词记忆的</a:t>
            </a:r>
            <a:r>
              <a:rPr lang="en-US" altLang="zh-CN" sz="1800" dirty="0">
                <a:effectLst/>
                <a:latin typeface="+mn-ea"/>
                <a:cs typeface="Times New Roman" panose="02020603050405020304" pitchFamily="18" charset="0"/>
              </a:rPr>
              <a:t>Winform</a:t>
            </a:r>
            <a:r>
              <a:rPr lang="zh-CN" altLang="zh-CN" sz="1800" dirty="0">
                <a:effectLst/>
                <a:latin typeface="+mn-ea"/>
                <a:cs typeface="Times New Roman" panose="02020603050405020304" pitchFamily="18" charset="0"/>
              </a:rPr>
              <a:t>项目</a:t>
            </a:r>
            <a:r>
              <a:rPr lang="zh-CN" altLang="en-US" sz="1800" dirty="0">
                <a:effectLst/>
                <a:latin typeface="+mn-ea"/>
                <a:cs typeface="Times New Roman" panose="02020603050405020304" pitchFamily="18" charset="0"/>
              </a:rPr>
              <a:t>，名为“</a:t>
            </a:r>
            <a:r>
              <a:rPr lang="en-US" altLang="zh-CN" sz="1800" dirty="0">
                <a:effectLst/>
                <a:latin typeface="+mn-ea"/>
                <a:cs typeface="Times New Roman" panose="02020603050405020304" pitchFamily="18" charset="0"/>
              </a:rPr>
              <a:t>WoreTree</a:t>
            </a:r>
            <a:r>
              <a:rPr lang="zh-CN" altLang="en-US" sz="1800" dirty="0">
                <a:effectLst/>
                <a:latin typeface="+mn-ea"/>
                <a:cs typeface="Times New Roman" panose="02020603050405020304" pitchFamily="18" charset="0"/>
              </a:rPr>
              <a:t>”。</a:t>
            </a:r>
            <a:br>
              <a:rPr lang="en-US" altLang="zh-CN" sz="1800" dirty="0">
                <a:effectLst/>
                <a:ea typeface="等线" panose="02010600030101010101" pitchFamily="2" charset="-122"/>
                <a:cs typeface="Times New Roman" panose="02020603050405020304" pitchFamily="18" charset="0"/>
              </a:rPr>
            </a:br>
            <a:endParaRPr lang="en-US" altLang="zh-CN" sz="1600" dirty="0">
              <a:solidFill>
                <a:schemeClr val="tx1">
                  <a:lumMod val="85000"/>
                  <a:lumOff val="15000"/>
                </a:schemeClr>
              </a:solidFill>
              <a:cs typeface="+mn-ea"/>
              <a:sym typeface="+mn-lt"/>
            </a:endParaRPr>
          </a:p>
        </p:txBody>
      </p:sp>
      <p:grpSp>
        <p:nvGrpSpPr>
          <p:cNvPr id="20" name="组合 19"/>
          <p:cNvGrpSpPr/>
          <p:nvPr/>
        </p:nvGrpSpPr>
        <p:grpSpPr>
          <a:xfrm>
            <a:off x="1514459" y="5584530"/>
            <a:ext cx="1453481" cy="482463"/>
            <a:chOff x="1142803" y="4753382"/>
            <a:chExt cx="1453481" cy="482463"/>
          </a:xfrm>
        </p:grpSpPr>
        <p:sp>
          <p:nvSpPr>
            <p:cNvPr id="21" name="矩形: 圆角 20"/>
            <p:cNvSpPr/>
            <p:nvPr/>
          </p:nvSpPr>
          <p:spPr>
            <a:xfrm flipH="1" flipV="1">
              <a:off x="1142803" y="4753382"/>
              <a:ext cx="1453481" cy="482463"/>
            </a:xfrm>
            <a:prstGeom prst="trapezoid">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21"/>
            <p:cNvSpPr txBox="1"/>
            <p:nvPr/>
          </p:nvSpPr>
          <p:spPr>
            <a:xfrm>
              <a:off x="1172762" y="4804690"/>
              <a:ext cx="1398289" cy="419635"/>
            </a:xfrm>
            <a:prstGeom prst="trapezoid">
              <a:avLst/>
            </a:prstGeom>
            <a:noFill/>
          </p:spPr>
          <p:txBody>
            <a:bodyPr wrap="none" rtlCol="0">
              <a:spAutoFit/>
            </a:bodyPr>
            <a:lstStyle/>
            <a:p>
              <a:r>
                <a:rPr lang="en-US" altLang="zh-CN" sz="2000" dirty="0">
                  <a:solidFill>
                    <a:schemeClr val="bg1"/>
                  </a:solidFill>
                  <a:latin typeface="Segoe Script" panose="030B0504020000000003" pitchFamily="66" charset="0"/>
                  <a:cs typeface="+mn-ea"/>
                  <a:sym typeface="+mn-lt"/>
                </a:rPr>
                <a:t>Subtitle</a:t>
              </a:r>
              <a:endParaRPr lang="zh-CN" altLang="en-US" sz="2000" dirty="0">
                <a:solidFill>
                  <a:schemeClr val="bg1"/>
                </a:solidFill>
                <a:latin typeface="Segoe Script" panose="030B0504020000000003" pitchFamily="66" charset="0"/>
                <a:cs typeface="+mn-ea"/>
                <a:sym typeface="+mn-lt"/>
              </a:endParaRPr>
            </a:p>
          </p:txBody>
        </p:sp>
      </p:grpSp>
      <p:grpSp>
        <p:nvGrpSpPr>
          <p:cNvPr id="5" name="组合 4"/>
          <p:cNvGrpSpPr/>
          <p:nvPr/>
        </p:nvGrpSpPr>
        <p:grpSpPr>
          <a:xfrm>
            <a:off x="1177254" y="545072"/>
            <a:ext cx="2974401" cy="1253973"/>
            <a:chOff x="1366252" y="1244541"/>
            <a:chExt cx="2974401" cy="1253973"/>
          </a:xfrm>
        </p:grpSpPr>
        <p:sp>
          <p:nvSpPr>
            <p:cNvPr id="13" name="文本框 12"/>
            <p:cNvSpPr txBox="1"/>
            <p:nvPr/>
          </p:nvSpPr>
          <p:spPr>
            <a:xfrm>
              <a:off x="1366252" y="1244541"/>
              <a:ext cx="2441694" cy="769441"/>
            </a:xfrm>
            <a:prstGeom prst="rect">
              <a:avLst/>
            </a:prstGeom>
            <a:noFill/>
          </p:spPr>
          <p:txBody>
            <a:bodyPr wrap="none" rtlCol="0">
              <a:spAutoFit/>
            </a:bodyPr>
            <a:lstStyle/>
            <a:p>
              <a:r>
                <a:rPr lang="zh-CN" altLang="en-US" sz="4400" dirty="0">
                  <a:solidFill>
                    <a:srgbClr val="786449"/>
                  </a:solidFill>
                  <a:cs typeface="+mn-ea"/>
                  <a:sym typeface="+mn-lt"/>
                </a:rPr>
                <a:t>选题动机</a:t>
              </a:r>
            </a:p>
          </p:txBody>
        </p:sp>
        <p:sp>
          <p:nvSpPr>
            <p:cNvPr id="14" name="文本框 13"/>
            <p:cNvSpPr txBox="1"/>
            <p:nvPr/>
          </p:nvSpPr>
          <p:spPr>
            <a:xfrm>
              <a:off x="1384394" y="1950413"/>
              <a:ext cx="2956259" cy="338554"/>
            </a:xfrm>
            <a:prstGeom prst="rect">
              <a:avLst/>
            </a:prstGeom>
            <a:noFill/>
          </p:spPr>
          <p:txBody>
            <a:bodyPr wrap="none" rtlCol="0">
              <a:spAutoFit/>
            </a:bodyPr>
            <a:lstStyle/>
            <a:p>
              <a:r>
                <a:rPr lang="en-US" altLang="zh-CN" sz="1600" dirty="0">
                  <a:solidFill>
                    <a:srgbClr val="A6AEB6"/>
                  </a:solidFill>
                  <a:latin typeface="Segoe Script" panose="030B0504020000000003" pitchFamily="66" charset="0"/>
                  <a:cs typeface="+mn-ea"/>
                  <a:sym typeface="+mn-lt"/>
                </a:rPr>
                <a:t>Selected topic motivation</a:t>
              </a:r>
              <a:endParaRPr lang="zh-CN" altLang="en-US" sz="1600" dirty="0">
                <a:solidFill>
                  <a:srgbClr val="A6AEB6"/>
                </a:solidFill>
                <a:latin typeface="Segoe Script" panose="030B0504020000000003" pitchFamily="66" charset="0"/>
                <a:cs typeface="+mn-ea"/>
                <a:sym typeface="+mn-lt"/>
              </a:endParaRPr>
            </a:p>
          </p:txBody>
        </p:sp>
        <p:sp>
          <p:nvSpPr>
            <p:cNvPr id="15" name="矩形: 圆角 14"/>
            <p:cNvSpPr/>
            <p:nvPr/>
          </p:nvSpPr>
          <p:spPr>
            <a:xfrm>
              <a:off x="1514459" y="2389449"/>
              <a:ext cx="595641" cy="109065"/>
            </a:xfrm>
            <a:prstGeom prst="roundRect">
              <a:avLst>
                <a:gd name="adj" fmla="val 50000"/>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 name="组合 3"/>
          <p:cNvGrpSpPr/>
          <p:nvPr/>
        </p:nvGrpSpPr>
        <p:grpSpPr>
          <a:xfrm>
            <a:off x="6710103" y="1618136"/>
            <a:ext cx="4631725" cy="4167047"/>
            <a:chOff x="6096000" y="1326544"/>
            <a:chExt cx="4631725" cy="4167047"/>
          </a:xfrm>
        </p:grpSpPr>
        <p:sp>
          <p:nvSpPr>
            <p:cNvPr id="30" name="圆角矩形 29"/>
            <p:cNvSpPr/>
            <p:nvPr/>
          </p:nvSpPr>
          <p:spPr>
            <a:xfrm>
              <a:off x="7571186" y="3690954"/>
              <a:ext cx="713227" cy="738769"/>
            </a:xfrm>
            <a:prstGeom prst="roundRect">
              <a:avLst/>
            </a:prstGeom>
            <a:solidFill>
              <a:srgbClr val="F1E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圆角矩形 30"/>
            <p:cNvSpPr/>
            <p:nvPr/>
          </p:nvSpPr>
          <p:spPr>
            <a:xfrm>
              <a:off x="6096000" y="2725073"/>
              <a:ext cx="1433253" cy="1433253"/>
            </a:xfrm>
            <a:prstGeom prst="roundRect">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Segoe Script" panose="030B0504020000000003" pitchFamily="66" charset="0"/>
                  <a:cs typeface="+mn-ea"/>
                  <a:sym typeface="+mn-lt"/>
                </a:rPr>
                <a:t>CET</a:t>
              </a:r>
              <a:endParaRPr lang="zh-CN" altLang="en-US" sz="2400" dirty="0">
                <a:latin typeface="Segoe Script" panose="030B0504020000000003" pitchFamily="66" charset="0"/>
                <a:cs typeface="+mn-ea"/>
                <a:sym typeface="+mn-lt"/>
              </a:endParaRPr>
            </a:p>
          </p:txBody>
        </p:sp>
        <p:sp>
          <p:nvSpPr>
            <p:cNvPr id="32" name="圆角矩形 31"/>
            <p:cNvSpPr/>
            <p:nvPr/>
          </p:nvSpPr>
          <p:spPr>
            <a:xfrm>
              <a:off x="7695236" y="2725072"/>
              <a:ext cx="1433253" cy="1433253"/>
            </a:xfrm>
            <a:prstGeom prst="roundRect">
              <a:avLst/>
            </a:prstGeom>
            <a:solidFill>
              <a:srgbClr val="DDC5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Segoe Script" panose="030B0504020000000003" pitchFamily="66" charset="0"/>
                  <a:cs typeface="+mn-ea"/>
                  <a:sym typeface="+mn-lt"/>
                </a:rPr>
                <a:t>TOFEL</a:t>
              </a:r>
              <a:endParaRPr lang="zh-CN" altLang="en-US" sz="2400" dirty="0">
                <a:latin typeface="Segoe Script" panose="030B0504020000000003" pitchFamily="66" charset="0"/>
                <a:cs typeface="+mn-ea"/>
                <a:sym typeface="+mn-lt"/>
              </a:endParaRPr>
            </a:p>
          </p:txBody>
        </p:sp>
        <p:sp>
          <p:nvSpPr>
            <p:cNvPr id="33" name="圆角矩形 32"/>
            <p:cNvSpPr/>
            <p:nvPr/>
          </p:nvSpPr>
          <p:spPr>
            <a:xfrm>
              <a:off x="9294472" y="2725072"/>
              <a:ext cx="1433253" cy="1433253"/>
            </a:xfrm>
            <a:prstGeom prst="roundRect">
              <a:avLst/>
            </a:prstGeom>
            <a:solidFill>
              <a:srgbClr val="ED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Segoe Script" panose="030B0504020000000003" pitchFamily="66" charset="0"/>
                  <a:cs typeface="+mn-ea"/>
                  <a:sym typeface="+mn-lt"/>
                </a:rPr>
                <a:t>IELTS</a:t>
              </a:r>
              <a:endParaRPr lang="zh-CN" altLang="en-US" sz="2400" dirty="0">
                <a:latin typeface="Segoe Script" panose="030B0504020000000003" pitchFamily="66" charset="0"/>
                <a:cs typeface="+mn-ea"/>
                <a:sym typeface="+mn-lt"/>
              </a:endParaRPr>
            </a:p>
          </p:txBody>
        </p:sp>
        <p:sp>
          <p:nvSpPr>
            <p:cNvPr id="34" name="圆角矩形 33"/>
            <p:cNvSpPr/>
            <p:nvPr/>
          </p:nvSpPr>
          <p:spPr>
            <a:xfrm>
              <a:off x="8471703" y="4060338"/>
              <a:ext cx="1433253" cy="1433253"/>
            </a:xfrm>
            <a:prstGeom prst="roundRect">
              <a:avLst/>
            </a:prstGeom>
            <a:blipFill rotWithShape="1">
              <a:blip r:embed="rId2">
                <a:extLst>
                  <a:ext uri="{BEBA8EAE-BF5A-486C-A8C5-ECC9F3942E4B}">
                    <a14:imgProps xmlns:a14="http://schemas.microsoft.com/office/drawing/2010/main">
                      <a14:imgLayer>
                        <a14:imgEffect>
                          <a14:brightnessContrast bright="3000"/>
                        </a14:imgEffect>
                        <a14:imgEffect>
                          <a14:saturation sat="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5" name="圆角矩形 34"/>
            <p:cNvSpPr/>
            <p:nvPr/>
          </p:nvSpPr>
          <p:spPr>
            <a:xfrm>
              <a:off x="6904043" y="1326544"/>
              <a:ext cx="1433253" cy="1433253"/>
            </a:xfrm>
            <a:prstGeom prst="roundRect">
              <a:avLst/>
            </a:prstGeom>
            <a:blipFill rotWithShape="1">
              <a:blip r:embed="rId3">
                <a:extLst>
                  <a:ext uri="{BEBA8EAE-BF5A-486C-A8C5-ECC9F3942E4B}">
                    <a14:imgProps xmlns:a14="http://schemas.microsoft.com/office/drawing/2010/main">
                      <a14:imgLayer>
                        <a14:imgEffect>
                          <a14:brightnessContrast bright="7000"/>
                        </a14:imgEffect>
                        <a14:imgEffect>
                          <a14:saturation sat="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45" name="圆角矩形 44"/>
            <p:cNvSpPr/>
            <p:nvPr/>
          </p:nvSpPr>
          <p:spPr>
            <a:xfrm>
              <a:off x="6911620" y="1326627"/>
              <a:ext cx="1433253" cy="1433253"/>
            </a:xfrm>
            <a:prstGeom prst="roundRect">
              <a:avLst/>
            </a:prstGeom>
            <a:solidFill>
              <a:srgbClr val="DDC5B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46" name="圆角矩形 45"/>
            <p:cNvSpPr/>
            <p:nvPr/>
          </p:nvSpPr>
          <p:spPr>
            <a:xfrm>
              <a:off x="8485112" y="4060260"/>
              <a:ext cx="1433253" cy="1433253"/>
            </a:xfrm>
            <a:prstGeom prst="roundRect">
              <a:avLst/>
            </a:prstGeom>
            <a:solidFill>
              <a:srgbClr val="DDC5B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73139" y="2970408"/>
            <a:ext cx="5445722" cy="1569660"/>
          </a:xfrm>
          <a:prstGeom prst="rect">
            <a:avLst/>
          </a:prstGeom>
        </p:spPr>
        <p:txBody>
          <a:bodyPr wrap="none">
            <a:spAutoFit/>
          </a:bodyPr>
          <a:lstStyle/>
          <a:p>
            <a:r>
              <a:rPr lang="en-US" altLang="zh-CN" sz="9600" dirty="0">
                <a:solidFill>
                  <a:srgbClr val="EEEAE7">
                    <a:alpha val="80000"/>
                  </a:srgbClr>
                </a:solidFill>
                <a:latin typeface="Segoe Script" panose="030B0504020000000003" pitchFamily="66" charset="0"/>
                <a:cs typeface="+mn-ea"/>
                <a:sym typeface="+mn-lt"/>
              </a:rPr>
              <a:t>Chapter</a:t>
            </a:r>
            <a:endParaRPr lang="zh-CN" altLang="en-US" sz="8800" dirty="0">
              <a:solidFill>
                <a:srgbClr val="EEEAE7">
                  <a:alpha val="80000"/>
                </a:srgbClr>
              </a:solidFill>
              <a:latin typeface="Segoe Script" panose="030B0504020000000003" pitchFamily="66" charset="0"/>
              <a:cs typeface="+mn-ea"/>
              <a:sym typeface="+mn-lt"/>
            </a:endParaRPr>
          </a:p>
        </p:txBody>
      </p:sp>
      <p:grpSp>
        <p:nvGrpSpPr>
          <p:cNvPr id="6" name="组合 5"/>
          <p:cNvGrpSpPr/>
          <p:nvPr/>
        </p:nvGrpSpPr>
        <p:grpSpPr>
          <a:xfrm>
            <a:off x="5391060" y="2025753"/>
            <a:ext cx="1409880" cy="1409880"/>
            <a:chOff x="5527949" y="1826778"/>
            <a:chExt cx="1136102" cy="1136102"/>
          </a:xfrm>
        </p:grpSpPr>
        <p:sp>
          <p:nvSpPr>
            <p:cNvPr id="2" name="圆角矩形 1"/>
            <p:cNvSpPr/>
            <p:nvPr/>
          </p:nvSpPr>
          <p:spPr>
            <a:xfrm>
              <a:off x="5527949" y="1826778"/>
              <a:ext cx="1136102" cy="1136102"/>
            </a:xfrm>
            <a:prstGeom prst="roundRect">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Segoe Script" panose="030B0504020000000003" pitchFamily="66" charset="0"/>
                <a:cs typeface="+mn-ea"/>
                <a:sym typeface="+mn-lt"/>
              </a:endParaRPr>
            </a:p>
          </p:txBody>
        </p:sp>
        <p:sp>
          <p:nvSpPr>
            <p:cNvPr id="5" name="圆角矩形 4"/>
            <p:cNvSpPr/>
            <p:nvPr/>
          </p:nvSpPr>
          <p:spPr>
            <a:xfrm>
              <a:off x="5710435" y="2140989"/>
              <a:ext cx="865937" cy="679681"/>
            </a:xfrm>
            <a:prstGeom prst="roundRect">
              <a:avLst/>
            </a:prstGeom>
          </p:spPr>
          <p:txBody>
            <a:bodyPr wrap="none">
              <a:spAutoFit/>
            </a:bodyPr>
            <a:lstStyle/>
            <a:p>
              <a:r>
                <a:rPr lang="en-US" altLang="zh-CN" sz="4400" dirty="0">
                  <a:solidFill>
                    <a:schemeClr val="bg1"/>
                  </a:solidFill>
                  <a:latin typeface="Segoe Script" panose="030B0504020000000003" pitchFamily="66" charset="0"/>
                  <a:cs typeface="+mn-ea"/>
                  <a:sym typeface="+mn-lt"/>
                </a:rPr>
                <a:t>02</a:t>
              </a:r>
              <a:endParaRPr lang="zh-CN" altLang="en-US" sz="4400" dirty="0">
                <a:solidFill>
                  <a:schemeClr val="bg1"/>
                </a:solidFill>
                <a:latin typeface="Segoe Script" panose="030B0504020000000003" pitchFamily="66" charset="0"/>
                <a:cs typeface="+mn-ea"/>
                <a:sym typeface="+mn-lt"/>
              </a:endParaRPr>
            </a:p>
          </p:txBody>
        </p:sp>
      </p:grpSp>
      <p:sp>
        <p:nvSpPr>
          <p:cNvPr id="13" name="文本框 12"/>
          <p:cNvSpPr txBox="1"/>
          <p:nvPr/>
        </p:nvSpPr>
        <p:spPr>
          <a:xfrm>
            <a:off x="4833475" y="3788261"/>
            <a:ext cx="2441694" cy="769441"/>
          </a:xfrm>
          <a:prstGeom prst="rect">
            <a:avLst/>
          </a:prstGeom>
          <a:noFill/>
        </p:spPr>
        <p:txBody>
          <a:bodyPr wrap="none" rtlCol="0">
            <a:spAutoFit/>
          </a:bodyPr>
          <a:lstStyle/>
          <a:p>
            <a:r>
              <a:rPr lang="zh-CN" altLang="en-US" sz="4400" dirty="0">
                <a:solidFill>
                  <a:srgbClr val="786449"/>
                </a:solidFill>
                <a:cs typeface="+mn-ea"/>
                <a:sym typeface="+mn-lt"/>
              </a:rPr>
              <a:t>软件功能</a:t>
            </a:r>
          </a:p>
        </p:txBody>
      </p:sp>
      <p:sp>
        <p:nvSpPr>
          <p:cNvPr id="14" name="文本框 13"/>
          <p:cNvSpPr txBox="1"/>
          <p:nvPr/>
        </p:nvSpPr>
        <p:spPr>
          <a:xfrm>
            <a:off x="4978546" y="4571776"/>
            <a:ext cx="2234907" cy="338554"/>
          </a:xfrm>
          <a:prstGeom prst="rect">
            <a:avLst/>
          </a:prstGeom>
          <a:noFill/>
        </p:spPr>
        <p:txBody>
          <a:bodyPr wrap="none" rtlCol="0">
            <a:spAutoFit/>
          </a:bodyPr>
          <a:lstStyle/>
          <a:p>
            <a:r>
              <a:rPr lang="en-US" altLang="zh-CN" sz="1600" dirty="0">
                <a:solidFill>
                  <a:srgbClr val="A6AEB6"/>
                </a:solidFill>
                <a:latin typeface="Segoe Script" panose="030B0504020000000003" pitchFamily="66" charset="0"/>
                <a:cs typeface="+mn-ea"/>
                <a:sym typeface="+mn-lt"/>
              </a:rPr>
              <a:t>Software functions</a:t>
            </a:r>
            <a:endParaRPr lang="zh-CN" altLang="en-US" sz="1600" dirty="0">
              <a:solidFill>
                <a:srgbClr val="A6AEB6"/>
              </a:solidFill>
              <a:latin typeface="Segoe Script" panose="030B0504020000000003" pitchFamily="66" charset="0"/>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心形 2"/>
          <p:cNvSpPr/>
          <p:nvPr/>
        </p:nvSpPr>
        <p:spPr>
          <a:xfrm>
            <a:off x="4724400" y="2674257"/>
            <a:ext cx="1509485" cy="1509485"/>
          </a:xfrm>
          <a:prstGeom prst="heart">
            <a:avLst/>
          </a:prstGeom>
          <a:solidFill>
            <a:srgbClr val="8AA4B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Segoe Script" panose="030B0504020000000003" pitchFamily="66" charset="0"/>
                <a:cs typeface="+mn-ea"/>
                <a:sym typeface="+mn-lt"/>
              </a:rPr>
              <a:t>01</a:t>
            </a:r>
            <a:endParaRPr lang="zh-CN" altLang="en-US" sz="3600" dirty="0">
              <a:latin typeface="Segoe Script" panose="030B0504020000000003" pitchFamily="66" charset="0"/>
              <a:cs typeface="+mn-ea"/>
              <a:sym typeface="+mn-lt"/>
            </a:endParaRPr>
          </a:p>
        </p:txBody>
      </p:sp>
      <p:sp>
        <p:nvSpPr>
          <p:cNvPr id="4" name="心形 3"/>
          <p:cNvSpPr/>
          <p:nvPr/>
        </p:nvSpPr>
        <p:spPr>
          <a:xfrm>
            <a:off x="5994399" y="2674257"/>
            <a:ext cx="1509485" cy="1509485"/>
          </a:xfrm>
          <a:prstGeom prst="heart">
            <a:avLst/>
          </a:prstGeom>
          <a:solidFill>
            <a:srgbClr val="EDCAAD">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Segoe Script" panose="030B0504020000000003" pitchFamily="66" charset="0"/>
                <a:cs typeface="+mn-ea"/>
                <a:sym typeface="+mn-lt"/>
              </a:rPr>
              <a:t>03</a:t>
            </a:r>
            <a:endParaRPr lang="zh-CN" altLang="en-US" sz="3600" dirty="0">
              <a:latin typeface="Segoe Script" panose="030B0504020000000003" pitchFamily="66" charset="0"/>
              <a:cs typeface="+mn-ea"/>
              <a:sym typeface="+mn-lt"/>
            </a:endParaRPr>
          </a:p>
        </p:txBody>
      </p:sp>
      <p:sp>
        <p:nvSpPr>
          <p:cNvPr id="5" name="心形 4"/>
          <p:cNvSpPr/>
          <p:nvPr/>
        </p:nvSpPr>
        <p:spPr>
          <a:xfrm>
            <a:off x="4724400" y="3900714"/>
            <a:ext cx="1509485" cy="1509485"/>
          </a:xfrm>
          <a:prstGeom prst="heart">
            <a:avLst/>
          </a:prstGeom>
          <a:solidFill>
            <a:srgbClr val="EFC8A7">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Segoe Script" panose="030B0504020000000003" pitchFamily="66" charset="0"/>
                <a:cs typeface="+mn-ea"/>
                <a:sym typeface="+mn-lt"/>
              </a:rPr>
              <a:t>02</a:t>
            </a:r>
            <a:endParaRPr lang="zh-CN" altLang="en-US" sz="3600" dirty="0">
              <a:latin typeface="Segoe Script" panose="030B0504020000000003" pitchFamily="66" charset="0"/>
              <a:cs typeface="+mn-ea"/>
              <a:sym typeface="+mn-lt"/>
            </a:endParaRPr>
          </a:p>
        </p:txBody>
      </p:sp>
      <p:sp>
        <p:nvSpPr>
          <p:cNvPr id="16" name="文本框 15"/>
          <p:cNvSpPr txBox="1"/>
          <p:nvPr/>
        </p:nvSpPr>
        <p:spPr>
          <a:xfrm>
            <a:off x="3094142" y="2905779"/>
            <a:ext cx="1098378" cy="523220"/>
          </a:xfrm>
          <a:prstGeom prst="rect">
            <a:avLst/>
          </a:prstGeom>
          <a:noFill/>
        </p:spPr>
        <p:txBody>
          <a:bodyPr wrap="none" rtlCol="0">
            <a:spAutoFit/>
          </a:bodyPr>
          <a:lstStyle/>
          <a:p>
            <a:r>
              <a:rPr lang="zh-CN" altLang="en-US" sz="2800" dirty="0">
                <a:solidFill>
                  <a:srgbClr val="85735B"/>
                </a:solidFill>
                <a:cs typeface="+mn-ea"/>
                <a:sym typeface="+mn-lt"/>
              </a:rPr>
              <a:t>词  典</a:t>
            </a:r>
          </a:p>
        </p:txBody>
      </p:sp>
      <p:sp>
        <p:nvSpPr>
          <p:cNvPr id="18" name="文本框 17"/>
          <p:cNvSpPr txBox="1"/>
          <p:nvPr/>
        </p:nvSpPr>
        <p:spPr>
          <a:xfrm>
            <a:off x="3131297" y="4524714"/>
            <a:ext cx="1098378" cy="523220"/>
          </a:xfrm>
          <a:prstGeom prst="rect">
            <a:avLst/>
          </a:prstGeom>
          <a:noFill/>
        </p:spPr>
        <p:txBody>
          <a:bodyPr wrap="none" rtlCol="0">
            <a:spAutoFit/>
          </a:bodyPr>
          <a:lstStyle/>
          <a:p>
            <a:r>
              <a:rPr lang="zh-CN" altLang="en-US" sz="2800" dirty="0">
                <a:solidFill>
                  <a:srgbClr val="85735B"/>
                </a:solidFill>
                <a:cs typeface="+mn-ea"/>
                <a:sym typeface="+mn-lt"/>
              </a:rPr>
              <a:t>记  忆</a:t>
            </a:r>
          </a:p>
        </p:txBody>
      </p:sp>
      <p:sp>
        <p:nvSpPr>
          <p:cNvPr id="20" name="文本框 19"/>
          <p:cNvSpPr txBox="1"/>
          <p:nvPr/>
        </p:nvSpPr>
        <p:spPr>
          <a:xfrm>
            <a:off x="7999481" y="2905779"/>
            <a:ext cx="1098378" cy="523220"/>
          </a:xfrm>
          <a:prstGeom prst="rect">
            <a:avLst/>
          </a:prstGeom>
          <a:noFill/>
        </p:spPr>
        <p:txBody>
          <a:bodyPr wrap="none" rtlCol="0">
            <a:spAutoFit/>
          </a:bodyPr>
          <a:lstStyle/>
          <a:p>
            <a:r>
              <a:rPr lang="zh-CN" altLang="en-US" sz="2800" dirty="0">
                <a:solidFill>
                  <a:srgbClr val="85735B"/>
                </a:solidFill>
                <a:cs typeface="+mn-ea"/>
                <a:sym typeface="+mn-lt"/>
              </a:rPr>
              <a:t>统  计</a:t>
            </a:r>
          </a:p>
        </p:txBody>
      </p:sp>
      <p:sp>
        <p:nvSpPr>
          <p:cNvPr id="22" name="文本框 21"/>
          <p:cNvSpPr txBox="1"/>
          <p:nvPr/>
        </p:nvSpPr>
        <p:spPr>
          <a:xfrm>
            <a:off x="7999481" y="4540181"/>
            <a:ext cx="1098378" cy="523220"/>
          </a:xfrm>
          <a:prstGeom prst="rect">
            <a:avLst/>
          </a:prstGeom>
          <a:noFill/>
        </p:spPr>
        <p:txBody>
          <a:bodyPr wrap="none" rtlCol="0">
            <a:spAutoFit/>
          </a:bodyPr>
          <a:lstStyle/>
          <a:p>
            <a:r>
              <a:rPr lang="zh-CN" altLang="en-US" sz="2800" dirty="0">
                <a:solidFill>
                  <a:srgbClr val="85735B"/>
                </a:solidFill>
                <a:cs typeface="+mn-ea"/>
                <a:sym typeface="+mn-lt"/>
              </a:rPr>
              <a:t>阅  读</a:t>
            </a:r>
          </a:p>
        </p:txBody>
      </p:sp>
      <p:grpSp>
        <p:nvGrpSpPr>
          <p:cNvPr id="33" name="组合 32"/>
          <p:cNvGrpSpPr/>
          <p:nvPr/>
        </p:nvGrpSpPr>
        <p:grpSpPr>
          <a:xfrm>
            <a:off x="4881413" y="852914"/>
            <a:ext cx="2441694" cy="1253973"/>
            <a:chOff x="-1555117" y="641873"/>
            <a:chExt cx="2441694" cy="1253973"/>
          </a:xfrm>
        </p:grpSpPr>
        <p:sp>
          <p:nvSpPr>
            <p:cNvPr id="34" name="文本框 33"/>
            <p:cNvSpPr txBox="1"/>
            <p:nvPr/>
          </p:nvSpPr>
          <p:spPr>
            <a:xfrm>
              <a:off x="-1555117" y="641873"/>
              <a:ext cx="2441694" cy="769441"/>
            </a:xfrm>
            <a:prstGeom prst="rect">
              <a:avLst/>
            </a:prstGeom>
            <a:noFill/>
          </p:spPr>
          <p:txBody>
            <a:bodyPr wrap="none" rtlCol="0">
              <a:spAutoFit/>
            </a:bodyPr>
            <a:lstStyle/>
            <a:p>
              <a:r>
                <a:rPr lang="zh-CN" altLang="en-US" sz="4400" dirty="0">
                  <a:solidFill>
                    <a:srgbClr val="786449"/>
                  </a:solidFill>
                  <a:cs typeface="+mn-ea"/>
                  <a:sym typeface="+mn-lt"/>
                </a:rPr>
                <a:t>软件功能</a:t>
              </a:r>
            </a:p>
          </p:txBody>
        </p:sp>
        <p:sp>
          <p:nvSpPr>
            <p:cNvPr id="35" name="文本框 34"/>
            <p:cNvSpPr txBox="1"/>
            <p:nvPr/>
          </p:nvSpPr>
          <p:spPr>
            <a:xfrm>
              <a:off x="-1457984" y="1356445"/>
              <a:ext cx="2234907" cy="338554"/>
            </a:xfrm>
            <a:prstGeom prst="rect">
              <a:avLst/>
            </a:prstGeom>
            <a:noFill/>
          </p:spPr>
          <p:txBody>
            <a:bodyPr wrap="none" rtlCol="0">
              <a:spAutoFit/>
            </a:bodyPr>
            <a:lstStyle/>
            <a:p>
              <a:r>
                <a:rPr lang="en-US" altLang="zh-CN" sz="1600" dirty="0">
                  <a:solidFill>
                    <a:srgbClr val="A6AEB6"/>
                  </a:solidFill>
                  <a:latin typeface="Segoe Script" panose="030B0504020000000003" pitchFamily="66" charset="0"/>
                  <a:cs typeface="+mn-ea"/>
                  <a:sym typeface="+mn-lt"/>
                </a:rPr>
                <a:t>Software functions</a:t>
              </a:r>
              <a:endParaRPr lang="zh-CN" altLang="en-US" sz="1600" dirty="0">
                <a:solidFill>
                  <a:srgbClr val="A6AEB6"/>
                </a:solidFill>
                <a:latin typeface="Segoe Script" panose="030B0504020000000003" pitchFamily="66" charset="0"/>
                <a:cs typeface="+mn-ea"/>
                <a:sym typeface="+mn-lt"/>
              </a:endParaRPr>
            </a:p>
          </p:txBody>
        </p:sp>
        <p:sp>
          <p:nvSpPr>
            <p:cNvPr id="36" name="矩形: 圆角 35"/>
            <p:cNvSpPr/>
            <p:nvPr/>
          </p:nvSpPr>
          <p:spPr>
            <a:xfrm>
              <a:off x="-632090" y="1786781"/>
              <a:ext cx="595641" cy="109065"/>
            </a:xfrm>
            <a:prstGeom prst="roundRect">
              <a:avLst>
                <a:gd name="adj" fmla="val 50000"/>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7" name="心形 36"/>
          <p:cNvSpPr/>
          <p:nvPr/>
        </p:nvSpPr>
        <p:spPr>
          <a:xfrm>
            <a:off x="5994399" y="3893458"/>
            <a:ext cx="1509485" cy="1509485"/>
          </a:xfrm>
          <a:prstGeom prst="heart">
            <a:avLst/>
          </a:prstGeom>
          <a:solidFill>
            <a:srgbClr val="DDC5B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Segoe Script" panose="030B0504020000000003" pitchFamily="66" charset="0"/>
                <a:cs typeface="+mn-ea"/>
                <a:sym typeface="+mn-lt"/>
              </a:rPr>
              <a:t>04</a:t>
            </a:r>
            <a:endParaRPr lang="zh-CN" altLang="en-US" sz="3600" dirty="0">
              <a:latin typeface="Segoe Script" panose="030B0504020000000003" pitchFamily="66" charset="0"/>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242644" y="2200505"/>
            <a:ext cx="3868282" cy="3152466"/>
          </a:xfrm>
          <a:prstGeom prst="rect">
            <a:avLst/>
          </a:prstGeom>
          <a:noFill/>
        </p:spPr>
        <p:txBody>
          <a:bodyPr wrap="square" rtlCol="0">
            <a:spAutoFit/>
          </a:bodyPr>
          <a:lstStyle/>
          <a:p>
            <a:pPr>
              <a:lnSpc>
                <a:spcPts val="2000"/>
              </a:lnSpc>
            </a:pPr>
            <a:r>
              <a:rPr lang="zh-CN" altLang="en-US" sz="1600" dirty="0">
                <a:solidFill>
                  <a:schemeClr val="tx1">
                    <a:lumMod val="85000"/>
                    <a:lumOff val="15000"/>
                  </a:schemeClr>
                </a:solidFill>
                <a:cs typeface="+mn-ea"/>
                <a:sym typeface="+mn-lt"/>
              </a:rPr>
              <a:t>在使用本软件的过程中，可能会遇到陌生词汇，想要浏览生词的详细信息，于是将该界面提供给用户作为简易词典使用</a:t>
            </a:r>
            <a:endParaRPr lang="en-US" altLang="zh-CN" sz="1600" dirty="0">
              <a:solidFill>
                <a:schemeClr val="tx1">
                  <a:lumMod val="85000"/>
                  <a:lumOff val="15000"/>
                </a:schemeClr>
              </a:solidFill>
              <a:cs typeface="+mn-ea"/>
              <a:sym typeface="+mn-lt"/>
            </a:endParaRPr>
          </a:p>
          <a:p>
            <a:pPr>
              <a:lnSpc>
                <a:spcPts val="2000"/>
              </a:lnSpc>
            </a:pPr>
            <a:endParaRPr lang="en-US" altLang="zh-CN" sz="1600" dirty="0">
              <a:solidFill>
                <a:schemeClr val="tx1">
                  <a:lumMod val="85000"/>
                  <a:lumOff val="15000"/>
                </a:schemeClr>
              </a:solidFill>
              <a:cs typeface="+mn-ea"/>
              <a:sym typeface="+mn-lt"/>
            </a:endParaRPr>
          </a:p>
          <a:p>
            <a:pPr>
              <a:lnSpc>
                <a:spcPts val="2000"/>
              </a:lnSpc>
            </a:pPr>
            <a:r>
              <a:rPr lang="zh-CN" altLang="en-US" sz="1600" dirty="0">
                <a:solidFill>
                  <a:schemeClr val="tx1">
                    <a:lumMod val="85000"/>
                    <a:lumOff val="15000"/>
                  </a:schemeClr>
                </a:solidFill>
                <a:cs typeface="+mn-ea"/>
                <a:sym typeface="+mn-lt"/>
              </a:rPr>
              <a:t>查询输入框没有内容时，初始界面提供 每日一句学习收藏</a:t>
            </a:r>
            <a:endParaRPr lang="en-US" altLang="zh-CN" sz="1600" dirty="0">
              <a:solidFill>
                <a:schemeClr val="tx1">
                  <a:lumMod val="85000"/>
                  <a:lumOff val="15000"/>
                </a:schemeClr>
              </a:solidFill>
              <a:cs typeface="+mn-ea"/>
              <a:sym typeface="+mn-lt"/>
            </a:endParaRPr>
          </a:p>
          <a:p>
            <a:pPr>
              <a:lnSpc>
                <a:spcPts val="2000"/>
              </a:lnSpc>
            </a:pPr>
            <a:endParaRPr lang="en-US" altLang="zh-CN" sz="1600" dirty="0">
              <a:solidFill>
                <a:schemeClr val="tx1">
                  <a:lumMod val="85000"/>
                  <a:lumOff val="15000"/>
                </a:schemeClr>
              </a:solidFill>
              <a:cs typeface="+mn-ea"/>
              <a:sym typeface="+mn-lt"/>
            </a:endParaRPr>
          </a:p>
          <a:p>
            <a:pPr>
              <a:lnSpc>
                <a:spcPts val="2000"/>
              </a:lnSpc>
            </a:pPr>
            <a:r>
              <a:rPr lang="zh-CN" altLang="en-US" sz="1600" dirty="0">
                <a:solidFill>
                  <a:schemeClr val="tx1">
                    <a:lumMod val="85000"/>
                    <a:lumOff val="15000"/>
                  </a:schemeClr>
                </a:solidFill>
                <a:cs typeface="+mn-ea"/>
                <a:sym typeface="+mn-lt"/>
              </a:rPr>
              <a:t>在本地所有的词库中查询单词，获得单词相关详细信息，学习发音</a:t>
            </a:r>
            <a:endParaRPr lang="en-US" altLang="zh-CN" sz="1600" dirty="0">
              <a:solidFill>
                <a:schemeClr val="tx1">
                  <a:lumMod val="85000"/>
                  <a:lumOff val="15000"/>
                </a:schemeClr>
              </a:solidFill>
              <a:cs typeface="+mn-ea"/>
              <a:sym typeface="+mn-lt"/>
            </a:endParaRPr>
          </a:p>
          <a:p>
            <a:pPr>
              <a:lnSpc>
                <a:spcPts val="2000"/>
              </a:lnSpc>
            </a:pPr>
            <a:endParaRPr lang="en-US" altLang="zh-CN" sz="1600" kern="100" dirty="0">
              <a:solidFill>
                <a:schemeClr val="tx1">
                  <a:lumMod val="85000"/>
                  <a:lumOff val="15000"/>
                </a:schemeClr>
              </a:solidFill>
              <a:effectLst/>
              <a:latin typeface="+mn-ea"/>
              <a:cs typeface="+mn-ea"/>
              <a:sym typeface="+mn-lt"/>
            </a:endParaRPr>
          </a:p>
          <a:p>
            <a:pPr>
              <a:lnSpc>
                <a:spcPts val="2000"/>
              </a:lnSpc>
            </a:pPr>
            <a:r>
              <a:rPr lang="zh-CN" altLang="zh-CN" sz="1600" kern="100" dirty="0">
                <a:solidFill>
                  <a:schemeClr val="tx1">
                    <a:lumMod val="85000"/>
                    <a:lumOff val="15000"/>
                  </a:schemeClr>
                </a:solidFill>
                <a:effectLst/>
                <a:latin typeface="+mn-ea"/>
                <a:cs typeface="Times New Roman" panose="02020603050405020304" pitchFamily="18" charset="0"/>
              </a:rPr>
              <a:t>在浏览过程中，可将单词加入</a:t>
            </a:r>
            <a:r>
              <a:rPr lang="zh-CN" altLang="en-US" sz="1600" kern="100" dirty="0">
                <a:solidFill>
                  <a:schemeClr val="tx1">
                    <a:lumMod val="85000"/>
                    <a:lumOff val="15000"/>
                  </a:schemeClr>
                </a:solidFill>
                <a:effectLst/>
                <a:latin typeface="+mn-ea"/>
                <a:cs typeface="Times New Roman" panose="02020603050405020304" pitchFamily="18" charset="0"/>
              </a:rPr>
              <a:t>记忆计划</a:t>
            </a:r>
            <a:endParaRPr lang="zh-CN" altLang="zh-CN" sz="16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nSpc>
                <a:spcPts val="2000"/>
              </a:lnSpc>
            </a:pPr>
            <a:endParaRPr lang="en-US" altLang="zh-CN" sz="1600" dirty="0">
              <a:solidFill>
                <a:schemeClr val="tx1">
                  <a:lumMod val="85000"/>
                  <a:lumOff val="15000"/>
                </a:schemeClr>
              </a:solidFill>
              <a:cs typeface="+mn-ea"/>
              <a:sym typeface="+mn-lt"/>
            </a:endParaRPr>
          </a:p>
        </p:txBody>
      </p:sp>
      <p:grpSp>
        <p:nvGrpSpPr>
          <p:cNvPr id="17" name="组合 16"/>
          <p:cNvGrpSpPr/>
          <p:nvPr/>
        </p:nvGrpSpPr>
        <p:grpSpPr>
          <a:xfrm>
            <a:off x="6735091" y="476657"/>
            <a:ext cx="2441694" cy="1246644"/>
            <a:chOff x="-1555117" y="641873"/>
            <a:chExt cx="2441694" cy="1246644"/>
          </a:xfrm>
        </p:grpSpPr>
        <p:sp>
          <p:nvSpPr>
            <p:cNvPr id="18" name="文本框 17"/>
            <p:cNvSpPr txBox="1"/>
            <p:nvPr/>
          </p:nvSpPr>
          <p:spPr>
            <a:xfrm>
              <a:off x="-1555117" y="641873"/>
              <a:ext cx="2441694" cy="769441"/>
            </a:xfrm>
            <a:prstGeom prst="rect">
              <a:avLst/>
            </a:prstGeom>
            <a:noFill/>
          </p:spPr>
          <p:txBody>
            <a:bodyPr wrap="none" rtlCol="0">
              <a:spAutoFit/>
            </a:bodyPr>
            <a:lstStyle/>
            <a:p>
              <a:r>
                <a:rPr lang="zh-CN" altLang="en-US" sz="4400" dirty="0">
                  <a:solidFill>
                    <a:srgbClr val="786449"/>
                  </a:solidFill>
                  <a:cs typeface="+mn-ea"/>
                  <a:sym typeface="+mn-lt"/>
                </a:rPr>
                <a:t>词典功能</a:t>
              </a:r>
            </a:p>
          </p:txBody>
        </p:sp>
        <p:sp>
          <p:nvSpPr>
            <p:cNvPr id="19" name="文本框 18"/>
            <p:cNvSpPr txBox="1"/>
            <p:nvPr/>
          </p:nvSpPr>
          <p:spPr>
            <a:xfrm>
              <a:off x="-1256782" y="1334520"/>
              <a:ext cx="1845024" cy="338554"/>
            </a:xfrm>
            <a:prstGeom prst="rect">
              <a:avLst/>
            </a:prstGeom>
            <a:noFill/>
          </p:spPr>
          <p:txBody>
            <a:bodyPr wrap="square" rtlCol="0">
              <a:spAutoFit/>
            </a:bodyPr>
            <a:lstStyle/>
            <a:p>
              <a:r>
                <a:rPr lang="en-US" altLang="zh-CN" sz="1600" dirty="0">
                  <a:solidFill>
                    <a:srgbClr val="A6AEB6"/>
                  </a:solidFill>
                  <a:latin typeface="Segoe Script" panose="030B0504020000000003" pitchFamily="66" charset="0"/>
                  <a:cs typeface="+mn-ea"/>
                  <a:sym typeface="+mn-lt"/>
                </a:rPr>
                <a:t>The dictionary</a:t>
              </a:r>
              <a:endParaRPr lang="zh-CN" altLang="en-US" sz="1600" dirty="0">
                <a:solidFill>
                  <a:srgbClr val="A6AEB6"/>
                </a:solidFill>
                <a:latin typeface="Segoe Script" panose="030B0504020000000003" pitchFamily="66" charset="0"/>
                <a:cs typeface="+mn-ea"/>
                <a:sym typeface="+mn-lt"/>
              </a:endParaRPr>
            </a:p>
          </p:txBody>
        </p:sp>
        <p:sp>
          <p:nvSpPr>
            <p:cNvPr id="20" name="矩形: 圆角 19"/>
            <p:cNvSpPr/>
            <p:nvPr/>
          </p:nvSpPr>
          <p:spPr>
            <a:xfrm>
              <a:off x="-632091" y="1779452"/>
              <a:ext cx="595641" cy="109065"/>
            </a:xfrm>
            <a:prstGeom prst="roundRect">
              <a:avLst>
                <a:gd name="adj" fmla="val 50000"/>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3" name="图片 2">
            <a:extLst>
              <a:ext uri="{FF2B5EF4-FFF2-40B4-BE49-F238E27FC236}">
                <a16:creationId xmlns:a16="http://schemas.microsoft.com/office/drawing/2014/main" id="{EF112790-D9A3-4B2B-B2EA-5D9CFF75E6B4}"/>
              </a:ext>
            </a:extLst>
          </p:cNvPr>
          <p:cNvPicPr>
            <a:picLocks noChangeAspect="1"/>
          </p:cNvPicPr>
          <p:nvPr/>
        </p:nvPicPr>
        <p:blipFill>
          <a:blip r:embed="rId3"/>
          <a:stretch>
            <a:fillRect/>
          </a:stretch>
        </p:blipFill>
        <p:spPr>
          <a:xfrm>
            <a:off x="105923" y="36994"/>
            <a:ext cx="4320000" cy="2959137"/>
          </a:xfrm>
          <a:prstGeom prst="rect">
            <a:avLst/>
          </a:prstGeom>
        </p:spPr>
      </p:pic>
      <p:pic>
        <p:nvPicPr>
          <p:cNvPr id="9" name="图片 8">
            <a:extLst>
              <a:ext uri="{FF2B5EF4-FFF2-40B4-BE49-F238E27FC236}">
                <a16:creationId xmlns:a16="http://schemas.microsoft.com/office/drawing/2014/main" id="{2F4340F9-6064-4777-9D79-F020DB1A6FA3}"/>
              </a:ext>
            </a:extLst>
          </p:cNvPr>
          <p:cNvPicPr>
            <a:picLocks noChangeAspect="1"/>
          </p:cNvPicPr>
          <p:nvPr/>
        </p:nvPicPr>
        <p:blipFill>
          <a:blip r:embed="rId4"/>
          <a:stretch>
            <a:fillRect/>
          </a:stretch>
        </p:blipFill>
        <p:spPr>
          <a:xfrm>
            <a:off x="2415091" y="1949432"/>
            <a:ext cx="4320000" cy="2959136"/>
          </a:xfrm>
          <a:prstGeom prst="rect">
            <a:avLst/>
          </a:prstGeom>
        </p:spPr>
      </p:pic>
      <p:pic>
        <p:nvPicPr>
          <p:cNvPr id="5" name="图片 4">
            <a:extLst>
              <a:ext uri="{FF2B5EF4-FFF2-40B4-BE49-F238E27FC236}">
                <a16:creationId xmlns:a16="http://schemas.microsoft.com/office/drawing/2014/main" id="{51C5590C-FA86-42E6-B454-163C870E2C71}"/>
              </a:ext>
            </a:extLst>
          </p:cNvPr>
          <p:cNvPicPr>
            <a:picLocks noChangeAspect="1"/>
          </p:cNvPicPr>
          <p:nvPr/>
        </p:nvPicPr>
        <p:blipFill>
          <a:blip r:embed="rId5"/>
          <a:stretch>
            <a:fillRect/>
          </a:stretch>
        </p:blipFill>
        <p:spPr>
          <a:xfrm>
            <a:off x="105923" y="3861869"/>
            <a:ext cx="4320000" cy="29591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2452477" y="6579910"/>
            <a:ext cx="22969082" cy="5096861"/>
            <a:chOff x="-7718104" y="4888270"/>
            <a:chExt cx="22969082" cy="5096861"/>
          </a:xfrm>
        </p:grpSpPr>
        <p:sp>
          <p:nvSpPr>
            <p:cNvPr id="48" name="任意多边形 14"/>
            <p:cNvSpPr/>
            <p:nvPr/>
          </p:nvSpPr>
          <p:spPr>
            <a:xfrm rot="23044">
              <a:off x="13186221" y="4888270"/>
              <a:ext cx="2064757" cy="4468682"/>
            </a:xfrm>
            <a:custGeom>
              <a:avLst/>
              <a:gdLst>
                <a:gd name="connsiteX0" fmla="*/ 113214 w 2700745"/>
                <a:gd name="connsiteY0" fmla="*/ 0 h 5609953"/>
                <a:gd name="connsiteX1" fmla="*/ 2577734 w 2700745"/>
                <a:gd name="connsiteY1" fmla="*/ 0 h 5609953"/>
                <a:gd name="connsiteX2" fmla="*/ 2690948 w 2700745"/>
                <a:gd name="connsiteY2" fmla="*/ 113214 h 5609953"/>
                <a:gd name="connsiteX3" fmla="*/ 2690948 w 2700745"/>
                <a:gd name="connsiteY3" fmla="*/ 195943 h 5609953"/>
                <a:gd name="connsiteX4" fmla="*/ 2700745 w 2700745"/>
                <a:gd name="connsiteY4" fmla="*/ 195943 h 5609953"/>
                <a:gd name="connsiteX5" fmla="*/ 2700745 w 2700745"/>
                <a:gd name="connsiteY5" fmla="*/ 5043898 h 5609953"/>
                <a:gd name="connsiteX6" fmla="*/ 2700745 w 2700745"/>
                <a:gd name="connsiteY6" fmla="*/ 5394960 h 5609953"/>
                <a:gd name="connsiteX7" fmla="*/ 2700745 w 2700745"/>
                <a:gd name="connsiteY7" fmla="*/ 5496739 h 5609953"/>
                <a:gd name="connsiteX8" fmla="*/ 2587531 w 2700745"/>
                <a:gd name="connsiteY8" fmla="*/ 5609953 h 5609953"/>
                <a:gd name="connsiteX9" fmla="*/ 123011 w 2700745"/>
                <a:gd name="connsiteY9" fmla="*/ 5609953 h 5609953"/>
                <a:gd name="connsiteX10" fmla="*/ 9797 w 2700745"/>
                <a:gd name="connsiteY10" fmla="*/ 5496739 h 5609953"/>
                <a:gd name="connsiteX11" fmla="*/ 9797 w 2700745"/>
                <a:gd name="connsiteY11" fmla="*/ 5394960 h 5609953"/>
                <a:gd name="connsiteX12" fmla="*/ 9797 w 2700745"/>
                <a:gd name="connsiteY12" fmla="*/ 5043898 h 5609953"/>
                <a:gd name="connsiteX13" fmla="*/ 9797 w 2700745"/>
                <a:gd name="connsiteY13" fmla="*/ 611458 h 5609953"/>
                <a:gd name="connsiteX14" fmla="*/ 8897 w 2700745"/>
                <a:gd name="connsiteY14" fmla="*/ 610123 h 5609953"/>
                <a:gd name="connsiteX15" fmla="*/ 0 w 2700745"/>
                <a:gd name="connsiteY15" fmla="*/ 566055 h 5609953"/>
                <a:gd name="connsiteX16" fmla="*/ 0 w 2700745"/>
                <a:gd name="connsiteY16" fmla="*/ 113214 h 5609953"/>
                <a:gd name="connsiteX17" fmla="*/ 113214 w 2700745"/>
                <a:gd name="connsiteY17" fmla="*/ 0 h 56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00745" h="5609953">
                  <a:moveTo>
                    <a:pt x="113214" y="0"/>
                  </a:moveTo>
                  <a:lnTo>
                    <a:pt x="2577734" y="0"/>
                  </a:lnTo>
                  <a:cubicBezTo>
                    <a:pt x="2640260" y="0"/>
                    <a:pt x="2690948" y="50688"/>
                    <a:pt x="2690948" y="113214"/>
                  </a:cubicBezTo>
                  <a:lnTo>
                    <a:pt x="2690948" y="195943"/>
                  </a:lnTo>
                  <a:lnTo>
                    <a:pt x="2700745" y="195943"/>
                  </a:lnTo>
                  <a:lnTo>
                    <a:pt x="2700745" y="5043898"/>
                  </a:lnTo>
                  <a:lnTo>
                    <a:pt x="2700745" y="5394960"/>
                  </a:lnTo>
                  <a:lnTo>
                    <a:pt x="2700745" y="5496739"/>
                  </a:lnTo>
                  <a:cubicBezTo>
                    <a:pt x="2700745" y="5559265"/>
                    <a:pt x="2650057" y="5609953"/>
                    <a:pt x="2587531" y="5609953"/>
                  </a:cubicBezTo>
                  <a:lnTo>
                    <a:pt x="123011" y="5609953"/>
                  </a:lnTo>
                  <a:cubicBezTo>
                    <a:pt x="60485" y="5609953"/>
                    <a:pt x="9797" y="5559265"/>
                    <a:pt x="9797" y="5496739"/>
                  </a:cubicBezTo>
                  <a:lnTo>
                    <a:pt x="9797" y="5394960"/>
                  </a:lnTo>
                  <a:lnTo>
                    <a:pt x="9797" y="5043898"/>
                  </a:lnTo>
                  <a:lnTo>
                    <a:pt x="9797" y="611458"/>
                  </a:lnTo>
                  <a:lnTo>
                    <a:pt x="8897" y="610123"/>
                  </a:lnTo>
                  <a:cubicBezTo>
                    <a:pt x="3168" y="596578"/>
                    <a:pt x="0" y="581687"/>
                    <a:pt x="0" y="566055"/>
                  </a:cubicBezTo>
                  <a:lnTo>
                    <a:pt x="0" y="113214"/>
                  </a:lnTo>
                  <a:cubicBezTo>
                    <a:pt x="0" y="50688"/>
                    <a:pt x="50688" y="0"/>
                    <a:pt x="113214" y="0"/>
                  </a:cubicBezTo>
                  <a:close/>
                </a:path>
              </a:pathLst>
            </a:custGeom>
            <a:solidFill>
              <a:srgbClr val="EDCAA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44" name="矩形 43"/>
            <p:cNvSpPr/>
            <p:nvPr/>
          </p:nvSpPr>
          <p:spPr>
            <a:xfrm>
              <a:off x="-7718104" y="7277100"/>
              <a:ext cx="9566031" cy="270803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 name="文本框 2"/>
          <p:cNvSpPr txBox="1"/>
          <p:nvPr/>
        </p:nvSpPr>
        <p:spPr>
          <a:xfrm>
            <a:off x="178188" y="1598672"/>
            <a:ext cx="3533199" cy="4397614"/>
          </a:xfrm>
          <a:prstGeom prst="rect">
            <a:avLst/>
          </a:prstGeom>
          <a:noFill/>
        </p:spPr>
        <p:txBody>
          <a:bodyPr wrap="square" rtlCol="0">
            <a:spAutoFit/>
          </a:bodyPr>
          <a:lstStyle/>
          <a:p>
            <a:pPr indent="266700" algn="just">
              <a:lnSpc>
                <a:spcPts val="2600"/>
              </a:lnSpc>
            </a:pPr>
            <a:r>
              <a:rPr lang="zh-CN" altLang="zh-CN" sz="1600" b="1" kern="100" dirty="0">
                <a:solidFill>
                  <a:schemeClr val="tx1">
                    <a:lumMod val="85000"/>
                    <a:lumOff val="15000"/>
                  </a:schemeClr>
                </a:solidFill>
                <a:effectLst/>
                <a:latin typeface="+mn-ea"/>
                <a:cs typeface="Times New Roman" panose="02020603050405020304" pitchFamily="18" charset="0"/>
              </a:rPr>
              <a:t>选图</a:t>
            </a:r>
            <a:r>
              <a:rPr lang="zh-CN" altLang="en-US" sz="1600" b="1" kern="100" dirty="0">
                <a:solidFill>
                  <a:schemeClr val="tx1">
                    <a:lumMod val="85000"/>
                    <a:lumOff val="15000"/>
                  </a:schemeClr>
                </a:solidFill>
                <a:effectLst/>
                <a:latin typeface="+mn-ea"/>
                <a:cs typeface="Times New Roman" panose="02020603050405020304" pitchFamily="18" charset="0"/>
              </a:rPr>
              <a:t>模式</a:t>
            </a:r>
            <a:r>
              <a:rPr lang="zh-CN" altLang="en-US" sz="1600" kern="100" dirty="0">
                <a:solidFill>
                  <a:schemeClr val="tx1">
                    <a:lumMod val="85000"/>
                    <a:lumOff val="15000"/>
                  </a:schemeClr>
                </a:solidFill>
                <a:latin typeface="+mn-ea"/>
                <a:cs typeface="Times New Roman" panose="02020603050405020304" pitchFamily="18" charset="0"/>
              </a:rPr>
              <a:t>：</a:t>
            </a:r>
            <a:r>
              <a:rPr lang="zh-CN" altLang="zh-CN" sz="1600" kern="100" dirty="0">
                <a:solidFill>
                  <a:schemeClr val="tx1">
                    <a:lumMod val="85000"/>
                    <a:lumOff val="15000"/>
                  </a:schemeClr>
                </a:solidFill>
                <a:effectLst/>
                <a:latin typeface="+mn-ea"/>
                <a:cs typeface="Times New Roman" panose="02020603050405020304" pitchFamily="18" charset="0"/>
              </a:rPr>
              <a:t>用户要根据给出的英文单词从四张不同的图片中选择对应的图片；</a:t>
            </a:r>
            <a:endParaRPr lang="en-US" altLang="zh-CN" sz="1600" kern="100" dirty="0">
              <a:solidFill>
                <a:schemeClr val="tx1">
                  <a:lumMod val="85000"/>
                  <a:lumOff val="15000"/>
                </a:schemeClr>
              </a:solidFill>
              <a:effectLst/>
              <a:latin typeface="+mn-ea"/>
              <a:cs typeface="Times New Roman" panose="02020603050405020304" pitchFamily="18" charset="0"/>
            </a:endParaRPr>
          </a:p>
          <a:p>
            <a:pPr indent="266700" algn="just">
              <a:lnSpc>
                <a:spcPts val="2600"/>
              </a:lnSpc>
            </a:pPr>
            <a:r>
              <a:rPr lang="zh-CN" altLang="zh-CN" sz="1600" b="1" kern="100" dirty="0">
                <a:solidFill>
                  <a:schemeClr val="tx1">
                    <a:lumMod val="85000"/>
                    <a:lumOff val="15000"/>
                  </a:schemeClr>
                </a:solidFill>
                <a:effectLst/>
                <a:latin typeface="+mn-ea"/>
                <a:cs typeface="Times New Roman" panose="02020603050405020304" pitchFamily="18" charset="0"/>
              </a:rPr>
              <a:t>选释义</a:t>
            </a:r>
            <a:r>
              <a:rPr lang="zh-CN" altLang="en-US" sz="1600" b="1" kern="100" dirty="0">
                <a:solidFill>
                  <a:schemeClr val="tx1">
                    <a:lumMod val="85000"/>
                    <a:lumOff val="15000"/>
                  </a:schemeClr>
                </a:solidFill>
                <a:effectLst/>
                <a:latin typeface="+mn-ea"/>
                <a:cs typeface="Times New Roman" panose="02020603050405020304" pitchFamily="18" charset="0"/>
              </a:rPr>
              <a:t>模式</a:t>
            </a:r>
            <a:r>
              <a:rPr lang="zh-CN" altLang="en-US" sz="1600" kern="100" dirty="0">
                <a:solidFill>
                  <a:schemeClr val="tx1">
                    <a:lumMod val="85000"/>
                    <a:lumOff val="15000"/>
                  </a:schemeClr>
                </a:solidFill>
                <a:latin typeface="+mn-ea"/>
                <a:cs typeface="Times New Roman" panose="02020603050405020304" pitchFamily="18" charset="0"/>
              </a:rPr>
              <a:t>：</a:t>
            </a:r>
            <a:r>
              <a:rPr lang="zh-CN" altLang="zh-CN" sz="1600" kern="100" dirty="0">
                <a:solidFill>
                  <a:schemeClr val="tx1">
                    <a:lumMod val="85000"/>
                    <a:lumOff val="15000"/>
                  </a:schemeClr>
                </a:solidFill>
                <a:effectLst/>
                <a:latin typeface="+mn-ea"/>
                <a:cs typeface="Times New Roman" panose="02020603050405020304" pitchFamily="18" charset="0"/>
              </a:rPr>
              <a:t>用户要根据给出的英文单词从四个不同的中文释义中选择对应的释义</a:t>
            </a:r>
            <a:endParaRPr lang="en-US" altLang="zh-CN" sz="1600" kern="100" dirty="0">
              <a:solidFill>
                <a:schemeClr val="tx1">
                  <a:lumMod val="85000"/>
                  <a:lumOff val="15000"/>
                </a:schemeClr>
              </a:solidFill>
              <a:effectLst/>
              <a:latin typeface="+mn-ea"/>
              <a:cs typeface="Times New Roman" panose="02020603050405020304" pitchFamily="18" charset="0"/>
            </a:endParaRPr>
          </a:p>
          <a:p>
            <a:pPr indent="266700" algn="just">
              <a:lnSpc>
                <a:spcPts val="2600"/>
              </a:lnSpc>
            </a:pPr>
            <a:r>
              <a:rPr lang="zh-CN" altLang="zh-CN" sz="1600" b="1" kern="100" dirty="0">
                <a:solidFill>
                  <a:schemeClr val="tx1">
                    <a:lumMod val="85000"/>
                    <a:lumOff val="15000"/>
                  </a:schemeClr>
                </a:solidFill>
                <a:effectLst/>
                <a:latin typeface="+mn-ea"/>
                <a:cs typeface="Times New Roman" panose="02020603050405020304" pitchFamily="18" charset="0"/>
              </a:rPr>
              <a:t>默写</a:t>
            </a:r>
            <a:r>
              <a:rPr lang="zh-CN" altLang="en-US" sz="1600" b="1" kern="100" dirty="0">
                <a:solidFill>
                  <a:schemeClr val="tx1">
                    <a:lumMod val="85000"/>
                    <a:lumOff val="15000"/>
                  </a:schemeClr>
                </a:solidFill>
                <a:effectLst/>
                <a:latin typeface="+mn-ea"/>
                <a:cs typeface="Times New Roman" panose="02020603050405020304" pitchFamily="18" charset="0"/>
              </a:rPr>
              <a:t>模式</a:t>
            </a:r>
            <a:r>
              <a:rPr lang="zh-CN" altLang="en-US" sz="1600" kern="100" dirty="0">
                <a:solidFill>
                  <a:schemeClr val="tx1">
                    <a:lumMod val="85000"/>
                    <a:lumOff val="15000"/>
                  </a:schemeClr>
                </a:solidFill>
                <a:effectLst/>
                <a:latin typeface="+mn-ea"/>
                <a:cs typeface="Times New Roman" panose="02020603050405020304" pitchFamily="18" charset="0"/>
              </a:rPr>
              <a:t>：</a:t>
            </a:r>
            <a:r>
              <a:rPr lang="zh-CN" altLang="zh-CN" sz="1600" kern="100" dirty="0">
                <a:solidFill>
                  <a:schemeClr val="tx1">
                    <a:lumMod val="85000"/>
                    <a:lumOff val="15000"/>
                  </a:schemeClr>
                </a:solidFill>
                <a:effectLst/>
                <a:latin typeface="+mn-ea"/>
                <a:cs typeface="Times New Roman" panose="02020603050405020304" pitchFamily="18" charset="0"/>
              </a:rPr>
              <a:t>用户要根据给出的中文释义</a:t>
            </a:r>
            <a:r>
              <a:rPr lang="zh-CN" altLang="en-US" sz="1600" kern="100" dirty="0">
                <a:solidFill>
                  <a:schemeClr val="tx1">
                    <a:lumMod val="85000"/>
                    <a:lumOff val="15000"/>
                  </a:schemeClr>
                </a:solidFill>
                <a:effectLst/>
                <a:latin typeface="+mn-ea"/>
                <a:cs typeface="Times New Roman" panose="02020603050405020304" pitchFamily="18" charset="0"/>
              </a:rPr>
              <a:t>，</a:t>
            </a:r>
            <a:r>
              <a:rPr lang="zh-CN" altLang="zh-CN" sz="1600" kern="100" dirty="0">
                <a:solidFill>
                  <a:schemeClr val="tx1">
                    <a:lumMod val="85000"/>
                    <a:lumOff val="15000"/>
                  </a:schemeClr>
                </a:solidFill>
                <a:effectLst/>
                <a:latin typeface="+mn-ea"/>
                <a:cs typeface="Times New Roman" panose="02020603050405020304" pitchFamily="18" charset="0"/>
              </a:rPr>
              <a:t>用户在默写过程中可按住提示按钮以显示答案或点击发音按钮以听一次该单词发音</a:t>
            </a:r>
            <a:endParaRPr lang="en-US" altLang="zh-CN" sz="1600" kern="100" dirty="0">
              <a:solidFill>
                <a:schemeClr val="tx1">
                  <a:lumMod val="85000"/>
                  <a:lumOff val="15000"/>
                </a:schemeClr>
              </a:solidFill>
              <a:effectLst/>
              <a:latin typeface="+mn-ea"/>
              <a:cs typeface="Times New Roman" panose="02020603050405020304" pitchFamily="18" charset="0"/>
            </a:endParaRPr>
          </a:p>
          <a:p>
            <a:pPr indent="266700" algn="just">
              <a:lnSpc>
                <a:spcPts val="2600"/>
              </a:lnSpc>
            </a:pPr>
            <a:r>
              <a:rPr lang="zh-CN" altLang="en-US" sz="1600" kern="100" dirty="0">
                <a:solidFill>
                  <a:schemeClr val="tx1">
                    <a:lumMod val="85000"/>
                    <a:lumOff val="15000"/>
                  </a:schemeClr>
                </a:solidFill>
                <a:effectLst/>
                <a:latin typeface="+mn-ea"/>
                <a:cs typeface="Times New Roman" panose="02020603050405020304" pitchFamily="18" charset="0"/>
              </a:rPr>
              <a:t>当用户在选释义模式和默写模式中有过错误的选择，那么该单词会在后续记忆中重复出现</a:t>
            </a:r>
            <a:endParaRPr lang="en-US" altLang="zh-CN" sz="1600" kern="100" dirty="0">
              <a:solidFill>
                <a:schemeClr val="tx1">
                  <a:lumMod val="85000"/>
                  <a:lumOff val="15000"/>
                </a:schemeClr>
              </a:solidFill>
              <a:effectLst/>
              <a:latin typeface="+mn-ea"/>
              <a:cs typeface="Times New Roman" panose="02020603050405020304" pitchFamily="18" charset="0"/>
            </a:endParaRPr>
          </a:p>
        </p:txBody>
      </p:sp>
      <p:grpSp>
        <p:nvGrpSpPr>
          <p:cNvPr id="36" name="组合 35"/>
          <p:cNvGrpSpPr/>
          <p:nvPr/>
        </p:nvGrpSpPr>
        <p:grpSpPr>
          <a:xfrm>
            <a:off x="733697" y="242401"/>
            <a:ext cx="2441694" cy="1248601"/>
            <a:chOff x="-1555117" y="641873"/>
            <a:chExt cx="2441694" cy="1248601"/>
          </a:xfrm>
        </p:grpSpPr>
        <p:sp>
          <p:nvSpPr>
            <p:cNvPr id="37" name="文本框 36"/>
            <p:cNvSpPr txBox="1"/>
            <p:nvPr/>
          </p:nvSpPr>
          <p:spPr>
            <a:xfrm>
              <a:off x="-1555117" y="641873"/>
              <a:ext cx="2441694" cy="769441"/>
            </a:xfrm>
            <a:prstGeom prst="rect">
              <a:avLst/>
            </a:prstGeom>
            <a:noFill/>
          </p:spPr>
          <p:txBody>
            <a:bodyPr wrap="none" rtlCol="0">
              <a:spAutoFit/>
            </a:bodyPr>
            <a:lstStyle/>
            <a:p>
              <a:r>
                <a:rPr lang="zh-CN" altLang="en-US" sz="4400" dirty="0">
                  <a:solidFill>
                    <a:srgbClr val="786449"/>
                  </a:solidFill>
                  <a:cs typeface="+mn-ea"/>
                  <a:sym typeface="+mn-lt"/>
                </a:rPr>
                <a:t>记忆功能</a:t>
              </a:r>
            </a:p>
          </p:txBody>
        </p:sp>
        <p:sp>
          <p:nvSpPr>
            <p:cNvPr id="38" name="文本框 37"/>
            <p:cNvSpPr txBox="1"/>
            <p:nvPr/>
          </p:nvSpPr>
          <p:spPr>
            <a:xfrm>
              <a:off x="-1370772" y="1349904"/>
              <a:ext cx="2073003" cy="338554"/>
            </a:xfrm>
            <a:prstGeom prst="rect">
              <a:avLst/>
            </a:prstGeom>
            <a:noFill/>
          </p:spPr>
          <p:txBody>
            <a:bodyPr wrap="none" rtlCol="0">
              <a:spAutoFit/>
            </a:bodyPr>
            <a:lstStyle/>
            <a:p>
              <a:r>
                <a:rPr lang="en-US" altLang="zh-CN" sz="1600" dirty="0">
                  <a:solidFill>
                    <a:srgbClr val="A6AEB6"/>
                  </a:solidFill>
                  <a:latin typeface="Segoe Script" panose="030B0504020000000003" pitchFamily="66" charset="0"/>
                  <a:cs typeface="+mn-ea"/>
                  <a:sym typeface="+mn-lt"/>
                </a:rPr>
                <a:t>Memory function</a:t>
              </a:r>
              <a:endParaRPr lang="zh-CN" altLang="en-US" sz="1600" dirty="0">
                <a:solidFill>
                  <a:srgbClr val="A6AEB6"/>
                </a:solidFill>
                <a:latin typeface="Segoe Script" panose="030B0504020000000003" pitchFamily="66" charset="0"/>
                <a:cs typeface="+mn-ea"/>
                <a:sym typeface="+mn-lt"/>
              </a:endParaRPr>
            </a:p>
          </p:txBody>
        </p:sp>
        <p:sp>
          <p:nvSpPr>
            <p:cNvPr id="39" name="矩形: 圆角 38"/>
            <p:cNvSpPr/>
            <p:nvPr/>
          </p:nvSpPr>
          <p:spPr>
            <a:xfrm>
              <a:off x="-538625" y="1781409"/>
              <a:ext cx="595641" cy="109065"/>
            </a:xfrm>
            <a:prstGeom prst="roundRect">
              <a:avLst>
                <a:gd name="adj" fmla="val 50000"/>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7" name="图片 6">
            <a:extLst>
              <a:ext uri="{FF2B5EF4-FFF2-40B4-BE49-F238E27FC236}">
                <a16:creationId xmlns:a16="http://schemas.microsoft.com/office/drawing/2014/main" id="{4883BFA3-8EA5-4339-9F16-07AF00C4BA01}"/>
              </a:ext>
            </a:extLst>
          </p:cNvPr>
          <p:cNvPicPr>
            <a:picLocks noChangeAspect="1"/>
          </p:cNvPicPr>
          <p:nvPr/>
        </p:nvPicPr>
        <p:blipFill>
          <a:blip r:embed="rId3"/>
          <a:stretch>
            <a:fillRect/>
          </a:stretch>
        </p:blipFill>
        <p:spPr>
          <a:xfrm>
            <a:off x="4138189" y="242401"/>
            <a:ext cx="3960000" cy="2712542"/>
          </a:xfrm>
          <a:prstGeom prst="rect">
            <a:avLst/>
          </a:prstGeom>
        </p:spPr>
      </p:pic>
      <p:pic>
        <p:nvPicPr>
          <p:cNvPr id="10" name="图片 9">
            <a:extLst>
              <a:ext uri="{FF2B5EF4-FFF2-40B4-BE49-F238E27FC236}">
                <a16:creationId xmlns:a16="http://schemas.microsoft.com/office/drawing/2014/main" id="{0E5F2244-F483-4CCB-91C6-974F35C93319}"/>
              </a:ext>
            </a:extLst>
          </p:cNvPr>
          <p:cNvPicPr>
            <a:picLocks noChangeAspect="1"/>
          </p:cNvPicPr>
          <p:nvPr/>
        </p:nvPicPr>
        <p:blipFill>
          <a:blip r:embed="rId4"/>
          <a:stretch>
            <a:fillRect/>
          </a:stretch>
        </p:blipFill>
        <p:spPr>
          <a:xfrm>
            <a:off x="8221213" y="550786"/>
            <a:ext cx="3960000" cy="2712542"/>
          </a:xfrm>
          <a:prstGeom prst="rect">
            <a:avLst/>
          </a:prstGeom>
        </p:spPr>
      </p:pic>
      <p:pic>
        <p:nvPicPr>
          <p:cNvPr id="12" name="图片 11">
            <a:extLst>
              <a:ext uri="{FF2B5EF4-FFF2-40B4-BE49-F238E27FC236}">
                <a16:creationId xmlns:a16="http://schemas.microsoft.com/office/drawing/2014/main" id="{E1668597-F686-4E73-A36E-A321642D5255}"/>
              </a:ext>
            </a:extLst>
          </p:cNvPr>
          <p:cNvPicPr>
            <a:picLocks noChangeAspect="1"/>
          </p:cNvPicPr>
          <p:nvPr/>
        </p:nvPicPr>
        <p:blipFill>
          <a:blip r:embed="rId5"/>
          <a:stretch>
            <a:fillRect/>
          </a:stretch>
        </p:blipFill>
        <p:spPr>
          <a:xfrm>
            <a:off x="4261213" y="3053146"/>
            <a:ext cx="3960000" cy="2712542"/>
          </a:xfrm>
          <a:prstGeom prst="rect">
            <a:avLst/>
          </a:prstGeom>
        </p:spPr>
      </p:pic>
      <p:pic>
        <p:nvPicPr>
          <p:cNvPr id="16" name="图片 15">
            <a:extLst>
              <a:ext uri="{FF2B5EF4-FFF2-40B4-BE49-F238E27FC236}">
                <a16:creationId xmlns:a16="http://schemas.microsoft.com/office/drawing/2014/main" id="{6E495970-4541-4461-BD57-7B1F3C0857F1}"/>
              </a:ext>
            </a:extLst>
          </p:cNvPr>
          <p:cNvPicPr>
            <a:picLocks noChangeAspect="1"/>
          </p:cNvPicPr>
          <p:nvPr/>
        </p:nvPicPr>
        <p:blipFill>
          <a:blip r:embed="rId6"/>
          <a:stretch>
            <a:fillRect/>
          </a:stretch>
        </p:blipFill>
        <p:spPr>
          <a:xfrm>
            <a:off x="8221213" y="3594672"/>
            <a:ext cx="3960000" cy="271254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7420224" y="1722458"/>
            <a:ext cx="4493870" cy="3921907"/>
          </a:xfrm>
          <a:prstGeom prst="rect">
            <a:avLst/>
          </a:prstGeom>
          <a:noFill/>
        </p:spPr>
        <p:txBody>
          <a:bodyPr wrap="square" rtlCol="0">
            <a:spAutoFit/>
          </a:bodyPr>
          <a:lstStyle/>
          <a:p>
            <a:pPr>
              <a:lnSpc>
                <a:spcPts val="2600"/>
              </a:lnSpc>
            </a:pPr>
            <a:r>
              <a:rPr lang="zh-CN" altLang="en-US" sz="1600" dirty="0">
                <a:solidFill>
                  <a:schemeClr val="tx1">
                    <a:lumMod val="85000"/>
                    <a:lumOff val="15000"/>
                  </a:schemeClr>
                </a:solidFill>
                <a:cs typeface="+mn-ea"/>
                <a:sym typeface="+mn-lt"/>
              </a:rPr>
              <a:t>统计的数据分为三个部分</a:t>
            </a:r>
            <a:endParaRPr lang="en-US" altLang="zh-CN" sz="1600" dirty="0">
              <a:solidFill>
                <a:schemeClr val="tx1">
                  <a:lumMod val="85000"/>
                  <a:lumOff val="15000"/>
                </a:schemeClr>
              </a:solidFill>
              <a:cs typeface="+mn-ea"/>
              <a:sym typeface="+mn-lt"/>
            </a:endParaRPr>
          </a:p>
          <a:p>
            <a:pPr>
              <a:lnSpc>
                <a:spcPts val="2600"/>
              </a:lnSpc>
            </a:pPr>
            <a:r>
              <a:rPr lang="zh-CN" altLang="en-US" sz="1600" b="1" dirty="0">
                <a:solidFill>
                  <a:schemeClr val="tx1">
                    <a:lumMod val="85000"/>
                    <a:lumOff val="15000"/>
                  </a:schemeClr>
                </a:solidFill>
                <a:cs typeface="+mn-ea"/>
                <a:sym typeface="+mn-lt"/>
              </a:rPr>
              <a:t>近期错词</a:t>
            </a:r>
            <a:r>
              <a:rPr lang="zh-CN" altLang="en-US" sz="1600" dirty="0">
                <a:solidFill>
                  <a:schemeClr val="tx1">
                    <a:lumMod val="85000"/>
                    <a:lumOff val="15000"/>
                  </a:schemeClr>
                </a:solidFill>
                <a:cs typeface="+mn-ea"/>
                <a:sym typeface="+mn-lt"/>
              </a:rPr>
              <a:t>：上一次记忆过程中有过错误的单词，可以在本次记忆中复习回顾</a:t>
            </a:r>
            <a:endParaRPr lang="en-US" altLang="zh-CN" sz="1600" dirty="0">
              <a:solidFill>
                <a:schemeClr val="tx1">
                  <a:lumMod val="85000"/>
                  <a:lumOff val="15000"/>
                </a:schemeClr>
              </a:solidFill>
              <a:cs typeface="+mn-ea"/>
              <a:sym typeface="+mn-lt"/>
            </a:endParaRPr>
          </a:p>
          <a:p>
            <a:pPr>
              <a:lnSpc>
                <a:spcPts val="2600"/>
              </a:lnSpc>
            </a:pPr>
            <a:r>
              <a:rPr lang="zh-CN" altLang="en-US" sz="1600" b="1" dirty="0">
                <a:solidFill>
                  <a:schemeClr val="tx1">
                    <a:lumMod val="85000"/>
                    <a:lumOff val="15000"/>
                  </a:schemeClr>
                </a:solidFill>
                <a:cs typeface="+mn-ea"/>
                <a:sym typeface="+mn-lt"/>
              </a:rPr>
              <a:t>本周期</a:t>
            </a:r>
            <a:r>
              <a:rPr lang="zh-CN" altLang="en-US" sz="1600" dirty="0">
                <a:solidFill>
                  <a:schemeClr val="tx1">
                    <a:lumMod val="85000"/>
                    <a:lumOff val="15000"/>
                  </a:schemeClr>
                </a:solidFill>
                <a:cs typeface="+mn-ea"/>
                <a:sym typeface="+mn-lt"/>
              </a:rPr>
              <a:t>：本次记忆中需要记忆的单词，单词量根据用户设置而定</a:t>
            </a:r>
            <a:endParaRPr lang="en-US" altLang="zh-CN" sz="1600" dirty="0">
              <a:solidFill>
                <a:schemeClr val="tx1">
                  <a:lumMod val="85000"/>
                  <a:lumOff val="15000"/>
                </a:schemeClr>
              </a:solidFill>
              <a:cs typeface="+mn-ea"/>
              <a:sym typeface="+mn-lt"/>
            </a:endParaRPr>
          </a:p>
          <a:p>
            <a:pPr>
              <a:lnSpc>
                <a:spcPts val="2600"/>
              </a:lnSpc>
            </a:pPr>
            <a:r>
              <a:rPr lang="zh-CN" altLang="en-US" sz="1600" b="1" dirty="0">
                <a:solidFill>
                  <a:schemeClr val="tx1">
                    <a:lumMod val="85000"/>
                    <a:lumOff val="15000"/>
                  </a:schemeClr>
                </a:solidFill>
                <a:cs typeface="+mn-ea"/>
                <a:sym typeface="+mn-lt"/>
              </a:rPr>
              <a:t>新加入</a:t>
            </a:r>
            <a:r>
              <a:rPr lang="zh-CN" altLang="en-US" sz="1600" dirty="0">
                <a:solidFill>
                  <a:schemeClr val="tx1">
                    <a:lumMod val="85000"/>
                    <a:lumOff val="15000"/>
                  </a:schemeClr>
                </a:solidFill>
                <a:cs typeface="+mn-ea"/>
                <a:sym typeface="+mn-lt"/>
              </a:rPr>
              <a:t>：用户最近成批地新加入记忆计划的单词</a:t>
            </a:r>
            <a:endParaRPr lang="en-US" altLang="zh-CN" sz="1600" dirty="0">
              <a:solidFill>
                <a:schemeClr val="tx1">
                  <a:lumMod val="85000"/>
                  <a:lumOff val="15000"/>
                </a:schemeClr>
              </a:solidFill>
              <a:cs typeface="+mn-ea"/>
              <a:sym typeface="+mn-lt"/>
            </a:endParaRPr>
          </a:p>
          <a:p>
            <a:pPr>
              <a:lnSpc>
                <a:spcPts val="2600"/>
              </a:lnSpc>
            </a:pPr>
            <a:endParaRPr lang="en-US" altLang="zh-CN" sz="1600" dirty="0">
              <a:solidFill>
                <a:schemeClr val="tx1">
                  <a:lumMod val="85000"/>
                  <a:lumOff val="15000"/>
                </a:schemeClr>
              </a:solidFill>
              <a:cs typeface="+mn-ea"/>
              <a:sym typeface="+mn-lt"/>
            </a:endParaRPr>
          </a:p>
          <a:p>
            <a:pPr>
              <a:lnSpc>
                <a:spcPts val="2600"/>
              </a:lnSpc>
            </a:pPr>
            <a:r>
              <a:rPr lang="zh-CN" altLang="en-US" sz="1600" dirty="0">
                <a:solidFill>
                  <a:schemeClr val="tx1">
                    <a:lumMod val="85000"/>
                    <a:lumOff val="15000"/>
                  </a:schemeClr>
                </a:solidFill>
                <a:cs typeface="+mn-ea"/>
                <a:sym typeface="+mn-lt"/>
              </a:rPr>
              <a:t>右侧为植物成长系统</a:t>
            </a:r>
            <a:endParaRPr lang="en-US" altLang="zh-CN" sz="1600" dirty="0">
              <a:solidFill>
                <a:schemeClr val="tx1">
                  <a:lumMod val="85000"/>
                  <a:lumOff val="15000"/>
                </a:schemeClr>
              </a:solidFill>
              <a:cs typeface="+mn-ea"/>
              <a:sym typeface="+mn-lt"/>
            </a:endParaRPr>
          </a:p>
          <a:p>
            <a:pPr>
              <a:lnSpc>
                <a:spcPts val="2600"/>
              </a:lnSpc>
            </a:pPr>
            <a:r>
              <a:rPr lang="zh-CN" altLang="zh-CN" sz="1600" kern="100" dirty="0">
                <a:solidFill>
                  <a:schemeClr val="tx1">
                    <a:lumMod val="85000"/>
                    <a:lumOff val="15000"/>
                  </a:schemeClr>
                </a:solidFill>
                <a:effectLst/>
                <a:latin typeface="+mn-ea"/>
                <a:cs typeface="Times New Roman" panose="02020603050405020304" pitchFamily="18" charset="0"/>
              </a:rPr>
              <a:t>用户</a:t>
            </a:r>
            <a:r>
              <a:rPr lang="zh-CN" altLang="en-US" sz="1600" kern="100" dirty="0">
                <a:solidFill>
                  <a:schemeClr val="tx1">
                    <a:lumMod val="85000"/>
                    <a:lumOff val="15000"/>
                  </a:schemeClr>
                </a:solidFill>
                <a:effectLst/>
                <a:latin typeface="+mn-ea"/>
                <a:cs typeface="Times New Roman" panose="02020603050405020304" pitchFamily="18" charset="0"/>
              </a:rPr>
              <a:t>本次记忆</a:t>
            </a:r>
            <a:r>
              <a:rPr lang="zh-CN" altLang="en-US" sz="1600" kern="100" dirty="0">
                <a:solidFill>
                  <a:schemeClr val="tx1">
                    <a:lumMod val="85000"/>
                    <a:lumOff val="15000"/>
                  </a:schemeClr>
                </a:solidFill>
                <a:latin typeface="+mn-ea"/>
                <a:cs typeface="Times New Roman" panose="02020603050405020304" pitchFamily="18" charset="0"/>
              </a:rPr>
              <a:t>的完成</a:t>
            </a:r>
            <a:r>
              <a:rPr lang="zh-CN" altLang="zh-CN" sz="1600" kern="100" dirty="0">
                <a:solidFill>
                  <a:schemeClr val="tx1">
                    <a:lumMod val="85000"/>
                    <a:lumOff val="15000"/>
                  </a:schemeClr>
                </a:solidFill>
                <a:effectLst/>
                <a:latin typeface="+mn-ea"/>
                <a:cs typeface="Times New Roman" panose="02020603050405020304" pitchFamily="18" charset="0"/>
              </a:rPr>
              <a:t>情况与</a:t>
            </a:r>
            <a:r>
              <a:rPr lang="zh-CN" altLang="en-US" sz="1600" kern="100" dirty="0">
                <a:solidFill>
                  <a:schemeClr val="tx1">
                    <a:lumMod val="85000"/>
                    <a:lumOff val="15000"/>
                  </a:schemeClr>
                </a:solidFill>
                <a:effectLst/>
                <a:latin typeface="+mn-ea"/>
                <a:cs typeface="Times New Roman" panose="02020603050405020304" pitchFamily="18" charset="0"/>
              </a:rPr>
              <a:t>小植物</a:t>
            </a:r>
            <a:r>
              <a:rPr lang="zh-CN" altLang="zh-CN" sz="1600" kern="100" dirty="0">
                <a:solidFill>
                  <a:schemeClr val="tx1">
                    <a:lumMod val="85000"/>
                    <a:lumOff val="15000"/>
                  </a:schemeClr>
                </a:solidFill>
                <a:effectLst/>
                <a:latin typeface="+mn-ea"/>
                <a:cs typeface="Times New Roman" panose="02020603050405020304" pitchFamily="18" charset="0"/>
              </a:rPr>
              <a:t>的成长情况成正相关，激发用户记忆单词的积极性</a:t>
            </a:r>
            <a:r>
              <a:rPr lang="zh-CN" altLang="zh-CN" sz="1800" kern="100" dirty="0">
                <a:effectLst/>
                <a:ea typeface="等线" panose="02010600030101010101" pitchFamily="2" charset="-122"/>
                <a:cs typeface="Times New Roman" panose="02020603050405020304" pitchFamily="18" charset="0"/>
              </a:rPr>
              <a:t>。</a:t>
            </a:r>
            <a:endParaRPr lang="en-US" altLang="zh-CN" sz="1600" dirty="0">
              <a:solidFill>
                <a:schemeClr val="tx1">
                  <a:lumMod val="85000"/>
                  <a:lumOff val="15000"/>
                </a:schemeClr>
              </a:solidFill>
              <a:cs typeface="+mn-ea"/>
              <a:sym typeface="+mn-lt"/>
            </a:endParaRPr>
          </a:p>
          <a:p>
            <a:pPr>
              <a:lnSpc>
                <a:spcPts val="2000"/>
              </a:lnSpc>
            </a:pPr>
            <a:endParaRPr lang="en-US" altLang="zh-CN" sz="1600" dirty="0">
              <a:solidFill>
                <a:schemeClr val="tx1">
                  <a:lumMod val="85000"/>
                  <a:lumOff val="15000"/>
                </a:schemeClr>
              </a:solidFill>
              <a:cs typeface="+mn-ea"/>
              <a:sym typeface="+mn-lt"/>
            </a:endParaRPr>
          </a:p>
          <a:p>
            <a:pPr>
              <a:lnSpc>
                <a:spcPts val="2000"/>
              </a:lnSpc>
            </a:pPr>
            <a:endParaRPr lang="en-US" altLang="zh-CN" sz="1600" dirty="0">
              <a:solidFill>
                <a:schemeClr val="tx1">
                  <a:lumMod val="85000"/>
                  <a:lumOff val="15000"/>
                </a:schemeClr>
              </a:solidFill>
              <a:cs typeface="+mn-ea"/>
              <a:sym typeface="+mn-lt"/>
            </a:endParaRPr>
          </a:p>
        </p:txBody>
      </p:sp>
      <p:grpSp>
        <p:nvGrpSpPr>
          <p:cNvPr id="37" name="组合 36"/>
          <p:cNvGrpSpPr/>
          <p:nvPr/>
        </p:nvGrpSpPr>
        <p:grpSpPr>
          <a:xfrm>
            <a:off x="8030963" y="366329"/>
            <a:ext cx="2441694" cy="1188180"/>
            <a:chOff x="-1555117" y="641873"/>
            <a:chExt cx="2441694" cy="1188180"/>
          </a:xfrm>
        </p:grpSpPr>
        <p:sp>
          <p:nvSpPr>
            <p:cNvPr id="38" name="文本框 37"/>
            <p:cNvSpPr txBox="1"/>
            <p:nvPr/>
          </p:nvSpPr>
          <p:spPr>
            <a:xfrm>
              <a:off x="-1555117" y="641873"/>
              <a:ext cx="2441694" cy="769441"/>
            </a:xfrm>
            <a:prstGeom prst="rect">
              <a:avLst/>
            </a:prstGeom>
            <a:noFill/>
          </p:spPr>
          <p:txBody>
            <a:bodyPr wrap="none" rtlCol="0">
              <a:spAutoFit/>
            </a:bodyPr>
            <a:lstStyle/>
            <a:p>
              <a:r>
                <a:rPr lang="zh-CN" altLang="en-US" sz="4400" dirty="0">
                  <a:solidFill>
                    <a:srgbClr val="786449"/>
                  </a:solidFill>
                  <a:cs typeface="+mn-ea"/>
                  <a:sym typeface="+mn-lt"/>
                </a:rPr>
                <a:t>统计功能</a:t>
              </a:r>
            </a:p>
          </p:txBody>
        </p:sp>
        <p:sp>
          <p:nvSpPr>
            <p:cNvPr id="39" name="文本框 38"/>
            <p:cNvSpPr txBox="1"/>
            <p:nvPr/>
          </p:nvSpPr>
          <p:spPr>
            <a:xfrm>
              <a:off x="-1441304" y="1331354"/>
              <a:ext cx="2214068" cy="338554"/>
            </a:xfrm>
            <a:prstGeom prst="rect">
              <a:avLst/>
            </a:prstGeom>
            <a:noFill/>
          </p:spPr>
          <p:txBody>
            <a:bodyPr wrap="none" rtlCol="0">
              <a:spAutoFit/>
            </a:bodyPr>
            <a:lstStyle/>
            <a:p>
              <a:r>
                <a:rPr lang="en-US" altLang="zh-CN" sz="1600" dirty="0">
                  <a:solidFill>
                    <a:srgbClr val="A6AEB6"/>
                  </a:solidFill>
                  <a:latin typeface="Segoe Script" panose="030B0504020000000003" pitchFamily="66" charset="0"/>
                  <a:cs typeface="+mn-ea"/>
                  <a:sym typeface="+mn-lt"/>
                </a:rPr>
                <a:t>Statistics Function</a:t>
              </a:r>
              <a:endParaRPr lang="zh-CN" altLang="en-US" sz="1600" dirty="0">
                <a:solidFill>
                  <a:srgbClr val="A6AEB6"/>
                </a:solidFill>
                <a:latin typeface="Segoe Script" panose="030B0504020000000003" pitchFamily="66" charset="0"/>
                <a:cs typeface="+mn-ea"/>
                <a:sym typeface="+mn-lt"/>
              </a:endParaRPr>
            </a:p>
          </p:txBody>
        </p:sp>
        <p:sp>
          <p:nvSpPr>
            <p:cNvPr id="40" name="矩形: 圆角 39"/>
            <p:cNvSpPr/>
            <p:nvPr/>
          </p:nvSpPr>
          <p:spPr>
            <a:xfrm>
              <a:off x="-632091" y="1720988"/>
              <a:ext cx="595641" cy="109065"/>
            </a:xfrm>
            <a:prstGeom prst="roundRect">
              <a:avLst>
                <a:gd name="adj" fmla="val 50000"/>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5" name="图片 24">
            <a:extLst>
              <a:ext uri="{FF2B5EF4-FFF2-40B4-BE49-F238E27FC236}">
                <a16:creationId xmlns:a16="http://schemas.microsoft.com/office/drawing/2014/main" id="{2A309841-3258-47E8-B287-47429AB8F417}"/>
              </a:ext>
            </a:extLst>
          </p:cNvPr>
          <p:cNvPicPr>
            <a:picLocks noChangeAspect="1"/>
          </p:cNvPicPr>
          <p:nvPr/>
        </p:nvPicPr>
        <p:blipFill>
          <a:blip r:embed="rId2"/>
          <a:stretch>
            <a:fillRect/>
          </a:stretch>
        </p:blipFill>
        <p:spPr>
          <a:xfrm>
            <a:off x="371009" y="242890"/>
            <a:ext cx="4320000" cy="2959137"/>
          </a:xfrm>
          <a:prstGeom prst="rect">
            <a:avLst/>
          </a:prstGeom>
        </p:spPr>
      </p:pic>
      <p:pic>
        <p:nvPicPr>
          <p:cNvPr id="27" name="图片 26">
            <a:extLst>
              <a:ext uri="{FF2B5EF4-FFF2-40B4-BE49-F238E27FC236}">
                <a16:creationId xmlns:a16="http://schemas.microsoft.com/office/drawing/2014/main" id="{611B5107-444E-458C-AEE9-71A97801ED2D}"/>
              </a:ext>
            </a:extLst>
          </p:cNvPr>
          <p:cNvPicPr>
            <a:picLocks noChangeAspect="1"/>
          </p:cNvPicPr>
          <p:nvPr/>
        </p:nvPicPr>
        <p:blipFill>
          <a:blip r:embed="rId3"/>
          <a:stretch>
            <a:fillRect/>
          </a:stretch>
        </p:blipFill>
        <p:spPr>
          <a:xfrm>
            <a:off x="1596664" y="2176406"/>
            <a:ext cx="4320000" cy="2959136"/>
          </a:xfrm>
          <a:prstGeom prst="rect">
            <a:avLst/>
          </a:prstGeom>
        </p:spPr>
      </p:pic>
      <p:pic>
        <p:nvPicPr>
          <p:cNvPr id="29" name="图片 28">
            <a:extLst>
              <a:ext uri="{FF2B5EF4-FFF2-40B4-BE49-F238E27FC236}">
                <a16:creationId xmlns:a16="http://schemas.microsoft.com/office/drawing/2014/main" id="{F58518B4-A193-4935-944F-91AE2596A2CC}"/>
              </a:ext>
            </a:extLst>
          </p:cNvPr>
          <p:cNvPicPr>
            <a:picLocks noChangeAspect="1"/>
          </p:cNvPicPr>
          <p:nvPr/>
        </p:nvPicPr>
        <p:blipFill>
          <a:blip r:embed="rId4"/>
          <a:stretch>
            <a:fillRect/>
          </a:stretch>
        </p:blipFill>
        <p:spPr>
          <a:xfrm>
            <a:off x="2822319" y="3817339"/>
            <a:ext cx="4320000" cy="2959136"/>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rbj13ew">
      <a:majorFont>
        <a:latin typeface="Segoe UI"/>
        <a:ea typeface="全字库正楷体"/>
        <a:cs typeface=""/>
      </a:majorFont>
      <a:minorFont>
        <a:latin typeface="Segoe UI"/>
        <a:ea typeface="全字库正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775</Words>
  <Application>Microsoft Office PowerPoint</Application>
  <PresentationFormat>宽屏</PresentationFormat>
  <Paragraphs>110</Paragraphs>
  <Slides>14</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全字库正楷体</vt:lpstr>
      <vt:lpstr>Arial</vt:lpstr>
      <vt:lpstr>Segoe Script</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谢 逸帆</cp:lastModifiedBy>
  <cp:revision>179</cp:revision>
  <dcterms:created xsi:type="dcterms:W3CDTF">2020-10-26T01:57:00Z</dcterms:created>
  <dcterms:modified xsi:type="dcterms:W3CDTF">2021-07-02T12:07:31Z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