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2"/>
  </p:notesMasterIdLst>
  <p:sldIdLst>
    <p:sldId id="283" r:id="rId3"/>
    <p:sldId id="284" r:id="rId4"/>
    <p:sldId id="286" r:id="rId5"/>
    <p:sldId id="294" r:id="rId6"/>
    <p:sldId id="310" r:id="rId7"/>
    <p:sldId id="307" r:id="rId8"/>
    <p:sldId id="311" r:id="rId9"/>
    <p:sldId id="308" r:id="rId10"/>
    <p:sldId id="313" r:id="rId11"/>
    <p:sldId id="314" r:id="rId12"/>
    <p:sldId id="315" r:id="rId13"/>
    <p:sldId id="316" r:id="rId14"/>
    <p:sldId id="317" r:id="rId15"/>
    <p:sldId id="319" r:id="rId16"/>
    <p:sldId id="318" r:id="rId17"/>
    <p:sldId id="320" r:id="rId18"/>
    <p:sldId id="309" r:id="rId19"/>
    <p:sldId id="321" r:id="rId20"/>
    <p:sldId id="30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A6C"/>
    <a:srgbClr val="44546A"/>
    <a:srgbClr val="ED7D31"/>
    <a:srgbClr val="EC6C45"/>
    <a:srgbClr val="AF395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8477" autoAdjust="0"/>
  </p:normalViewPr>
  <p:slideViewPr>
    <p:cSldViewPr snapToGrid="0">
      <p:cViewPr varScale="1">
        <p:scale>
          <a:sx n="83" d="100"/>
          <a:sy n="83" d="100"/>
        </p:scale>
        <p:origin x="56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C8C0F1-C9F6-4EC6-9D23-112A931D2F77}" type="datetimeFigureOut">
              <a:rPr lang="zh-CN" altLang="en-US" smtClean="0"/>
              <a:t>2022-04-12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6886BA-A652-453B-A47D-AEA5354F9E91}" type="slidenum">
              <a:rPr lang="zh-CN" altLang="en-US" smtClean="0"/>
              <a:t>‹#›</a:t>
            </a:fld>
            <a:endParaRPr lang="zh-CN" altLang="en-US"/>
          </a:p>
        </p:txBody>
      </p:sp>
    </p:spTree>
    <p:extLst>
      <p:ext uri="{BB962C8B-B14F-4D97-AF65-F5344CB8AC3E}">
        <p14:creationId xmlns:p14="http://schemas.microsoft.com/office/powerpoint/2010/main" val="865747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6886BA-A652-453B-A47D-AEA5354F9E91}" type="slidenum">
              <a:rPr lang="zh-CN" altLang="en-US" smtClean="0"/>
              <a:t>3</a:t>
            </a:fld>
            <a:endParaRPr lang="zh-CN" altLang="en-US"/>
          </a:p>
        </p:txBody>
      </p:sp>
    </p:spTree>
    <p:extLst>
      <p:ext uri="{BB962C8B-B14F-4D97-AF65-F5344CB8AC3E}">
        <p14:creationId xmlns:p14="http://schemas.microsoft.com/office/powerpoint/2010/main" val="3163597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6886BA-A652-453B-A47D-AEA5354F9E91}" type="slidenum">
              <a:rPr lang="zh-CN" altLang="en-US" smtClean="0"/>
              <a:t>6</a:t>
            </a:fld>
            <a:endParaRPr lang="zh-CN" altLang="en-US"/>
          </a:p>
        </p:txBody>
      </p:sp>
    </p:spTree>
    <p:extLst>
      <p:ext uri="{BB962C8B-B14F-4D97-AF65-F5344CB8AC3E}">
        <p14:creationId xmlns:p14="http://schemas.microsoft.com/office/powerpoint/2010/main" val="3382165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6886BA-A652-453B-A47D-AEA5354F9E91}" type="slidenum">
              <a:rPr lang="zh-CN" altLang="en-US" smtClean="0"/>
              <a:t>8</a:t>
            </a:fld>
            <a:endParaRPr lang="zh-CN" altLang="en-US"/>
          </a:p>
        </p:txBody>
      </p:sp>
    </p:spTree>
    <p:extLst>
      <p:ext uri="{BB962C8B-B14F-4D97-AF65-F5344CB8AC3E}">
        <p14:creationId xmlns:p14="http://schemas.microsoft.com/office/powerpoint/2010/main" val="1810075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6886BA-A652-453B-A47D-AEA5354F9E91}" type="slidenum">
              <a:rPr lang="zh-CN" altLang="en-US" smtClean="0"/>
              <a:t>17</a:t>
            </a:fld>
            <a:endParaRPr lang="zh-CN" altLang="en-US"/>
          </a:p>
        </p:txBody>
      </p:sp>
    </p:spTree>
    <p:extLst>
      <p:ext uri="{BB962C8B-B14F-4D97-AF65-F5344CB8AC3E}">
        <p14:creationId xmlns:p14="http://schemas.microsoft.com/office/powerpoint/2010/main" val="3924391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2022-04-12</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955134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2022-04-12</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07242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7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1" name="TextBox 10"/>
          <p:cNvSpPr txBox="1"/>
          <p:nvPr userDrawn="1"/>
        </p:nvSpPr>
        <p:spPr>
          <a:xfrm>
            <a:off x="269147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427502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2022-04-12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1428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形状 37">
            <a:extLst>
              <a:ext uri="{FF2B5EF4-FFF2-40B4-BE49-F238E27FC236}">
                <a16:creationId xmlns:a16="http://schemas.microsoft.com/office/drawing/2014/main" id="{6E365597-3ACF-4E5D-91E4-D7B94CE55046}"/>
              </a:ext>
            </a:extLst>
          </p:cNvPr>
          <p:cNvSpPr/>
          <p:nvPr/>
        </p:nvSpPr>
        <p:spPr>
          <a:xfrm flipH="1">
            <a:off x="10055581" y="2485961"/>
            <a:ext cx="2347859" cy="2336800"/>
          </a:xfrm>
          <a:custGeom>
            <a:avLst/>
            <a:gdLst>
              <a:gd name="connsiteX0" fmla="*/ 1494440 w 2574608"/>
              <a:gd name="connsiteY0" fmla="*/ 0 h 2896510"/>
              <a:gd name="connsiteX1" fmla="*/ 0 w 2574608"/>
              <a:gd name="connsiteY1" fmla="*/ 2896510 h 2896510"/>
              <a:gd name="connsiteX2" fmla="*/ 2574608 w 2574608"/>
              <a:gd name="connsiteY2" fmla="*/ 2896510 h 2896510"/>
              <a:gd name="connsiteX3" fmla="*/ 1369060 w 2574608"/>
              <a:gd name="connsiteY3" fmla="*/ 243012 h 2896510"/>
              <a:gd name="connsiteX0" fmla="*/ 1494440 w 2574608"/>
              <a:gd name="connsiteY0" fmla="*/ 0 h 2896510"/>
              <a:gd name="connsiteX1" fmla="*/ 0 w 2574608"/>
              <a:gd name="connsiteY1" fmla="*/ 2896510 h 2896510"/>
              <a:gd name="connsiteX2" fmla="*/ 2574608 w 2574608"/>
              <a:gd name="connsiteY2" fmla="*/ 2896510 h 2896510"/>
              <a:gd name="connsiteX3" fmla="*/ 1324610 w 2574608"/>
              <a:gd name="connsiteY3" fmla="*/ 334029 h 2896510"/>
              <a:gd name="connsiteX4" fmla="*/ 1494440 w 2574608"/>
              <a:gd name="connsiteY4" fmla="*/ 0 h 2896510"/>
              <a:gd name="connsiteX0" fmla="*/ 1350513 w 2600511"/>
              <a:gd name="connsiteY0" fmla="*/ 0 h 2562481"/>
              <a:gd name="connsiteX1" fmla="*/ 25903 w 2600511"/>
              <a:gd name="connsiteY1" fmla="*/ 2562481 h 2562481"/>
              <a:gd name="connsiteX2" fmla="*/ 2600511 w 2600511"/>
              <a:gd name="connsiteY2" fmla="*/ 2562481 h 2562481"/>
              <a:gd name="connsiteX3" fmla="*/ 1350513 w 2600511"/>
              <a:gd name="connsiteY3" fmla="*/ 0 h 2562481"/>
              <a:gd name="connsiteX0" fmla="*/ 1347738 w 2597736"/>
              <a:gd name="connsiteY0" fmla="*/ 0 h 2562481"/>
              <a:gd name="connsiteX1" fmla="*/ 23128 w 2597736"/>
              <a:gd name="connsiteY1" fmla="*/ 2562481 h 2562481"/>
              <a:gd name="connsiteX2" fmla="*/ 2597736 w 2597736"/>
              <a:gd name="connsiteY2" fmla="*/ 2562481 h 2562481"/>
              <a:gd name="connsiteX3" fmla="*/ 1347738 w 2597736"/>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Lst>
            <a:ahLst/>
            <a:cxnLst>
              <a:cxn ang="0">
                <a:pos x="connsiteX0" y="connsiteY0"/>
              </a:cxn>
              <a:cxn ang="0">
                <a:pos x="connsiteX1" y="connsiteY1"/>
              </a:cxn>
              <a:cxn ang="0">
                <a:pos x="connsiteX2" y="connsiteY2"/>
              </a:cxn>
              <a:cxn ang="0">
                <a:pos x="connsiteX3" y="connsiteY3"/>
              </a:cxn>
            </a:cxnLst>
            <a:rect l="l" t="t" r="r" b="b"/>
            <a:pathLst>
              <a:path w="2574608" h="2562481">
                <a:moveTo>
                  <a:pt x="1324610" y="0"/>
                </a:moveTo>
                <a:cubicBezTo>
                  <a:pt x="1087067" y="448733"/>
                  <a:pt x="219234" y="2122701"/>
                  <a:pt x="0" y="2562481"/>
                </a:cubicBezTo>
                <a:lnTo>
                  <a:pt x="2574608" y="2562481"/>
                </a:lnTo>
                <a:lnTo>
                  <a:pt x="1324610"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9" name="任意多边形: 形状 38">
            <a:extLst>
              <a:ext uri="{FF2B5EF4-FFF2-40B4-BE49-F238E27FC236}">
                <a16:creationId xmlns:a16="http://schemas.microsoft.com/office/drawing/2014/main" id="{9BEA5C0F-EF65-46DB-9FF7-819C2D89BD87}"/>
              </a:ext>
            </a:extLst>
          </p:cNvPr>
          <p:cNvSpPr/>
          <p:nvPr/>
        </p:nvSpPr>
        <p:spPr>
          <a:xfrm flipH="1">
            <a:off x="7779843" y="3576401"/>
            <a:ext cx="2961700" cy="5555042"/>
          </a:xfrm>
          <a:custGeom>
            <a:avLst/>
            <a:gdLst>
              <a:gd name="connsiteX0" fmla="*/ 2048673 w 3593458"/>
              <a:gd name="connsiteY0" fmla="*/ 0 h 6196996"/>
              <a:gd name="connsiteX1" fmla="*/ 0 w 3593458"/>
              <a:gd name="connsiteY1" fmla="*/ 3543498 h 6196996"/>
              <a:gd name="connsiteX2" fmla="*/ 1350896 w 3593458"/>
              <a:gd name="connsiteY2" fmla="*/ 6196996 h 6196996"/>
              <a:gd name="connsiteX3" fmla="*/ 1764971 w 3593458"/>
              <a:gd name="connsiteY3" fmla="*/ 6196996 h 6196996"/>
              <a:gd name="connsiteX4" fmla="*/ 3593458 w 3593458"/>
              <a:gd name="connsiteY4" fmla="*/ 3034345 h 6196996"/>
              <a:gd name="connsiteX0" fmla="*/ 2100739 w 3645524"/>
              <a:gd name="connsiteY0" fmla="*/ 0 h 6196996"/>
              <a:gd name="connsiteX1" fmla="*/ 0 w 3645524"/>
              <a:gd name="connsiteY1" fmla="*/ 3624810 h 6196996"/>
              <a:gd name="connsiteX2" fmla="*/ 1402962 w 3645524"/>
              <a:gd name="connsiteY2" fmla="*/ 6196996 h 6196996"/>
              <a:gd name="connsiteX3" fmla="*/ 1817037 w 3645524"/>
              <a:gd name="connsiteY3" fmla="*/ 6196996 h 6196996"/>
              <a:gd name="connsiteX4" fmla="*/ 3645524 w 3645524"/>
              <a:gd name="connsiteY4" fmla="*/ 3034345 h 6196996"/>
              <a:gd name="connsiteX5" fmla="*/ 2100739 w 3645524"/>
              <a:gd name="connsiteY5" fmla="*/ 0 h 6196996"/>
              <a:gd name="connsiteX0" fmla="*/ 2043466 w 3645524"/>
              <a:gd name="connsiteY0" fmla="*/ 0 h 6097098"/>
              <a:gd name="connsiteX1" fmla="*/ 0 w 3645524"/>
              <a:gd name="connsiteY1" fmla="*/ 3524912 h 6097098"/>
              <a:gd name="connsiteX2" fmla="*/ 1402962 w 3645524"/>
              <a:gd name="connsiteY2" fmla="*/ 6097098 h 6097098"/>
              <a:gd name="connsiteX3" fmla="*/ 1817037 w 3645524"/>
              <a:gd name="connsiteY3" fmla="*/ 6097098 h 6097098"/>
              <a:gd name="connsiteX4" fmla="*/ 3645524 w 3645524"/>
              <a:gd name="connsiteY4" fmla="*/ 2934447 h 6097098"/>
              <a:gd name="connsiteX5" fmla="*/ 2043466 w 3645524"/>
              <a:gd name="connsiteY5" fmla="*/ 0 h 609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5524" h="6097098">
                <a:moveTo>
                  <a:pt x="2043466" y="0"/>
                </a:moveTo>
                <a:lnTo>
                  <a:pt x="0" y="3524912"/>
                </a:lnTo>
                <a:lnTo>
                  <a:pt x="1402962" y="6097098"/>
                </a:lnTo>
                <a:lnTo>
                  <a:pt x="1817037" y="6097098"/>
                </a:lnTo>
                <a:lnTo>
                  <a:pt x="3645524" y="2934447"/>
                </a:lnTo>
                <a:lnTo>
                  <a:pt x="2043466"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形状 42">
            <a:extLst>
              <a:ext uri="{FF2B5EF4-FFF2-40B4-BE49-F238E27FC236}">
                <a16:creationId xmlns:a16="http://schemas.microsoft.com/office/drawing/2014/main" id="{31E4D5E6-98D3-4E1E-8501-50A96EA297A6}"/>
              </a:ext>
            </a:extLst>
          </p:cNvPr>
          <p:cNvSpPr/>
          <p:nvPr/>
        </p:nvSpPr>
        <p:spPr>
          <a:xfrm flipH="1">
            <a:off x="7786449" y="24979"/>
            <a:ext cx="3075901" cy="3404021"/>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4" name="任意多边形: 形状 43">
            <a:extLst>
              <a:ext uri="{FF2B5EF4-FFF2-40B4-BE49-F238E27FC236}">
                <a16:creationId xmlns:a16="http://schemas.microsoft.com/office/drawing/2014/main" id="{689A7C71-89DC-4CA1-8DBF-71C2D6530F62}"/>
              </a:ext>
            </a:extLst>
          </p:cNvPr>
          <p:cNvSpPr/>
          <p:nvPr/>
        </p:nvSpPr>
        <p:spPr>
          <a:xfrm flipV="1">
            <a:off x="-1171163" y="3972465"/>
            <a:ext cx="2629697" cy="2910218"/>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6" name="文本框 45">
            <a:extLst>
              <a:ext uri="{FF2B5EF4-FFF2-40B4-BE49-F238E27FC236}">
                <a16:creationId xmlns:a16="http://schemas.microsoft.com/office/drawing/2014/main" id="{BC3D19A3-D91B-4F8B-9D41-2E4268088BD2}"/>
              </a:ext>
            </a:extLst>
          </p:cNvPr>
          <p:cNvSpPr txBox="1"/>
          <p:nvPr/>
        </p:nvSpPr>
        <p:spPr>
          <a:xfrm>
            <a:off x="1378332" y="1814804"/>
            <a:ext cx="2666313" cy="584775"/>
          </a:xfrm>
          <a:prstGeom prst="rect">
            <a:avLst/>
          </a:prstGeom>
          <a:noFill/>
        </p:spPr>
        <p:txBody>
          <a:bodyPr wrap="square" rtlCol="0">
            <a:spAutoFit/>
          </a:bodyPr>
          <a:lstStyle/>
          <a:p>
            <a:pPr algn="dist"/>
            <a:r>
              <a:rPr lang="en-US" altLang="zh-CN" sz="3200" spc="300" dirty="0">
                <a:solidFill>
                  <a:srgbClr val="0A2A6C"/>
                </a:solidFill>
                <a:cs typeface="+mn-ea"/>
                <a:sym typeface="+mn-lt"/>
              </a:rPr>
              <a:t>  </a:t>
            </a:r>
          </a:p>
        </p:txBody>
      </p:sp>
      <p:sp>
        <p:nvSpPr>
          <p:cNvPr id="47" name="文本框 46">
            <a:extLst>
              <a:ext uri="{FF2B5EF4-FFF2-40B4-BE49-F238E27FC236}">
                <a16:creationId xmlns:a16="http://schemas.microsoft.com/office/drawing/2014/main" id="{9898C928-11C9-4683-B533-1155B1C601A5}"/>
              </a:ext>
            </a:extLst>
          </p:cNvPr>
          <p:cNvSpPr txBox="1"/>
          <p:nvPr/>
        </p:nvSpPr>
        <p:spPr>
          <a:xfrm>
            <a:off x="1458534" y="2228817"/>
            <a:ext cx="9954842" cy="923330"/>
          </a:xfrm>
          <a:prstGeom prst="rect">
            <a:avLst/>
          </a:prstGeom>
          <a:noFill/>
        </p:spPr>
        <p:txBody>
          <a:bodyPr wrap="square" rtlCol="0">
            <a:spAutoFit/>
          </a:bodyPr>
          <a:lstStyle/>
          <a:p>
            <a:r>
              <a:rPr lang="en-US" altLang="zh-CN" sz="5400" b="1" dirty="0">
                <a:solidFill>
                  <a:srgbClr val="0A2A6C"/>
                </a:solidFill>
                <a:cs typeface="+mn-ea"/>
                <a:sym typeface="+mn-lt"/>
              </a:rPr>
              <a:t>CMC</a:t>
            </a:r>
            <a:r>
              <a:rPr lang="zh-CN" altLang="en-US" sz="5400" b="1" dirty="0">
                <a:solidFill>
                  <a:srgbClr val="0A2A6C"/>
                </a:solidFill>
                <a:cs typeface="+mn-ea"/>
                <a:sym typeface="+mn-lt"/>
              </a:rPr>
              <a:t>编译器设计与实现</a:t>
            </a:r>
          </a:p>
        </p:txBody>
      </p:sp>
      <p:sp>
        <p:nvSpPr>
          <p:cNvPr id="48" name="文本框 47">
            <a:extLst>
              <a:ext uri="{FF2B5EF4-FFF2-40B4-BE49-F238E27FC236}">
                <a16:creationId xmlns:a16="http://schemas.microsoft.com/office/drawing/2014/main" id="{91955E40-86FF-4C33-B872-02F1EBB6BB27}"/>
              </a:ext>
            </a:extLst>
          </p:cNvPr>
          <p:cNvSpPr txBox="1"/>
          <p:nvPr/>
        </p:nvSpPr>
        <p:spPr>
          <a:xfrm>
            <a:off x="1621762" y="3315506"/>
            <a:ext cx="4616991" cy="461665"/>
          </a:xfrm>
          <a:prstGeom prst="rect">
            <a:avLst/>
          </a:prstGeom>
          <a:noFill/>
        </p:spPr>
        <p:txBody>
          <a:bodyPr wrap="square" rtlCol="0">
            <a:spAutoFit/>
          </a:bodyPr>
          <a:lstStyle/>
          <a:p>
            <a:r>
              <a:rPr lang="en-US" altLang="zh-CN" sz="2400" spc="300" dirty="0">
                <a:solidFill>
                  <a:srgbClr val="0A2A6C"/>
                </a:solidFill>
                <a:cs typeface="+mn-ea"/>
                <a:sym typeface="+mn-lt"/>
              </a:rPr>
              <a:t>CMC  2022 by </a:t>
            </a:r>
            <a:r>
              <a:rPr lang="en-US" altLang="zh-CN" sz="2400" spc="300" dirty="0" err="1">
                <a:solidFill>
                  <a:srgbClr val="0A2A6C"/>
                </a:solidFill>
                <a:cs typeface="+mn-ea"/>
                <a:sym typeface="+mn-lt"/>
              </a:rPr>
              <a:t>UPC</a:t>
            </a:r>
            <a:endParaRPr lang="zh-CN" altLang="en-US" sz="2400" spc="300" dirty="0">
              <a:solidFill>
                <a:srgbClr val="0A2A6C"/>
              </a:solidFill>
              <a:cs typeface="+mn-ea"/>
              <a:sym typeface="+mn-lt"/>
            </a:endParaRPr>
          </a:p>
        </p:txBody>
      </p:sp>
      <p:sp>
        <p:nvSpPr>
          <p:cNvPr id="54" name="任意多边形: 形状 53">
            <a:extLst>
              <a:ext uri="{FF2B5EF4-FFF2-40B4-BE49-F238E27FC236}">
                <a16:creationId xmlns:a16="http://schemas.microsoft.com/office/drawing/2014/main" id="{62F1DA02-C114-4CE6-9DB5-9B245B7E265B}"/>
              </a:ext>
            </a:extLst>
          </p:cNvPr>
          <p:cNvSpPr/>
          <p:nvPr/>
        </p:nvSpPr>
        <p:spPr>
          <a:xfrm rot="16200000" flipV="1">
            <a:off x="6377000" y="3870334"/>
            <a:ext cx="529947" cy="2196604"/>
          </a:xfrm>
          <a:custGeom>
            <a:avLst/>
            <a:gdLst>
              <a:gd name="connsiteX0" fmla="*/ 1215429 w 1215429"/>
              <a:gd name="connsiteY0" fmla="*/ 607723 h 6130926"/>
              <a:gd name="connsiteX1" fmla="*/ 1215429 w 1215429"/>
              <a:gd name="connsiteY1" fmla="*/ 1506022 h 6130926"/>
              <a:gd name="connsiteX2" fmla="*/ 1215429 w 1215429"/>
              <a:gd name="connsiteY2" fmla="*/ 2535583 h 6130926"/>
              <a:gd name="connsiteX3" fmla="*/ 1215429 w 1215429"/>
              <a:gd name="connsiteY3" fmla="*/ 2535586 h 6130926"/>
              <a:gd name="connsiteX4" fmla="*/ 1215429 w 1215429"/>
              <a:gd name="connsiteY4" fmla="*/ 3304763 h 6130926"/>
              <a:gd name="connsiteX5" fmla="*/ 1215429 w 1215429"/>
              <a:gd name="connsiteY5" fmla="*/ 3433882 h 6130926"/>
              <a:gd name="connsiteX6" fmla="*/ 1215429 w 1215429"/>
              <a:gd name="connsiteY6" fmla="*/ 3433885 h 6130926"/>
              <a:gd name="connsiteX7" fmla="*/ 1215429 w 1215429"/>
              <a:gd name="connsiteY7" fmla="*/ 4203062 h 6130926"/>
              <a:gd name="connsiteX8" fmla="*/ 1215429 w 1215429"/>
              <a:gd name="connsiteY8" fmla="*/ 4569220 h 6130926"/>
              <a:gd name="connsiteX9" fmla="*/ 1215429 w 1215429"/>
              <a:gd name="connsiteY9" fmla="*/ 5467519 h 6130926"/>
              <a:gd name="connsiteX10" fmla="*/ 1168541 w 1215429"/>
              <a:gd name="connsiteY10" fmla="*/ 5420629 h 6130926"/>
              <a:gd name="connsiteX11" fmla="*/ 1168136 w 1215429"/>
              <a:gd name="connsiteY11" fmla="*/ 5420225 h 6130926"/>
              <a:gd name="connsiteX12" fmla="*/ 607715 w 1215429"/>
              <a:gd name="connsiteY12" fmla="*/ 4859796 h 6130926"/>
              <a:gd name="connsiteX13" fmla="*/ 47294 w 1215429"/>
              <a:gd name="connsiteY13" fmla="*/ 5420225 h 6130926"/>
              <a:gd name="connsiteX14" fmla="*/ 45688 w 1215429"/>
              <a:gd name="connsiteY14" fmla="*/ 5421829 h 6130926"/>
              <a:gd name="connsiteX15" fmla="*/ 1 w 1215429"/>
              <a:gd name="connsiteY15" fmla="*/ 5467519 h 6130926"/>
              <a:gd name="connsiteX16" fmla="*/ 1 w 1215429"/>
              <a:gd name="connsiteY16" fmla="*/ 6130925 h 6130926"/>
              <a:gd name="connsiteX17" fmla="*/ 0 w 1215429"/>
              <a:gd name="connsiteY17" fmla="*/ 6130926 h 6130926"/>
              <a:gd name="connsiteX18" fmla="*/ 0 w 1215429"/>
              <a:gd name="connsiteY18" fmla="*/ 5232627 h 6130926"/>
              <a:gd name="connsiteX19" fmla="*/ 0 w 1215429"/>
              <a:gd name="connsiteY19" fmla="*/ 5232627 h 6130926"/>
              <a:gd name="connsiteX20" fmla="*/ 0 w 1215429"/>
              <a:gd name="connsiteY20" fmla="*/ 4203062 h 6130926"/>
              <a:gd name="connsiteX21" fmla="*/ 0 w 1215429"/>
              <a:gd name="connsiteY21" fmla="*/ 4203063 h 6130926"/>
              <a:gd name="connsiteX22" fmla="*/ 0 w 1215429"/>
              <a:gd name="connsiteY22" fmla="*/ 3304764 h 6130926"/>
              <a:gd name="connsiteX23" fmla="*/ 0 w 1215429"/>
              <a:gd name="connsiteY23" fmla="*/ 3304764 h 6130926"/>
              <a:gd name="connsiteX24" fmla="*/ 1 w 1215429"/>
              <a:gd name="connsiteY24" fmla="*/ 607723 h 6130926"/>
              <a:gd name="connsiteX25" fmla="*/ 45688 w 1215429"/>
              <a:gd name="connsiteY25" fmla="*/ 562032 h 6130926"/>
              <a:gd name="connsiteX26" fmla="*/ 47294 w 1215429"/>
              <a:gd name="connsiteY26" fmla="*/ 560428 h 6130926"/>
              <a:gd name="connsiteX27" fmla="*/ 607716 w 1215429"/>
              <a:gd name="connsiteY27" fmla="*/ 0 h 6130926"/>
              <a:gd name="connsiteX28" fmla="*/ 1168137 w 1215429"/>
              <a:gd name="connsiteY28" fmla="*/ 560428 h 6130926"/>
              <a:gd name="connsiteX29" fmla="*/ 1168542 w 1215429"/>
              <a:gd name="connsiteY29" fmla="*/ 560833 h 613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15429" h="6130926">
                <a:moveTo>
                  <a:pt x="1215429" y="607723"/>
                </a:moveTo>
                <a:lnTo>
                  <a:pt x="1215429" y="1506022"/>
                </a:lnTo>
                <a:lnTo>
                  <a:pt x="1215429" y="2535583"/>
                </a:lnTo>
                <a:lnTo>
                  <a:pt x="1215429" y="2535586"/>
                </a:lnTo>
                <a:lnTo>
                  <a:pt x="1215429" y="3304763"/>
                </a:lnTo>
                <a:lnTo>
                  <a:pt x="1215429" y="3433882"/>
                </a:lnTo>
                <a:lnTo>
                  <a:pt x="1215429" y="3433885"/>
                </a:lnTo>
                <a:lnTo>
                  <a:pt x="1215429" y="4203062"/>
                </a:lnTo>
                <a:lnTo>
                  <a:pt x="1215429" y="4569220"/>
                </a:lnTo>
                <a:lnTo>
                  <a:pt x="1215429" y="5467519"/>
                </a:lnTo>
                <a:lnTo>
                  <a:pt x="1168541" y="5420629"/>
                </a:lnTo>
                <a:lnTo>
                  <a:pt x="1168136" y="5420225"/>
                </a:lnTo>
                <a:lnTo>
                  <a:pt x="607715" y="4859796"/>
                </a:lnTo>
                <a:lnTo>
                  <a:pt x="47294" y="5420225"/>
                </a:lnTo>
                <a:lnTo>
                  <a:pt x="45688" y="5421829"/>
                </a:lnTo>
                <a:lnTo>
                  <a:pt x="1" y="5467519"/>
                </a:lnTo>
                <a:lnTo>
                  <a:pt x="1" y="6130925"/>
                </a:lnTo>
                <a:lnTo>
                  <a:pt x="0" y="6130926"/>
                </a:lnTo>
                <a:lnTo>
                  <a:pt x="0" y="5232627"/>
                </a:lnTo>
                <a:lnTo>
                  <a:pt x="0" y="5232627"/>
                </a:lnTo>
                <a:lnTo>
                  <a:pt x="0" y="4203062"/>
                </a:lnTo>
                <a:lnTo>
                  <a:pt x="0" y="4203063"/>
                </a:lnTo>
                <a:lnTo>
                  <a:pt x="0" y="3304764"/>
                </a:lnTo>
                <a:lnTo>
                  <a:pt x="0" y="3304764"/>
                </a:lnTo>
                <a:cubicBezTo>
                  <a:pt x="0" y="2405750"/>
                  <a:pt x="1" y="1506736"/>
                  <a:pt x="1" y="607723"/>
                </a:cubicBezTo>
                <a:lnTo>
                  <a:pt x="45688" y="562032"/>
                </a:lnTo>
                <a:lnTo>
                  <a:pt x="47294" y="560428"/>
                </a:lnTo>
                <a:lnTo>
                  <a:pt x="607716" y="0"/>
                </a:lnTo>
                <a:lnTo>
                  <a:pt x="1168137" y="560428"/>
                </a:lnTo>
                <a:lnTo>
                  <a:pt x="1168542" y="560833"/>
                </a:lnTo>
                <a:close/>
              </a:path>
            </a:pathLst>
          </a:custGeom>
          <a:solidFill>
            <a:srgbClr val="0A2A6C"/>
          </a:solidFill>
          <a:ln>
            <a:noFill/>
          </a:ln>
          <a:effectLst>
            <a:outerShdw blurRad="50800" dist="165100" dir="8100000" algn="tr" rotWithShape="0">
              <a:schemeClr val="bg1">
                <a:lumMod val="50000"/>
                <a:alpha val="6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altLang="zh-CN" sz="1600" dirty="0">
                <a:solidFill>
                  <a:schemeClr val="bg1"/>
                </a:solidFill>
                <a:cs typeface="+mn-ea"/>
                <a:sym typeface="+mn-lt"/>
              </a:rPr>
              <a:t>     </a:t>
            </a:r>
            <a:r>
              <a:rPr lang="zh-CN" altLang="en-US" sz="1600" dirty="0">
                <a:solidFill>
                  <a:schemeClr val="bg1"/>
                </a:solidFill>
                <a:cs typeface="+mn-ea"/>
                <a:sym typeface="+mn-lt"/>
              </a:rPr>
              <a:t>汇报人：张怀治</a:t>
            </a:r>
            <a:endParaRPr lang="en-US" altLang="zh-CN" sz="1600" dirty="0">
              <a:solidFill>
                <a:schemeClr val="bg1"/>
              </a:solidFill>
              <a:cs typeface="+mn-ea"/>
              <a:sym typeface="+mn-lt"/>
            </a:endParaRPr>
          </a:p>
        </p:txBody>
      </p:sp>
      <p:pic>
        <p:nvPicPr>
          <p:cNvPr id="4" name="图片 3">
            <a:extLst>
              <a:ext uri="{FF2B5EF4-FFF2-40B4-BE49-F238E27FC236}">
                <a16:creationId xmlns:a16="http://schemas.microsoft.com/office/drawing/2014/main" id="{09149055-343C-4D78-84DC-AE123CB02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53" y="127310"/>
            <a:ext cx="2069637" cy="1699458"/>
          </a:xfrm>
          <a:prstGeom prst="rect">
            <a:avLst/>
          </a:prstGeom>
        </p:spPr>
      </p:pic>
    </p:spTree>
    <p:extLst>
      <p:ext uri="{BB962C8B-B14F-4D97-AF65-F5344CB8AC3E}">
        <p14:creationId xmlns:p14="http://schemas.microsoft.com/office/powerpoint/2010/main" val="32234875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0-#ppt_w/2"/>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par>
                                <p:cTn id="12" presetID="2" presetClass="entr" presetSubtype="1" decel="100000" fill="hold" grpId="0" nodeType="withEffect">
                                  <p:stCondLst>
                                    <p:cond delay="750"/>
                                  </p:stCondLst>
                                  <p:childTnLst>
                                    <p:set>
                                      <p:cBhvr>
                                        <p:cTn id="13" dur="1" fill="hold">
                                          <p:stCondLst>
                                            <p:cond delay="0"/>
                                          </p:stCondLst>
                                        </p:cTn>
                                        <p:tgtEl>
                                          <p:spTgt spid="43"/>
                                        </p:tgtEl>
                                        <p:attrNameLst>
                                          <p:attrName>style.visibility</p:attrName>
                                        </p:attrNameLst>
                                      </p:cBhvr>
                                      <p:to>
                                        <p:strVal val="visible"/>
                                      </p:to>
                                    </p:set>
                                    <p:anim calcmode="lin" valueType="num">
                                      <p:cBhvr additive="base">
                                        <p:cTn id="14" dur="1000" fill="hold"/>
                                        <p:tgtEl>
                                          <p:spTgt spid="43"/>
                                        </p:tgtEl>
                                        <p:attrNameLst>
                                          <p:attrName>ppt_x</p:attrName>
                                        </p:attrNameLst>
                                      </p:cBhvr>
                                      <p:tavLst>
                                        <p:tav tm="0">
                                          <p:val>
                                            <p:strVal val="#ppt_x"/>
                                          </p:val>
                                        </p:tav>
                                        <p:tav tm="100000">
                                          <p:val>
                                            <p:strVal val="#ppt_x"/>
                                          </p:val>
                                        </p:tav>
                                      </p:tavLst>
                                    </p:anim>
                                    <p:anim calcmode="lin" valueType="num">
                                      <p:cBhvr additive="base">
                                        <p:cTn id="15" dur="1000" fill="hold"/>
                                        <p:tgtEl>
                                          <p:spTgt spid="43"/>
                                        </p:tgtEl>
                                        <p:attrNameLst>
                                          <p:attrName>ppt_y</p:attrName>
                                        </p:attrNameLst>
                                      </p:cBhvr>
                                      <p:tavLst>
                                        <p:tav tm="0">
                                          <p:val>
                                            <p:strVal val="0-#ppt_h/2"/>
                                          </p:val>
                                        </p:tav>
                                        <p:tav tm="100000">
                                          <p:val>
                                            <p:strVal val="#ppt_y"/>
                                          </p:val>
                                        </p:tav>
                                      </p:tavLst>
                                    </p:anim>
                                  </p:childTnLst>
                                </p:cTn>
                              </p:par>
                              <p:par>
                                <p:cTn id="16" presetID="2" presetClass="entr" presetSubtype="6" decel="100000" fill="hold" grpId="0" nodeType="withEffect">
                                  <p:stCondLst>
                                    <p:cond delay="75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1000" fill="hold"/>
                                        <p:tgtEl>
                                          <p:spTgt spid="38"/>
                                        </p:tgtEl>
                                        <p:attrNameLst>
                                          <p:attrName>ppt_x</p:attrName>
                                        </p:attrNameLst>
                                      </p:cBhvr>
                                      <p:tavLst>
                                        <p:tav tm="0">
                                          <p:val>
                                            <p:strVal val="1+#ppt_w/2"/>
                                          </p:val>
                                        </p:tav>
                                        <p:tav tm="100000">
                                          <p:val>
                                            <p:strVal val="#ppt_x"/>
                                          </p:val>
                                        </p:tav>
                                      </p:tavLst>
                                    </p:anim>
                                    <p:anim calcmode="lin" valueType="num">
                                      <p:cBhvr additive="base">
                                        <p:cTn id="19" dur="1000" fill="hold"/>
                                        <p:tgtEl>
                                          <p:spTgt spid="38"/>
                                        </p:tgtEl>
                                        <p:attrNameLst>
                                          <p:attrName>ppt_y</p:attrName>
                                        </p:attrNameLst>
                                      </p:cBhvr>
                                      <p:tavLst>
                                        <p:tav tm="0">
                                          <p:val>
                                            <p:strVal val="1+#ppt_h/2"/>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1000" fill="hold"/>
                                        <p:tgtEl>
                                          <p:spTgt spid="46"/>
                                        </p:tgtEl>
                                        <p:attrNameLst>
                                          <p:attrName>ppt_x</p:attrName>
                                        </p:attrNameLst>
                                      </p:cBhvr>
                                      <p:tavLst>
                                        <p:tav tm="0">
                                          <p:val>
                                            <p:strVal val="0-#ppt_w/2"/>
                                          </p:val>
                                        </p:tav>
                                        <p:tav tm="100000">
                                          <p:val>
                                            <p:strVal val="#ppt_x"/>
                                          </p:val>
                                        </p:tav>
                                      </p:tavLst>
                                    </p:anim>
                                    <p:anim calcmode="lin" valueType="num">
                                      <p:cBhvr additive="base">
                                        <p:cTn id="23" dur="1000" fill="hold"/>
                                        <p:tgtEl>
                                          <p:spTgt spid="46"/>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additive="base">
                                        <p:cTn id="26" dur="1000" fill="hold"/>
                                        <p:tgtEl>
                                          <p:spTgt spid="47"/>
                                        </p:tgtEl>
                                        <p:attrNameLst>
                                          <p:attrName>ppt_x</p:attrName>
                                        </p:attrNameLst>
                                      </p:cBhvr>
                                      <p:tavLst>
                                        <p:tav tm="0">
                                          <p:val>
                                            <p:strVal val="0-#ppt_w/2"/>
                                          </p:val>
                                        </p:tav>
                                        <p:tav tm="100000">
                                          <p:val>
                                            <p:strVal val="#ppt_x"/>
                                          </p:val>
                                        </p:tav>
                                      </p:tavLst>
                                    </p:anim>
                                    <p:anim calcmode="lin" valueType="num">
                                      <p:cBhvr additive="base">
                                        <p:cTn id="27" dur="1000" fill="hold"/>
                                        <p:tgtEl>
                                          <p:spTgt spid="47"/>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1000" fill="hold"/>
                                        <p:tgtEl>
                                          <p:spTgt spid="48"/>
                                        </p:tgtEl>
                                        <p:attrNameLst>
                                          <p:attrName>ppt_x</p:attrName>
                                        </p:attrNameLst>
                                      </p:cBhvr>
                                      <p:tavLst>
                                        <p:tav tm="0">
                                          <p:val>
                                            <p:strVal val="0-#ppt_w/2"/>
                                          </p:val>
                                        </p:tav>
                                        <p:tav tm="100000">
                                          <p:val>
                                            <p:strVal val="#ppt_x"/>
                                          </p:val>
                                        </p:tav>
                                      </p:tavLst>
                                    </p:anim>
                                    <p:anim calcmode="lin" valueType="num">
                                      <p:cBhvr additive="base">
                                        <p:cTn id="31" dur="10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fade">
                                      <p:cBhvr>
                                        <p:cTn id="3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3" grpId="0" animBg="1"/>
      <p:bldP spid="44" grpId="0" animBg="1"/>
      <p:bldP spid="46" grpId="0"/>
      <p:bldP spid="47" grpId="0"/>
      <p:bldP spid="48" grpId="0"/>
      <p:bldP spid="5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5AC7212-417D-48FC-ADCD-3A9967EE143B}"/>
              </a:ext>
            </a:extLst>
          </p:cNvPr>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2" name="组合 21">
            <a:extLst>
              <a:ext uri="{FF2B5EF4-FFF2-40B4-BE49-F238E27FC236}">
                <a16:creationId xmlns:a16="http://schemas.microsoft.com/office/drawing/2014/main" id="{7729B070-A8C3-4930-B272-CCB78D1E452C}"/>
              </a:ext>
            </a:extLst>
          </p:cNvPr>
          <p:cNvGrpSpPr/>
          <p:nvPr/>
        </p:nvGrpSpPr>
        <p:grpSpPr>
          <a:xfrm>
            <a:off x="897951" y="549035"/>
            <a:ext cx="6611119" cy="727889"/>
            <a:chOff x="639426" y="534039"/>
            <a:chExt cx="6611119" cy="727889"/>
          </a:xfrm>
        </p:grpSpPr>
        <p:grpSp>
          <p:nvGrpSpPr>
            <p:cNvPr id="23" name="组合 22">
              <a:extLst>
                <a:ext uri="{FF2B5EF4-FFF2-40B4-BE49-F238E27FC236}">
                  <a16:creationId xmlns:a16="http://schemas.microsoft.com/office/drawing/2014/main" id="{96AA147B-712F-49E5-BDA5-FB99AE1B0691}"/>
                </a:ext>
              </a:extLst>
            </p:cNvPr>
            <p:cNvGrpSpPr/>
            <p:nvPr/>
          </p:nvGrpSpPr>
          <p:grpSpPr>
            <a:xfrm>
              <a:off x="639426" y="534039"/>
              <a:ext cx="6611119" cy="579438"/>
              <a:chOff x="1780838" y="931069"/>
              <a:chExt cx="6611119" cy="579438"/>
            </a:xfrm>
          </p:grpSpPr>
          <p:sp>
            <p:nvSpPr>
              <p:cNvPr id="25" name="矩形 49">
                <a:extLst>
                  <a:ext uri="{FF2B5EF4-FFF2-40B4-BE49-F238E27FC236}">
                    <a16:creationId xmlns:a16="http://schemas.microsoft.com/office/drawing/2014/main" id="{C99A499E-053E-4B63-8FFE-DDC28CA3F390}"/>
                  </a:ext>
                </a:extLst>
              </p:cNvPr>
              <p:cNvSpPr>
                <a:spLocks noChangeArrowheads="1"/>
              </p:cNvSpPr>
              <p:nvPr/>
            </p:nvSpPr>
            <p:spPr bwMode="auto">
              <a:xfrm>
                <a:off x="2155827" y="1007810"/>
                <a:ext cx="623613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r>
                  <a:rPr lang="zh-CN" altLang="en-US" sz="2800" b="1" dirty="0">
                    <a:latin typeface="+mn-lt"/>
                    <a:ea typeface="+mn-ea"/>
                    <a:cs typeface="+mn-ea"/>
                    <a:sym typeface="+mn-lt"/>
                  </a:rPr>
                  <a:t>详细设计</a:t>
                </a:r>
                <a:r>
                  <a:rPr lang="en-US" altLang="zh-CN" sz="2800" b="1" dirty="0">
                    <a:latin typeface="+mn-lt"/>
                    <a:ea typeface="+mn-ea"/>
                    <a:cs typeface="+mn-ea"/>
                    <a:sym typeface="+mn-lt"/>
                  </a:rPr>
                  <a:t>——</a:t>
                </a:r>
                <a:r>
                  <a:rPr lang="zh-CN" altLang="en-US" sz="2800" b="1" dirty="0">
                    <a:latin typeface="+mn-lt"/>
                    <a:ea typeface="+mn-ea"/>
                    <a:cs typeface="+mn-ea"/>
                    <a:sym typeface="+mn-lt"/>
                  </a:rPr>
                  <a:t>词法分析</a:t>
                </a:r>
              </a:p>
            </p:txBody>
          </p:sp>
          <p:sp>
            <p:nvSpPr>
              <p:cNvPr id="26" name="矩形 46">
                <a:extLst>
                  <a:ext uri="{FF2B5EF4-FFF2-40B4-BE49-F238E27FC236}">
                    <a16:creationId xmlns:a16="http://schemas.microsoft.com/office/drawing/2014/main" id="{A762B703-46B4-4955-9933-D658BA10B19D}"/>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27" name="矩形 47">
                <a:extLst>
                  <a:ext uri="{FF2B5EF4-FFF2-40B4-BE49-F238E27FC236}">
                    <a16:creationId xmlns:a16="http://schemas.microsoft.com/office/drawing/2014/main" id="{3CBE8564-3A6F-4C6D-B708-E6EFABC43E5D}"/>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1</a:t>
                </a:r>
              </a:p>
            </p:txBody>
          </p:sp>
        </p:grpSp>
        <p:sp>
          <p:nvSpPr>
            <p:cNvPr id="24" name="等腰三角形 45">
              <a:extLst>
                <a:ext uri="{FF2B5EF4-FFF2-40B4-BE49-F238E27FC236}">
                  <a16:creationId xmlns:a16="http://schemas.microsoft.com/office/drawing/2014/main" id="{A401FB9B-64F4-49AE-967B-6242AD5E3491}"/>
                </a:ext>
              </a:extLst>
            </p:cNvPr>
            <p:cNvSpPr>
              <a:spLocks noChangeArrowheads="1"/>
            </p:cNvSpPr>
            <p:nvPr/>
          </p:nvSpPr>
          <p:spPr bwMode="auto">
            <a:xfrm rot="10800000">
              <a:off x="3177979" y="1047823"/>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sp>
        <p:nvSpPr>
          <p:cNvPr id="4" name="矩形 3">
            <a:extLst>
              <a:ext uri="{FF2B5EF4-FFF2-40B4-BE49-F238E27FC236}">
                <a16:creationId xmlns:a16="http://schemas.microsoft.com/office/drawing/2014/main" id="{A1007F74-023C-4DFE-A405-7A3778ABB543}"/>
              </a:ext>
            </a:extLst>
          </p:cNvPr>
          <p:cNvSpPr/>
          <p:nvPr/>
        </p:nvSpPr>
        <p:spPr>
          <a:xfrm>
            <a:off x="969817" y="1415580"/>
            <a:ext cx="10141527" cy="369332"/>
          </a:xfrm>
          <a:prstGeom prst="rect">
            <a:avLst/>
          </a:prstGeom>
        </p:spPr>
        <p:txBody>
          <a:bodyPr wrap="square">
            <a:spAutoFit/>
          </a:bodyPr>
          <a:lstStyle/>
          <a:p>
            <a:r>
              <a:rPr lang="zh-CN" altLang="zh-CN" kern="100" dirty="0">
                <a:ea typeface="黑体" panose="02010609060101010101" pitchFamily="49" charset="-122"/>
                <a:cs typeface="Times New Roman" panose="02020603050405020304" pitchFamily="18" charset="0"/>
              </a:rPr>
              <a:t>对于词法分析，我们的大致思路是对单词种类进行分类，对保留字和分界符采用一符一类</a:t>
            </a:r>
            <a:r>
              <a:rPr lang="zh-CN" altLang="en-US" kern="100" dirty="0">
                <a:ea typeface="黑体" panose="02010609060101010101" pitchFamily="49" charset="-122"/>
                <a:cs typeface="Times New Roman" panose="02020603050405020304" pitchFamily="18" charset="0"/>
              </a:rPr>
              <a:t>的方式。</a:t>
            </a:r>
            <a:endParaRPr lang="zh-CN" altLang="en-US" dirty="0"/>
          </a:p>
        </p:txBody>
      </p:sp>
      <p:sp>
        <p:nvSpPr>
          <p:cNvPr id="7" name="文本框 6">
            <a:extLst>
              <a:ext uri="{FF2B5EF4-FFF2-40B4-BE49-F238E27FC236}">
                <a16:creationId xmlns:a16="http://schemas.microsoft.com/office/drawing/2014/main" id="{CA53CE04-806A-49DE-8284-21193C739401}"/>
              </a:ext>
            </a:extLst>
          </p:cNvPr>
          <p:cNvSpPr txBox="1"/>
          <p:nvPr/>
        </p:nvSpPr>
        <p:spPr>
          <a:xfrm>
            <a:off x="8820727" y="3429000"/>
            <a:ext cx="2632363"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初始化非终结符表</a:t>
            </a:r>
            <a:endParaRPr lang="en-US" altLang="zh-CN" dirty="0"/>
          </a:p>
          <a:p>
            <a:pPr marL="285750" indent="-285750">
              <a:buFont typeface="Arial" panose="020B0604020202020204" pitchFamily="34" charset="0"/>
              <a:buChar char="•"/>
            </a:pPr>
            <a:r>
              <a:rPr lang="zh-CN" altLang="en-US" dirty="0"/>
              <a:t>逐个读入单词，</a:t>
            </a:r>
            <a:endParaRPr lang="en-US" altLang="zh-CN" dirty="0"/>
          </a:p>
          <a:p>
            <a:pPr marL="742950" lvl="1" indent="-285750">
              <a:buFont typeface="Arial" panose="020B0604020202020204" pitchFamily="34" charset="0"/>
              <a:buChar char="•"/>
            </a:pPr>
            <a:r>
              <a:rPr lang="zh-CN" altLang="en-US" dirty="0"/>
              <a:t>对应类别码</a:t>
            </a:r>
            <a:endParaRPr lang="en-US" altLang="zh-CN" dirty="0"/>
          </a:p>
          <a:p>
            <a:pPr marL="742950" lvl="1" indent="-285750">
              <a:buFont typeface="Arial" panose="020B0604020202020204" pitchFamily="34" charset="0"/>
              <a:buChar char="•"/>
            </a:pPr>
            <a:r>
              <a:rPr lang="zh-CN" altLang="en-US" dirty="0"/>
              <a:t>加入终结符表</a:t>
            </a:r>
            <a:endParaRPr lang="en-US" altLang="zh-CN" dirty="0"/>
          </a:p>
          <a:p>
            <a:pPr marL="285750" indent="-285750">
              <a:buFont typeface="Arial" panose="020B0604020202020204" pitchFamily="34" charset="0"/>
              <a:buChar char="•"/>
            </a:pPr>
            <a:r>
              <a:rPr lang="zh-CN" altLang="en-US" dirty="0"/>
              <a:t>输出</a:t>
            </a:r>
          </a:p>
        </p:txBody>
      </p:sp>
      <p:graphicFrame>
        <p:nvGraphicFramePr>
          <p:cNvPr id="8" name="表格 7">
            <a:extLst>
              <a:ext uri="{FF2B5EF4-FFF2-40B4-BE49-F238E27FC236}">
                <a16:creationId xmlns:a16="http://schemas.microsoft.com/office/drawing/2014/main" id="{124BAD13-B1C0-4781-BE19-907FA00A5B99}"/>
              </a:ext>
            </a:extLst>
          </p:cNvPr>
          <p:cNvGraphicFramePr>
            <a:graphicFrameLocks noGrp="1"/>
          </p:cNvGraphicFramePr>
          <p:nvPr>
            <p:extLst>
              <p:ext uri="{D42A27DB-BD31-4B8C-83A1-F6EECF244321}">
                <p14:modId xmlns:p14="http://schemas.microsoft.com/office/powerpoint/2010/main" val="2923952910"/>
              </p:ext>
            </p:extLst>
          </p:nvPr>
        </p:nvGraphicFramePr>
        <p:xfrm>
          <a:off x="969817" y="2350107"/>
          <a:ext cx="7305964" cy="3764366"/>
        </p:xfrm>
        <a:graphic>
          <a:graphicData uri="http://schemas.openxmlformats.org/drawingml/2006/table">
            <a:tbl>
              <a:tblPr firstRow="1" firstCol="1" bandRow="1"/>
              <a:tblGrid>
                <a:gridCol w="887587">
                  <a:extLst>
                    <a:ext uri="{9D8B030D-6E8A-4147-A177-3AD203B41FA5}">
                      <a16:colId xmlns:a16="http://schemas.microsoft.com/office/drawing/2014/main" val="3735351482"/>
                    </a:ext>
                  </a:extLst>
                </a:gridCol>
                <a:gridCol w="994154">
                  <a:extLst>
                    <a:ext uri="{9D8B030D-6E8A-4147-A177-3AD203B41FA5}">
                      <a16:colId xmlns:a16="http://schemas.microsoft.com/office/drawing/2014/main" val="4007579281"/>
                    </a:ext>
                  </a:extLst>
                </a:gridCol>
                <a:gridCol w="898316">
                  <a:extLst>
                    <a:ext uri="{9D8B030D-6E8A-4147-A177-3AD203B41FA5}">
                      <a16:colId xmlns:a16="http://schemas.microsoft.com/office/drawing/2014/main" val="2748231192"/>
                    </a:ext>
                  </a:extLst>
                </a:gridCol>
                <a:gridCol w="1137199">
                  <a:extLst>
                    <a:ext uri="{9D8B030D-6E8A-4147-A177-3AD203B41FA5}">
                      <a16:colId xmlns:a16="http://schemas.microsoft.com/office/drawing/2014/main" val="213912795"/>
                    </a:ext>
                  </a:extLst>
                </a:gridCol>
                <a:gridCol w="853256">
                  <a:extLst>
                    <a:ext uri="{9D8B030D-6E8A-4147-A177-3AD203B41FA5}">
                      <a16:colId xmlns:a16="http://schemas.microsoft.com/office/drawing/2014/main" val="62165485"/>
                    </a:ext>
                  </a:extLst>
                </a:gridCol>
                <a:gridCol w="745974">
                  <a:extLst>
                    <a:ext uri="{9D8B030D-6E8A-4147-A177-3AD203B41FA5}">
                      <a16:colId xmlns:a16="http://schemas.microsoft.com/office/drawing/2014/main" val="3944491639"/>
                    </a:ext>
                  </a:extLst>
                </a:gridCol>
                <a:gridCol w="868276">
                  <a:extLst>
                    <a:ext uri="{9D8B030D-6E8A-4147-A177-3AD203B41FA5}">
                      <a16:colId xmlns:a16="http://schemas.microsoft.com/office/drawing/2014/main" val="3486181626"/>
                    </a:ext>
                  </a:extLst>
                </a:gridCol>
                <a:gridCol w="921202">
                  <a:extLst>
                    <a:ext uri="{9D8B030D-6E8A-4147-A177-3AD203B41FA5}">
                      <a16:colId xmlns:a16="http://schemas.microsoft.com/office/drawing/2014/main" val="3021267263"/>
                    </a:ext>
                  </a:extLst>
                </a:gridCol>
              </a:tblGrid>
              <a:tr h="282440">
                <a:tc>
                  <a:txBody>
                    <a:bodyPr/>
                    <a:lstStyle/>
                    <a:p>
                      <a:pPr algn="ctr">
                        <a:lnSpc>
                          <a:spcPct val="130000"/>
                        </a:lnSpc>
                        <a:spcAft>
                          <a:spcPts val="0"/>
                        </a:spcAft>
                      </a:pPr>
                      <a:r>
                        <a:rPr lang="zh-CN" sz="1200" b="1" kern="100">
                          <a:effectLst/>
                          <a:latin typeface="Times New Roman" panose="02020603050405020304" pitchFamily="18" charset="0"/>
                          <a:ea typeface="宋体" panose="02010600030101010101" pitchFamily="2" charset="-122"/>
                          <a:cs typeface="Times New Roman" panose="02020603050405020304" pitchFamily="18" charset="0"/>
                        </a:rPr>
                        <a:t>单词名称</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zh-CN" sz="1200" b="1" kern="100">
                          <a:effectLst/>
                          <a:latin typeface="Times New Roman" panose="02020603050405020304" pitchFamily="18" charset="0"/>
                          <a:ea typeface="宋体" panose="02010600030101010101" pitchFamily="2" charset="-122"/>
                          <a:cs typeface="Times New Roman" panose="02020603050405020304" pitchFamily="18" charset="0"/>
                        </a:rPr>
                        <a:t>类别码</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zh-CN" sz="1200" b="1" kern="100">
                          <a:effectLst/>
                          <a:latin typeface="Times New Roman" panose="02020603050405020304" pitchFamily="18" charset="0"/>
                          <a:ea typeface="宋体" panose="02010600030101010101" pitchFamily="2" charset="-122"/>
                          <a:cs typeface="Times New Roman" panose="02020603050405020304" pitchFamily="18" charset="0"/>
                        </a:rPr>
                        <a:t>单词名称</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类别码</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zh-CN" sz="1200" b="1" kern="100">
                          <a:effectLst/>
                          <a:latin typeface="Times New Roman" panose="02020603050405020304" pitchFamily="18" charset="0"/>
                          <a:ea typeface="宋体" panose="02010600030101010101" pitchFamily="2" charset="-122"/>
                          <a:cs typeface="Times New Roman" panose="02020603050405020304" pitchFamily="18" charset="0"/>
                        </a:rPr>
                        <a:t>单词名称</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zh-CN" sz="1200" b="1" kern="100">
                          <a:effectLst/>
                          <a:latin typeface="Times New Roman" panose="02020603050405020304" pitchFamily="18" charset="0"/>
                          <a:ea typeface="宋体" panose="02010600030101010101" pitchFamily="2" charset="-122"/>
                          <a:cs typeface="Times New Roman" panose="02020603050405020304" pitchFamily="18" charset="0"/>
                        </a:rPr>
                        <a:t>类别码</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zh-CN" sz="1200" b="1" kern="100">
                          <a:effectLst/>
                          <a:latin typeface="Times New Roman" panose="02020603050405020304" pitchFamily="18" charset="0"/>
                          <a:ea typeface="宋体" panose="02010600030101010101" pitchFamily="2" charset="-122"/>
                          <a:cs typeface="Times New Roman" panose="02020603050405020304" pitchFamily="18" charset="0"/>
                        </a:rPr>
                        <a:t>单词名称</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zh-CN" sz="1200" b="1" kern="100">
                          <a:effectLst/>
                          <a:latin typeface="Times New Roman" panose="02020603050405020304" pitchFamily="18" charset="0"/>
                          <a:ea typeface="宋体" panose="02010600030101010101" pitchFamily="2" charset="-122"/>
                          <a:cs typeface="Times New Roman" panose="02020603050405020304" pitchFamily="18" charset="0"/>
                        </a:rPr>
                        <a:t>类别码</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4939911"/>
                  </a:ext>
                </a:extLst>
              </a:tr>
              <a:tr h="284891">
                <a:tc>
                  <a:txBody>
                    <a:bodyPr/>
                    <a:lstStyle/>
                    <a:p>
                      <a:pPr algn="ctr">
                        <a:lnSpc>
                          <a:spcPct val="130000"/>
                        </a:lnSpc>
                        <a:spcAft>
                          <a:spcPts val="0"/>
                        </a:spcAft>
                      </a:pPr>
                      <a:r>
                        <a:rPr lang="zh-CN" sz="1200" kern="100">
                          <a:effectLst/>
                          <a:latin typeface="Times New Roman" panose="02020603050405020304" pitchFamily="18" charset="0"/>
                          <a:ea typeface="宋体" panose="02010600030101010101" pitchFamily="2" charset="-122"/>
                          <a:cs typeface="Times New Roman" panose="02020603050405020304" pitchFamily="18" charset="0"/>
                        </a:rPr>
                        <a:t>标识符</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IDENFR</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else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ELSETK</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MINU</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ASSIGN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0350103"/>
                  </a:ext>
                </a:extLst>
              </a:tr>
              <a:tr h="284891">
                <a:tc>
                  <a:txBody>
                    <a:bodyPr/>
                    <a:lstStyle/>
                    <a:p>
                      <a:pPr algn="ctr">
                        <a:lnSpc>
                          <a:spcPct val="130000"/>
                        </a:lnSpc>
                        <a:spcAft>
                          <a:spcPts val="0"/>
                        </a:spcAft>
                      </a:pPr>
                      <a:r>
                        <a:rPr lang="zh-CN" sz="1200" kern="100">
                          <a:effectLst/>
                          <a:latin typeface="Times New Roman" panose="02020603050405020304" pitchFamily="18" charset="0"/>
                          <a:ea typeface="宋体" panose="02010600030101010101" pitchFamily="2" charset="-122"/>
                          <a:cs typeface="Times New Roman" panose="02020603050405020304" pitchFamily="18" charset="0"/>
                        </a:rPr>
                        <a:t>整型常量</a:t>
                      </a:r>
                    </a:p>
                  </a:txBody>
                  <a:tcPr marL="68580" marR="68580" marT="0" marB="0" anchor="ctr">
                    <a:lnL>
                      <a:noFill/>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INTCON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switch</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SWITCHTK</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MULT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SEMICN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4191199519"/>
                  </a:ext>
                </a:extLst>
              </a:tr>
              <a:tr h="284891">
                <a:tc>
                  <a:txBody>
                    <a:bodyPr/>
                    <a:lstStyle/>
                    <a:p>
                      <a:pPr algn="ctr">
                        <a:lnSpc>
                          <a:spcPct val="130000"/>
                        </a:lnSpc>
                        <a:spcAft>
                          <a:spcPts val="0"/>
                        </a:spcAft>
                      </a:pPr>
                      <a:r>
                        <a:rPr lang="zh-CN" sz="1200" kern="100">
                          <a:effectLst/>
                          <a:latin typeface="Times New Roman" panose="02020603050405020304" pitchFamily="18" charset="0"/>
                          <a:ea typeface="宋体" panose="02010600030101010101" pitchFamily="2" charset="-122"/>
                          <a:cs typeface="Times New Roman" panose="02020603050405020304" pitchFamily="18" charset="0"/>
                        </a:rPr>
                        <a:t>字符常量</a:t>
                      </a:r>
                    </a:p>
                  </a:txBody>
                  <a:tcPr marL="68580" marR="68580" marT="0" marB="0" anchor="ctr">
                    <a:lnL>
                      <a:noFill/>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CHARCON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case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CASETK</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DIV</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COMMA</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982156054"/>
                  </a:ext>
                </a:extLst>
              </a:tr>
              <a:tr h="601399">
                <a:tc>
                  <a:txBody>
                    <a:bodyPr/>
                    <a:lstStyle/>
                    <a:p>
                      <a:pPr algn="ctr">
                        <a:lnSpc>
                          <a:spcPct val="130000"/>
                        </a:lnSpc>
                        <a:spcAft>
                          <a:spcPts val="0"/>
                        </a:spcAft>
                      </a:pPr>
                      <a:r>
                        <a:rPr lang="zh-CN" sz="1200" kern="100">
                          <a:effectLst/>
                          <a:latin typeface="Times New Roman" panose="02020603050405020304" pitchFamily="18" charset="0"/>
                          <a:ea typeface="宋体" panose="02010600030101010101" pitchFamily="2" charset="-122"/>
                          <a:cs typeface="Times New Roman" panose="02020603050405020304" pitchFamily="18" charset="0"/>
                        </a:rPr>
                        <a:t>字符串</a:t>
                      </a:r>
                    </a:p>
                  </a:txBody>
                  <a:tcPr marL="68580" marR="68580" marT="0" marB="0" anchor="ctr">
                    <a:lnL>
                      <a:noFill/>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STRCON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default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DEFAULTTK</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&lt;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LSS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LPARENT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196036693"/>
                  </a:ext>
                </a:extLst>
              </a:tr>
              <a:tr h="601399">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const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CONSTTK</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while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WHILETK</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&lt;=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LEQ</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RPARENT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301470582"/>
                  </a:ext>
                </a:extLst>
              </a:tr>
              <a:tr h="284891">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int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INTTK</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for</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FORTK</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&gt;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GRE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LBRACK</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474033521"/>
                  </a:ext>
                </a:extLst>
              </a:tr>
              <a:tr h="284891">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char</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CHARTK</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scanf</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SCANFTK</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&gt;=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GEQ</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RBRACK</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050158158"/>
                  </a:ext>
                </a:extLst>
              </a:tr>
              <a:tr h="284891">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Void</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VOIDTK</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printf</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PRINTFTK</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EQL</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LBRACK</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112921951"/>
                  </a:ext>
                </a:extLst>
              </a:tr>
              <a:tr h="284891">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Main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MAINTK</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return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RETURNTK</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NEQ</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RBRACK</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687281370"/>
                  </a:ext>
                </a:extLst>
              </a:tr>
              <a:tr h="284891">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if</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IFTK</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PLUSE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COLON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3035738"/>
                  </a:ext>
                </a:extLst>
              </a:tr>
            </a:tbl>
          </a:graphicData>
        </a:graphic>
      </p:graphicFrame>
    </p:spTree>
    <p:extLst>
      <p:ext uri="{BB962C8B-B14F-4D97-AF65-F5344CB8AC3E}">
        <p14:creationId xmlns:p14="http://schemas.microsoft.com/office/powerpoint/2010/main" val="346072368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5AC7212-417D-48FC-ADCD-3A9967EE143B}"/>
              </a:ext>
            </a:extLst>
          </p:cNvPr>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2" name="组合 21">
            <a:extLst>
              <a:ext uri="{FF2B5EF4-FFF2-40B4-BE49-F238E27FC236}">
                <a16:creationId xmlns:a16="http://schemas.microsoft.com/office/drawing/2014/main" id="{7729B070-A8C3-4930-B272-CCB78D1E452C}"/>
              </a:ext>
            </a:extLst>
          </p:cNvPr>
          <p:cNvGrpSpPr/>
          <p:nvPr/>
        </p:nvGrpSpPr>
        <p:grpSpPr>
          <a:xfrm>
            <a:off x="897951" y="549035"/>
            <a:ext cx="6611119" cy="727889"/>
            <a:chOff x="639426" y="534039"/>
            <a:chExt cx="6611119" cy="727889"/>
          </a:xfrm>
        </p:grpSpPr>
        <p:grpSp>
          <p:nvGrpSpPr>
            <p:cNvPr id="23" name="组合 22">
              <a:extLst>
                <a:ext uri="{FF2B5EF4-FFF2-40B4-BE49-F238E27FC236}">
                  <a16:creationId xmlns:a16="http://schemas.microsoft.com/office/drawing/2014/main" id="{96AA147B-712F-49E5-BDA5-FB99AE1B0691}"/>
                </a:ext>
              </a:extLst>
            </p:cNvPr>
            <p:cNvGrpSpPr/>
            <p:nvPr/>
          </p:nvGrpSpPr>
          <p:grpSpPr>
            <a:xfrm>
              <a:off x="639426" y="534039"/>
              <a:ext cx="6611119" cy="579438"/>
              <a:chOff x="1780838" y="931069"/>
              <a:chExt cx="6611119" cy="579438"/>
            </a:xfrm>
          </p:grpSpPr>
          <p:sp>
            <p:nvSpPr>
              <p:cNvPr id="25" name="矩形 49">
                <a:extLst>
                  <a:ext uri="{FF2B5EF4-FFF2-40B4-BE49-F238E27FC236}">
                    <a16:creationId xmlns:a16="http://schemas.microsoft.com/office/drawing/2014/main" id="{C99A499E-053E-4B63-8FFE-DDC28CA3F390}"/>
                  </a:ext>
                </a:extLst>
              </p:cNvPr>
              <p:cNvSpPr>
                <a:spLocks noChangeArrowheads="1"/>
              </p:cNvSpPr>
              <p:nvPr/>
            </p:nvSpPr>
            <p:spPr bwMode="auto">
              <a:xfrm>
                <a:off x="2155827" y="1007810"/>
                <a:ext cx="623613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r>
                  <a:rPr lang="zh-CN" altLang="en-US" sz="2800" b="1" dirty="0">
                    <a:latin typeface="+mn-lt"/>
                    <a:ea typeface="+mn-ea"/>
                    <a:cs typeface="+mn-ea"/>
                    <a:sym typeface="+mn-lt"/>
                  </a:rPr>
                  <a:t>详细设计</a:t>
                </a:r>
                <a:r>
                  <a:rPr lang="en-US" altLang="zh-CN" sz="2800" b="1" dirty="0">
                    <a:latin typeface="+mn-lt"/>
                    <a:ea typeface="+mn-ea"/>
                    <a:cs typeface="+mn-ea"/>
                    <a:sym typeface="+mn-lt"/>
                  </a:rPr>
                  <a:t>——</a:t>
                </a:r>
                <a:r>
                  <a:rPr lang="zh-CN" altLang="en-US" sz="2800" b="1" dirty="0">
                    <a:latin typeface="+mn-lt"/>
                    <a:ea typeface="+mn-ea"/>
                    <a:cs typeface="+mn-ea"/>
                    <a:sym typeface="+mn-lt"/>
                  </a:rPr>
                  <a:t>语法分析</a:t>
                </a:r>
              </a:p>
            </p:txBody>
          </p:sp>
          <p:sp>
            <p:nvSpPr>
              <p:cNvPr id="26" name="矩形 46">
                <a:extLst>
                  <a:ext uri="{FF2B5EF4-FFF2-40B4-BE49-F238E27FC236}">
                    <a16:creationId xmlns:a16="http://schemas.microsoft.com/office/drawing/2014/main" id="{A762B703-46B4-4955-9933-D658BA10B19D}"/>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27" name="矩形 47">
                <a:extLst>
                  <a:ext uri="{FF2B5EF4-FFF2-40B4-BE49-F238E27FC236}">
                    <a16:creationId xmlns:a16="http://schemas.microsoft.com/office/drawing/2014/main" id="{3CBE8564-3A6F-4C6D-B708-E6EFABC43E5D}"/>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2</a:t>
                </a:r>
              </a:p>
            </p:txBody>
          </p:sp>
        </p:grpSp>
        <p:sp>
          <p:nvSpPr>
            <p:cNvPr id="24" name="等腰三角形 45">
              <a:extLst>
                <a:ext uri="{FF2B5EF4-FFF2-40B4-BE49-F238E27FC236}">
                  <a16:creationId xmlns:a16="http://schemas.microsoft.com/office/drawing/2014/main" id="{A401FB9B-64F4-49AE-967B-6242AD5E3491}"/>
                </a:ext>
              </a:extLst>
            </p:cNvPr>
            <p:cNvSpPr>
              <a:spLocks noChangeArrowheads="1"/>
            </p:cNvSpPr>
            <p:nvPr/>
          </p:nvSpPr>
          <p:spPr bwMode="auto">
            <a:xfrm rot="10800000">
              <a:off x="3177979" y="1047823"/>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sp>
        <p:nvSpPr>
          <p:cNvPr id="5" name="矩形 4">
            <a:extLst>
              <a:ext uri="{FF2B5EF4-FFF2-40B4-BE49-F238E27FC236}">
                <a16:creationId xmlns:a16="http://schemas.microsoft.com/office/drawing/2014/main" id="{D2D56E73-F448-48B8-AECC-96541F291D9E}"/>
              </a:ext>
            </a:extLst>
          </p:cNvPr>
          <p:cNvSpPr/>
          <p:nvPr/>
        </p:nvSpPr>
        <p:spPr>
          <a:xfrm>
            <a:off x="1112263" y="1369399"/>
            <a:ext cx="10287285" cy="369332"/>
          </a:xfrm>
          <a:prstGeom prst="rect">
            <a:avLst/>
          </a:prstGeom>
        </p:spPr>
        <p:txBody>
          <a:bodyPr wrap="square">
            <a:spAutoFit/>
          </a:bodyPr>
          <a:lstStyle/>
          <a:p>
            <a:r>
              <a:rPr lang="zh-CN" altLang="zh-CN" kern="100" dirty="0">
                <a:ea typeface="黑体" panose="02010609060101010101" pitchFamily="49" charset="-122"/>
                <a:cs typeface="Times New Roman" panose="02020603050405020304" pitchFamily="18" charset="0"/>
              </a:rPr>
              <a:t>语法分析的主要任务是根据文法规则，从源程序单词符号串中识别出语法成分，并进行语法检查。 </a:t>
            </a:r>
            <a:endParaRPr lang="zh-CN" altLang="en-US" kern="100" dirty="0">
              <a:ea typeface="黑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DC54207F-AB76-4BFB-A13B-914B2C3240CD}"/>
              </a:ext>
            </a:extLst>
          </p:cNvPr>
          <p:cNvSpPr/>
          <p:nvPr/>
        </p:nvSpPr>
        <p:spPr>
          <a:xfrm>
            <a:off x="1112263" y="1925654"/>
            <a:ext cx="9875277" cy="923330"/>
          </a:xfrm>
          <a:prstGeom prst="rect">
            <a:avLst/>
          </a:prstGeom>
        </p:spPr>
        <p:txBody>
          <a:bodyPr wrap="square">
            <a:spAutoFit/>
          </a:bodyPr>
          <a:lstStyle/>
          <a:p>
            <a:r>
              <a:rPr lang="zh-CN" altLang="zh-CN" kern="100" dirty="0">
                <a:ea typeface="黑体" panose="02010609060101010101" pitchFamily="49" charset="-122"/>
                <a:cs typeface="Times New Roman" panose="02020603050405020304" pitchFamily="18" charset="0"/>
              </a:rPr>
              <a:t>在本次编译器设计中，我们的程序使用的是自顶向下的递归子程序法。具体来说，就是给语法的每一个非终结符都编写一个分析程序，当根据文法和当前的输入符号预测到要用到某个非终结符去匹配输入串时，就调用该非终结符的分析程序。</a:t>
            </a:r>
            <a:endParaRPr lang="zh-CN" altLang="en-US" kern="100" dirty="0">
              <a:ea typeface="黑体" panose="02010609060101010101" pitchFamily="49" charset="-122"/>
              <a:cs typeface="Times New Roman" panose="02020603050405020304" pitchFamily="18" charset="0"/>
            </a:endParaRPr>
          </a:p>
        </p:txBody>
      </p:sp>
      <p:pic>
        <p:nvPicPr>
          <p:cNvPr id="10" name="图片 9">
            <a:extLst>
              <a:ext uri="{FF2B5EF4-FFF2-40B4-BE49-F238E27FC236}">
                <a16:creationId xmlns:a16="http://schemas.microsoft.com/office/drawing/2014/main" id="{A9D35FB1-8CA3-41B5-905A-54F7240A8AC9}"/>
              </a:ext>
            </a:extLst>
          </p:cNvPr>
          <p:cNvPicPr>
            <a:picLocks noChangeAspect="1"/>
          </p:cNvPicPr>
          <p:nvPr/>
        </p:nvPicPr>
        <p:blipFill>
          <a:blip r:embed="rId2"/>
          <a:stretch>
            <a:fillRect/>
          </a:stretch>
        </p:blipFill>
        <p:spPr>
          <a:xfrm>
            <a:off x="2795351" y="2848984"/>
            <a:ext cx="5914540" cy="3885196"/>
          </a:xfrm>
          <a:prstGeom prst="rect">
            <a:avLst/>
          </a:prstGeom>
        </p:spPr>
      </p:pic>
    </p:spTree>
    <p:extLst>
      <p:ext uri="{BB962C8B-B14F-4D97-AF65-F5344CB8AC3E}">
        <p14:creationId xmlns:p14="http://schemas.microsoft.com/office/powerpoint/2010/main" val="249550643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5AC7212-417D-48FC-ADCD-3A9967EE143B}"/>
              </a:ext>
            </a:extLst>
          </p:cNvPr>
          <p:cNvSpPr/>
          <p:nvPr/>
        </p:nvSpPr>
        <p:spPr>
          <a:xfrm rot="16200000" flipV="1">
            <a:off x="73250" y="254484"/>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2" name="组合 21">
            <a:extLst>
              <a:ext uri="{FF2B5EF4-FFF2-40B4-BE49-F238E27FC236}">
                <a16:creationId xmlns:a16="http://schemas.microsoft.com/office/drawing/2014/main" id="{7729B070-A8C3-4930-B272-CCB78D1E452C}"/>
              </a:ext>
            </a:extLst>
          </p:cNvPr>
          <p:cNvGrpSpPr/>
          <p:nvPr/>
        </p:nvGrpSpPr>
        <p:grpSpPr>
          <a:xfrm>
            <a:off x="787115" y="378847"/>
            <a:ext cx="6611119" cy="727889"/>
            <a:chOff x="639426" y="534039"/>
            <a:chExt cx="6611119" cy="727889"/>
          </a:xfrm>
        </p:grpSpPr>
        <p:grpSp>
          <p:nvGrpSpPr>
            <p:cNvPr id="23" name="组合 22">
              <a:extLst>
                <a:ext uri="{FF2B5EF4-FFF2-40B4-BE49-F238E27FC236}">
                  <a16:creationId xmlns:a16="http://schemas.microsoft.com/office/drawing/2014/main" id="{96AA147B-712F-49E5-BDA5-FB99AE1B0691}"/>
                </a:ext>
              </a:extLst>
            </p:cNvPr>
            <p:cNvGrpSpPr/>
            <p:nvPr/>
          </p:nvGrpSpPr>
          <p:grpSpPr>
            <a:xfrm>
              <a:off x="639426" y="534039"/>
              <a:ext cx="6611119" cy="579438"/>
              <a:chOff x="1780838" y="931069"/>
              <a:chExt cx="6611119" cy="579438"/>
            </a:xfrm>
          </p:grpSpPr>
          <p:sp>
            <p:nvSpPr>
              <p:cNvPr id="25" name="矩形 49">
                <a:extLst>
                  <a:ext uri="{FF2B5EF4-FFF2-40B4-BE49-F238E27FC236}">
                    <a16:creationId xmlns:a16="http://schemas.microsoft.com/office/drawing/2014/main" id="{C99A499E-053E-4B63-8FFE-DDC28CA3F390}"/>
                  </a:ext>
                </a:extLst>
              </p:cNvPr>
              <p:cNvSpPr>
                <a:spLocks noChangeArrowheads="1"/>
              </p:cNvSpPr>
              <p:nvPr/>
            </p:nvSpPr>
            <p:spPr bwMode="auto">
              <a:xfrm>
                <a:off x="2155827" y="1007810"/>
                <a:ext cx="623613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r>
                  <a:rPr lang="zh-CN" altLang="en-US" sz="2800" b="1" dirty="0">
                    <a:latin typeface="+mn-lt"/>
                    <a:ea typeface="+mn-ea"/>
                    <a:cs typeface="+mn-ea"/>
                    <a:sym typeface="+mn-lt"/>
                  </a:rPr>
                  <a:t>详细设计</a:t>
                </a:r>
                <a:r>
                  <a:rPr lang="en-US" altLang="zh-CN" sz="2800" b="1" dirty="0">
                    <a:latin typeface="+mn-lt"/>
                    <a:ea typeface="+mn-ea"/>
                    <a:cs typeface="+mn-ea"/>
                    <a:sym typeface="+mn-lt"/>
                  </a:rPr>
                  <a:t>——</a:t>
                </a:r>
                <a:r>
                  <a:rPr lang="zh-CN" altLang="en-US" sz="2800" b="1" dirty="0">
                    <a:latin typeface="+mn-lt"/>
                    <a:ea typeface="+mn-ea"/>
                    <a:cs typeface="+mn-ea"/>
                    <a:sym typeface="+mn-lt"/>
                  </a:rPr>
                  <a:t>语法分析</a:t>
                </a:r>
              </a:p>
            </p:txBody>
          </p:sp>
          <p:sp>
            <p:nvSpPr>
              <p:cNvPr id="26" name="矩形 46">
                <a:extLst>
                  <a:ext uri="{FF2B5EF4-FFF2-40B4-BE49-F238E27FC236}">
                    <a16:creationId xmlns:a16="http://schemas.microsoft.com/office/drawing/2014/main" id="{A762B703-46B4-4955-9933-D658BA10B19D}"/>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27" name="矩形 47">
                <a:extLst>
                  <a:ext uri="{FF2B5EF4-FFF2-40B4-BE49-F238E27FC236}">
                    <a16:creationId xmlns:a16="http://schemas.microsoft.com/office/drawing/2014/main" id="{3CBE8564-3A6F-4C6D-B708-E6EFABC43E5D}"/>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3</a:t>
                </a:r>
              </a:p>
            </p:txBody>
          </p:sp>
        </p:grpSp>
        <p:sp>
          <p:nvSpPr>
            <p:cNvPr id="24" name="等腰三角形 45">
              <a:extLst>
                <a:ext uri="{FF2B5EF4-FFF2-40B4-BE49-F238E27FC236}">
                  <a16:creationId xmlns:a16="http://schemas.microsoft.com/office/drawing/2014/main" id="{A401FB9B-64F4-49AE-967B-6242AD5E3491}"/>
                </a:ext>
              </a:extLst>
            </p:cNvPr>
            <p:cNvSpPr>
              <a:spLocks noChangeArrowheads="1"/>
            </p:cNvSpPr>
            <p:nvPr/>
          </p:nvSpPr>
          <p:spPr bwMode="auto">
            <a:xfrm rot="10800000">
              <a:off x="3177979" y="1047823"/>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pic>
        <p:nvPicPr>
          <p:cNvPr id="3" name="图片 2">
            <a:extLst>
              <a:ext uri="{FF2B5EF4-FFF2-40B4-BE49-F238E27FC236}">
                <a16:creationId xmlns:a16="http://schemas.microsoft.com/office/drawing/2014/main" id="{BA3E2DAB-9244-4303-963F-BD834ADA1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879" y="1399304"/>
            <a:ext cx="6578806" cy="5334005"/>
          </a:xfrm>
          <a:prstGeom prst="rect">
            <a:avLst/>
          </a:prstGeom>
        </p:spPr>
      </p:pic>
      <p:sp>
        <p:nvSpPr>
          <p:cNvPr id="4" name="矩形 3">
            <a:extLst>
              <a:ext uri="{FF2B5EF4-FFF2-40B4-BE49-F238E27FC236}">
                <a16:creationId xmlns:a16="http://schemas.microsoft.com/office/drawing/2014/main" id="{861F4B18-038A-48F2-8158-F76C1A0443A7}"/>
              </a:ext>
            </a:extLst>
          </p:cNvPr>
          <p:cNvSpPr/>
          <p:nvPr/>
        </p:nvSpPr>
        <p:spPr>
          <a:xfrm>
            <a:off x="630096" y="1029972"/>
            <a:ext cx="11561904" cy="369332"/>
          </a:xfrm>
          <a:prstGeom prst="rect">
            <a:avLst/>
          </a:prstGeom>
        </p:spPr>
        <p:txBody>
          <a:bodyPr wrap="square">
            <a:spAutoFit/>
          </a:bodyPr>
          <a:lstStyle/>
          <a:p>
            <a:r>
              <a:rPr lang="zh-CN" altLang="en-US" kern="100" dirty="0">
                <a:ea typeface="黑体" panose="02010609060101010101" pitchFamily="49" charset="-122"/>
                <a:cs typeface="Times New Roman" panose="02020603050405020304" pitchFamily="18" charset="0"/>
              </a:rPr>
              <a:t>＜程序＞ </a:t>
            </a:r>
            <a:r>
              <a:rPr lang="en-US" altLang="zh-CN" kern="100" dirty="0">
                <a:ea typeface="黑体" panose="02010609060101010101" pitchFamily="49" charset="-122"/>
                <a:cs typeface="Times New Roman" panose="02020603050405020304" pitchFamily="18" charset="0"/>
              </a:rPr>
              <a:t>::= </a:t>
            </a:r>
            <a:r>
              <a:rPr lang="zh-CN" altLang="en-US" kern="100" dirty="0">
                <a:ea typeface="黑体" panose="02010609060101010101" pitchFamily="49" charset="-122"/>
                <a:cs typeface="Times New Roman" panose="02020603050405020304" pitchFamily="18" charset="0"/>
              </a:rPr>
              <a:t>［＜常量说明＞］［＜变量说明＞］</a:t>
            </a:r>
            <a:r>
              <a:rPr lang="en-US" altLang="zh-CN" kern="100" dirty="0">
                <a:ea typeface="黑体" panose="02010609060101010101" pitchFamily="49" charset="-122"/>
                <a:cs typeface="Times New Roman" panose="02020603050405020304" pitchFamily="18" charset="0"/>
              </a:rPr>
              <a:t>{</a:t>
            </a:r>
            <a:r>
              <a:rPr lang="zh-CN" altLang="en-US" kern="100" dirty="0">
                <a:ea typeface="黑体" panose="02010609060101010101" pitchFamily="49" charset="-122"/>
                <a:cs typeface="Times New Roman" panose="02020603050405020304" pitchFamily="18" charset="0"/>
              </a:rPr>
              <a:t>＜有返回值函数定义＞</a:t>
            </a:r>
            <a:r>
              <a:rPr lang="en-US" altLang="zh-CN" kern="100" dirty="0">
                <a:ea typeface="黑体" panose="02010609060101010101" pitchFamily="49" charset="-122"/>
                <a:cs typeface="Times New Roman" panose="02020603050405020304" pitchFamily="18" charset="0"/>
              </a:rPr>
              <a:t>|</a:t>
            </a:r>
            <a:r>
              <a:rPr lang="zh-CN" altLang="en-US" kern="100" dirty="0">
                <a:ea typeface="黑体" panose="02010609060101010101" pitchFamily="49" charset="-122"/>
                <a:cs typeface="Times New Roman" panose="02020603050405020304" pitchFamily="18" charset="0"/>
              </a:rPr>
              <a:t>＜无返回值函数定义＞</a:t>
            </a:r>
            <a:r>
              <a:rPr lang="en-US" altLang="zh-CN" kern="100" dirty="0">
                <a:ea typeface="黑体" panose="02010609060101010101" pitchFamily="49" charset="-122"/>
                <a:cs typeface="Times New Roman" panose="02020603050405020304" pitchFamily="18" charset="0"/>
              </a:rPr>
              <a:t>}</a:t>
            </a:r>
            <a:r>
              <a:rPr lang="zh-CN" altLang="en-US" kern="100" dirty="0">
                <a:ea typeface="黑体" panose="02010609060101010101" pitchFamily="49" charset="-122"/>
                <a:cs typeface="Times New Roman" panose="02020603050405020304" pitchFamily="18" charset="0"/>
              </a:rPr>
              <a:t>＜主函数＞</a:t>
            </a:r>
          </a:p>
        </p:txBody>
      </p:sp>
      <p:pic>
        <p:nvPicPr>
          <p:cNvPr id="6" name="图片 5">
            <a:extLst>
              <a:ext uri="{FF2B5EF4-FFF2-40B4-BE49-F238E27FC236}">
                <a16:creationId xmlns:a16="http://schemas.microsoft.com/office/drawing/2014/main" id="{E4CD2E30-3BAB-4304-BD73-C07E233DD2F9}"/>
              </a:ext>
            </a:extLst>
          </p:cNvPr>
          <p:cNvPicPr>
            <a:picLocks noChangeAspect="1"/>
          </p:cNvPicPr>
          <p:nvPr/>
        </p:nvPicPr>
        <p:blipFill>
          <a:blip r:embed="rId3"/>
          <a:stretch>
            <a:fillRect/>
          </a:stretch>
        </p:blipFill>
        <p:spPr>
          <a:xfrm>
            <a:off x="8815476" y="2590797"/>
            <a:ext cx="2598645" cy="2469094"/>
          </a:xfrm>
          <a:prstGeom prst="rect">
            <a:avLst/>
          </a:prstGeom>
        </p:spPr>
      </p:pic>
      <p:sp>
        <p:nvSpPr>
          <p:cNvPr id="7" name="文本框 6">
            <a:extLst>
              <a:ext uri="{FF2B5EF4-FFF2-40B4-BE49-F238E27FC236}">
                <a16:creationId xmlns:a16="http://schemas.microsoft.com/office/drawing/2014/main" id="{5C150C85-6F9E-49DE-B03A-80D2B83A035E}"/>
              </a:ext>
            </a:extLst>
          </p:cNvPr>
          <p:cNvSpPr txBox="1"/>
          <p:nvPr/>
        </p:nvSpPr>
        <p:spPr>
          <a:xfrm>
            <a:off x="8807528" y="6114476"/>
            <a:ext cx="2723823" cy="369332"/>
          </a:xfrm>
          <a:prstGeom prst="rect">
            <a:avLst/>
          </a:prstGeom>
          <a:noFill/>
        </p:spPr>
        <p:txBody>
          <a:bodyPr wrap="none" rtlCol="0">
            <a:spAutoFit/>
          </a:bodyPr>
          <a:lstStyle/>
          <a:p>
            <a:r>
              <a:rPr lang="zh-CN" altLang="en-US" b="1" dirty="0"/>
              <a:t>递归下降子程序示例分析</a:t>
            </a:r>
          </a:p>
        </p:txBody>
      </p:sp>
    </p:spTree>
    <p:extLst>
      <p:ext uri="{BB962C8B-B14F-4D97-AF65-F5344CB8AC3E}">
        <p14:creationId xmlns:p14="http://schemas.microsoft.com/office/powerpoint/2010/main" val="140813160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5AC7212-417D-48FC-ADCD-3A9967EE143B}"/>
              </a:ext>
            </a:extLst>
          </p:cNvPr>
          <p:cNvSpPr/>
          <p:nvPr/>
        </p:nvSpPr>
        <p:spPr>
          <a:xfrm rot="16200000" flipV="1">
            <a:off x="73250" y="254484"/>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2" name="组合 21">
            <a:extLst>
              <a:ext uri="{FF2B5EF4-FFF2-40B4-BE49-F238E27FC236}">
                <a16:creationId xmlns:a16="http://schemas.microsoft.com/office/drawing/2014/main" id="{7729B070-A8C3-4930-B272-CCB78D1E452C}"/>
              </a:ext>
            </a:extLst>
          </p:cNvPr>
          <p:cNvGrpSpPr/>
          <p:nvPr/>
        </p:nvGrpSpPr>
        <p:grpSpPr>
          <a:xfrm>
            <a:off x="787115" y="378847"/>
            <a:ext cx="6611119" cy="719810"/>
            <a:chOff x="639426" y="534039"/>
            <a:chExt cx="6611119" cy="719810"/>
          </a:xfrm>
        </p:grpSpPr>
        <p:grpSp>
          <p:nvGrpSpPr>
            <p:cNvPr id="23" name="组合 22">
              <a:extLst>
                <a:ext uri="{FF2B5EF4-FFF2-40B4-BE49-F238E27FC236}">
                  <a16:creationId xmlns:a16="http://schemas.microsoft.com/office/drawing/2014/main" id="{96AA147B-712F-49E5-BDA5-FB99AE1B0691}"/>
                </a:ext>
              </a:extLst>
            </p:cNvPr>
            <p:cNvGrpSpPr/>
            <p:nvPr/>
          </p:nvGrpSpPr>
          <p:grpSpPr>
            <a:xfrm>
              <a:off x="639426" y="534039"/>
              <a:ext cx="6611119" cy="579438"/>
              <a:chOff x="1780838" y="931069"/>
              <a:chExt cx="6611119" cy="579438"/>
            </a:xfrm>
          </p:grpSpPr>
          <p:sp>
            <p:nvSpPr>
              <p:cNvPr id="25" name="矩形 49">
                <a:extLst>
                  <a:ext uri="{FF2B5EF4-FFF2-40B4-BE49-F238E27FC236}">
                    <a16:creationId xmlns:a16="http://schemas.microsoft.com/office/drawing/2014/main" id="{C99A499E-053E-4B63-8FFE-DDC28CA3F390}"/>
                  </a:ext>
                </a:extLst>
              </p:cNvPr>
              <p:cNvSpPr>
                <a:spLocks noChangeArrowheads="1"/>
              </p:cNvSpPr>
              <p:nvPr/>
            </p:nvSpPr>
            <p:spPr bwMode="auto">
              <a:xfrm>
                <a:off x="2155827" y="1007810"/>
                <a:ext cx="623613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r>
                  <a:rPr lang="zh-CN" altLang="en-US" sz="2800" b="1" dirty="0">
                    <a:latin typeface="+mn-lt"/>
                    <a:ea typeface="+mn-ea"/>
                    <a:cs typeface="+mn-ea"/>
                    <a:sym typeface="+mn-lt"/>
                  </a:rPr>
                  <a:t>详细设计</a:t>
                </a:r>
                <a:r>
                  <a:rPr lang="en-US" altLang="zh-CN" sz="2800" b="1" dirty="0">
                    <a:latin typeface="+mn-lt"/>
                    <a:ea typeface="+mn-ea"/>
                    <a:cs typeface="+mn-ea"/>
                    <a:sym typeface="+mn-lt"/>
                  </a:rPr>
                  <a:t>——</a:t>
                </a:r>
                <a:r>
                  <a:rPr lang="zh-CN" altLang="en-US" sz="2800" b="1" dirty="0">
                    <a:latin typeface="+mn-lt"/>
                    <a:ea typeface="+mn-ea"/>
                    <a:cs typeface="+mn-ea"/>
                    <a:sym typeface="+mn-lt"/>
                  </a:rPr>
                  <a:t>中间代码生成</a:t>
                </a:r>
              </a:p>
            </p:txBody>
          </p:sp>
          <p:sp>
            <p:nvSpPr>
              <p:cNvPr id="26" name="矩形 46">
                <a:extLst>
                  <a:ext uri="{FF2B5EF4-FFF2-40B4-BE49-F238E27FC236}">
                    <a16:creationId xmlns:a16="http://schemas.microsoft.com/office/drawing/2014/main" id="{A762B703-46B4-4955-9933-D658BA10B19D}"/>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27" name="矩形 47">
                <a:extLst>
                  <a:ext uri="{FF2B5EF4-FFF2-40B4-BE49-F238E27FC236}">
                    <a16:creationId xmlns:a16="http://schemas.microsoft.com/office/drawing/2014/main" id="{3CBE8564-3A6F-4C6D-B708-E6EFABC43E5D}"/>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4</a:t>
                </a:r>
              </a:p>
            </p:txBody>
          </p:sp>
        </p:grpSp>
        <p:sp>
          <p:nvSpPr>
            <p:cNvPr id="24" name="等腰三角形 45">
              <a:extLst>
                <a:ext uri="{FF2B5EF4-FFF2-40B4-BE49-F238E27FC236}">
                  <a16:creationId xmlns:a16="http://schemas.microsoft.com/office/drawing/2014/main" id="{A401FB9B-64F4-49AE-967B-6242AD5E3491}"/>
                </a:ext>
              </a:extLst>
            </p:cNvPr>
            <p:cNvSpPr>
              <a:spLocks noChangeArrowheads="1"/>
            </p:cNvSpPr>
            <p:nvPr/>
          </p:nvSpPr>
          <p:spPr bwMode="auto">
            <a:xfrm rot="10800000">
              <a:off x="2947070" y="1039744"/>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sp>
        <p:nvSpPr>
          <p:cNvPr id="5" name="矩形 4">
            <a:extLst>
              <a:ext uri="{FF2B5EF4-FFF2-40B4-BE49-F238E27FC236}">
                <a16:creationId xmlns:a16="http://schemas.microsoft.com/office/drawing/2014/main" id="{9295ADDF-95A1-41D6-8B2A-F0C6B0B47C7B}"/>
              </a:ext>
            </a:extLst>
          </p:cNvPr>
          <p:cNvSpPr/>
          <p:nvPr/>
        </p:nvSpPr>
        <p:spPr>
          <a:xfrm>
            <a:off x="902232" y="1286650"/>
            <a:ext cx="10218349" cy="369332"/>
          </a:xfrm>
          <a:prstGeom prst="rect">
            <a:avLst/>
          </a:prstGeom>
        </p:spPr>
        <p:txBody>
          <a:bodyPr wrap="square">
            <a:spAutoFit/>
          </a:bodyPr>
          <a:lstStyle/>
          <a:p>
            <a:r>
              <a:rPr lang="zh-CN" altLang="en-US" dirty="0"/>
              <a:t>在这一阶段，我们要做的事主要采用自顶向下的语法制导翻译技术，进行语义分析并生成中间代码。</a:t>
            </a:r>
          </a:p>
        </p:txBody>
      </p:sp>
      <p:sp>
        <p:nvSpPr>
          <p:cNvPr id="16" name="矩形 15">
            <a:extLst>
              <a:ext uri="{FF2B5EF4-FFF2-40B4-BE49-F238E27FC236}">
                <a16:creationId xmlns:a16="http://schemas.microsoft.com/office/drawing/2014/main" id="{BC689B15-0966-4A24-8448-EA29C6B44BD0}"/>
              </a:ext>
            </a:extLst>
          </p:cNvPr>
          <p:cNvSpPr/>
          <p:nvPr/>
        </p:nvSpPr>
        <p:spPr>
          <a:xfrm>
            <a:off x="902232" y="1960701"/>
            <a:ext cx="3687399" cy="369332"/>
          </a:xfrm>
          <a:prstGeom prst="rect">
            <a:avLst/>
          </a:prstGeom>
        </p:spPr>
        <p:txBody>
          <a:bodyPr wrap="square">
            <a:spAutoFit/>
          </a:bodyPr>
          <a:lstStyle/>
          <a:p>
            <a:r>
              <a:rPr lang="zh-CN" altLang="en-US" dirty="0"/>
              <a:t>规定的中间代码的格式，如右图</a:t>
            </a:r>
          </a:p>
        </p:txBody>
      </p:sp>
      <p:pic>
        <p:nvPicPr>
          <p:cNvPr id="11" name="图片 10">
            <a:extLst>
              <a:ext uri="{FF2B5EF4-FFF2-40B4-BE49-F238E27FC236}">
                <a16:creationId xmlns:a16="http://schemas.microsoft.com/office/drawing/2014/main" id="{1AA8A2BA-1A7F-4A92-9939-6E434BDD12BC}"/>
              </a:ext>
            </a:extLst>
          </p:cNvPr>
          <p:cNvPicPr>
            <a:picLocks noChangeAspect="1"/>
          </p:cNvPicPr>
          <p:nvPr/>
        </p:nvPicPr>
        <p:blipFill>
          <a:blip r:embed="rId2"/>
          <a:stretch>
            <a:fillRect/>
          </a:stretch>
        </p:blipFill>
        <p:spPr>
          <a:xfrm>
            <a:off x="6900408" y="1843975"/>
            <a:ext cx="3955123" cy="1859441"/>
          </a:xfrm>
          <a:prstGeom prst="rect">
            <a:avLst/>
          </a:prstGeom>
        </p:spPr>
      </p:pic>
      <p:sp>
        <p:nvSpPr>
          <p:cNvPr id="13" name="矩形 12">
            <a:extLst>
              <a:ext uri="{FF2B5EF4-FFF2-40B4-BE49-F238E27FC236}">
                <a16:creationId xmlns:a16="http://schemas.microsoft.com/office/drawing/2014/main" id="{B9039942-9421-4D16-9605-4EC5114E33C5}"/>
              </a:ext>
            </a:extLst>
          </p:cNvPr>
          <p:cNvSpPr/>
          <p:nvPr/>
        </p:nvSpPr>
        <p:spPr>
          <a:xfrm>
            <a:off x="714831" y="4349467"/>
            <a:ext cx="11274603" cy="2124364"/>
          </a:xfrm>
          <a:prstGeom prst="rect">
            <a:avLst/>
          </a:prstGeom>
        </p:spPr>
        <p:txBody>
          <a:bodyPr wrap="square">
            <a:spAutoFit/>
          </a:bodyPr>
          <a:lstStyle/>
          <a:p>
            <a:pPr>
              <a:lnSpc>
                <a:spcPct val="150000"/>
              </a:lnSpc>
            </a:pPr>
            <a:r>
              <a:rPr lang="en-US" altLang="zh-CN" dirty="0">
                <a:solidFill>
                  <a:srgbClr val="000000"/>
                </a:solidFill>
                <a:latin typeface="Consolas" panose="020B0609020204030204" pitchFamily="49" charset="0"/>
              </a:rPr>
              <a:t>&lt;</a:t>
            </a:r>
            <a:r>
              <a:rPr lang="zh-CN" altLang="en-US" dirty="0">
                <a:solidFill>
                  <a:srgbClr val="000000"/>
                </a:solidFill>
                <a:latin typeface="Consolas" panose="020B0609020204030204" pitchFamily="49" charset="0"/>
              </a:rPr>
              <a:t>常量说明</a:t>
            </a:r>
            <a:r>
              <a:rPr lang="en-US" altLang="zh-CN" dirty="0">
                <a:solidFill>
                  <a:srgbClr val="000000"/>
                </a:solidFill>
                <a:latin typeface="Consolas" panose="020B0609020204030204" pitchFamily="49" charset="0"/>
              </a:rPr>
              <a:t>&gt;</a:t>
            </a:r>
            <a:r>
              <a:rPr lang="zh-CN" altLang="en-US" dirty="0">
                <a:solidFill>
                  <a:srgbClr val="000000"/>
                </a:solidFill>
                <a:latin typeface="Consolas" panose="020B0609020204030204" pitchFamily="49" charset="0"/>
              </a:rPr>
              <a:t>：将符号保存在符号表中，并且保存相应的常量值。</a:t>
            </a:r>
          </a:p>
          <a:p>
            <a:pPr>
              <a:lnSpc>
                <a:spcPct val="150000"/>
              </a:lnSpc>
            </a:pPr>
            <a:r>
              <a:rPr lang="en-US" altLang="zh-CN" dirty="0">
                <a:solidFill>
                  <a:srgbClr val="000000"/>
                </a:solidFill>
                <a:latin typeface="Consolas" panose="020B0609020204030204" pitchFamily="49" charset="0"/>
              </a:rPr>
              <a:t>&lt;</a:t>
            </a:r>
            <a:r>
              <a:rPr lang="zh-CN" altLang="en-US" dirty="0">
                <a:solidFill>
                  <a:srgbClr val="000000"/>
                </a:solidFill>
                <a:latin typeface="Consolas" panose="020B0609020204030204" pitchFamily="49" charset="0"/>
              </a:rPr>
              <a:t>变量说明</a:t>
            </a:r>
            <a:r>
              <a:rPr lang="en-US" altLang="zh-CN" dirty="0">
                <a:solidFill>
                  <a:srgbClr val="000000"/>
                </a:solidFill>
                <a:latin typeface="Consolas" panose="020B0609020204030204" pitchFamily="49" charset="0"/>
              </a:rPr>
              <a:t>&gt;</a:t>
            </a:r>
            <a:r>
              <a:rPr lang="zh-CN" altLang="en-US" dirty="0">
                <a:solidFill>
                  <a:srgbClr val="000000"/>
                </a:solidFill>
                <a:latin typeface="Consolas" panose="020B0609020204030204" pitchFamily="49" charset="0"/>
              </a:rPr>
              <a:t>：将符号保存在符号表中，特别的对于有初始值的变量的操作类似于常量，还要进行赋值等操作。</a:t>
            </a:r>
          </a:p>
          <a:p>
            <a:pPr>
              <a:lnSpc>
                <a:spcPct val="150000"/>
              </a:lnSpc>
            </a:pPr>
            <a:r>
              <a:rPr lang="en-US" altLang="zh-CN" dirty="0">
                <a:solidFill>
                  <a:srgbClr val="000000"/>
                </a:solidFill>
                <a:latin typeface="Consolas" panose="020B0609020204030204" pitchFamily="49" charset="0"/>
              </a:rPr>
              <a:t>&lt;</a:t>
            </a:r>
            <a:r>
              <a:rPr lang="zh-CN" altLang="en-US" dirty="0">
                <a:solidFill>
                  <a:srgbClr val="000000"/>
                </a:solidFill>
                <a:latin typeface="Consolas" panose="020B0609020204030204" pitchFamily="49" charset="0"/>
              </a:rPr>
              <a:t>读语句</a:t>
            </a:r>
            <a:r>
              <a:rPr lang="en-US" altLang="zh-CN" dirty="0">
                <a:solidFill>
                  <a:srgbClr val="000000"/>
                </a:solidFill>
                <a:latin typeface="Consolas" panose="020B0609020204030204" pitchFamily="49" charset="0"/>
              </a:rPr>
              <a:t>&gt;</a:t>
            </a:r>
            <a:r>
              <a:rPr lang="zh-CN" altLang="en-US" dirty="0">
                <a:solidFill>
                  <a:srgbClr val="000000"/>
                </a:solidFill>
                <a:latin typeface="Consolas" panose="020B0609020204030204" pitchFamily="49" charset="0"/>
              </a:rPr>
              <a:t>：根据读语句中的标识符，通过</a:t>
            </a:r>
            <a:r>
              <a:rPr lang="en-US" altLang="zh-CN" dirty="0" err="1">
                <a:solidFill>
                  <a:srgbClr val="000000"/>
                </a:solidFill>
                <a:latin typeface="Consolas" panose="020B0609020204030204" pitchFamily="49" charset="0"/>
              </a:rPr>
              <a:t>mips</a:t>
            </a:r>
            <a:r>
              <a:rPr lang="zh-CN" altLang="en-US" dirty="0">
                <a:solidFill>
                  <a:srgbClr val="000000"/>
                </a:solidFill>
                <a:latin typeface="Consolas" panose="020B0609020204030204" pitchFamily="49" charset="0"/>
              </a:rPr>
              <a:t>指令中的系统调用读取相关数据并保存到对应的内存地址。</a:t>
            </a:r>
          </a:p>
          <a:p>
            <a:pPr>
              <a:lnSpc>
                <a:spcPct val="150000"/>
              </a:lnSpc>
            </a:pPr>
            <a:r>
              <a:rPr lang="en-US" altLang="zh-CN" dirty="0">
                <a:solidFill>
                  <a:srgbClr val="000000"/>
                </a:solidFill>
                <a:latin typeface="Consolas" panose="020B0609020204030204" pitchFamily="49" charset="0"/>
              </a:rPr>
              <a:t>&lt;</a:t>
            </a:r>
            <a:r>
              <a:rPr lang="zh-CN" altLang="en-US" dirty="0">
                <a:solidFill>
                  <a:srgbClr val="000000"/>
                </a:solidFill>
                <a:latin typeface="Consolas" panose="020B0609020204030204" pitchFamily="49" charset="0"/>
              </a:rPr>
              <a:t>写语句</a:t>
            </a:r>
            <a:r>
              <a:rPr lang="en-US" altLang="zh-CN" dirty="0">
                <a:solidFill>
                  <a:srgbClr val="000000"/>
                </a:solidFill>
                <a:latin typeface="Consolas" panose="020B0609020204030204" pitchFamily="49" charset="0"/>
              </a:rPr>
              <a:t>&gt;</a:t>
            </a:r>
            <a:r>
              <a:rPr lang="zh-CN" altLang="en-US" dirty="0">
                <a:solidFill>
                  <a:srgbClr val="000000"/>
                </a:solidFill>
                <a:latin typeface="Consolas" panose="020B0609020204030204" pitchFamily="49" charset="0"/>
              </a:rPr>
              <a:t>：根据写语句中需要数据的字符串和标识符，通过</a:t>
            </a:r>
            <a:r>
              <a:rPr lang="en-US" altLang="zh-CN" dirty="0" err="1">
                <a:solidFill>
                  <a:srgbClr val="000000"/>
                </a:solidFill>
                <a:latin typeface="Consolas" panose="020B0609020204030204" pitchFamily="49" charset="0"/>
              </a:rPr>
              <a:t>mips</a:t>
            </a:r>
            <a:r>
              <a:rPr lang="zh-CN" altLang="en-US" dirty="0">
                <a:solidFill>
                  <a:srgbClr val="000000"/>
                </a:solidFill>
                <a:latin typeface="Consolas" panose="020B0609020204030204" pitchFamily="49" charset="0"/>
              </a:rPr>
              <a:t>指令中的系统调用输出相关数据。</a:t>
            </a:r>
          </a:p>
          <a:p>
            <a:pPr>
              <a:lnSpc>
                <a:spcPct val="150000"/>
              </a:lnSpc>
            </a:pPr>
            <a:r>
              <a:rPr lang="en-US" altLang="zh-CN" dirty="0">
                <a:solidFill>
                  <a:srgbClr val="000000"/>
                </a:solidFill>
                <a:latin typeface="Consolas" panose="020B0609020204030204" pitchFamily="49" charset="0"/>
              </a:rPr>
              <a:t>&lt;</a:t>
            </a:r>
            <a:r>
              <a:rPr lang="zh-CN" altLang="en-US" dirty="0">
                <a:solidFill>
                  <a:srgbClr val="000000"/>
                </a:solidFill>
                <a:latin typeface="Consolas" panose="020B0609020204030204" pitchFamily="49" charset="0"/>
              </a:rPr>
              <a:t>赋值语句</a:t>
            </a:r>
            <a:r>
              <a:rPr lang="en-US" altLang="zh-CN" dirty="0">
                <a:solidFill>
                  <a:srgbClr val="000000"/>
                </a:solidFill>
                <a:latin typeface="Consolas" panose="020B0609020204030204" pitchFamily="49" charset="0"/>
              </a:rPr>
              <a:t>&gt;</a:t>
            </a:r>
            <a:r>
              <a:rPr lang="zh-CN" altLang="en-US" dirty="0">
                <a:solidFill>
                  <a:srgbClr val="000000"/>
                </a:solidFill>
                <a:latin typeface="Consolas" panose="020B0609020204030204" pitchFamily="49" charset="0"/>
              </a:rPr>
              <a:t>：取出操作数的值，并保存到结果的内存地址即可。</a:t>
            </a:r>
            <a:endParaRPr lang="zh-CN" altLang="en-US" b="0" dirty="0">
              <a:solidFill>
                <a:srgbClr val="000000"/>
              </a:solidFill>
              <a:effectLst/>
              <a:latin typeface="Consolas" panose="020B0609020204030204" pitchFamily="49" charset="0"/>
            </a:endParaRPr>
          </a:p>
        </p:txBody>
      </p:sp>
      <p:sp>
        <p:nvSpPr>
          <p:cNvPr id="15" name="文本框 14">
            <a:extLst>
              <a:ext uri="{FF2B5EF4-FFF2-40B4-BE49-F238E27FC236}">
                <a16:creationId xmlns:a16="http://schemas.microsoft.com/office/drawing/2014/main" id="{B9954C24-57CC-454A-A2DB-B7DD3F38932E}"/>
              </a:ext>
            </a:extLst>
          </p:cNvPr>
          <p:cNvSpPr txBox="1"/>
          <p:nvPr/>
        </p:nvSpPr>
        <p:spPr>
          <a:xfrm>
            <a:off x="787115" y="3727296"/>
            <a:ext cx="5032147" cy="369332"/>
          </a:xfrm>
          <a:prstGeom prst="rect">
            <a:avLst/>
          </a:prstGeom>
          <a:noFill/>
        </p:spPr>
        <p:txBody>
          <a:bodyPr wrap="none" rtlCol="0">
            <a:spAutoFit/>
          </a:bodyPr>
          <a:lstStyle/>
          <a:p>
            <a:r>
              <a:rPr lang="zh-CN" altLang="en-US" b="1" dirty="0"/>
              <a:t>需要进行语义分析的语句，及其要实现的功能：</a:t>
            </a:r>
          </a:p>
        </p:txBody>
      </p:sp>
    </p:spTree>
    <p:extLst>
      <p:ext uri="{BB962C8B-B14F-4D97-AF65-F5344CB8AC3E}">
        <p14:creationId xmlns:p14="http://schemas.microsoft.com/office/powerpoint/2010/main" val="408827514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5AC7212-417D-48FC-ADCD-3A9967EE143B}"/>
              </a:ext>
            </a:extLst>
          </p:cNvPr>
          <p:cNvSpPr/>
          <p:nvPr/>
        </p:nvSpPr>
        <p:spPr>
          <a:xfrm rot="16200000" flipV="1">
            <a:off x="73250" y="254484"/>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2" name="组合 21">
            <a:extLst>
              <a:ext uri="{FF2B5EF4-FFF2-40B4-BE49-F238E27FC236}">
                <a16:creationId xmlns:a16="http://schemas.microsoft.com/office/drawing/2014/main" id="{7729B070-A8C3-4930-B272-CCB78D1E452C}"/>
              </a:ext>
            </a:extLst>
          </p:cNvPr>
          <p:cNvGrpSpPr/>
          <p:nvPr/>
        </p:nvGrpSpPr>
        <p:grpSpPr>
          <a:xfrm>
            <a:off x="787115" y="378847"/>
            <a:ext cx="6611119" cy="719810"/>
            <a:chOff x="639426" y="534039"/>
            <a:chExt cx="6611119" cy="719810"/>
          </a:xfrm>
        </p:grpSpPr>
        <p:grpSp>
          <p:nvGrpSpPr>
            <p:cNvPr id="23" name="组合 22">
              <a:extLst>
                <a:ext uri="{FF2B5EF4-FFF2-40B4-BE49-F238E27FC236}">
                  <a16:creationId xmlns:a16="http://schemas.microsoft.com/office/drawing/2014/main" id="{96AA147B-712F-49E5-BDA5-FB99AE1B0691}"/>
                </a:ext>
              </a:extLst>
            </p:cNvPr>
            <p:cNvGrpSpPr/>
            <p:nvPr/>
          </p:nvGrpSpPr>
          <p:grpSpPr>
            <a:xfrm>
              <a:off x="639426" y="534039"/>
              <a:ext cx="6611119" cy="579438"/>
              <a:chOff x="1780838" y="931069"/>
              <a:chExt cx="6611119" cy="579438"/>
            </a:xfrm>
          </p:grpSpPr>
          <p:sp>
            <p:nvSpPr>
              <p:cNvPr id="25" name="矩形 49">
                <a:extLst>
                  <a:ext uri="{FF2B5EF4-FFF2-40B4-BE49-F238E27FC236}">
                    <a16:creationId xmlns:a16="http://schemas.microsoft.com/office/drawing/2014/main" id="{C99A499E-053E-4B63-8FFE-DDC28CA3F390}"/>
                  </a:ext>
                </a:extLst>
              </p:cNvPr>
              <p:cNvSpPr>
                <a:spLocks noChangeArrowheads="1"/>
              </p:cNvSpPr>
              <p:nvPr/>
            </p:nvSpPr>
            <p:spPr bwMode="auto">
              <a:xfrm>
                <a:off x="2155827" y="1007810"/>
                <a:ext cx="623613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r>
                  <a:rPr lang="zh-CN" altLang="en-US" sz="2800" b="1" dirty="0">
                    <a:latin typeface="+mn-lt"/>
                    <a:ea typeface="+mn-ea"/>
                    <a:cs typeface="+mn-ea"/>
                    <a:sym typeface="+mn-lt"/>
                  </a:rPr>
                  <a:t>详细设计</a:t>
                </a:r>
                <a:r>
                  <a:rPr lang="en-US" altLang="zh-CN" sz="2800" b="1" dirty="0">
                    <a:latin typeface="+mn-lt"/>
                    <a:ea typeface="+mn-ea"/>
                    <a:cs typeface="+mn-ea"/>
                    <a:sym typeface="+mn-lt"/>
                  </a:rPr>
                  <a:t>——MIPS</a:t>
                </a:r>
                <a:r>
                  <a:rPr lang="zh-CN" altLang="en-US" sz="2800" b="1" dirty="0">
                    <a:latin typeface="+mn-lt"/>
                    <a:ea typeface="+mn-ea"/>
                    <a:cs typeface="+mn-ea"/>
                    <a:sym typeface="+mn-lt"/>
                  </a:rPr>
                  <a:t>代码生成</a:t>
                </a:r>
              </a:p>
            </p:txBody>
          </p:sp>
          <p:sp>
            <p:nvSpPr>
              <p:cNvPr id="26" name="矩形 46">
                <a:extLst>
                  <a:ext uri="{FF2B5EF4-FFF2-40B4-BE49-F238E27FC236}">
                    <a16:creationId xmlns:a16="http://schemas.microsoft.com/office/drawing/2014/main" id="{A762B703-46B4-4955-9933-D658BA10B19D}"/>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27" name="矩形 47">
                <a:extLst>
                  <a:ext uri="{FF2B5EF4-FFF2-40B4-BE49-F238E27FC236}">
                    <a16:creationId xmlns:a16="http://schemas.microsoft.com/office/drawing/2014/main" id="{3CBE8564-3A6F-4C6D-B708-E6EFABC43E5D}"/>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5</a:t>
                </a:r>
              </a:p>
            </p:txBody>
          </p:sp>
        </p:grpSp>
        <p:sp>
          <p:nvSpPr>
            <p:cNvPr id="24" name="等腰三角形 45">
              <a:extLst>
                <a:ext uri="{FF2B5EF4-FFF2-40B4-BE49-F238E27FC236}">
                  <a16:creationId xmlns:a16="http://schemas.microsoft.com/office/drawing/2014/main" id="{A401FB9B-64F4-49AE-967B-6242AD5E3491}"/>
                </a:ext>
              </a:extLst>
            </p:cNvPr>
            <p:cNvSpPr>
              <a:spLocks noChangeArrowheads="1"/>
            </p:cNvSpPr>
            <p:nvPr/>
          </p:nvSpPr>
          <p:spPr bwMode="auto">
            <a:xfrm rot="10800000">
              <a:off x="2947070" y="1039744"/>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sp>
        <p:nvSpPr>
          <p:cNvPr id="5" name="矩形 4">
            <a:extLst>
              <a:ext uri="{FF2B5EF4-FFF2-40B4-BE49-F238E27FC236}">
                <a16:creationId xmlns:a16="http://schemas.microsoft.com/office/drawing/2014/main" id="{9295ADDF-95A1-41D6-8B2A-F0C6B0B47C7B}"/>
              </a:ext>
            </a:extLst>
          </p:cNvPr>
          <p:cNvSpPr/>
          <p:nvPr/>
        </p:nvSpPr>
        <p:spPr>
          <a:xfrm>
            <a:off x="787115" y="1145470"/>
            <a:ext cx="10218349" cy="646331"/>
          </a:xfrm>
          <a:prstGeom prst="rect">
            <a:avLst/>
          </a:prstGeom>
        </p:spPr>
        <p:txBody>
          <a:bodyPr wrap="square">
            <a:spAutoFit/>
          </a:bodyPr>
          <a:lstStyle/>
          <a:p>
            <a:r>
              <a:rPr lang="zh-CN" altLang="en-US" kern="100" dirty="0">
                <a:ea typeface="黑体" panose="02010609060101010101" pitchFamily="49" charset="-122"/>
                <a:cs typeface="Times New Roman" panose="02020603050405020304" pitchFamily="18" charset="0"/>
              </a:rPr>
              <a:t>在我的编译器设计中，代码逻辑上的跳转等已经在生成中间代码的过程中完成了设计，所以生成</a:t>
            </a:r>
            <a:r>
              <a:rPr lang="en-US" altLang="zh-CN" kern="100" dirty="0" err="1">
                <a:ea typeface="黑体" panose="02010609060101010101" pitchFamily="49" charset="-122"/>
                <a:cs typeface="Times New Roman" panose="02020603050405020304" pitchFamily="18" charset="0"/>
              </a:rPr>
              <a:t>mips</a:t>
            </a:r>
            <a:r>
              <a:rPr lang="zh-CN" altLang="en-US" kern="100" dirty="0">
                <a:ea typeface="黑体" panose="02010609060101010101" pitchFamily="49" charset="-122"/>
                <a:cs typeface="Times New Roman" panose="02020603050405020304" pitchFamily="18" charset="0"/>
              </a:rPr>
              <a:t>指令过程的主要工作就是为中间代码寻找对应的</a:t>
            </a:r>
            <a:r>
              <a:rPr lang="en-US" altLang="zh-CN" kern="100" dirty="0" err="1">
                <a:ea typeface="黑体" panose="02010609060101010101" pitchFamily="49" charset="-122"/>
                <a:cs typeface="Times New Roman" panose="02020603050405020304" pitchFamily="18" charset="0"/>
              </a:rPr>
              <a:t>mips</a:t>
            </a:r>
            <a:r>
              <a:rPr lang="zh-CN" altLang="en-US" kern="100" dirty="0">
                <a:ea typeface="黑体" panose="02010609060101010101" pitchFamily="49" charset="-122"/>
                <a:cs typeface="Times New Roman" panose="02020603050405020304" pitchFamily="18" charset="0"/>
              </a:rPr>
              <a:t>指令进行翻译即可。</a:t>
            </a:r>
          </a:p>
        </p:txBody>
      </p:sp>
      <p:sp>
        <p:nvSpPr>
          <p:cNvPr id="16" name="矩形 15">
            <a:extLst>
              <a:ext uri="{FF2B5EF4-FFF2-40B4-BE49-F238E27FC236}">
                <a16:creationId xmlns:a16="http://schemas.microsoft.com/office/drawing/2014/main" id="{BC689B15-0966-4A24-8448-EA29C6B44BD0}"/>
              </a:ext>
            </a:extLst>
          </p:cNvPr>
          <p:cNvSpPr/>
          <p:nvPr/>
        </p:nvSpPr>
        <p:spPr>
          <a:xfrm>
            <a:off x="840815" y="1978986"/>
            <a:ext cx="3687399" cy="369332"/>
          </a:xfrm>
          <a:prstGeom prst="rect">
            <a:avLst/>
          </a:prstGeom>
        </p:spPr>
        <p:txBody>
          <a:bodyPr wrap="square">
            <a:spAutoFit/>
          </a:bodyPr>
          <a:lstStyle/>
          <a:p>
            <a:r>
              <a:rPr lang="zh-CN" altLang="en-US" kern="100" dirty="0">
                <a:ea typeface="黑体" panose="02010609060101010101" pitchFamily="49" charset="-122"/>
                <a:cs typeface="Times New Roman" panose="02020603050405020304" pitchFamily="18" charset="0"/>
              </a:rPr>
              <a:t>规定的</a:t>
            </a:r>
            <a:r>
              <a:rPr lang="en-US" altLang="zh-CN" kern="100" dirty="0">
                <a:ea typeface="黑体" panose="02010609060101010101" pitchFamily="49" charset="-122"/>
                <a:cs typeface="Times New Roman" panose="02020603050405020304" pitchFamily="18" charset="0"/>
              </a:rPr>
              <a:t>MIPS</a:t>
            </a:r>
            <a:r>
              <a:rPr lang="zh-CN" altLang="en-US" kern="100" dirty="0">
                <a:ea typeface="黑体" panose="02010609060101010101" pitchFamily="49" charset="-122"/>
                <a:cs typeface="Times New Roman" panose="02020603050405020304" pitchFamily="18" charset="0"/>
              </a:rPr>
              <a:t>代码的格式，如左图</a:t>
            </a:r>
          </a:p>
        </p:txBody>
      </p:sp>
      <p:pic>
        <p:nvPicPr>
          <p:cNvPr id="11" name="图片 10">
            <a:extLst>
              <a:ext uri="{FF2B5EF4-FFF2-40B4-BE49-F238E27FC236}">
                <a16:creationId xmlns:a16="http://schemas.microsoft.com/office/drawing/2014/main" id="{1AA8A2BA-1A7F-4A92-9939-6E434BDD1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25" y="3403897"/>
            <a:ext cx="3952285" cy="1859441"/>
          </a:xfrm>
          <a:prstGeom prst="rect">
            <a:avLst/>
          </a:prstGeom>
        </p:spPr>
      </p:pic>
      <p:pic>
        <p:nvPicPr>
          <p:cNvPr id="4" name="图片 3">
            <a:extLst>
              <a:ext uri="{FF2B5EF4-FFF2-40B4-BE49-F238E27FC236}">
                <a16:creationId xmlns:a16="http://schemas.microsoft.com/office/drawing/2014/main" id="{C0C9F417-D996-4C89-9E19-7BFBC19E62B6}"/>
              </a:ext>
            </a:extLst>
          </p:cNvPr>
          <p:cNvPicPr>
            <a:picLocks noChangeAspect="1"/>
          </p:cNvPicPr>
          <p:nvPr/>
        </p:nvPicPr>
        <p:blipFill>
          <a:blip r:embed="rId3"/>
          <a:stretch>
            <a:fillRect/>
          </a:stretch>
        </p:blipFill>
        <p:spPr>
          <a:xfrm>
            <a:off x="5504872" y="2348318"/>
            <a:ext cx="6145245" cy="4269838"/>
          </a:xfrm>
          <a:prstGeom prst="rect">
            <a:avLst/>
          </a:prstGeom>
        </p:spPr>
      </p:pic>
      <p:sp>
        <p:nvSpPr>
          <p:cNvPr id="6" name="矩形 5">
            <a:extLst>
              <a:ext uri="{FF2B5EF4-FFF2-40B4-BE49-F238E27FC236}">
                <a16:creationId xmlns:a16="http://schemas.microsoft.com/office/drawing/2014/main" id="{239AE282-9F00-4B28-A832-F54E2D707414}"/>
              </a:ext>
            </a:extLst>
          </p:cNvPr>
          <p:cNvSpPr/>
          <p:nvPr/>
        </p:nvSpPr>
        <p:spPr>
          <a:xfrm>
            <a:off x="6650182" y="1978986"/>
            <a:ext cx="2598788" cy="369332"/>
          </a:xfrm>
          <a:prstGeom prst="rect">
            <a:avLst/>
          </a:prstGeom>
        </p:spPr>
        <p:txBody>
          <a:bodyPr wrap="none">
            <a:spAutoFit/>
          </a:bodyPr>
          <a:lstStyle/>
          <a:p>
            <a:r>
              <a:rPr lang="zh-CN" altLang="en-US" kern="100" dirty="0">
                <a:ea typeface="黑体" panose="02010609060101010101" pitchFamily="49" charset="-122"/>
                <a:cs typeface="Times New Roman" panose="02020603050405020304" pitchFamily="18" charset="0"/>
              </a:rPr>
              <a:t>规定的</a:t>
            </a:r>
            <a:r>
              <a:rPr lang="en-US" altLang="zh-CN" kern="100" dirty="0">
                <a:ea typeface="黑体" panose="02010609060101010101" pitchFamily="49" charset="-122"/>
                <a:cs typeface="Times New Roman" panose="02020603050405020304" pitchFamily="18" charset="0"/>
              </a:rPr>
              <a:t>MIPS</a:t>
            </a:r>
            <a:r>
              <a:rPr lang="zh-CN" altLang="en-US" kern="100" dirty="0">
                <a:ea typeface="黑体" panose="02010609060101010101" pitchFamily="49" charset="-122"/>
                <a:cs typeface="Times New Roman" panose="02020603050405020304" pitchFamily="18" charset="0"/>
              </a:rPr>
              <a:t>寄存器分配</a:t>
            </a:r>
          </a:p>
        </p:txBody>
      </p:sp>
    </p:spTree>
    <p:extLst>
      <p:ext uri="{BB962C8B-B14F-4D97-AF65-F5344CB8AC3E}">
        <p14:creationId xmlns:p14="http://schemas.microsoft.com/office/powerpoint/2010/main" val="146399739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5AC7212-417D-48FC-ADCD-3A9967EE143B}"/>
              </a:ext>
            </a:extLst>
          </p:cNvPr>
          <p:cNvSpPr/>
          <p:nvPr/>
        </p:nvSpPr>
        <p:spPr>
          <a:xfrm rot="16200000" flipV="1">
            <a:off x="73250" y="254484"/>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2" name="组合 21">
            <a:extLst>
              <a:ext uri="{FF2B5EF4-FFF2-40B4-BE49-F238E27FC236}">
                <a16:creationId xmlns:a16="http://schemas.microsoft.com/office/drawing/2014/main" id="{7729B070-A8C3-4930-B272-CCB78D1E452C}"/>
              </a:ext>
            </a:extLst>
          </p:cNvPr>
          <p:cNvGrpSpPr/>
          <p:nvPr/>
        </p:nvGrpSpPr>
        <p:grpSpPr>
          <a:xfrm>
            <a:off x="787115" y="378847"/>
            <a:ext cx="6611119" cy="719810"/>
            <a:chOff x="639426" y="534039"/>
            <a:chExt cx="6611119" cy="719810"/>
          </a:xfrm>
        </p:grpSpPr>
        <p:grpSp>
          <p:nvGrpSpPr>
            <p:cNvPr id="23" name="组合 22">
              <a:extLst>
                <a:ext uri="{FF2B5EF4-FFF2-40B4-BE49-F238E27FC236}">
                  <a16:creationId xmlns:a16="http://schemas.microsoft.com/office/drawing/2014/main" id="{96AA147B-712F-49E5-BDA5-FB99AE1B0691}"/>
                </a:ext>
              </a:extLst>
            </p:cNvPr>
            <p:cNvGrpSpPr/>
            <p:nvPr/>
          </p:nvGrpSpPr>
          <p:grpSpPr>
            <a:xfrm>
              <a:off x="639426" y="534039"/>
              <a:ext cx="6611119" cy="579438"/>
              <a:chOff x="1780838" y="931069"/>
              <a:chExt cx="6611119" cy="579438"/>
            </a:xfrm>
          </p:grpSpPr>
          <p:sp>
            <p:nvSpPr>
              <p:cNvPr id="25" name="矩形 49">
                <a:extLst>
                  <a:ext uri="{FF2B5EF4-FFF2-40B4-BE49-F238E27FC236}">
                    <a16:creationId xmlns:a16="http://schemas.microsoft.com/office/drawing/2014/main" id="{C99A499E-053E-4B63-8FFE-DDC28CA3F390}"/>
                  </a:ext>
                </a:extLst>
              </p:cNvPr>
              <p:cNvSpPr>
                <a:spLocks noChangeArrowheads="1"/>
              </p:cNvSpPr>
              <p:nvPr/>
            </p:nvSpPr>
            <p:spPr bwMode="auto">
              <a:xfrm>
                <a:off x="2155827" y="1007810"/>
                <a:ext cx="623613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r>
                  <a:rPr lang="zh-CN" altLang="en-US" sz="2800" b="1" dirty="0">
                    <a:latin typeface="+mn-lt"/>
                    <a:ea typeface="+mn-ea"/>
                    <a:cs typeface="+mn-ea"/>
                    <a:sym typeface="+mn-lt"/>
                  </a:rPr>
                  <a:t>详细设计</a:t>
                </a:r>
                <a:r>
                  <a:rPr lang="en-US" altLang="zh-CN" sz="2800" b="1" dirty="0">
                    <a:latin typeface="+mn-lt"/>
                    <a:ea typeface="+mn-ea"/>
                    <a:cs typeface="+mn-ea"/>
                    <a:sym typeface="+mn-lt"/>
                  </a:rPr>
                  <a:t>——MIPS</a:t>
                </a:r>
                <a:r>
                  <a:rPr lang="zh-CN" altLang="en-US" sz="2800" b="1" dirty="0">
                    <a:latin typeface="+mn-lt"/>
                    <a:ea typeface="+mn-ea"/>
                    <a:cs typeface="+mn-ea"/>
                    <a:sym typeface="+mn-lt"/>
                  </a:rPr>
                  <a:t>代码生成</a:t>
                </a:r>
              </a:p>
            </p:txBody>
          </p:sp>
          <p:sp>
            <p:nvSpPr>
              <p:cNvPr id="26" name="矩形 46">
                <a:extLst>
                  <a:ext uri="{FF2B5EF4-FFF2-40B4-BE49-F238E27FC236}">
                    <a16:creationId xmlns:a16="http://schemas.microsoft.com/office/drawing/2014/main" id="{A762B703-46B4-4955-9933-D658BA10B19D}"/>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27" name="矩形 47">
                <a:extLst>
                  <a:ext uri="{FF2B5EF4-FFF2-40B4-BE49-F238E27FC236}">
                    <a16:creationId xmlns:a16="http://schemas.microsoft.com/office/drawing/2014/main" id="{3CBE8564-3A6F-4C6D-B708-E6EFABC43E5D}"/>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5</a:t>
                </a:r>
              </a:p>
            </p:txBody>
          </p:sp>
        </p:grpSp>
        <p:sp>
          <p:nvSpPr>
            <p:cNvPr id="24" name="等腰三角形 45">
              <a:extLst>
                <a:ext uri="{FF2B5EF4-FFF2-40B4-BE49-F238E27FC236}">
                  <a16:creationId xmlns:a16="http://schemas.microsoft.com/office/drawing/2014/main" id="{A401FB9B-64F4-49AE-967B-6242AD5E3491}"/>
                </a:ext>
              </a:extLst>
            </p:cNvPr>
            <p:cNvSpPr>
              <a:spLocks noChangeArrowheads="1"/>
            </p:cNvSpPr>
            <p:nvPr/>
          </p:nvSpPr>
          <p:spPr bwMode="auto">
            <a:xfrm rot="10800000">
              <a:off x="2947070" y="1039744"/>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sp>
        <p:nvSpPr>
          <p:cNvPr id="19" name="矩形 18">
            <a:extLst>
              <a:ext uri="{FF2B5EF4-FFF2-40B4-BE49-F238E27FC236}">
                <a16:creationId xmlns:a16="http://schemas.microsoft.com/office/drawing/2014/main" id="{28B82909-BD93-4762-814C-0EB00438565E}"/>
              </a:ext>
            </a:extLst>
          </p:cNvPr>
          <p:cNvSpPr/>
          <p:nvPr/>
        </p:nvSpPr>
        <p:spPr>
          <a:xfrm>
            <a:off x="787115" y="1482649"/>
            <a:ext cx="10002981" cy="923330"/>
          </a:xfrm>
          <a:prstGeom prst="rect">
            <a:avLst/>
          </a:prstGeom>
        </p:spPr>
        <p:txBody>
          <a:bodyPr wrap="square">
            <a:spAutoFit/>
          </a:bodyPr>
          <a:lstStyle/>
          <a:p>
            <a:r>
              <a:rPr lang="zh-CN" altLang="en-US" kern="100">
                <a:ea typeface="黑体" panose="02010609060101010101" pitchFamily="49" charset="-122"/>
                <a:cs typeface="Times New Roman" panose="02020603050405020304" pitchFamily="18" charset="0"/>
              </a:rPr>
              <a:t>从中间代码到</a:t>
            </a:r>
            <a:r>
              <a:rPr lang="en-US" altLang="zh-CN" kern="100">
                <a:ea typeface="黑体" panose="02010609060101010101" pitchFamily="49" charset="-122"/>
                <a:cs typeface="Times New Roman" panose="02020603050405020304" pitchFamily="18" charset="0"/>
              </a:rPr>
              <a:t>mips</a:t>
            </a:r>
            <a:r>
              <a:rPr lang="zh-CN" altLang="en-US" kern="100">
                <a:ea typeface="黑体" panose="02010609060101010101" pitchFamily="49" charset="-122"/>
                <a:cs typeface="Times New Roman" panose="02020603050405020304" pitchFamily="18" charset="0"/>
              </a:rPr>
              <a:t>代码，最大的变化就是运算的操作数从无限的变量到有限的寄存器中。因此我们在进行相应的运算之前需要将符号表或者内存地址中的值取出到寄存器中，并在运算结束后保存到内存地址中。</a:t>
            </a:r>
            <a:endParaRPr lang="zh-CN" altLang="en-US" kern="100" dirty="0">
              <a:ea typeface="黑体" panose="02010609060101010101" pitchFamily="49" charset="-122"/>
              <a:cs typeface="Times New Roman" panose="02020603050405020304" pitchFamily="18" charset="0"/>
            </a:endParaRPr>
          </a:p>
        </p:txBody>
      </p:sp>
      <p:pic>
        <p:nvPicPr>
          <p:cNvPr id="7" name="图片 6">
            <a:extLst>
              <a:ext uri="{FF2B5EF4-FFF2-40B4-BE49-F238E27FC236}">
                <a16:creationId xmlns:a16="http://schemas.microsoft.com/office/drawing/2014/main" id="{4297ABBC-AEB2-4151-8918-B4842B617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51" y="2405979"/>
            <a:ext cx="6437385" cy="4432203"/>
          </a:xfrm>
          <a:prstGeom prst="rect">
            <a:avLst/>
          </a:prstGeom>
        </p:spPr>
      </p:pic>
      <p:sp>
        <p:nvSpPr>
          <p:cNvPr id="9" name="矩形 8">
            <a:extLst>
              <a:ext uri="{FF2B5EF4-FFF2-40B4-BE49-F238E27FC236}">
                <a16:creationId xmlns:a16="http://schemas.microsoft.com/office/drawing/2014/main" id="{F3FFBF31-0E0A-4D5E-AF87-130F3F3E51D5}"/>
              </a:ext>
            </a:extLst>
          </p:cNvPr>
          <p:cNvSpPr/>
          <p:nvPr/>
        </p:nvSpPr>
        <p:spPr>
          <a:xfrm>
            <a:off x="7675416" y="3430983"/>
            <a:ext cx="4285673" cy="1200329"/>
          </a:xfrm>
          <a:prstGeom prst="rect">
            <a:avLst/>
          </a:prstGeom>
        </p:spPr>
        <p:txBody>
          <a:bodyPr wrap="square">
            <a:spAutoFit/>
          </a:bodyPr>
          <a:lstStyle/>
          <a:p>
            <a:pPr marL="342900" indent="-342900">
              <a:buFont typeface="+mj-lt"/>
              <a:buAutoNum type="arabicPeriod"/>
            </a:pPr>
            <a:r>
              <a:rPr lang="zh-CN" altLang="en-US" dirty="0"/>
              <a:t>函数调用的过程首先将相关变量</a:t>
            </a:r>
            <a:endParaRPr lang="en-US" altLang="zh-CN" dirty="0"/>
          </a:p>
          <a:p>
            <a:pPr marL="800100" lvl="1" indent="-342900">
              <a:buFont typeface="+mj-lt"/>
              <a:buAutoNum type="arabicPeriod"/>
            </a:pPr>
            <a:r>
              <a:rPr lang="zh-CN" altLang="en-US" dirty="0"/>
              <a:t>函数参数</a:t>
            </a:r>
            <a:endParaRPr lang="en-US" altLang="zh-CN" dirty="0"/>
          </a:p>
          <a:p>
            <a:pPr marL="800100" lvl="1" indent="-342900">
              <a:buFont typeface="+mj-lt"/>
              <a:buAutoNum type="arabicPeriod"/>
            </a:pPr>
            <a:r>
              <a:rPr lang="zh-CN" altLang="en-US" dirty="0"/>
              <a:t>相关寄存器</a:t>
            </a:r>
            <a:endParaRPr lang="en-US" altLang="zh-CN" dirty="0"/>
          </a:p>
          <a:p>
            <a:pPr marL="342900" indent="-342900">
              <a:buFont typeface="+mj-lt"/>
              <a:buAutoNum type="arabicPeriod"/>
            </a:pPr>
            <a:r>
              <a:rPr lang="zh-CN" altLang="en-US" dirty="0"/>
              <a:t>修改栈指针并跳转至相应的标签。</a:t>
            </a:r>
          </a:p>
        </p:txBody>
      </p:sp>
      <p:sp>
        <p:nvSpPr>
          <p:cNvPr id="10" name="矩形 9">
            <a:extLst>
              <a:ext uri="{FF2B5EF4-FFF2-40B4-BE49-F238E27FC236}">
                <a16:creationId xmlns:a16="http://schemas.microsoft.com/office/drawing/2014/main" id="{B875C71A-3E2B-484A-96C6-7632FCC79CB9}"/>
              </a:ext>
            </a:extLst>
          </p:cNvPr>
          <p:cNvSpPr/>
          <p:nvPr/>
        </p:nvSpPr>
        <p:spPr>
          <a:xfrm>
            <a:off x="8928140" y="2995997"/>
            <a:ext cx="1107996" cy="369332"/>
          </a:xfrm>
          <a:prstGeom prst="rect">
            <a:avLst/>
          </a:prstGeom>
        </p:spPr>
        <p:txBody>
          <a:bodyPr wrap="none">
            <a:spAutoFit/>
          </a:bodyPr>
          <a:lstStyle/>
          <a:p>
            <a:r>
              <a:rPr lang="zh-CN" altLang="en-US" dirty="0"/>
              <a:t>函数调用</a:t>
            </a:r>
          </a:p>
        </p:txBody>
      </p:sp>
    </p:spTree>
    <p:extLst>
      <p:ext uri="{BB962C8B-B14F-4D97-AF65-F5344CB8AC3E}">
        <p14:creationId xmlns:p14="http://schemas.microsoft.com/office/powerpoint/2010/main" val="114174111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5AC7212-417D-48FC-ADCD-3A9967EE143B}"/>
              </a:ext>
            </a:extLst>
          </p:cNvPr>
          <p:cNvSpPr/>
          <p:nvPr/>
        </p:nvSpPr>
        <p:spPr>
          <a:xfrm rot="16200000" flipV="1">
            <a:off x="73250" y="254484"/>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2" name="组合 21">
            <a:extLst>
              <a:ext uri="{FF2B5EF4-FFF2-40B4-BE49-F238E27FC236}">
                <a16:creationId xmlns:a16="http://schemas.microsoft.com/office/drawing/2014/main" id="{7729B070-A8C3-4930-B272-CCB78D1E452C}"/>
              </a:ext>
            </a:extLst>
          </p:cNvPr>
          <p:cNvGrpSpPr/>
          <p:nvPr/>
        </p:nvGrpSpPr>
        <p:grpSpPr>
          <a:xfrm>
            <a:off x="787115" y="378847"/>
            <a:ext cx="6611119" cy="719810"/>
            <a:chOff x="639426" y="534039"/>
            <a:chExt cx="6611119" cy="719810"/>
          </a:xfrm>
        </p:grpSpPr>
        <p:grpSp>
          <p:nvGrpSpPr>
            <p:cNvPr id="23" name="组合 22">
              <a:extLst>
                <a:ext uri="{FF2B5EF4-FFF2-40B4-BE49-F238E27FC236}">
                  <a16:creationId xmlns:a16="http://schemas.microsoft.com/office/drawing/2014/main" id="{96AA147B-712F-49E5-BDA5-FB99AE1B0691}"/>
                </a:ext>
              </a:extLst>
            </p:cNvPr>
            <p:cNvGrpSpPr/>
            <p:nvPr/>
          </p:nvGrpSpPr>
          <p:grpSpPr>
            <a:xfrm>
              <a:off x="639426" y="534039"/>
              <a:ext cx="6611119" cy="579438"/>
              <a:chOff x="1780838" y="931069"/>
              <a:chExt cx="6611119" cy="579438"/>
            </a:xfrm>
          </p:grpSpPr>
          <p:sp>
            <p:nvSpPr>
              <p:cNvPr id="25" name="矩形 49">
                <a:extLst>
                  <a:ext uri="{FF2B5EF4-FFF2-40B4-BE49-F238E27FC236}">
                    <a16:creationId xmlns:a16="http://schemas.microsoft.com/office/drawing/2014/main" id="{C99A499E-053E-4B63-8FFE-DDC28CA3F390}"/>
                  </a:ext>
                </a:extLst>
              </p:cNvPr>
              <p:cNvSpPr>
                <a:spLocks noChangeArrowheads="1"/>
              </p:cNvSpPr>
              <p:nvPr/>
            </p:nvSpPr>
            <p:spPr bwMode="auto">
              <a:xfrm>
                <a:off x="2155827" y="1007810"/>
                <a:ext cx="623613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r>
                  <a:rPr lang="zh-CN" altLang="en-US" sz="2800" b="1" dirty="0">
                    <a:latin typeface="+mn-lt"/>
                    <a:ea typeface="+mn-ea"/>
                    <a:cs typeface="+mn-ea"/>
                    <a:sym typeface="+mn-lt"/>
                  </a:rPr>
                  <a:t>详细设计</a:t>
                </a:r>
                <a:r>
                  <a:rPr lang="en-US" altLang="zh-CN" sz="2800" b="1" dirty="0">
                    <a:latin typeface="+mn-lt"/>
                    <a:ea typeface="+mn-ea"/>
                    <a:cs typeface="+mn-ea"/>
                    <a:sym typeface="+mn-lt"/>
                  </a:rPr>
                  <a:t>——</a:t>
                </a:r>
                <a:r>
                  <a:rPr lang="zh-CN" altLang="en-US" sz="2800" b="1" dirty="0">
                    <a:latin typeface="+mn-lt"/>
                    <a:ea typeface="+mn-ea"/>
                    <a:cs typeface="+mn-ea"/>
                    <a:sym typeface="+mn-lt"/>
                  </a:rPr>
                  <a:t>代码优化</a:t>
                </a:r>
              </a:p>
            </p:txBody>
          </p:sp>
          <p:sp>
            <p:nvSpPr>
              <p:cNvPr id="26" name="矩形 46">
                <a:extLst>
                  <a:ext uri="{FF2B5EF4-FFF2-40B4-BE49-F238E27FC236}">
                    <a16:creationId xmlns:a16="http://schemas.microsoft.com/office/drawing/2014/main" id="{A762B703-46B4-4955-9933-D658BA10B19D}"/>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27" name="矩形 47">
                <a:extLst>
                  <a:ext uri="{FF2B5EF4-FFF2-40B4-BE49-F238E27FC236}">
                    <a16:creationId xmlns:a16="http://schemas.microsoft.com/office/drawing/2014/main" id="{3CBE8564-3A6F-4C6D-B708-E6EFABC43E5D}"/>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5</a:t>
                </a:r>
              </a:p>
            </p:txBody>
          </p:sp>
        </p:grpSp>
        <p:sp>
          <p:nvSpPr>
            <p:cNvPr id="24" name="等腰三角形 45">
              <a:extLst>
                <a:ext uri="{FF2B5EF4-FFF2-40B4-BE49-F238E27FC236}">
                  <a16:creationId xmlns:a16="http://schemas.microsoft.com/office/drawing/2014/main" id="{A401FB9B-64F4-49AE-967B-6242AD5E3491}"/>
                </a:ext>
              </a:extLst>
            </p:cNvPr>
            <p:cNvSpPr>
              <a:spLocks noChangeArrowheads="1"/>
            </p:cNvSpPr>
            <p:nvPr/>
          </p:nvSpPr>
          <p:spPr bwMode="auto">
            <a:xfrm rot="10800000">
              <a:off x="2947070" y="1039744"/>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sp>
        <p:nvSpPr>
          <p:cNvPr id="3" name="矩形 2">
            <a:extLst>
              <a:ext uri="{FF2B5EF4-FFF2-40B4-BE49-F238E27FC236}">
                <a16:creationId xmlns:a16="http://schemas.microsoft.com/office/drawing/2014/main" id="{EBAD6817-30A8-4166-9FDA-D9F1C033884D}"/>
              </a:ext>
            </a:extLst>
          </p:cNvPr>
          <p:cNvSpPr/>
          <p:nvPr/>
        </p:nvSpPr>
        <p:spPr>
          <a:xfrm>
            <a:off x="886913" y="1600262"/>
            <a:ext cx="11293476" cy="923330"/>
          </a:xfrm>
          <a:prstGeom prst="rect">
            <a:avLst/>
          </a:prstGeom>
        </p:spPr>
        <p:txBody>
          <a:bodyPr wrap="none">
            <a:spAutoFit/>
          </a:bodyPr>
          <a:lstStyle/>
          <a:p>
            <a:pPr marL="285750" indent="-285750">
              <a:buFont typeface="Arial" panose="020B0604020202020204" pitchFamily="34" charset="0"/>
              <a:buChar char="•"/>
            </a:pPr>
            <a:r>
              <a:rPr lang="zh-CN" altLang="en-US" b="1" dirty="0"/>
              <a:t>常数优化</a:t>
            </a:r>
            <a:r>
              <a:rPr lang="zh-CN" altLang="en-US" dirty="0"/>
              <a:t>：正常思路需要从内存中获取数据并用寄存器参与运算的过程，需要耗费大量的</a:t>
            </a:r>
            <a:r>
              <a:rPr lang="en-US" altLang="zh-CN" dirty="0"/>
              <a:t>load</a:t>
            </a:r>
            <a:r>
              <a:rPr lang="zh-CN" altLang="en-US" dirty="0"/>
              <a:t>操作的时间</a:t>
            </a:r>
            <a:endParaRPr lang="en-US" altLang="zh-CN" dirty="0"/>
          </a:p>
          <a:p>
            <a:r>
              <a:rPr lang="en-US" altLang="zh-CN" dirty="0"/>
              <a:t>	       </a:t>
            </a:r>
            <a:r>
              <a:rPr lang="zh-CN" altLang="en-US" dirty="0"/>
              <a:t>优化策略：</a:t>
            </a:r>
            <a:r>
              <a:rPr lang="en-US" altLang="zh-CN" dirty="0"/>
              <a:t>1. </a:t>
            </a:r>
            <a:r>
              <a:rPr lang="zh-CN" altLang="en-US" dirty="0"/>
              <a:t>加减法运算中，遇到一个操作数为常数时，可以用</a:t>
            </a:r>
            <a:r>
              <a:rPr lang="en-US" altLang="zh-CN" dirty="0" err="1"/>
              <a:t>addi</a:t>
            </a:r>
            <a:r>
              <a:rPr lang="zh-CN" altLang="en-US" dirty="0"/>
              <a:t>和</a:t>
            </a:r>
            <a:r>
              <a:rPr lang="en-US" altLang="zh-CN" dirty="0" err="1"/>
              <a:t>subi</a:t>
            </a:r>
            <a:endParaRPr lang="en-US" altLang="zh-CN" dirty="0"/>
          </a:p>
          <a:p>
            <a:pPr lvl="3"/>
            <a:r>
              <a:rPr lang="en-US" altLang="zh-CN" dirty="0"/>
              <a:t>	           2. </a:t>
            </a:r>
            <a:r>
              <a:rPr lang="zh-CN" altLang="en-US" dirty="0"/>
              <a:t>数组调用以及数组赋值过程中，若数组下标为常数，可以直接计算出正确的地址</a:t>
            </a:r>
          </a:p>
        </p:txBody>
      </p:sp>
      <p:sp>
        <p:nvSpPr>
          <p:cNvPr id="5" name="矩形 4">
            <a:extLst>
              <a:ext uri="{FF2B5EF4-FFF2-40B4-BE49-F238E27FC236}">
                <a16:creationId xmlns:a16="http://schemas.microsoft.com/office/drawing/2014/main" id="{ED6FA43A-406F-4573-9D1D-0DE267735739}"/>
              </a:ext>
            </a:extLst>
          </p:cNvPr>
          <p:cNvSpPr/>
          <p:nvPr/>
        </p:nvSpPr>
        <p:spPr>
          <a:xfrm>
            <a:off x="886913" y="2858286"/>
            <a:ext cx="9462847" cy="923330"/>
          </a:xfrm>
          <a:prstGeom prst="rect">
            <a:avLst/>
          </a:prstGeom>
        </p:spPr>
        <p:txBody>
          <a:bodyPr wrap="none">
            <a:spAutoFit/>
          </a:bodyPr>
          <a:lstStyle/>
          <a:p>
            <a:pPr marL="285750" indent="-285750">
              <a:buFont typeface="Arial" panose="020B0604020202020204" pitchFamily="34" charset="0"/>
              <a:buChar char="•"/>
            </a:pPr>
            <a:r>
              <a:rPr lang="zh-CN" altLang="en-US" dirty="0"/>
              <a:t>临时寄存器优化：对于临时寄存器，可以建立寄存器池对临时寄存器进行统一分配。</a:t>
            </a:r>
            <a:endParaRPr lang="en-US" altLang="zh-CN" dirty="0"/>
          </a:p>
          <a:p>
            <a:r>
              <a:rPr lang="en-US" altLang="zh-CN" dirty="0"/>
              <a:t>		    </a:t>
            </a:r>
            <a:r>
              <a:rPr lang="zh-CN" altLang="en-US" dirty="0"/>
              <a:t>当遇到新的未分配寄存器的变量时从寄存器池中获取新的寄存器，</a:t>
            </a:r>
            <a:endParaRPr lang="en-US" altLang="zh-CN" dirty="0"/>
          </a:p>
          <a:p>
            <a:r>
              <a:rPr lang="en-US" altLang="zh-CN" dirty="0"/>
              <a:t>		    </a:t>
            </a:r>
            <a:r>
              <a:rPr lang="zh-CN" altLang="en-US" dirty="0"/>
              <a:t>当遇到所有的寄存器都已经被使用的情况时，则需要考虑释放寄存器。</a:t>
            </a:r>
          </a:p>
        </p:txBody>
      </p:sp>
      <p:sp>
        <p:nvSpPr>
          <p:cNvPr id="18" name="矩形 17">
            <a:extLst>
              <a:ext uri="{FF2B5EF4-FFF2-40B4-BE49-F238E27FC236}">
                <a16:creationId xmlns:a16="http://schemas.microsoft.com/office/drawing/2014/main" id="{71BEA830-BBA5-4BBB-AFAA-9F368E38A1FB}"/>
              </a:ext>
            </a:extLst>
          </p:cNvPr>
          <p:cNvSpPr/>
          <p:nvPr/>
        </p:nvSpPr>
        <p:spPr>
          <a:xfrm>
            <a:off x="886913" y="4334408"/>
            <a:ext cx="10418173" cy="646331"/>
          </a:xfrm>
          <a:prstGeom prst="rect">
            <a:avLst/>
          </a:prstGeom>
        </p:spPr>
        <p:txBody>
          <a:bodyPr wrap="none">
            <a:spAutoFit/>
          </a:bodyPr>
          <a:lstStyle/>
          <a:p>
            <a:pPr marL="285750" indent="-285750">
              <a:buFont typeface="Arial" panose="020B0604020202020204" pitchFamily="34" charset="0"/>
              <a:buChar char="•"/>
            </a:pPr>
            <a:r>
              <a:rPr lang="zh-CN" altLang="en-US" dirty="0"/>
              <a:t>全局寄存器优化：对于需要再多个代码块中多次用到的变量，为避免频繁调用</a:t>
            </a:r>
            <a:r>
              <a:rPr lang="en-US" altLang="zh-CN" dirty="0"/>
              <a:t>load</a:t>
            </a:r>
            <a:r>
              <a:rPr lang="zh-CN" altLang="en-US" dirty="0"/>
              <a:t>从内存中读取并</a:t>
            </a:r>
            <a:endParaRPr lang="en-US" altLang="zh-CN" dirty="0"/>
          </a:p>
          <a:p>
            <a:pPr lvl="4"/>
            <a:r>
              <a:rPr lang="en-US" altLang="zh-CN" dirty="0"/>
              <a:t>    </a:t>
            </a:r>
            <a:r>
              <a:rPr lang="zh-CN" altLang="en-US" dirty="0"/>
              <a:t>写入寄存器需要大量时间消耗</a:t>
            </a:r>
          </a:p>
        </p:txBody>
      </p:sp>
      <p:sp>
        <p:nvSpPr>
          <p:cNvPr id="20" name="矩形 19">
            <a:extLst>
              <a:ext uri="{FF2B5EF4-FFF2-40B4-BE49-F238E27FC236}">
                <a16:creationId xmlns:a16="http://schemas.microsoft.com/office/drawing/2014/main" id="{C09B79F3-F635-460D-8731-89E5FAB6A25D}"/>
              </a:ext>
            </a:extLst>
          </p:cNvPr>
          <p:cNvSpPr/>
          <p:nvPr/>
        </p:nvSpPr>
        <p:spPr>
          <a:xfrm>
            <a:off x="886913" y="5431688"/>
            <a:ext cx="8345554" cy="369332"/>
          </a:xfrm>
          <a:prstGeom prst="rect">
            <a:avLst/>
          </a:prstGeom>
        </p:spPr>
        <p:txBody>
          <a:bodyPr wrap="none">
            <a:spAutoFit/>
          </a:bodyPr>
          <a:lstStyle/>
          <a:p>
            <a:pPr marL="285750" indent="-285750">
              <a:buFont typeface="Arial" panose="020B0604020202020204" pitchFamily="34" charset="0"/>
              <a:buChar char="•"/>
            </a:pPr>
            <a:r>
              <a:rPr lang="zh-CN" altLang="en-US" dirty="0"/>
              <a:t>其他优化：遇到</a:t>
            </a:r>
            <a:r>
              <a:rPr lang="en-US" altLang="zh-CN" dirty="0"/>
              <a:t>  #</a:t>
            </a:r>
            <a:r>
              <a:rPr lang="en-US" altLang="zh-CN" dirty="0" err="1"/>
              <a:t>T1</a:t>
            </a:r>
            <a:r>
              <a:rPr lang="en-US" altLang="zh-CN" dirty="0"/>
              <a:t>=#</a:t>
            </a:r>
            <a:r>
              <a:rPr lang="en-US" altLang="zh-CN" dirty="0" err="1"/>
              <a:t>T2</a:t>
            </a:r>
            <a:r>
              <a:rPr lang="en-US" altLang="zh-CN" dirty="0"/>
              <a:t>+#</a:t>
            </a:r>
            <a:r>
              <a:rPr lang="en-US" altLang="zh-CN" dirty="0" err="1"/>
              <a:t>T3</a:t>
            </a:r>
            <a:r>
              <a:rPr lang="en-US" altLang="zh-CN" dirty="0"/>
              <a:t>;  a=#</a:t>
            </a:r>
            <a:r>
              <a:rPr lang="en-US" altLang="zh-CN" dirty="0" err="1"/>
              <a:t>T1</a:t>
            </a:r>
            <a:r>
              <a:rPr lang="en-US" altLang="zh-CN" dirty="0"/>
              <a:t>;  </a:t>
            </a:r>
            <a:r>
              <a:rPr lang="zh-CN" altLang="en-US" dirty="0"/>
              <a:t>这种情况可以简化为</a:t>
            </a:r>
            <a:r>
              <a:rPr lang="en-US" altLang="zh-CN" dirty="0"/>
              <a:t>a=#</a:t>
            </a:r>
            <a:r>
              <a:rPr lang="en-US" altLang="zh-CN" dirty="0" err="1"/>
              <a:t>T2</a:t>
            </a:r>
            <a:r>
              <a:rPr lang="en-US" altLang="zh-CN" dirty="0"/>
              <a:t>+#</a:t>
            </a:r>
            <a:r>
              <a:rPr lang="en-US" altLang="zh-CN" dirty="0" err="1"/>
              <a:t>T3</a:t>
            </a:r>
            <a:r>
              <a:rPr lang="en-US" altLang="zh-CN" dirty="0"/>
              <a:t>;</a:t>
            </a:r>
            <a:endParaRPr lang="zh-CN" altLang="en-US" dirty="0"/>
          </a:p>
        </p:txBody>
      </p:sp>
    </p:spTree>
    <p:extLst>
      <p:ext uri="{BB962C8B-B14F-4D97-AF65-F5344CB8AC3E}">
        <p14:creationId xmlns:p14="http://schemas.microsoft.com/office/powerpoint/2010/main" val="421171151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形状 37">
            <a:extLst>
              <a:ext uri="{FF2B5EF4-FFF2-40B4-BE49-F238E27FC236}">
                <a16:creationId xmlns:a16="http://schemas.microsoft.com/office/drawing/2014/main" id="{6E365597-3ACF-4E5D-91E4-D7B94CE55046}"/>
              </a:ext>
            </a:extLst>
          </p:cNvPr>
          <p:cNvSpPr/>
          <p:nvPr/>
        </p:nvSpPr>
        <p:spPr>
          <a:xfrm flipH="1">
            <a:off x="10280821" y="2538626"/>
            <a:ext cx="2347859" cy="2336800"/>
          </a:xfrm>
          <a:custGeom>
            <a:avLst/>
            <a:gdLst>
              <a:gd name="connsiteX0" fmla="*/ 1494440 w 2574608"/>
              <a:gd name="connsiteY0" fmla="*/ 0 h 2896510"/>
              <a:gd name="connsiteX1" fmla="*/ 0 w 2574608"/>
              <a:gd name="connsiteY1" fmla="*/ 2896510 h 2896510"/>
              <a:gd name="connsiteX2" fmla="*/ 2574608 w 2574608"/>
              <a:gd name="connsiteY2" fmla="*/ 2896510 h 2896510"/>
              <a:gd name="connsiteX3" fmla="*/ 1369060 w 2574608"/>
              <a:gd name="connsiteY3" fmla="*/ 243012 h 2896510"/>
              <a:gd name="connsiteX0" fmla="*/ 1494440 w 2574608"/>
              <a:gd name="connsiteY0" fmla="*/ 0 h 2896510"/>
              <a:gd name="connsiteX1" fmla="*/ 0 w 2574608"/>
              <a:gd name="connsiteY1" fmla="*/ 2896510 h 2896510"/>
              <a:gd name="connsiteX2" fmla="*/ 2574608 w 2574608"/>
              <a:gd name="connsiteY2" fmla="*/ 2896510 h 2896510"/>
              <a:gd name="connsiteX3" fmla="*/ 1324610 w 2574608"/>
              <a:gd name="connsiteY3" fmla="*/ 334029 h 2896510"/>
              <a:gd name="connsiteX4" fmla="*/ 1494440 w 2574608"/>
              <a:gd name="connsiteY4" fmla="*/ 0 h 2896510"/>
              <a:gd name="connsiteX0" fmla="*/ 1350513 w 2600511"/>
              <a:gd name="connsiteY0" fmla="*/ 0 h 2562481"/>
              <a:gd name="connsiteX1" fmla="*/ 25903 w 2600511"/>
              <a:gd name="connsiteY1" fmla="*/ 2562481 h 2562481"/>
              <a:gd name="connsiteX2" fmla="*/ 2600511 w 2600511"/>
              <a:gd name="connsiteY2" fmla="*/ 2562481 h 2562481"/>
              <a:gd name="connsiteX3" fmla="*/ 1350513 w 2600511"/>
              <a:gd name="connsiteY3" fmla="*/ 0 h 2562481"/>
              <a:gd name="connsiteX0" fmla="*/ 1347738 w 2597736"/>
              <a:gd name="connsiteY0" fmla="*/ 0 h 2562481"/>
              <a:gd name="connsiteX1" fmla="*/ 23128 w 2597736"/>
              <a:gd name="connsiteY1" fmla="*/ 2562481 h 2562481"/>
              <a:gd name="connsiteX2" fmla="*/ 2597736 w 2597736"/>
              <a:gd name="connsiteY2" fmla="*/ 2562481 h 2562481"/>
              <a:gd name="connsiteX3" fmla="*/ 1347738 w 2597736"/>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Lst>
            <a:ahLst/>
            <a:cxnLst>
              <a:cxn ang="0">
                <a:pos x="connsiteX0" y="connsiteY0"/>
              </a:cxn>
              <a:cxn ang="0">
                <a:pos x="connsiteX1" y="connsiteY1"/>
              </a:cxn>
              <a:cxn ang="0">
                <a:pos x="connsiteX2" y="connsiteY2"/>
              </a:cxn>
              <a:cxn ang="0">
                <a:pos x="connsiteX3" y="connsiteY3"/>
              </a:cxn>
            </a:cxnLst>
            <a:rect l="l" t="t" r="r" b="b"/>
            <a:pathLst>
              <a:path w="2574608" h="2562481">
                <a:moveTo>
                  <a:pt x="1324610" y="0"/>
                </a:moveTo>
                <a:cubicBezTo>
                  <a:pt x="1087067" y="448733"/>
                  <a:pt x="219234" y="2122701"/>
                  <a:pt x="0" y="2562481"/>
                </a:cubicBezTo>
                <a:lnTo>
                  <a:pt x="2574608" y="2562481"/>
                </a:lnTo>
                <a:lnTo>
                  <a:pt x="1324610"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9" name="任意多边形: 形状 38">
            <a:extLst>
              <a:ext uri="{FF2B5EF4-FFF2-40B4-BE49-F238E27FC236}">
                <a16:creationId xmlns:a16="http://schemas.microsoft.com/office/drawing/2014/main" id="{9BEA5C0F-EF65-46DB-9FF7-819C2D89BD87}"/>
              </a:ext>
            </a:extLst>
          </p:cNvPr>
          <p:cNvSpPr/>
          <p:nvPr/>
        </p:nvSpPr>
        <p:spPr>
          <a:xfrm flipH="1">
            <a:off x="8086912" y="4080479"/>
            <a:ext cx="2961700" cy="5555042"/>
          </a:xfrm>
          <a:custGeom>
            <a:avLst/>
            <a:gdLst>
              <a:gd name="connsiteX0" fmla="*/ 2048673 w 3593458"/>
              <a:gd name="connsiteY0" fmla="*/ 0 h 6196996"/>
              <a:gd name="connsiteX1" fmla="*/ 0 w 3593458"/>
              <a:gd name="connsiteY1" fmla="*/ 3543498 h 6196996"/>
              <a:gd name="connsiteX2" fmla="*/ 1350896 w 3593458"/>
              <a:gd name="connsiteY2" fmla="*/ 6196996 h 6196996"/>
              <a:gd name="connsiteX3" fmla="*/ 1764971 w 3593458"/>
              <a:gd name="connsiteY3" fmla="*/ 6196996 h 6196996"/>
              <a:gd name="connsiteX4" fmla="*/ 3593458 w 3593458"/>
              <a:gd name="connsiteY4" fmla="*/ 3034345 h 6196996"/>
              <a:gd name="connsiteX0" fmla="*/ 2100739 w 3645524"/>
              <a:gd name="connsiteY0" fmla="*/ 0 h 6196996"/>
              <a:gd name="connsiteX1" fmla="*/ 0 w 3645524"/>
              <a:gd name="connsiteY1" fmla="*/ 3624810 h 6196996"/>
              <a:gd name="connsiteX2" fmla="*/ 1402962 w 3645524"/>
              <a:gd name="connsiteY2" fmla="*/ 6196996 h 6196996"/>
              <a:gd name="connsiteX3" fmla="*/ 1817037 w 3645524"/>
              <a:gd name="connsiteY3" fmla="*/ 6196996 h 6196996"/>
              <a:gd name="connsiteX4" fmla="*/ 3645524 w 3645524"/>
              <a:gd name="connsiteY4" fmla="*/ 3034345 h 6196996"/>
              <a:gd name="connsiteX5" fmla="*/ 2100739 w 3645524"/>
              <a:gd name="connsiteY5" fmla="*/ 0 h 6196996"/>
              <a:gd name="connsiteX0" fmla="*/ 2043466 w 3645524"/>
              <a:gd name="connsiteY0" fmla="*/ 0 h 6097098"/>
              <a:gd name="connsiteX1" fmla="*/ 0 w 3645524"/>
              <a:gd name="connsiteY1" fmla="*/ 3524912 h 6097098"/>
              <a:gd name="connsiteX2" fmla="*/ 1402962 w 3645524"/>
              <a:gd name="connsiteY2" fmla="*/ 6097098 h 6097098"/>
              <a:gd name="connsiteX3" fmla="*/ 1817037 w 3645524"/>
              <a:gd name="connsiteY3" fmla="*/ 6097098 h 6097098"/>
              <a:gd name="connsiteX4" fmla="*/ 3645524 w 3645524"/>
              <a:gd name="connsiteY4" fmla="*/ 2934447 h 6097098"/>
              <a:gd name="connsiteX5" fmla="*/ 2043466 w 3645524"/>
              <a:gd name="connsiteY5" fmla="*/ 0 h 609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5524" h="6097098">
                <a:moveTo>
                  <a:pt x="2043466" y="0"/>
                </a:moveTo>
                <a:lnTo>
                  <a:pt x="0" y="3524912"/>
                </a:lnTo>
                <a:lnTo>
                  <a:pt x="1402962" y="6097098"/>
                </a:lnTo>
                <a:lnTo>
                  <a:pt x="1817037" y="6097098"/>
                </a:lnTo>
                <a:lnTo>
                  <a:pt x="3645524" y="2934447"/>
                </a:lnTo>
                <a:lnTo>
                  <a:pt x="2043466"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形状 42">
            <a:extLst>
              <a:ext uri="{FF2B5EF4-FFF2-40B4-BE49-F238E27FC236}">
                <a16:creationId xmlns:a16="http://schemas.microsoft.com/office/drawing/2014/main" id="{31E4D5E6-98D3-4E1E-8501-50A96EA297A6}"/>
              </a:ext>
            </a:extLst>
          </p:cNvPr>
          <p:cNvSpPr/>
          <p:nvPr/>
        </p:nvSpPr>
        <p:spPr>
          <a:xfrm flipH="1">
            <a:off x="8378849" y="-17337"/>
            <a:ext cx="3075901" cy="3404021"/>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4" name="任意多边形: 形状 43">
            <a:extLst>
              <a:ext uri="{FF2B5EF4-FFF2-40B4-BE49-F238E27FC236}">
                <a16:creationId xmlns:a16="http://schemas.microsoft.com/office/drawing/2014/main" id="{689A7C71-89DC-4CA1-8DBF-71C2D6530F62}"/>
              </a:ext>
            </a:extLst>
          </p:cNvPr>
          <p:cNvSpPr/>
          <p:nvPr/>
        </p:nvSpPr>
        <p:spPr>
          <a:xfrm flipV="1">
            <a:off x="-1171163" y="3972465"/>
            <a:ext cx="2629697" cy="2910218"/>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7" name="文本框 16">
            <a:extLst>
              <a:ext uri="{FF2B5EF4-FFF2-40B4-BE49-F238E27FC236}">
                <a16:creationId xmlns:a16="http://schemas.microsoft.com/office/drawing/2014/main" id="{8521CCBD-1767-47B0-A602-6DC1C4505B1D}"/>
              </a:ext>
            </a:extLst>
          </p:cNvPr>
          <p:cNvSpPr txBox="1"/>
          <p:nvPr/>
        </p:nvSpPr>
        <p:spPr>
          <a:xfrm>
            <a:off x="1819848" y="3169476"/>
            <a:ext cx="6763390" cy="923330"/>
          </a:xfrm>
          <a:prstGeom prst="rect">
            <a:avLst/>
          </a:prstGeom>
          <a:noFill/>
        </p:spPr>
        <p:txBody>
          <a:bodyPr wrap="none" rtlCol="0">
            <a:spAutoFit/>
            <a:scene3d>
              <a:camera prst="orthographicFront"/>
              <a:lightRig rig="threePt" dir="t"/>
            </a:scene3d>
            <a:sp3d contourW="12700"/>
          </a:bodyPr>
          <a:lstStyle/>
          <a:p>
            <a:r>
              <a:rPr lang="zh-CN" altLang="en-US" sz="5400" b="1" i="1" spc="300" dirty="0">
                <a:solidFill>
                  <a:srgbClr val="0A2A6C"/>
                </a:solidFill>
                <a:cs typeface="+mn-ea"/>
                <a:sym typeface="+mn-lt"/>
              </a:rPr>
              <a:t>系统测试与结果分析</a:t>
            </a:r>
          </a:p>
        </p:txBody>
      </p:sp>
      <p:sp>
        <p:nvSpPr>
          <p:cNvPr id="22" name="任意多边形: 形状 21">
            <a:extLst>
              <a:ext uri="{FF2B5EF4-FFF2-40B4-BE49-F238E27FC236}">
                <a16:creationId xmlns:a16="http://schemas.microsoft.com/office/drawing/2014/main" id="{C20D84CE-EDB0-4050-A7FD-54AAC4C986A4}"/>
              </a:ext>
            </a:extLst>
          </p:cNvPr>
          <p:cNvSpPr/>
          <p:nvPr/>
        </p:nvSpPr>
        <p:spPr>
          <a:xfrm rot="16200000" flipV="1">
            <a:off x="2784883" y="1130861"/>
            <a:ext cx="727842" cy="2907668"/>
          </a:xfrm>
          <a:custGeom>
            <a:avLst/>
            <a:gdLst>
              <a:gd name="connsiteX0" fmla="*/ 1215429 w 1215429"/>
              <a:gd name="connsiteY0" fmla="*/ 607723 h 6130926"/>
              <a:gd name="connsiteX1" fmla="*/ 1215429 w 1215429"/>
              <a:gd name="connsiteY1" fmla="*/ 1506022 h 6130926"/>
              <a:gd name="connsiteX2" fmla="*/ 1215429 w 1215429"/>
              <a:gd name="connsiteY2" fmla="*/ 2535583 h 6130926"/>
              <a:gd name="connsiteX3" fmla="*/ 1215429 w 1215429"/>
              <a:gd name="connsiteY3" fmla="*/ 2535586 h 6130926"/>
              <a:gd name="connsiteX4" fmla="*/ 1215429 w 1215429"/>
              <a:gd name="connsiteY4" fmla="*/ 3304763 h 6130926"/>
              <a:gd name="connsiteX5" fmla="*/ 1215429 w 1215429"/>
              <a:gd name="connsiteY5" fmla="*/ 3433882 h 6130926"/>
              <a:gd name="connsiteX6" fmla="*/ 1215429 w 1215429"/>
              <a:gd name="connsiteY6" fmla="*/ 3433885 h 6130926"/>
              <a:gd name="connsiteX7" fmla="*/ 1215429 w 1215429"/>
              <a:gd name="connsiteY7" fmla="*/ 4203062 h 6130926"/>
              <a:gd name="connsiteX8" fmla="*/ 1215429 w 1215429"/>
              <a:gd name="connsiteY8" fmla="*/ 4569220 h 6130926"/>
              <a:gd name="connsiteX9" fmla="*/ 1215429 w 1215429"/>
              <a:gd name="connsiteY9" fmla="*/ 5467519 h 6130926"/>
              <a:gd name="connsiteX10" fmla="*/ 1168541 w 1215429"/>
              <a:gd name="connsiteY10" fmla="*/ 5420629 h 6130926"/>
              <a:gd name="connsiteX11" fmla="*/ 1168136 w 1215429"/>
              <a:gd name="connsiteY11" fmla="*/ 5420225 h 6130926"/>
              <a:gd name="connsiteX12" fmla="*/ 607715 w 1215429"/>
              <a:gd name="connsiteY12" fmla="*/ 4859796 h 6130926"/>
              <a:gd name="connsiteX13" fmla="*/ 47294 w 1215429"/>
              <a:gd name="connsiteY13" fmla="*/ 5420225 h 6130926"/>
              <a:gd name="connsiteX14" fmla="*/ 45688 w 1215429"/>
              <a:gd name="connsiteY14" fmla="*/ 5421829 h 6130926"/>
              <a:gd name="connsiteX15" fmla="*/ 1 w 1215429"/>
              <a:gd name="connsiteY15" fmla="*/ 5467519 h 6130926"/>
              <a:gd name="connsiteX16" fmla="*/ 1 w 1215429"/>
              <a:gd name="connsiteY16" fmla="*/ 6130925 h 6130926"/>
              <a:gd name="connsiteX17" fmla="*/ 0 w 1215429"/>
              <a:gd name="connsiteY17" fmla="*/ 6130926 h 6130926"/>
              <a:gd name="connsiteX18" fmla="*/ 0 w 1215429"/>
              <a:gd name="connsiteY18" fmla="*/ 5232627 h 6130926"/>
              <a:gd name="connsiteX19" fmla="*/ 0 w 1215429"/>
              <a:gd name="connsiteY19" fmla="*/ 5232627 h 6130926"/>
              <a:gd name="connsiteX20" fmla="*/ 0 w 1215429"/>
              <a:gd name="connsiteY20" fmla="*/ 4203062 h 6130926"/>
              <a:gd name="connsiteX21" fmla="*/ 0 w 1215429"/>
              <a:gd name="connsiteY21" fmla="*/ 4203063 h 6130926"/>
              <a:gd name="connsiteX22" fmla="*/ 0 w 1215429"/>
              <a:gd name="connsiteY22" fmla="*/ 3304764 h 6130926"/>
              <a:gd name="connsiteX23" fmla="*/ 0 w 1215429"/>
              <a:gd name="connsiteY23" fmla="*/ 3304764 h 6130926"/>
              <a:gd name="connsiteX24" fmla="*/ 1 w 1215429"/>
              <a:gd name="connsiteY24" fmla="*/ 607723 h 6130926"/>
              <a:gd name="connsiteX25" fmla="*/ 45688 w 1215429"/>
              <a:gd name="connsiteY25" fmla="*/ 562032 h 6130926"/>
              <a:gd name="connsiteX26" fmla="*/ 47294 w 1215429"/>
              <a:gd name="connsiteY26" fmla="*/ 560428 h 6130926"/>
              <a:gd name="connsiteX27" fmla="*/ 607716 w 1215429"/>
              <a:gd name="connsiteY27" fmla="*/ 0 h 6130926"/>
              <a:gd name="connsiteX28" fmla="*/ 1168137 w 1215429"/>
              <a:gd name="connsiteY28" fmla="*/ 560428 h 6130926"/>
              <a:gd name="connsiteX29" fmla="*/ 1168542 w 1215429"/>
              <a:gd name="connsiteY29" fmla="*/ 560833 h 613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15429" h="6130926">
                <a:moveTo>
                  <a:pt x="1215429" y="607723"/>
                </a:moveTo>
                <a:lnTo>
                  <a:pt x="1215429" y="1506022"/>
                </a:lnTo>
                <a:lnTo>
                  <a:pt x="1215429" y="2535583"/>
                </a:lnTo>
                <a:lnTo>
                  <a:pt x="1215429" y="2535586"/>
                </a:lnTo>
                <a:lnTo>
                  <a:pt x="1215429" y="3304763"/>
                </a:lnTo>
                <a:lnTo>
                  <a:pt x="1215429" y="3433882"/>
                </a:lnTo>
                <a:lnTo>
                  <a:pt x="1215429" y="3433885"/>
                </a:lnTo>
                <a:lnTo>
                  <a:pt x="1215429" y="4203062"/>
                </a:lnTo>
                <a:lnTo>
                  <a:pt x="1215429" y="4569220"/>
                </a:lnTo>
                <a:lnTo>
                  <a:pt x="1215429" y="5467519"/>
                </a:lnTo>
                <a:lnTo>
                  <a:pt x="1168541" y="5420629"/>
                </a:lnTo>
                <a:lnTo>
                  <a:pt x="1168136" y="5420225"/>
                </a:lnTo>
                <a:lnTo>
                  <a:pt x="607715" y="4859796"/>
                </a:lnTo>
                <a:lnTo>
                  <a:pt x="47294" y="5420225"/>
                </a:lnTo>
                <a:lnTo>
                  <a:pt x="45688" y="5421829"/>
                </a:lnTo>
                <a:lnTo>
                  <a:pt x="1" y="5467519"/>
                </a:lnTo>
                <a:lnTo>
                  <a:pt x="1" y="6130925"/>
                </a:lnTo>
                <a:lnTo>
                  <a:pt x="0" y="6130926"/>
                </a:lnTo>
                <a:lnTo>
                  <a:pt x="0" y="5232627"/>
                </a:lnTo>
                <a:lnTo>
                  <a:pt x="0" y="5232627"/>
                </a:lnTo>
                <a:lnTo>
                  <a:pt x="0" y="4203062"/>
                </a:lnTo>
                <a:lnTo>
                  <a:pt x="0" y="4203063"/>
                </a:lnTo>
                <a:lnTo>
                  <a:pt x="0" y="3304764"/>
                </a:lnTo>
                <a:lnTo>
                  <a:pt x="0" y="3304764"/>
                </a:lnTo>
                <a:cubicBezTo>
                  <a:pt x="0" y="2405750"/>
                  <a:pt x="1" y="1506736"/>
                  <a:pt x="1" y="607723"/>
                </a:cubicBezTo>
                <a:lnTo>
                  <a:pt x="45688" y="562032"/>
                </a:lnTo>
                <a:lnTo>
                  <a:pt x="47294" y="560428"/>
                </a:lnTo>
                <a:lnTo>
                  <a:pt x="607716" y="0"/>
                </a:lnTo>
                <a:lnTo>
                  <a:pt x="1168137" y="560428"/>
                </a:lnTo>
                <a:lnTo>
                  <a:pt x="1168542" y="560833"/>
                </a:lnTo>
                <a:close/>
              </a:path>
            </a:pathLst>
          </a:custGeom>
          <a:solidFill>
            <a:srgbClr val="0A2A6C"/>
          </a:solidFill>
          <a:ln>
            <a:noFill/>
          </a:ln>
          <a:effectLst>
            <a:outerShdw blurRad="50800" dist="165100" dir="8100000" algn="tr" rotWithShape="0">
              <a:schemeClr val="bg1">
                <a:lumMod val="50000"/>
                <a:alpha val="6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cs typeface="+mn-ea"/>
                <a:sym typeface="+mn-lt"/>
              </a:rPr>
              <a:t>   Part 04</a:t>
            </a:r>
          </a:p>
        </p:txBody>
      </p:sp>
      <p:sp>
        <p:nvSpPr>
          <p:cNvPr id="2" name="矩形 1">
            <a:extLst>
              <a:ext uri="{FF2B5EF4-FFF2-40B4-BE49-F238E27FC236}">
                <a16:creationId xmlns:a16="http://schemas.microsoft.com/office/drawing/2014/main" id="{9CC263E0-15F4-421B-97CC-BE0E278EC2C5}"/>
              </a:ext>
            </a:extLst>
          </p:cNvPr>
          <p:cNvSpPr/>
          <p:nvPr/>
        </p:nvSpPr>
        <p:spPr>
          <a:xfrm>
            <a:off x="3226008" y="4313666"/>
            <a:ext cx="4860904" cy="461665"/>
          </a:xfrm>
          <a:prstGeom prst="rect">
            <a:avLst/>
          </a:prstGeom>
        </p:spPr>
        <p:txBody>
          <a:bodyPr wrap="square">
            <a:spAutoFit/>
          </a:bodyPr>
          <a:lstStyle/>
          <a:p>
            <a:pPr algn="r"/>
            <a:r>
              <a:rPr lang="zh-CN" altLang="en-US" sz="2400" dirty="0">
                <a:solidFill>
                  <a:schemeClr val="tx2"/>
                </a:solidFill>
                <a:cs typeface="+mn-ea"/>
                <a:sym typeface="+mn-lt"/>
              </a:rPr>
              <a:t>现场演示</a:t>
            </a:r>
          </a:p>
        </p:txBody>
      </p:sp>
      <p:pic>
        <p:nvPicPr>
          <p:cNvPr id="13" name="图片 12">
            <a:extLst>
              <a:ext uri="{FF2B5EF4-FFF2-40B4-BE49-F238E27FC236}">
                <a16:creationId xmlns:a16="http://schemas.microsoft.com/office/drawing/2014/main" id="{49936963-F883-4D4D-AA05-283B16841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069637" cy="1699458"/>
          </a:xfrm>
          <a:prstGeom prst="rect">
            <a:avLst/>
          </a:prstGeom>
        </p:spPr>
      </p:pic>
    </p:spTree>
    <p:extLst>
      <p:ext uri="{BB962C8B-B14F-4D97-AF65-F5344CB8AC3E}">
        <p14:creationId xmlns:p14="http://schemas.microsoft.com/office/powerpoint/2010/main" val="276502646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0-#ppt_w/2"/>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75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1000" fill="hold"/>
                                        <p:tgtEl>
                                          <p:spTgt spid="43"/>
                                        </p:tgtEl>
                                        <p:attrNameLst>
                                          <p:attrName>ppt_x</p:attrName>
                                        </p:attrNameLst>
                                      </p:cBhvr>
                                      <p:tavLst>
                                        <p:tav tm="0">
                                          <p:val>
                                            <p:strVal val="#ppt_x"/>
                                          </p:val>
                                        </p:tav>
                                        <p:tav tm="100000">
                                          <p:val>
                                            <p:strVal val="#ppt_x"/>
                                          </p:val>
                                        </p:tav>
                                      </p:tavLst>
                                    </p:anim>
                                    <p:anim calcmode="lin" valueType="num">
                                      <p:cBhvr additive="base">
                                        <p:cTn id="12" dur="10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down)">
                                      <p:cBhvr>
                                        <p:cTn id="17" dur="500"/>
                                        <p:tgtEl>
                                          <p:spTgt spid="39"/>
                                        </p:tgtEl>
                                      </p:cBhvr>
                                    </p:animEffect>
                                  </p:childTnLst>
                                </p:cTn>
                              </p:par>
                              <p:par>
                                <p:cTn id="18" presetID="2" presetClass="entr" presetSubtype="6" decel="10000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1000" fill="hold"/>
                                        <p:tgtEl>
                                          <p:spTgt spid="38"/>
                                        </p:tgtEl>
                                        <p:attrNameLst>
                                          <p:attrName>ppt_x</p:attrName>
                                        </p:attrNameLst>
                                      </p:cBhvr>
                                      <p:tavLst>
                                        <p:tav tm="0">
                                          <p:val>
                                            <p:strVal val="1+#ppt_w/2"/>
                                          </p:val>
                                        </p:tav>
                                        <p:tav tm="100000">
                                          <p:val>
                                            <p:strVal val="#ppt_x"/>
                                          </p:val>
                                        </p:tav>
                                      </p:tavLst>
                                    </p:anim>
                                    <p:anim calcmode="lin" valueType="num">
                                      <p:cBhvr additive="base">
                                        <p:cTn id="21"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3" grpId="0" animBg="1"/>
      <p:bldP spid="44" grpId="0" animBg="1"/>
      <p:bldP spid="17" grpId="0"/>
      <p:bldP spid="22"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5AC7212-417D-48FC-ADCD-3A9967EE143B}"/>
              </a:ext>
            </a:extLst>
          </p:cNvPr>
          <p:cNvSpPr/>
          <p:nvPr/>
        </p:nvSpPr>
        <p:spPr>
          <a:xfrm rot="16200000" flipV="1">
            <a:off x="73250" y="254484"/>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2" name="组合 21">
            <a:extLst>
              <a:ext uri="{FF2B5EF4-FFF2-40B4-BE49-F238E27FC236}">
                <a16:creationId xmlns:a16="http://schemas.microsoft.com/office/drawing/2014/main" id="{7729B070-A8C3-4930-B272-CCB78D1E452C}"/>
              </a:ext>
            </a:extLst>
          </p:cNvPr>
          <p:cNvGrpSpPr/>
          <p:nvPr/>
        </p:nvGrpSpPr>
        <p:grpSpPr>
          <a:xfrm>
            <a:off x="787115" y="378847"/>
            <a:ext cx="6611119" cy="719810"/>
            <a:chOff x="639426" y="534039"/>
            <a:chExt cx="6611119" cy="719810"/>
          </a:xfrm>
        </p:grpSpPr>
        <p:grpSp>
          <p:nvGrpSpPr>
            <p:cNvPr id="23" name="组合 22">
              <a:extLst>
                <a:ext uri="{FF2B5EF4-FFF2-40B4-BE49-F238E27FC236}">
                  <a16:creationId xmlns:a16="http://schemas.microsoft.com/office/drawing/2014/main" id="{96AA147B-712F-49E5-BDA5-FB99AE1B0691}"/>
                </a:ext>
              </a:extLst>
            </p:cNvPr>
            <p:cNvGrpSpPr/>
            <p:nvPr/>
          </p:nvGrpSpPr>
          <p:grpSpPr>
            <a:xfrm>
              <a:off x="639426" y="534039"/>
              <a:ext cx="6611119" cy="579438"/>
              <a:chOff x="1780838" y="931069"/>
              <a:chExt cx="6611119" cy="579438"/>
            </a:xfrm>
          </p:grpSpPr>
          <p:sp>
            <p:nvSpPr>
              <p:cNvPr id="25" name="矩形 49">
                <a:extLst>
                  <a:ext uri="{FF2B5EF4-FFF2-40B4-BE49-F238E27FC236}">
                    <a16:creationId xmlns:a16="http://schemas.microsoft.com/office/drawing/2014/main" id="{C99A499E-053E-4B63-8FFE-DDC28CA3F390}"/>
                  </a:ext>
                </a:extLst>
              </p:cNvPr>
              <p:cNvSpPr>
                <a:spLocks noChangeArrowheads="1"/>
              </p:cNvSpPr>
              <p:nvPr/>
            </p:nvSpPr>
            <p:spPr bwMode="auto">
              <a:xfrm>
                <a:off x="2155827" y="1007810"/>
                <a:ext cx="623613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r>
                  <a:rPr lang="zh-CN" altLang="en-US" sz="2800" b="1" dirty="0">
                    <a:latin typeface="+mn-lt"/>
                    <a:ea typeface="+mn-ea"/>
                    <a:cs typeface="+mn-ea"/>
                    <a:sym typeface="+mn-lt"/>
                  </a:rPr>
                  <a:t>附录 错误处理</a:t>
                </a:r>
              </a:p>
            </p:txBody>
          </p:sp>
          <p:sp>
            <p:nvSpPr>
              <p:cNvPr id="27" name="矩形 47">
                <a:extLst>
                  <a:ext uri="{FF2B5EF4-FFF2-40B4-BE49-F238E27FC236}">
                    <a16:creationId xmlns:a16="http://schemas.microsoft.com/office/drawing/2014/main" id="{3CBE8564-3A6F-4C6D-B708-E6EFABC43E5D}"/>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endParaRPr lang="en-US" altLang="zh-CN" sz="4000" b="1" dirty="0">
                  <a:solidFill>
                    <a:srgbClr val="0A2A6C"/>
                  </a:solidFill>
                  <a:latin typeface="+mn-lt"/>
                  <a:ea typeface="+mn-ea"/>
                  <a:cs typeface="+mn-ea"/>
                  <a:sym typeface="+mn-lt"/>
                </a:endParaRPr>
              </a:p>
            </p:txBody>
          </p:sp>
        </p:grpSp>
        <p:sp>
          <p:nvSpPr>
            <p:cNvPr id="24" name="等腰三角形 45">
              <a:extLst>
                <a:ext uri="{FF2B5EF4-FFF2-40B4-BE49-F238E27FC236}">
                  <a16:creationId xmlns:a16="http://schemas.microsoft.com/office/drawing/2014/main" id="{A401FB9B-64F4-49AE-967B-6242AD5E3491}"/>
                </a:ext>
              </a:extLst>
            </p:cNvPr>
            <p:cNvSpPr>
              <a:spLocks noChangeArrowheads="1"/>
            </p:cNvSpPr>
            <p:nvPr/>
          </p:nvSpPr>
          <p:spPr bwMode="auto">
            <a:xfrm rot="10800000">
              <a:off x="2947070" y="1039744"/>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pic>
        <p:nvPicPr>
          <p:cNvPr id="8" name="图片 7">
            <a:extLst>
              <a:ext uri="{FF2B5EF4-FFF2-40B4-BE49-F238E27FC236}">
                <a16:creationId xmlns:a16="http://schemas.microsoft.com/office/drawing/2014/main" id="{6F925671-33C4-4F0C-B918-ECF2CA3616B4}"/>
              </a:ext>
            </a:extLst>
          </p:cNvPr>
          <p:cNvPicPr>
            <a:picLocks noChangeAspect="1"/>
          </p:cNvPicPr>
          <p:nvPr/>
        </p:nvPicPr>
        <p:blipFill>
          <a:blip r:embed="rId2"/>
          <a:stretch>
            <a:fillRect/>
          </a:stretch>
        </p:blipFill>
        <p:spPr>
          <a:xfrm>
            <a:off x="456306" y="960222"/>
            <a:ext cx="5624047" cy="1112616"/>
          </a:xfrm>
          <a:prstGeom prst="rect">
            <a:avLst/>
          </a:prstGeom>
        </p:spPr>
      </p:pic>
      <p:pic>
        <p:nvPicPr>
          <p:cNvPr id="9" name="图片 8">
            <a:extLst>
              <a:ext uri="{FF2B5EF4-FFF2-40B4-BE49-F238E27FC236}">
                <a16:creationId xmlns:a16="http://schemas.microsoft.com/office/drawing/2014/main" id="{B981B4DD-A9FB-4358-8C71-DA695533B40C}"/>
              </a:ext>
            </a:extLst>
          </p:cNvPr>
          <p:cNvPicPr>
            <a:picLocks noChangeAspect="1"/>
          </p:cNvPicPr>
          <p:nvPr/>
        </p:nvPicPr>
        <p:blipFill>
          <a:blip r:embed="rId2"/>
          <a:stretch>
            <a:fillRect/>
          </a:stretch>
        </p:blipFill>
        <p:spPr>
          <a:xfrm>
            <a:off x="6053221" y="969372"/>
            <a:ext cx="5624047" cy="1112616"/>
          </a:xfrm>
          <a:prstGeom prst="rect">
            <a:avLst/>
          </a:prstGeom>
        </p:spPr>
      </p:pic>
      <p:pic>
        <p:nvPicPr>
          <p:cNvPr id="10" name="图片 9">
            <a:extLst>
              <a:ext uri="{FF2B5EF4-FFF2-40B4-BE49-F238E27FC236}">
                <a16:creationId xmlns:a16="http://schemas.microsoft.com/office/drawing/2014/main" id="{0E56DD51-C5E9-47FC-BC1A-4B9AFA3A5A0C}"/>
              </a:ext>
            </a:extLst>
          </p:cNvPr>
          <p:cNvPicPr>
            <a:picLocks noChangeAspect="1"/>
          </p:cNvPicPr>
          <p:nvPr/>
        </p:nvPicPr>
        <p:blipFill>
          <a:blip r:embed="rId3"/>
          <a:stretch>
            <a:fillRect/>
          </a:stretch>
        </p:blipFill>
        <p:spPr>
          <a:xfrm>
            <a:off x="444415" y="2072838"/>
            <a:ext cx="5608806" cy="4740051"/>
          </a:xfrm>
          <a:prstGeom prst="rect">
            <a:avLst/>
          </a:prstGeom>
        </p:spPr>
      </p:pic>
      <p:pic>
        <p:nvPicPr>
          <p:cNvPr id="11" name="图片 10">
            <a:extLst>
              <a:ext uri="{FF2B5EF4-FFF2-40B4-BE49-F238E27FC236}">
                <a16:creationId xmlns:a16="http://schemas.microsoft.com/office/drawing/2014/main" id="{6627BB48-A57F-4033-8BFB-C3D9C63F65D5}"/>
              </a:ext>
            </a:extLst>
          </p:cNvPr>
          <p:cNvPicPr>
            <a:picLocks noChangeAspect="1"/>
          </p:cNvPicPr>
          <p:nvPr/>
        </p:nvPicPr>
        <p:blipFill>
          <a:blip r:embed="rId4"/>
          <a:stretch>
            <a:fillRect/>
          </a:stretch>
        </p:blipFill>
        <p:spPr>
          <a:xfrm>
            <a:off x="6092244" y="2072838"/>
            <a:ext cx="5631668" cy="3970364"/>
          </a:xfrm>
          <a:prstGeom prst="rect">
            <a:avLst/>
          </a:prstGeom>
        </p:spPr>
      </p:pic>
    </p:spTree>
    <p:extLst>
      <p:ext uri="{BB962C8B-B14F-4D97-AF65-F5344CB8AC3E}">
        <p14:creationId xmlns:p14="http://schemas.microsoft.com/office/powerpoint/2010/main" val="345466583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形状 37">
            <a:extLst>
              <a:ext uri="{FF2B5EF4-FFF2-40B4-BE49-F238E27FC236}">
                <a16:creationId xmlns:a16="http://schemas.microsoft.com/office/drawing/2014/main" id="{6E365597-3ACF-4E5D-91E4-D7B94CE55046}"/>
              </a:ext>
            </a:extLst>
          </p:cNvPr>
          <p:cNvSpPr/>
          <p:nvPr/>
        </p:nvSpPr>
        <p:spPr>
          <a:xfrm flipH="1">
            <a:off x="10285416" y="4514756"/>
            <a:ext cx="2347859" cy="2336800"/>
          </a:xfrm>
          <a:custGeom>
            <a:avLst/>
            <a:gdLst>
              <a:gd name="connsiteX0" fmla="*/ 1494440 w 2574608"/>
              <a:gd name="connsiteY0" fmla="*/ 0 h 2896510"/>
              <a:gd name="connsiteX1" fmla="*/ 0 w 2574608"/>
              <a:gd name="connsiteY1" fmla="*/ 2896510 h 2896510"/>
              <a:gd name="connsiteX2" fmla="*/ 2574608 w 2574608"/>
              <a:gd name="connsiteY2" fmla="*/ 2896510 h 2896510"/>
              <a:gd name="connsiteX3" fmla="*/ 1369060 w 2574608"/>
              <a:gd name="connsiteY3" fmla="*/ 243012 h 2896510"/>
              <a:gd name="connsiteX0" fmla="*/ 1494440 w 2574608"/>
              <a:gd name="connsiteY0" fmla="*/ 0 h 2896510"/>
              <a:gd name="connsiteX1" fmla="*/ 0 w 2574608"/>
              <a:gd name="connsiteY1" fmla="*/ 2896510 h 2896510"/>
              <a:gd name="connsiteX2" fmla="*/ 2574608 w 2574608"/>
              <a:gd name="connsiteY2" fmla="*/ 2896510 h 2896510"/>
              <a:gd name="connsiteX3" fmla="*/ 1324610 w 2574608"/>
              <a:gd name="connsiteY3" fmla="*/ 334029 h 2896510"/>
              <a:gd name="connsiteX4" fmla="*/ 1494440 w 2574608"/>
              <a:gd name="connsiteY4" fmla="*/ 0 h 2896510"/>
              <a:gd name="connsiteX0" fmla="*/ 1350513 w 2600511"/>
              <a:gd name="connsiteY0" fmla="*/ 0 h 2562481"/>
              <a:gd name="connsiteX1" fmla="*/ 25903 w 2600511"/>
              <a:gd name="connsiteY1" fmla="*/ 2562481 h 2562481"/>
              <a:gd name="connsiteX2" fmla="*/ 2600511 w 2600511"/>
              <a:gd name="connsiteY2" fmla="*/ 2562481 h 2562481"/>
              <a:gd name="connsiteX3" fmla="*/ 1350513 w 2600511"/>
              <a:gd name="connsiteY3" fmla="*/ 0 h 2562481"/>
              <a:gd name="connsiteX0" fmla="*/ 1347738 w 2597736"/>
              <a:gd name="connsiteY0" fmla="*/ 0 h 2562481"/>
              <a:gd name="connsiteX1" fmla="*/ 23128 w 2597736"/>
              <a:gd name="connsiteY1" fmla="*/ 2562481 h 2562481"/>
              <a:gd name="connsiteX2" fmla="*/ 2597736 w 2597736"/>
              <a:gd name="connsiteY2" fmla="*/ 2562481 h 2562481"/>
              <a:gd name="connsiteX3" fmla="*/ 1347738 w 2597736"/>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Lst>
            <a:ahLst/>
            <a:cxnLst>
              <a:cxn ang="0">
                <a:pos x="connsiteX0" y="connsiteY0"/>
              </a:cxn>
              <a:cxn ang="0">
                <a:pos x="connsiteX1" y="connsiteY1"/>
              </a:cxn>
              <a:cxn ang="0">
                <a:pos x="connsiteX2" y="connsiteY2"/>
              </a:cxn>
              <a:cxn ang="0">
                <a:pos x="connsiteX3" y="connsiteY3"/>
              </a:cxn>
            </a:cxnLst>
            <a:rect l="l" t="t" r="r" b="b"/>
            <a:pathLst>
              <a:path w="2574608" h="2562481">
                <a:moveTo>
                  <a:pt x="1324610" y="0"/>
                </a:moveTo>
                <a:cubicBezTo>
                  <a:pt x="1087067" y="448733"/>
                  <a:pt x="219234" y="2122701"/>
                  <a:pt x="0" y="2562481"/>
                </a:cubicBezTo>
                <a:lnTo>
                  <a:pt x="2574608" y="2562481"/>
                </a:lnTo>
                <a:lnTo>
                  <a:pt x="1324610"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9" name="任意多边形: 形状 38">
            <a:extLst>
              <a:ext uri="{FF2B5EF4-FFF2-40B4-BE49-F238E27FC236}">
                <a16:creationId xmlns:a16="http://schemas.microsoft.com/office/drawing/2014/main" id="{9BEA5C0F-EF65-46DB-9FF7-819C2D89BD87}"/>
              </a:ext>
            </a:extLst>
          </p:cNvPr>
          <p:cNvSpPr/>
          <p:nvPr/>
        </p:nvSpPr>
        <p:spPr>
          <a:xfrm flipH="1">
            <a:off x="7522617" y="3972465"/>
            <a:ext cx="2961700" cy="5555042"/>
          </a:xfrm>
          <a:custGeom>
            <a:avLst/>
            <a:gdLst>
              <a:gd name="connsiteX0" fmla="*/ 2048673 w 3593458"/>
              <a:gd name="connsiteY0" fmla="*/ 0 h 6196996"/>
              <a:gd name="connsiteX1" fmla="*/ 0 w 3593458"/>
              <a:gd name="connsiteY1" fmla="*/ 3543498 h 6196996"/>
              <a:gd name="connsiteX2" fmla="*/ 1350896 w 3593458"/>
              <a:gd name="connsiteY2" fmla="*/ 6196996 h 6196996"/>
              <a:gd name="connsiteX3" fmla="*/ 1764971 w 3593458"/>
              <a:gd name="connsiteY3" fmla="*/ 6196996 h 6196996"/>
              <a:gd name="connsiteX4" fmla="*/ 3593458 w 3593458"/>
              <a:gd name="connsiteY4" fmla="*/ 3034345 h 6196996"/>
              <a:gd name="connsiteX0" fmla="*/ 2100739 w 3645524"/>
              <a:gd name="connsiteY0" fmla="*/ 0 h 6196996"/>
              <a:gd name="connsiteX1" fmla="*/ 0 w 3645524"/>
              <a:gd name="connsiteY1" fmla="*/ 3624810 h 6196996"/>
              <a:gd name="connsiteX2" fmla="*/ 1402962 w 3645524"/>
              <a:gd name="connsiteY2" fmla="*/ 6196996 h 6196996"/>
              <a:gd name="connsiteX3" fmla="*/ 1817037 w 3645524"/>
              <a:gd name="connsiteY3" fmla="*/ 6196996 h 6196996"/>
              <a:gd name="connsiteX4" fmla="*/ 3645524 w 3645524"/>
              <a:gd name="connsiteY4" fmla="*/ 3034345 h 6196996"/>
              <a:gd name="connsiteX5" fmla="*/ 2100739 w 3645524"/>
              <a:gd name="connsiteY5" fmla="*/ 0 h 6196996"/>
              <a:gd name="connsiteX0" fmla="*/ 2043466 w 3645524"/>
              <a:gd name="connsiteY0" fmla="*/ 0 h 6097098"/>
              <a:gd name="connsiteX1" fmla="*/ 0 w 3645524"/>
              <a:gd name="connsiteY1" fmla="*/ 3524912 h 6097098"/>
              <a:gd name="connsiteX2" fmla="*/ 1402962 w 3645524"/>
              <a:gd name="connsiteY2" fmla="*/ 6097098 h 6097098"/>
              <a:gd name="connsiteX3" fmla="*/ 1817037 w 3645524"/>
              <a:gd name="connsiteY3" fmla="*/ 6097098 h 6097098"/>
              <a:gd name="connsiteX4" fmla="*/ 3645524 w 3645524"/>
              <a:gd name="connsiteY4" fmla="*/ 2934447 h 6097098"/>
              <a:gd name="connsiteX5" fmla="*/ 2043466 w 3645524"/>
              <a:gd name="connsiteY5" fmla="*/ 0 h 609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5524" h="6097098">
                <a:moveTo>
                  <a:pt x="2043466" y="0"/>
                </a:moveTo>
                <a:lnTo>
                  <a:pt x="0" y="3524912"/>
                </a:lnTo>
                <a:lnTo>
                  <a:pt x="1402962" y="6097098"/>
                </a:lnTo>
                <a:lnTo>
                  <a:pt x="1817037" y="6097098"/>
                </a:lnTo>
                <a:lnTo>
                  <a:pt x="3645524" y="2934447"/>
                </a:lnTo>
                <a:lnTo>
                  <a:pt x="2043466"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形状 42">
            <a:extLst>
              <a:ext uri="{FF2B5EF4-FFF2-40B4-BE49-F238E27FC236}">
                <a16:creationId xmlns:a16="http://schemas.microsoft.com/office/drawing/2014/main" id="{31E4D5E6-98D3-4E1E-8501-50A96EA297A6}"/>
              </a:ext>
            </a:extLst>
          </p:cNvPr>
          <p:cNvSpPr/>
          <p:nvPr/>
        </p:nvSpPr>
        <p:spPr>
          <a:xfrm flipH="1">
            <a:off x="8147357" y="-12192"/>
            <a:ext cx="3075901" cy="3404021"/>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4" name="任意多边形: 形状 43">
            <a:extLst>
              <a:ext uri="{FF2B5EF4-FFF2-40B4-BE49-F238E27FC236}">
                <a16:creationId xmlns:a16="http://schemas.microsoft.com/office/drawing/2014/main" id="{689A7C71-89DC-4CA1-8DBF-71C2D6530F62}"/>
              </a:ext>
            </a:extLst>
          </p:cNvPr>
          <p:cNvSpPr/>
          <p:nvPr/>
        </p:nvSpPr>
        <p:spPr>
          <a:xfrm flipV="1">
            <a:off x="-1171163" y="3972465"/>
            <a:ext cx="2629697" cy="2910218"/>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6" name="文本框 45">
            <a:extLst>
              <a:ext uri="{FF2B5EF4-FFF2-40B4-BE49-F238E27FC236}">
                <a16:creationId xmlns:a16="http://schemas.microsoft.com/office/drawing/2014/main" id="{BC3D19A3-D91B-4F8B-9D41-2E4268088BD2}"/>
              </a:ext>
            </a:extLst>
          </p:cNvPr>
          <p:cNvSpPr txBox="1"/>
          <p:nvPr/>
        </p:nvSpPr>
        <p:spPr>
          <a:xfrm>
            <a:off x="1378332" y="1814804"/>
            <a:ext cx="2666313" cy="584775"/>
          </a:xfrm>
          <a:prstGeom prst="rect">
            <a:avLst/>
          </a:prstGeom>
          <a:noFill/>
        </p:spPr>
        <p:txBody>
          <a:bodyPr wrap="square" rtlCol="0">
            <a:spAutoFit/>
          </a:bodyPr>
          <a:lstStyle/>
          <a:p>
            <a:pPr algn="dist"/>
            <a:r>
              <a:rPr lang="en-US" altLang="zh-CN" sz="3200" spc="300" dirty="0">
                <a:solidFill>
                  <a:srgbClr val="0A2A6C"/>
                </a:solidFill>
                <a:cs typeface="+mn-ea"/>
                <a:sym typeface="+mn-lt"/>
              </a:rPr>
              <a:t>  </a:t>
            </a:r>
          </a:p>
        </p:txBody>
      </p:sp>
      <p:sp>
        <p:nvSpPr>
          <p:cNvPr id="47" name="文本框 46">
            <a:extLst>
              <a:ext uri="{FF2B5EF4-FFF2-40B4-BE49-F238E27FC236}">
                <a16:creationId xmlns:a16="http://schemas.microsoft.com/office/drawing/2014/main" id="{9898C928-11C9-4683-B533-1155B1C601A5}"/>
              </a:ext>
            </a:extLst>
          </p:cNvPr>
          <p:cNvSpPr txBox="1"/>
          <p:nvPr/>
        </p:nvSpPr>
        <p:spPr>
          <a:xfrm>
            <a:off x="2029206" y="2675246"/>
            <a:ext cx="5842796" cy="1200329"/>
          </a:xfrm>
          <a:prstGeom prst="rect">
            <a:avLst/>
          </a:prstGeom>
          <a:noFill/>
        </p:spPr>
        <p:txBody>
          <a:bodyPr wrap="square" rtlCol="0">
            <a:spAutoFit/>
          </a:bodyPr>
          <a:lstStyle/>
          <a:p>
            <a:r>
              <a:rPr lang="zh-CN" altLang="en-US" sz="7200" b="1" dirty="0">
                <a:solidFill>
                  <a:srgbClr val="0A2A6C"/>
                </a:solidFill>
                <a:cs typeface="+mn-ea"/>
                <a:sym typeface="+mn-lt"/>
              </a:rPr>
              <a:t>感谢聆听！</a:t>
            </a:r>
          </a:p>
        </p:txBody>
      </p:sp>
      <p:pic>
        <p:nvPicPr>
          <p:cNvPr id="15" name="图片 14">
            <a:extLst>
              <a:ext uri="{FF2B5EF4-FFF2-40B4-BE49-F238E27FC236}">
                <a16:creationId xmlns:a16="http://schemas.microsoft.com/office/drawing/2014/main" id="{CC9FC941-AEAA-4656-A44D-A62AF0A39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53" y="127310"/>
            <a:ext cx="2069637" cy="1699458"/>
          </a:xfrm>
          <a:prstGeom prst="rect">
            <a:avLst/>
          </a:prstGeom>
        </p:spPr>
      </p:pic>
    </p:spTree>
    <p:extLst>
      <p:ext uri="{BB962C8B-B14F-4D97-AF65-F5344CB8AC3E}">
        <p14:creationId xmlns:p14="http://schemas.microsoft.com/office/powerpoint/2010/main" val="16165940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0-#ppt_w/2"/>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par>
                                <p:cTn id="12" presetID="2" presetClass="entr" presetSubtype="1" decel="100000" fill="hold" grpId="0" nodeType="withEffect">
                                  <p:stCondLst>
                                    <p:cond delay="750"/>
                                  </p:stCondLst>
                                  <p:childTnLst>
                                    <p:set>
                                      <p:cBhvr>
                                        <p:cTn id="13" dur="1" fill="hold">
                                          <p:stCondLst>
                                            <p:cond delay="0"/>
                                          </p:stCondLst>
                                        </p:cTn>
                                        <p:tgtEl>
                                          <p:spTgt spid="43"/>
                                        </p:tgtEl>
                                        <p:attrNameLst>
                                          <p:attrName>style.visibility</p:attrName>
                                        </p:attrNameLst>
                                      </p:cBhvr>
                                      <p:to>
                                        <p:strVal val="visible"/>
                                      </p:to>
                                    </p:set>
                                    <p:anim calcmode="lin" valueType="num">
                                      <p:cBhvr additive="base">
                                        <p:cTn id="14" dur="1000" fill="hold"/>
                                        <p:tgtEl>
                                          <p:spTgt spid="43"/>
                                        </p:tgtEl>
                                        <p:attrNameLst>
                                          <p:attrName>ppt_x</p:attrName>
                                        </p:attrNameLst>
                                      </p:cBhvr>
                                      <p:tavLst>
                                        <p:tav tm="0">
                                          <p:val>
                                            <p:strVal val="#ppt_x"/>
                                          </p:val>
                                        </p:tav>
                                        <p:tav tm="100000">
                                          <p:val>
                                            <p:strVal val="#ppt_x"/>
                                          </p:val>
                                        </p:tav>
                                      </p:tavLst>
                                    </p:anim>
                                    <p:anim calcmode="lin" valueType="num">
                                      <p:cBhvr additive="base">
                                        <p:cTn id="15" dur="1000" fill="hold"/>
                                        <p:tgtEl>
                                          <p:spTgt spid="43"/>
                                        </p:tgtEl>
                                        <p:attrNameLst>
                                          <p:attrName>ppt_y</p:attrName>
                                        </p:attrNameLst>
                                      </p:cBhvr>
                                      <p:tavLst>
                                        <p:tav tm="0">
                                          <p:val>
                                            <p:strVal val="0-#ppt_h/2"/>
                                          </p:val>
                                        </p:tav>
                                        <p:tav tm="100000">
                                          <p:val>
                                            <p:strVal val="#ppt_y"/>
                                          </p:val>
                                        </p:tav>
                                      </p:tavLst>
                                    </p:anim>
                                  </p:childTnLst>
                                </p:cTn>
                              </p:par>
                              <p:par>
                                <p:cTn id="16" presetID="2" presetClass="entr" presetSubtype="6" decel="100000" fill="hold" grpId="0" nodeType="withEffect">
                                  <p:stCondLst>
                                    <p:cond delay="75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1000" fill="hold"/>
                                        <p:tgtEl>
                                          <p:spTgt spid="38"/>
                                        </p:tgtEl>
                                        <p:attrNameLst>
                                          <p:attrName>ppt_x</p:attrName>
                                        </p:attrNameLst>
                                      </p:cBhvr>
                                      <p:tavLst>
                                        <p:tav tm="0">
                                          <p:val>
                                            <p:strVal val="1+#ppt_w/2"/>
                                          </p:val>
                                        </p:tav>
                                        <p:tav tm="100000">
                                          <p:val>
                                            <p:strVal val="#ppt_x"/>
                                          </p:val>
                                        </p:tav>
                                      </p:tavLst>
                                    </p:anim>
                                    <p:anim calcmode="lin" valueType="num">
                                      <p:cBhvr additive="base">
                                        <p:cTn id="19" dur="1000" fill="hold"/>
                                        <p:tgtEl>
                                          <p:spTgt spid="38"/>
                                        </p:tgtEl>
                                        <p:attrNameLst>
                                          <p:attrName>ppt_y</p:attrName>
                                        </p:attrNameLst>
                                      </p:cBhvr>
                                      <p:tavLst>
                                        <p:tav tm="0">
                                          <p:val>
                                            <p:strVal val="1+#ppt_h/2"/>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1000" fill="hold"/>
                                        <p:tgtEl>
                                          <p:spTgt spid="46"/>
                                        </p:tgtEl>
                                        <p:attrNameLst>
                                          <p:attrName>ppt_x</p:attrName>
                                        </p:attrNameLst>
                                      </p:cBhvr>
                                      <p:tavLst>
                                        <p:tav tm="0">
                                          <p:val>
                                            <p:strVal val="0-#ppt_w/2"/>
                                          </p:val>
                                        </p:tav>
                                        <p:tav tm="100000">
                                          <p:val>
                                            <p:strVal val="#ppt_x"/>
                                          </p:val>
                                        </p:tav>
                                      </p:tavLst>
                                    </p:anim>
                                    <p:anim calcmode="lin" valueType="num">
                                      <p:cBhvr additive="base">
                                        <p:cTn id="23" dur="1000" fill="hold"/>
                                        <p:tgtEl>
                                          <p:spTgt spid="46"/>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additive="base">
                                        <p:cTn id="26" dur="1000" fill="hold"/>
                                        <p:tgtEl>
                                          <p:spTgt spid="47"/>
                                        </p:tgtEl>
                                        <p:attrNameLst>
                                          <p:attrName>ppt_x</p:attrName>
                                        </p:attrNameLst>
                                      </p:cBhvr>
                                      <p:tavLst>
                                        <p:tav tm="0">
                                          <p:val>
                                            <p:strVal val="0-#ppt_w/2"/>
                                          </p:val>
                                        </p:tav>
                                        <p:tav tm="100000">
                                          <p:val>
                                            <p:strVal val="#ppt_x"/>
                                          </p:val>
                                        </p:tav>
                                      </p:tavLst>
                                    </p:anim>
                                    <p:anim calcmode="lin" valueType="num">
                                      <p:cBhvr additive="base">
                                        <p:cTn id="27" dur="10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3" grpId="0" animBg="1"/>
      <p:bldP spid="44" grpId="0" animBg="1"/>
      <p:bldP spid="46"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a:extLst>
              <a:ext uri="{FF2B5EF4-FFF2-40B4-BE49-F238E27FC236}">
                <a16:creationId xmlns:a16="http://schemas.microsoft.com/office/drawing/2014/main" id="{6493F01A-0884-43D9-BA84-4EF0CC828196}"/>
              </a:ext>
            </a:extLst>
          </p:cNvPr>
          <p:cNvPicPr>
            <a:picLocks noChangeAspect="1"/>
          </p:cNvPicPr>
          <p:nvPr/>
        </p:nvPicPr>
        <p:blipFill>
          <a:blip r:embed="rId2"/>
          <a:srcRect/>
          <a:stretch/>
        </p:blipFill>
        <p:spPr>
          <a:xfrm>
            <a:off x="3271540" y="-69946"/>
            <a:ext cx="6432935" cy="69947"/>
          </a:xfrm>
          <a:custGeom>
            <a:avLst/>
            <a:gdLst>
              <a:gd name="connsiteX0" fmla="*/ 0 w 6432935"/>
              <a:gd name="connsiteY0" fmla="*/ 0 h 69947"/>
              <a:gd name="connsiteX1" fmla="*/ 6432935 w 6432935"/>
              <a:gd name="connsiteY1" fmla="*/ 0 h 69947"/>
              <a:gd name="connsiteX2" fmla="*/ 6362987 w 6432935"/>
              <a:gd name="connsiteY2" fmla="*/ 69947 h 69947"/>
              <a:gd name="connsiteX3" fmla="*/ 69948 w 6432935"/>
              <a:gd name="connsiteY3" fmla="*/ 69947 h 69947"/>
              <a:gd name="connsiteX4" fmla="*/ 0 w 6432935"/>
              <a:gd name="connsiteY4" fmla="*/ 0 h 69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2935" h="69947">
                <a:moveTo>
                  <a:pt x="0" y="0"/>
                </a:moveTo>
                <a:lnTo>
                  <a:pt x="6432935" y="0"/>
                </a:lnTo>
                <a:lnTo>
                  <a:pt x="6362987" y="69947"/>
                </a:lnTo>
                <a:lnTo>
                  <a:pt x="69948" y="69947"/>
                </a:lnTo>
                <a:lnTo>
                  <a:pt x="0" y="0"/>
                </a:lnTo>
                <a:close/>
              </a:path>
            </a:pathLst>
          </a:custGeom>
        </p:spPr>
      </p:pic>
      <p:grpSp>
        <p:nvGrpSpPr>
          <p:cNvPr id="10" name="组合 9">
            <a:extLst>
              <a:ext uri="{FF2B5EF4-FFF2-40B4-BE49-F238E27FC236}">
                <a16:creationId xmlns:a16="http://schemas.microsoft.com/office/drawing/2014/main" id="{C8155A08-8E07-4D2D-85E4-8175850BAB7A}"/>
              </a:ext>
            </a:extLst>
          </p:cNvPr>
          <p:cNvGrpSpPr/>
          <p:nvPr/>
        </p:nvGrpSpPr>
        <p:grpSpPr>
          <a:xfrm>
            <a:off x="4820669" y="2272332"/>
            <a:ext cx="4176313" cy="646331"/>
            <a:chOff x="4340249" y="2755062"/>
            <a:chExt cx="3745833" cy="646331"/>
          </a:xfrm>
        </p:grpSpPr>
        <p:sp>
          <p:nvSpPr>
            <p:cNvPr id="12" name="文本框 11">
              <a:extLst>
                <a:ext uri="{FF2B5EF4-FFF2-40B4-BE49-F238E27FC236}">
                  <a16:creationId xmlns:a16="http://schemas.microsoft.com/office/drawing/2014/main" id="{B8934560-2630-4D38-BD64-690ED8EDE6F8}"/>
                </a:ext>
              </a:extLst>
            </p:cNvPr>
            <p:cNvSpPr txBox="1"/>
            <p:nvPr/>
          </p:nvSpPr>
          <p:spPr>
            <a:xfrm>
              <a:off x="4340249" y="2755062"/>
              <a:ext cx="677478" cy="646331"/>
            </a:xfrm>
            <a:prstGeom prst="rect">
              <a:avLst/>
            </a:prstGeom>
            <a:solidFill>
              <a:srgbClr val="0A2A6C"/>
            </a:solidFill>
          </p:spPr>
          <p:txBody>
            <a:bodyPr wrap="none" rtlCol="0">
              <a:spAutoFit/>
            </a:bodyPr>
            <a:lstStyle/>
            <a:p>
              <a:r>
                <a:rPr lang="en-US" altLang="zh-CN" sz="3600" b="1" dirty="0">
                  <a:solidFill>
                    <a:schemeClr val="bg1"/>
                  </a:solidFill>
                  <a:cs typeface="+mn-ea"/>
                  <a:sym typeface="+mn-lt"/>
                </a:rPr>
                <a:t>01</a:t>
              </a:r>
              <a:endParaRPr lang="zh-CN" altLang="en-US" sz="3600" b="1" dirty="0">
                <a:solidFill>
                  <a:schemeClr val="bg1"/>
                </a:solidFill>
                <a:cs typeface="+mn-ea"/>
                <a:sym typeface="+mn-lt"/>
              </a:endParaRPr>
            </a:p>
          </p:txBody>
        </p:sp>
        <p:sp>
          <p:nvSpPr>
            <p:cNvPr id="14" name="文本框 13">
              <a:extLst>
                <a:ext uri="{FF2B5EF4-FFF2-40B4-BE49-F238E27FC236}">
                  <a16:creationId xmlns:a16="http://schemas.microsoft.com/office/drawing/2014/main" id="{0725A448-2AC4-469C-BEB8-0B0049862B68}"/>
                </a:ext>
              </a:extLst>
            </p:cNvPr>
            <p:cNvSpPr txBox="1"/>
            <p:nvPr/>
          </p:nvSpPr>
          <p:spPr>
            <a:xfrm>
              <a:off x="5045608" y="2760514"/>
              <a:ext cx="3040474" cy="461665"/>
            </a:xfrm>
            <a:prstGeom prst="rect">
              <a:avLst/>
            </a:prstGeom>
            <a:noFill/>
          </p:spPr>
          <p:txBody>
            <a:bodyPr wrap="square" rtlCol="0">
              <a:spAutoFit/>
            </a:bodyPr>
            <a:lstStyle/>
            <a:p>
              <a:r>
                <a:rPr lang="zh-CN" altLang="en-US" sz="2400" b="1" dirty="0">
                  <a:solidFill>
                    <a:schemeClr val="bg2">
                      <a:lumMod val="25000"/>
                    </a:schemeClr>
                  </a:solidFill>
                  <a:cs typeface="+mn-ea"/>
                  <a:sym typeface="+mn-lt"/>
                </a:rPr>
                <a:t>系统需求分析</a:t>
              </a:r>
            </a:p>
          </p:txBody>
        </p:sp>
        <p:sp>
          <p:nvSpPr>
            <p:cNvPr id="21" name="文本框 20">
              <a:extLst>
                <a:ext uri="{FF2B5EF4-FFF2-40B4-BE49-F238E27FC236}">
                  <a16:creationId xmlns:a16="http://schemas.microsoft.com/office/drawing/2014/main" id="{03E782E8-A1DC-408E-9BB6-11A7777ED057}"/>
                </a:ext>
              </a:extLst>
            </p:cNvPr>
            <p:cNvSpPr txBox="1"/>
            <p:nvPr/>
          </p:nvSpPr>
          <p:spPr>
            <a:xfrm>
              <a:off x="5045608" y="3130865"/>
              <a:ext cx="3040474" cy="246221"/>
            </a:xfrm>
            <a:prstGeom prst="rect">
              <a:avLst/>
            </a:prstGeom>
            <a:noFill/>
          </p:spPr>
          <p:txBody>
            <a:bodyPr wrap="square">
              <a:spAutoFit/>
            </a:bodyPr>
            <a:lstStyle/>
            <a:p>
              <a:pPr algn="dist"/>
              <a:endParaRPr lang="en-US" altLang="zh-CN" sz="1000" dirty="0">
                <a:solidFill>
                  <a:schemeClr val="bg2">
                    <a:lumMod val="50000"/>
                  </a:schemeClr>
                </a:solidFill>
                <a:cs typeface="+mn-ea"/>
                <a:sym typeface="+mn-lt"/>
              </a:endParaRPr>
            </a:p>
          </p:txBody>
        </p:sp>
      </p:grpSp>
      <p:grpSp>
        <p:nvGrpSpPr>
          <p:cNvPr id="22" name="组合 21">
            <a:extLst>
              <a:ext uri="{FF2B5EF4-FFF2-40B4-BE49-F238E27FC236}">
                <a16:creationId xmlns:a16="http://schemas.microsoft.com/office/drawing/2014/main" id="{CFED225E-DB2A-436A-A4DD-1A23C564BC55}"/>
              </a:ext>
            </a:extLst>
          </p:cNvPr>
          <p:cNvGrpSpPr/>
          <p:nvPr/>
        </p:nvGrpSpPr>
        <p:grpSpPr>
          <a:xfrm>
            <a:off x="4820669" y="3287081"/>
            <a:ext cx="4176311" cy="646331"/>
            <a:chOff x="4340249" y="2755062"/>
            <a:chExt cx="3745831" cy="646331"/>
          </a:xfrm>
        </p:grpSpPr>
        <p:sp>
          <p:nvSpPr>
            <p:cNvPr id="23" name="文本框 22">
              <a:extLst>
                <a:ext uri="{FF2B5EF4-FFF2-40B4-BE49-F238E27FC236}">
                  <a16:creationId xmlns:a16="http://schemas.microsoft.com/office/drawing/2014/main" id="{B5924F33-6632-47ED-94FC-F0CAB6157D62}"/>
                </a:ext>
              </a:extLst>
            </p:cNvPr>
            <p:cNvSpPr txBox="1"/>
            <p:nvPr/>
          </p:nvSpPr>
          <p:spPr>
            <a:xfrm>
              <a:off x="4340249" y="2755062"/>
              <a:ext cx="677478" cy="646331"/>
            </a:xfrm>
            <a:prstGeom prst="rect">
              <a:avLst/>
            </a:prstGeom>
            <a:solidFill>
              <a:srgbClr val="0A2A6C"/>
            </a:solidFill>
          </p:spPr>
          <p:txBody>
            <a:bodyPr wrap="none" rtlCol="0">
              <a:spAutoFit/>
            </a:bodyPr>
            <a:lstStyle/>
            <a:p>
              <a:r>
                <a:rPr lang="en-US" altLang="zh-CN" sz="3600" b="1" dirty="0">
                  <a:solidFill>
                    <a:schemeClr val="bg1"/>
                  </a:solidFill>
                  <a:cs typeface="+mn-ea"/>
                  <a:sym typeface="+mn-lt"/>
                </a:rPr>
                <a:t>02</a:t>
              </a:r>
              <a:endParaRPr lang="zh-CN" altLang="en-US" sz="3600" b="1" dirty="0">
                <a:solidFill>
                  <a:schemeClr val="bg1"/>
                </a:solidFill>
                <a:cs typeface="+mn-ea"/>
                <a:sym typeface="+mn-lt"/>
              </a:endParaRPr>
            </a:p>
          </p:txBody>
        </p:sp>
        <p:sp>
          <p:nvSpPr>
            <p:cNvPr id="24" name="文本框 23">
              <a:extLst>
                <a:ext uri="{FF2B5EF4-FFF2-40B4-BE49-F238E27FC236}">
                  <a16:creationId xmlns:a16="http://schemas.microsoft.com/office/drawing/2014/main" id="{20CC0183-F17A-453C-9F7E-100932D7D426}"/>
                </a:ext>
              </a:extLst>
            </p:cNvPr>
            <p:cNvSpPr txBox="1"/>
            <p:nvPr/>
          </p:nvSpPr>
          <p:spPr>
            <a:xfrm>
              <a:off x="5045607" y="2760514"/>
              <a:ext cx="3040473" cy="461665"/>
            </a:xfrm>
            <a:prstGeom prst="rect">
              <a:avLst/>
            </a:prstGeom>
            <a:noFill/>
          </p:spPr>
          <p:txBody>
            <a:bodyPr wrap="square" rtlCol="0">
              <a:spAutoFit/>
            </a:bodyPr>
            <a:lstStyle/>
            <a:p>
              <a:r>
                <a:rPr lang="zh-CN" altLang="en-US" sz="2400" b="1" dirty="0">
                  <a:solidFill>
                    <a:schemeClr val="bg2">
                      <a:lumMod val="25000"/>
                    </a:schemeClr>
                  </a:solidFill>
                  <a:cs typeface="+mn-ea"/>
                  <a:sym typeface="+mn-lt"/>
                </a:rPr>
                <a:t>设计原理</a:t>
              </a:r>
            </a:p>
          </p:txBody>
        </p:sp>
        <p:sp>
          <p:nvSpPr>
            <p:cNvPr id="25" name="文本框 24">
              <a:extLst>
                <a:ext uri="{FF2B5EF4-FFF2-40B4-BE49-F238E27FC236}">
                  <a16:creationId xmlns:a16="http://schemas.microsoft.com/office/drawing/2014/main" id="{D7E6590E-F43A-4450-B4CA-4C7F5F882848}"/>
                </a:ext>
              </a:extLst>
            </p:cNvPr>
            <p:cNvSpPr txBox="1"/>
            <p:nvPr/>
          </p:nvSpPr>
          <p:spPr>
            <a:xfrm>
              <a:off x="5045607" y="3130865"/>
              <a:ext cx="3040473" cy="246221"/>
            </a:xfrm>
            <a:prstGeom prst="rect">
              <a:avLst/>
            </a:prstGeom>
            <a:noFill/>
          </p:spPr>
          <p:txBody>
            <a:bodyPr wrap="square">
              <a:spAutoFit/>
            </a:bodyPr>
            <a:lstStyle/>
            <a:p>
              <a:pPr algn="dist"/>
              <a:endParaRPr lang="en-US" altLang="zh-CN" sz="1000" dirty="0">
                <a:solidFill>
                  <a:schemeClr val="bg2">
                    <a:lumMod val="50000"/>
                  </a:schemeClr>
                </a:solidFill>
                <a:cs typeface="+mn-ea"/>
                <a:sym typeface="+mn-lt"/>
              </a:endParaRPr>
            </a:p>
          </p:txBody>
        </p:sp>
      </p:grpSp>
      <p:grpSp>
        <p:nvGrpSpPr>
          <p:cNvPr id="26" name="组合 25">
            <a:extLst>
              <a:ext uri="{FF2B5EF4-FFF2-40B4-BE49-F238E27FC236}">
                <a16:creationId xmlns:a16="http://schemas.microsoft.com/office/drawing/2014/main" id="{41046A7C-3C3C-4CA8-9718-31B5DDA8D948}"/>
              </a:ext>
            </a:extLst>
          </p:cNvPr>
          <p:cNvGrpSpPr/>
          <p:nvPr/>
        </p:nvGrpSpPr>
        <p:grpSpPr>
          <a:xfrm>
            <a:off x="4820669" y="4301830"/>
            <a:ext cx="4176313" cy="646331"/>
            <a:chOff x="4340249" y="2755062"/>
            <a:chExt cx="3745833" cy="646331"/>
          </a:xfrm>
        </p:grpSpPr>
        <p:sp>
          <p:nvSpPr>
            <p:cNvPr id="27" name="文本框 26">
              <a:extLst>
                <a:ext uri="{FF2B5EF4-FFF2-40B4-BE49-F238E27FC236}">
                  <a16:creationId xmlns:a16="http://schemas.microsoft.com/office/drawing/2014/main" id="{899CA19E-B320-4333-B121-EE45C94F7C77}"/>
                </a:ext>
              </a:extLst>
            </p:cNvPr>
            <p:cNvSpPr txBox="1"/>
            <p:nvPr/>
          </p:nvSpPr>
          <p:spPr>
            <a:xfrm>
              <a:off x="4340249" y="2755062"/>
              <a:ext cx="677478" cy="646331"/>
            </a:xfrm>
            <a:prstGeom prst="rect">
              <a:avLst/>
            </a:prstGeom>
            <a:solidFill>
              <a:srgbClr val="0A2A6C"/>
            </a:solidFill>
          </p:spPr>
          <p:txBody>
            <a:bodyPr wrap="none" rtlCol="0">
              <a:spAutoFit/>
            </a:bodyPr>
            <a:lstStyle/>
            <a:p>
              <a:r>
                <a:rPr lang="en-US" altLang="zh-CN" sz="3600" b="1" dirty="0">
                  <a:solidFill>
                    <a:schemeClr val="bg1"/>
                  </a:solidFill>
                  <a:cs typeface="+mn-ea"/>
                  <a:sym typeface="+mn-lt"/>
                </a:rPr>
                <a:t>03</a:t>
              </a:r>
              <a:endParaRPr lang="zh-CN" altLang="en-US" sz="3600" b="1" dirty="0">
                <a:solidFill>
                  <a:schemeClr val="bg1"/>
                </a:solidFill>
                <a:cs typeface="+mn-ea"/>
                <a:sym typeface="+mn-lt"/>
              </a:endParaRPr>
            </a:p>
          </p:txBody>
        </p:sp>
        <p:sp>
          <p:nvSpPr>
            <p:cNvPr id="28" name="文本框 27">
              <a:extLst>
                <a:ext uri="{FF2B5EF4-FFF2-40B4-BE49-F238E27FC236}">
                  <a16:creationId xmlns:a16="http://schemas.microsoft.com/office/drawing/2014/main" id="{B3F8BD4A-D347-4824-978F-064E31901A9E}"/>
                </a:ext>
              </a:extLst>
            </p:cNvPr>
            <p:cNvSpPr txBox="1"/>
            <p:nvPr/>
          </p:nvSpPr>
          <p:spPr>
            <a:xfrm>
              <a:off x="5045608" y="2760514"/>
              <a:ext cx="3040474" cy="461665"/>
            </a:xfrm>
            <a:prstGeom prst="rect">
              <a:avLst/>
            </a:prstGeom>
            <a:noFill/>
          </p:spPr>
          <p:txBody>
            <a:bodyPr wrap="square" rtlCol="0">
              <a:spAutoFit/>
            </a:bodyPr>
            <a:lstStyle/>
            <a:p>
              <a:r>
                <a:rPr lang="zh-CN" altLang="en-US" sz="2400" b="1" dirty="0">
                  <a:solidFill>
                    <a:schemeClr val="bg2">
                      <a:lumMod val="25000"/>
                    </a:schemeClr>
                  </a:solidFill>
                  <a:cs typeface="+mn-ea"/>
                  <a:sym typeface="+mn-lt"/>
                </a:rPr>
                <a:t>系统设计与实现</a:t>
              </a:r>
            </a:p>
          </p:txBody>
        </p:sp>
        <p:sp>
          <p:nvSpPr>
            <p:cNvPr id="29" name="文本框 28">
              <a:extLst>
                <a:ext uri="{FF2B5EF4-FFF2-40B4-BE49-F238E27FC236}">
                  <a16:creationId xmlns:a16="http://schemas.microsoft.com/office/drawing/2014/main" id="{FCF1875E-6E26-465F-A371-0CE726D5054F}"/>
                </a:ext>
              </a:extLst>
            </p:cNvPr>
            <p:cNvSpPr txBox="1"/>
            <p:nvPr/>
          </p:nvSpPr>
          <p:spPr>
            <a:xfrm>
              <a:off x="5045608" y="3130865"/>
              <a:ext cx="3040474" cy="246221"/>
            </a:xfrm>
            <a:prstGeom prst="rect">
              <a:avLst/>
            </a:prstGeom>
            <a:noFill/>
          </p:spPr>
          <p:txBody>
            <a:bodyPr wrap="square">
              <a:spAutoFit/>
            </a:bodyPr>
            <a:lstStyle/>
            <a:p>
              <a:pPr algn="dist"/>
              <a:endParaRPr lang="en-US" altLang="zh-CN" sz="1000" dirty="0">
                <a:solidFill>
                  <a:schemeClr val="bg2">
                    <a:lumMod val="50000"/>
                  </a:schemeClr>
                </a:solidFill>
                <a:cs typeface="+mn-ea"/>
                <a:sym typeface="+mn-lt"/>
              </a:endParaRPr>
            </a:p>
          </p:txBody>
        </p:sp>
      </p:grpSp>
      <p:grpSp>
        <p:nvGrpSpPr>
          <p:cNvPr id="30" name="组合 29">
            <a:extLst>
              <a:ext uri="{FF2B5EF4-FFF2-40B4-BE49-F238E27FC236}">
                <a16:creationId xmlns:a16="http://schemas.microsoft.com/office/drawing/2014/main" id="{73EBB8AC-B3A5-4F10-81CB-779E4411EC10}"/>
              </a:ext>
            </a:extLst>
          </p:cNvPr>
          <p:cNvGrpSpPr/>
          <p:nvPr/>
        </p:nvGrpSpPr>
        <p:grpSpPr>
          <a:xfrm>
            <a:off x="4820669" y="5316579"/>
            <a:ext cx="4176313" cy="646331"/>
            <a:chOff x="4340249" y="2755062"/>
            <a:chExt cx="3745833" cy="646331"/>
          </a:xfrm>
        </p:grpSpPr>
        <p:sp>
          <p:nvSpPr>
            <p:cNvPr id="31" name="文本框 30">
              <a:extLst>
                <a:ext uri="{FF2B5EF4-FFF2-40B4-BE49-F238E27FC236}">
                  <a16:creationId xmlns:a16="http://schemas.microsoft.com/office/drawing/2014/main" id="{E6152C0E-39D2-421B-8F52-29BDC72F38FE}"/>
                </a:ext>
              </a:extLst>
            </p:cNvPr>
            <p:cNvSpPr txBox="1"/>
            <p:nvPr/>
          </p:nvSpPr>
          <p:spPr>
            <a:xfrm>
              <a:off x="4340249" y="2755062"/>
              <a:ext cx="677478" cy="646331"/>
            </a:xfrm>
            <a:prstGeom prst="rect">
              <a:avLst/>
            </a:prstGeom>
            <a:solidFill>
              <a:srgbClr val="0A2A6C"/>
            </a:solidFill>
          </p:spPr>
          <p:txBody>
            <a:bodyPr wrap="none" rtlCol="0">
              <a:spAutoFit/>
            </a:bodyPr>
            <a:lstStyle/>
            <a:p>
              <a:r>
                <a:rPr lang="en-US" altLang="zh-CN" sz="3600" b="1" dirty="0">
                  <a:solidFill>
                    <a:schemeClr val="bg1"/>
                  </a:solidFill>
                  <a:cs typeface="+mn-ea"/>
                  <a:sym typeface="+mn-lt"/>
                </a:rPr>
                <a:t>04</a:t>
              </a:r>
              <a:endParaRPr lang="zh-CN" altLang="en-US" sz="3600" b="1" dirty="0">
                <a:solidFill>
                  <a:schemeClr val="bg1"/>
                </a:solidFill>
                <a:cs typeface="+mn-ea"/>
                <a:sym typeface="+mn-lt"/>
              </a:endParaRPr>
            </a:p>
          </p:txBody>
        </p:sp>
        <p:sp>
          <p:nvSpPr>
            <p:cNvPr id="32" name="文本框 31">
              <a:extLst>
                <a:ext uri="{FF2B5EF4-FFF2-40B4-BE49-F238E27FC236}">
                  <a16:creationId xmlns:a16="http://schemas.microsoft.com/office/drawing/2014/main" id="{1908F446-9D32-4B20-9E2F-7DBA9C09B0D8}"/>
                </a:ext>
              </a:extLst>
            </p:cNvPr>
            <p:cNvSpPr txBox="1"/>
            <p:nvPr/>
          </p:nvSpPr>
          <p:spPr>
            <a:xfrm>
              <a:off x="5045608" y="2760514"/>
              <a:ext cx="3040474" cy="461665"/>
            </a:xfrm>
            <a:prstGeom prst="rect">
              <a:avLst/>
            </a:prstGeom>
            <a:noFill/>
          </p:spPr>
          <p:txBody>
            <a:bodyPr wrap="square" rtlCol="0">
              <a:spAutoFit/>
            </a:bodyPr>
            <a:lstStyle/>
            <a:p>
              <a:r>
                <a:rPr lang="zh-CN" altLang="en-US" sz="2400" b="1" dirty="0">
                  <a:solidFill>
                    <a:schemeClr val="bg2">
                      <a:lumMod val="25000"/>
                    </a:schemeClr>
                  </a:solidFill>
                  <a:cs typeface="+mn-ea"/>
                  <a:sym typeface="+mn-lt"/>
                </a:rPr>
                <a:t>系统测试与结果分析</a:t>
              </a:r>
            </a:p>
          </p:txBody>
        </p:sp>
        <p:sp>
          <p:nvSpPr>
            <p:cNvPr id="33" name="文本框 32">
              <a:extLst>
                <a:ext uri="{FF2B5EF4-FFF2-40B4-BE49-F238E27FC236}">
                  <a16:creationId xmlns:a16="http://schemas.microsoft.com/office/drawing/2014/main" id="{858A683D-37B9-468C-BC66-135030CC37F8}"/>
                </a:ext>
              </a:extLst>
            </p:cNvPr>
            <p:cNvSpPr txBox="1"/>
            <p:nvPr/>
          </p:nvSpPr>
          <p:spPr>
            <a:xfrm>
              <a:off x="5045608" y="3130865"/>
              <a:ext cx="3040474" cy="246221"/>
            </a:xfrm>
            <a:prstGeom prst="rect">
              <a:avLst/>
            </a:prstGeom>
            <a:noFill/>
          </p:spPr>
          <p:txBody>
            <a:bodyPr wrap="square">
              <a:spAutoFit/>
            </a:bodyPr>
            <a:lstStyle/>
            <a:p>
              <a:pPr algn="dist"/>
              <a:endParaRPr lang="en-US" altLang="zh-CN" sz="1000" dirty="0">
                <a:solidFill>
                  <a:schemeClr val="bg2">
                    <a:lumMod val="50000"/>
                  </a:schemeClr>
                </a:solidFill>
                <a:cs typeface="+mn-ea"/>
                <a:sym typeface="+mn-lt"/>
              </a:endParaRPr>
            </a:p>
          </p:txBody>
        </p:sp>
      </p:grpSp>
      <p:sp>
        <p:nvSpPr>
          <p:cNvPr id="41" name="任意多边形: 形状 40">
            <a:extLst>
              <a:ext uri="{FF2B5EF4-FFF2-40B4-BE49-F238E27FC236}">
                <a16:creationId xmlns:a16="http://schemas.microsoft.com/office/drawing/2014/main" id="{6EED4C69-FAFD-47BC-B61F-9C2544D846A8}"/>
              </a:ext>
            </a:extLst>
          </p:cNvPr>
          <p:cNvSpPr/>
          <p:nvPr/>
        </p:nvSpPr>
        <p:spPr>
          <a:xfrm rot="5400000">
            <a:off x="-18728" y="-1217168"/>
            <a:ext cx="2434284" cy="4868621"/>
          </a:xfrm>
          <a:custGeom>
            <a:avLst/>
            <a:gdLst>
              <a:gd name="connsiteX0" fmla="*/ 0 w 3216433"/>
              <a:gd name="connsiteY0" fmla="*/ 6432936 h 6432936"/>
              <a:gd name="connsiteX1" fmla="*/ 0 w 3216433"/>
              <a:gd name="connsiteY1" fmla="*/ 0 h 6432936"/>
              <a:gd name="connsiteX2" fmla="*/ 3216433 w 3216433"/>
              <a:gd name="connsiteY2" fmla="*/ 3216468 h 6432936"/>
            </a:gdLst>
            <a:ahLst/>
            <a:cxnLst>
              <a:cxn ang="0">
                <a:pos x="connsiteX0" y="connsiteY0"/>
              </a:cxn>
              <a:cxn ang="0">
                <a:pos x="connsiteX1" y="connsiteY1"/>
              </a:cxn>
              <a:cxn ang="0">
                <a:pos x="connsiteX2" y="connsiteY2"/>
              </a:cxn>
            </a:cxnLst>
            <a:rect l="l" t="t" r="r" b="b"/>
            <a:pathLst>
              <a:path w="3216433" h="6432936">
                <a:moveTo>
                  <a:pt x="0" y="6432936"/>
                </a:moveTo>
                <a:lnTo>
                  <a:pt x="0" y="0"/>
                </a:lnTo>
                <a:lnTo>
                  <a:pt x="3216433" y="3216468"/>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48" name="文本框 47">
            <a:extLst>
              <a:ext uri="{FF2B5EF4-FFF2-40B4-BE49-F238E27FC236}">
                <a16:creationId xmlns:a16="http://schemas.microsoft.com/office/drawing/2014/main" id="{00177DE2-AE7C-47CD-B0D1-309FEC3700E8}"/>
              </a:ext>
            </a:extLst>
          </p:cNvPr>
          <p:cNvSpPr txBox="1"/>
          <p:nvPr/>
        </p:nvSpPr>
        <p:spPr>
          <a:xfrm>
            <a:off x="4340215" y="1136499"/>
            <a:ext cx="2769028" cy="646331"/>
          </a:xfrm>
          <a:prstGeom prst="rect">
            <a:avLst/>
          </a:prstGeom>
          <a:noFill/>
        </p:spPr>
        <p:txBody>
          <a:bodyPr wrap="none" rtlCol="0">
            <a:spAutoFit/>
          </a:bodyPr>
          <a:lstStyle/>
          <a:p>
            <a:r>
              <a:rPr lang="en-US" altLang="zh-CN" sz="3600" b="1" dirty="0">
                <a:solidFill>
                  <a:srgbClr val="0A2A6C"/>
                </a:solidFill>
                <a:cs typeface="+mn-ea"/>
                <a:sym typeface="+mn-lt"/>
              </a:rPr>
              <a:t>CONTENTS</a:t>
            </a:r>
            <a:endParaRPr lang="zh-CN" altLang="en-US" sz="4400" b="1" dirty="0">
              <a:solidFill>
                <a:srgbClr val="0A2A6C"/>
              </a:solidFill>
              <a:cs typeface="+mn-ea"/>
              <a:sym typeface="+mn-lt"/>
            </a:endParaRPr>
          </a:p>
        </p:txBody>
      </p:sp>
      <p:sp>
        <p:nvSpPr>
          <p:cNvPr id="52" name="等腰三角形 51">
            <a:extLst>
              <a:ext uri="{FF2B5EF4-FFF2-40B4-BE49-F238E27FC236}">
                <a16:creationId xmlns:a16="http://schemas.microsoft.com/office/drawing/2014/main" id="{668A3D0E-31EA-44BD-A33C-F775ED8243A7}"/>
              </a:ext>
            </a:extLst>
          </p:cNvPr>
          <p:cNvSpPr/>
          <p:nvPr/>
        </p:nvSpPr>
        <p:spPr>
          <a:xfrm rot="8555128">
            <a:off x="231420" y="5552451"/>
            <a:ext cx="3372318" cy="1903724"/>
          </a:xfrm>
          <a:prstGeom prst="triangle">
            <a:avLst>
              <a:gd name="adj" fmla="val 26807"/>
            </a:avLst>
          </a:pr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4" name="图片 33">
            <a:extLst>
              <a:ext uri="{FF2B5EF4-FFF2-40B4-BE49-F238E27FC236}">
                <a16:creationId xmlns:a16="http://schemas.microsoft.com/office/drawing/2014/main" id="{2F608BA8-BAE5-4974-89F4-6624E1447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4473" y="129554"/>
            <a:ext cx="2069637" cy="1699458"/>
          </a:xfrm>
          <a:prstGeom prst="rect">
            <a:avLst/>
          </a:prstGeom>
        </p:spPr>
      </p:pic>
    </p:spTree>
    <p:extLst>
      <p:ext uri="{BB962C8B-B14F-4D97-AF65-F5344CB8AC3E}">
        <p14:creationId xmlns:p14="http://schemas.microsoft.com/office/powerpoint/2010/main" val="21829467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down)">
                                      <p:cBhvr>
                                        <p:cTn id="12" dur="500"/>
                                        <p:tgtEl>
                                          <p:spTgt spid="5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left)">
                                      <p:cBhvr>
                                        <p:cTn id="15" dur="750"/>
                                        <p:tgtEl>
                                          <p:spTgt spid="48"/>
                                        </p:tgtEl>
                                      </p:cBhvr>
                                    </p:animEffect>
                                  </p:childTnLst>
                                </p:cTn>
                              </p:par>
                              <p:par>
                                <p:cTn id="16" presetID="2" presetClass="entr" presetSubtype="8"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750" fill="hold"/>
                                        <p:tgtEl>
                                          <p:spTgt spid="22"/>
                                        </p:tgtEl>
                                        <p:attrNameLst>
                                          <p:attrName>ppt_x</p:attrName>
                                        </p:attrNameLst>
                                      </p:cBhvr>
                                      <p:tavLst>
                                        <p:tav tm="0">
                                          <p:val>
                                            <p:strVal val="0-#ppt_w/2"/>
                                          </p:val>
                                        </p:tav>
                                        <p:tav tm="100000">
                                          <p:val>
                                            <p:strVal val="#ppt_x"/>
                                          </p:val>
                                        </p:tav>
                                      </p:tavLst>
                                    </p:anim>
                                    <p:anim calcmode="lin" valueType="num">
                                      <p:cBhvr additive="base">
                                        <p:cTn id="23" dur="750" fill="hold"/>
                                        <p:tgtEl>
                                          <p:spTgt spid="22"/>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750" fill="hold"/>
                                        <p:tgtEl>
                                          <p:spTgt spid="26"/>
                                        </p:tgtEl>
                                        <p:attrNameLst>
                                          <p:attrName>ppt_x</p:attrName>
                                        </p:attrNameLst>
                                      </p:cBhvr>
                                      <p:tavLst>
                                        <p:tav tm="0">
                                          <p:val>
                                            <p:strVal val="0-#ppt_w/2"/>
                                          </p:val>
                                        </p:tav>
                                        <p:tav tm="100000">
                                          <p:val>
                                            <p:strVal val="#ppt_x"/>
                                          </p:val>
                                        </p:tav>
                                      </p:tavLst>
                                    </p:anim>
                                    <p:anim calcmode="lin" valueType="num">
                                      <p:cBhvr additive="base">
                                        <p:cTn id="27" dur="75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750" fill="hold"/>
                                        <p:tgtEl>
                                          <p:spTgt spid="30"/>
                                        </p:tgtEl>
                                        <p:attrNameLst>
                                          <p:attrName>ppt_x</p:attrName>
                                        </p:attrNameLst>
                                      </p:cBhvr>
                                      <p:tavLst>
                                        <p:tav tm="0">
                                          <p:val>
                                            <p:strVal val="0-#ppt_w/2"/>
                                          </p:val>
                                        </p:tav>
                                        <p:tav tm="100000">
                                          <p:val>
                                            <p:strVal val="#ppt_x"/>
                                          </p:val>
                                        </p:tav>
                                      </p:tavLst>
                                    </p:anim>
                                    <p:anim calcmode="lin" valueType="num">
                                      <p:cBhvr additive="base">
                                        <p:cTn id="31" dur="75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8" grpId="0"/>
      <p:bldP spid="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形状 37">
            <a:extLst>
              <a:ext uri="{FF2B5EF4-FFF2-40B4-BE49-F238E27FC236}">
                <a16:creationId xmlns:a16="http://schemas.microsoft.com/office/drawing/2014/main" id="{6E365597-3ACF-4E5D-91E4-D7B94CE55046}"/>
              </a:ext>
            </a:extLst>
          </p:cNvPr>
          <p:cNvSpPr/>
          <p:nvPr/>
        </p:nvSpPr>
        <p:spPr>
          <a:xfrm flipH="1">
            <a:off x="10280821" y="2538626"/>
            <a:ext cx="2347859" cy="2336800"/>
          </a:xfrm>
          <a:custGeom>
            <a:avLst/>
            <a:gdLst>
              <a:gd name="connsiteX0" fmla="*/ 1494440 w 2574608"/>
              <a:gd name="connsiteY0" fmla="*/ 0 h 2896510"/>
              <a:gd name="connsiteX1" fmla="*/ 0 w 2574608"/>
              <a:gd name="connsiteY1" fmla="*/ 2896510 h 2896510"/>
              <a:gd name="connsiteX2" fmla="*/ 2574608 w 2574608"/>
              <a:gd name="connsiteY2" fmla="*/ 2896510 h 2896510"/>
              <a:gd name="connsiteX3" fmla="*/ 1369060 w 2574608"/>
              <a:gd name="connsiteY3" fmla="*/ 243012 h 2896510"/>
              <a:gd name="connsiteX0" fmla="*/ 1494440 w 2574608"/>
              <a:gd name="connsiteY0" fmla="*/ 0 h 2896510"/>
              <a:gd name="connsiteX1" fmla="*/ 0 w 2574608"/>
              <a:gd name="connsiteY1" fmla="*/ 2896510 h 2896510"/>
              <a:gd name="connsiteX2" fmla="*/ 2574608 w 2574608"/>
              <a:gd name="connsiteY2" fmla="*/ 2896510 h 2896510"/>
              <a:gd name="connsiteX3" fmla="*/ 1324610 w 2574608"/>
              <a:gd name="connsiteY3" fmla="*/ 334029 h 2896510"/>
              <a:gd name="connsiteX4" fmla="*/ 1494440 w 2574608"/>
              <a:gd name="connsiteY4" fmla="*/ 0 h 2896510"/>
              <a:gd name="connsiteX0" fmla="*/ 1350513 w 2600511"/>
              <a:gd name="connsiteY0" fmla="*/ 0 h 2562481"/>
              <a:gd name="connsiteX1" fmla="*/ 25903 w 2600511"/>
              <a:gd name="connsiteY1" fmla="*/ 2562481 h 2562481"/>
              <a:gd name="connsiteX2" fmla="*/ 2600511 w 2600511"/>
              <a:gd name="connsiteY2" fmla="*/ 2562481 h 2562481"/>
              <a:gd name="connsiteX3" fmla="*/ 1350513 w 2600511"/>
              <a:gd name="connsiteY3" fmla="*/ 0 h 2562481"/>
              <a:gd name="connsiteX0" fmla="*/ 1347738 w 2597736"/>
              <a:gd name="connsiteY0" fmla="*/ 0 h 2562481"/>
              <a:gd name="connsiteX1" fmla="*/ 23128 w 2597736"/>
              <a:gd name="connsiteY1" fmla="*/ 2562481 h 2562481"/>
              <a:gd name="connsiteX2" fmla="*/ 2597736 w 2597736"/>
              <a:gd name="connsiteY2" fmla="*/ 2562481 h 2562481"/>
              <a:gd name="connsiteX3" fmla="*/ 1347738 w 2597736"/>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Lst>
            <a:ahLst/>
            <a:cxnLst>
              <a:cxn ang="0">
                <a:pos x="connsiteX0" y="connsiteY0"/>
              </a:cxn>
              <a:cxn ang="0">
                <a:pos x="connsiteX1" y="connsiteY1"/>
              </a:cxn>
              <a:cxn ang="0">
                <a:pos x="connsiteX2" y="connsiteY2"/>
              </a:cxn>
              <a:cxn ang="0">
                <a:pos x="connsiteX3" y="connsiteY3"/>
              </a:cxn>
            </a:cxnLst>
            <a:rect l="l" t="t" r="r" b="b"/>
            <a:pathLst>
              <a:path w="2574608" h="2562481">
                <a:moveTo>
                  <a:pt x="1324610" y="0"/>
                </a:moveTo>
                <a:cubicBezTo>
                  <a:pt x="1087067" y="448733"/>
                  <a:pt x="219234" y="2122701"/>
                  <a:pt x="0" y="2562481"/>
                </a:cubicBezTo>
                <a:lnTo>
                  <a:pt x="2574608" y="2562481"/>
                </a:lnTo>
                <a:lnTo>
                  <a:pt x="1324610"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9" name="任意多边形: 形状 38">
            <a:extLst>
              <a:ext uri="{FF2B5EF4-FFF2-40B4-BE49-F238E27FC236}">
                <a16:creationId xmlns:a16="http://schemas.microsoft.com/office/drawing/2014/main" id="{9BEA5C0F-EF65-46DB-9FF7-819C2D89BD87}"/>
              </a:ext>
            </a:extLst>
          </p:cNvPr>
          <p:cNvSpPr/>
          <p:nvPr/>
        </p:nvSpPr>
        <p:spPr>
          <a:xfrm flipH="1">
            <a:off x="8086912" y="4080479"/>
            <a:ext cx="2961700" cy="5555042"/>
          </a:xfrm>
          <a:custGeom>
            <a:avLst/>
            <a:gdLst>
              <a:gd name="connsiteX0" fmla="*/ 2048673 w 3593458"/>
              <a:gd name="connsiteY0" fmla="*/ 0 h 6196996"/>
              <a:gd name="connsiteX1" fmla="*/ 0 w 3593458"/>
              <a:gd name="connsiteY1" fmla="*/ 3543498 h 6196996"/>
              <a:gd name="connsiteX2" fmla="*/ 1350896 w 3593458"/>
              <a:gd name="connsiteY2" fmla="*/ 6196996 h 6196996"/>
              <a:gd name="connsiteX3" fmla="*/ 1764971 w 3593458"/>
              <a:gd name="connsiteY3" fmla="*/ 6196996 h 6196996"/>
              <a:gd name="connsiteX4" fmla="*/ 3593458 w 3593458"/>
              <a:gd name="connsiteY4" fmla="*/ 3034345 h 6196996"/>
              <a:gd name="connsiteX0" fmla="*/ 2100739 w 3645524"/>
              <a:gd name="connsiteY0" fmla="*/ 0 h 6196996"/>
              <a:gd name="connsiteX1" fmla="*/ 0 w 3645524"/>
              <a:gd name="connsiteY1" fmla="*/ 3624810 h 6196996"/>
              <a:gd name="connsiteX2" fmla="*/ 1402962 w 3645524"/>
              <a:gd name="connsiteY2" fmla="*/ 6196996 h 6196996"/>
              <a:gd name="connsiteX3" fmla="*/ 1817037 w 3645524"/>
              <a:gd name="connsiteY3" fmla="*/ 6196996 h 6196996"/>
              <a:gd name="connsiteX4" fmla="*/ 3645524 w 3645524"/>
              <a:gd name="connsiteY4" fmla="*/ 3034345 h 6196996"/>
              <a:gd name="connsiteX5" fmla="*/ 2100739 w 3645524"/>
              <a:gd name="connsiteY5" fmla="*/ 0 h 6196996"/>
              <a:gd name="connsiteX0" fmla="*/ 2043466 w 3645524"/>
              <a:gd name="connsiteY0" fmla="*/ 0 h 6097098"/>
              <a:gd name="connsiteX1" fmla="*/ 0 w 3645524"/>
              <a:gd name="connsiteY1" fmla="*/ 3524912 h 6097098"/>
              <a:gd name="connsiteX2" fmla="*/ 1402962 w 3645524"/>
              <a:gd name="connsiteY2" fmla="*/ 6097098 h 6097098"/>
              <a:gd name="connsiteX3" fmla="*/ 1817037 w 3645524"/>
              <a:gd name="connsiteY3" fmla="*/ 6097098 h 6097098"/>
              <a:gd name="connsiteX4" fmla="*/ 3645524 w 3645524"/>
              <a:gd name="connsiteY4" fmla="*/ 2934447 h 6097098"/>
              <a:gd name="connsiteX5" fmla="*/ 2043466 w 3645524"/>
              <a:gd name="connsiteY5" fmla="*/ 0 h 609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5524" h="6097098">
                <a:moveTo>
                  <a:pt x="2043466" y="0"/>
                </a:moveTo>
                <a:lnTo>
                  <a:pt x="0" y="3524912"/>
                </a:lnTo>
                <a:lnTo>
                  <a:pt x="1402962" y="6097098"/>
                </a:lnTo>
                <a:lnTo>
                  <a:pt x="1817037" y="6097098"/>
                </a:lnTo>
                <a:lnTo>
                  <a:pt x="3645524" y="2934447"/>
                </a:lnTo>
                <a:lnTo>
                  <a:pt x="2043466"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形状 42">
            <a:extLst>
              <a:ext uri="{FF2B5EF4-FFF2-40B4-BE49-F238E27FC236}">
                <a16:creationId xmlns:a16="http://schemas.microsoft.com/office/drawing/2014/main" id="{31E4D5E6-98D3-4E1E-8501-50A96EA297A6}"/>
              </a:ext>
            </a:extLst>
          </p:cNvPr>
          <p:cNvSpPr/>
          <p:nvPr/>
        </p:nvSpPr>
        <p:spPr>
          <a:xfrm flipH="1">
            <a:off x="8378849" y="-17337"/>
            <a:ext cx="3075901" cy="3404021"/>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4" name="任意多边形: 形状 43">
            <a:extLst>
              <a:ext uri="{FF2B5EF4-FFF2-40B4-BE49-F238E27FC236}">
                <a16:creationId xmlns:a16="http://schemas.microsoft.com/office/drawing/2014/main" id="{689A7C71-89DC-4CA1-8DBF-71C2D6530F62}"/>
              </a:ext>
            </a:extLst>
          </p:cNvPr>
          <p:cNvSpPr/>
          <p:nvPr/>
        </p:nvSpPr>
        <p:spPr>
          <a:xfrm flipV="1">
            <a:off x="-1171163" y="3972465"/>
            <a:ext cx="2629697" cy="2910218"/>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7" name="文本框 16">
            <a:extLst>
              <a:ext uri="{FF2B5EF4-FFF2-40B4-BE49-F238E27FC236}">
                <a16:creationId xmlns:a16="http://schemas.microsoft.com/office/drawing/2014/main" id="{8521CCBD-1767-47B0-A602-6DC1C4505B1D}"/>
              </a:ext>
            </a:extLst>
          </p:cNvPr>
          <p:cNvSpPr txBox="1"/>
          <p:nvPr/>
        </p:nvSpPr>
        <p:spPr>
          <a:xfrm>
            <a:off x="1819848" y="3169476"/>
            <a:ext cx="4570482" cy="923330"/>
          </a:xfrm>
          <a:prstGeom prst="rect">
            <a:avLst/>
          </a:prstGeom>
          <a:noFill/>
        </p:spPr>
        <p:txBody>
          <a:bodyPr wrap="none" rtlCol="0">
            <a:spAutoFit/>
            <a:scene3d>
              <a:camera prst="orthographicFront"/>
              <a:lightRig rig="threePt" dir="t"/>
            </a:scene3d>
            <a:sp3d contourW="12700"/>
          </a:bodyPr>
          <a:lstStyle/>
          <a:p>
            <a:r>
              <a:rPr lang="zh-CN" altLang="en-US" sz="5400" b="1" i="1" spc="300" dirty="0">
                <a:solidFill>
                  <a:srgbClr val="0A2A6C"/>
                </a:solidFill>
                <a:cs typeface="+mn-ea"/>
                <a:sym typeface="+mn-lt"/>
              </a:rPr>
              <a:t>系统需求分析</a:t>
            </a:r>
          </a:p>
        </p:txBody>
      </p:sp>
      <p:sp>
        <p:nvSpPr>
          <p:cNvPr id="22" name="任意多边形: 形状 21">
            <a:extLst>
              <a:ext uri="{FF2B5EF4-FFF2-40B4-BE49-F238E27FC236}">
                <a16:creationId xmlns:a16="http://schemas.microsoft.com/office/drawing/2014/main" id="{C20D84CE-EDB0-4050-A7FD-54AAC4C986A4}"/>
              </a:ext>
            </a:extLst>
          </p:cNvPr>
          <p:cNvSpPr/>
          <p:nvPr/>
        </p:nvSpPr>
        <p:spPr>
          <a:xfrm rot="16200000" flipV="1">
            <a:off x="2784883" y="1130861"/>
            <a:ext cx="727842" cy="2907668"/>
          </a:xfrm>
          <a:custGeom>
            <a:avLst/>
            <a:gdLst>
              <a:gd name="connsiteX0" fmla="*/ 1215429 w 1215429"/>
              <a:gd name="connsiteY0" fmla="*/ 607723 h 6130926"/>
              <a:gd name="connsiteX1" fmla="*/ 1215429 w 1215429"/>
              <a:gd name="connsiteY1" fmla="*/ 1506022 h 6130926"/>
              <a:gd name="connsiteX2" fmla="*/ 1215429 w 1215429"/>
              <a:gd name="connsiteY2" fmla="*/ 2535583 h 6130926"/>
              <a:gd name="connsiteX3" fmla="*/ 1215429 w 1215429"/>
              <a:gd name="connsiteY3" fmla="*/ 2535586 h 6130926"/>
              <a:gd name="connsiteX4" fmla="*/ 1215429 w 1215429"/>
              <a:gd name="connsiteY4" fmla="*/ 3304763 h 6130926"/>
              <a:gd name="connsiteX5" fmla="*/ 1215429 w 1215429"/>
              <a:gd name="connsiteY5" fmla="*/ 3433882 h 6130926"/>
              <a:gd name="connsiteX6" fmla="*/ 1215429 w 1215429"/>
              <a:gd name="connsiteY6" fmla="*/ 3433885 h 6130926"/>
              <a:gd name="connsiteX7" fmla="*/ 1215429 w 1215429"/>
              <a:gd name="connsiteY7" fmla="*/ 4203062 h 6130926"/>
              <a:gd name="connsiteX8" fmla="*/ 1215429 w 1215429"/>
              <a:gd name="connsiteY8" fmla="*/ 4569220 h 6130926"/>
              <a:gd name="connsiteX9" fmla="*/ 1215429 w 1215429"/>
              <a:gd name="connsiteY9" fmla="*/ 5467519 h 6130926"/>
              <a:gd name="connsiteX10" fmla="*/ 1168541 w 1215429"/>
              <a:gd name="connsiteY10" fmla="*/ 5420629 h 6130926"/>
              <a:gd name="connsiteX11" fmla="*/ 1168136 w 1215429"/>
              <a:gd name="connsiteY11" fmla="*/ 5420225 h 6130926"/>
              <a:gd name="connsiteX12" fmla="*/ 607715 w 1215429"/>
              <a:gd name="connsiteY12" fmla="*/ 4859796 h 6130926"/>
              <a:gd name="connsiteX13" fmla="*/ 47294 w 1215429"/>
              <a:gd name="connsiteY13" fmla="*/ 5420225 h 6130926"/>
              <a:gd name="connsiteX14" fmla="*/ 45688 w 1215429"/>
              <a:gd name="connsiteY14" fmla="*/ 5421829 h 6130926"/>
              <a:gd name="connsiteX15" fmla="*/ 1 w 1215429"/>
              <a:gd name="connsiteY15" fmla="*/ 5467519 h 6130926"/>
              <a:gd name="connsiteX16" fmla="*/ 1 w 1215429"/>
              <a:gd name="connsiteY16" fmla="*/ 6130925 h 6130926"/>
              <a:gd name="connsiteX17" fmla="*/ 0 w 1215429"/>
              <a:gd name="connsiteY17" fmla="*/ 6130926 h 6130926"/>
              <a:gd name="connsiteX18" fmla="*/ 0 w 1215429"/>
              <a:gd name="connsiteY18" fmla="*/ 5232627 h 6130926"/>
              <a:gd name="connsiteX19" fmla="*/ 0 w 1215429"/>
              <a:gd name="connsiteY19" fmla="*/ 5232627 h 6130926"/>
              <a:gd name="connsiteX20" fmla="*/ 0 w 1215429"/>
              <a:gd name="connsiteY20" fmla="*/ 4203062 h 6130926"/>
              <a:gd name="connsiteX21" fmla="*/ 0 w 1215429"/>
              <a:gd name="connsiteY21" fmla="*/ 4203063 h 6130926"/>
              <a:gd name="connsiteX22" fmla="*/ 0 w 1215429"/>
              <a:gd name="connsiteY22" fmla="*/ 3304764 h 6130926"/>
              <a:gd name="connsiteX23" fmla="*/ 0 w 1215429"/>
              <a:gd name="connsiteY23" fmla="*/ 3304764 h 6130926"/>
              <a:gd name="connsiteX24" fmla="*/ 1 w 1215429"/>
              <a:gd name="connsiteY24" fmla="*/ 607723 h 6130926"/>
              <a:gd name="connsiteX25" fmla="*/ 45688 w 1215429"/>
              <a:gd name="connsiteY25" fmla="*/ 562032 h 6130926"/>
              <a:gd name="connsiteX26" fmla="*/ 47294 w 1215429"/>
              <a:gd name="connsiteY26" fmla="*/ 560428 h 6130926"/>
              <a:gd name="connsiteX27" fmla="*/ 607716 w 1215429"/>
              <a:gd name="connsiteY27" fmla="*/ 0 h 6130926"/>
              <a:gd name="connsiteX28" fmla="*/ 1168137 w 1215429"/>
              <a:gd name="connsiteY28" fmla="*/ 560428 h 6130926"/>
              <a:gd name="connsiteX29" fmla="*/ 1168542 w 1215429"/>
              <a:gd name="connsiteY29" fmla="*/ 560833 h 613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15429" h="6130926">
                <a:moveTo>
                  <a:pt x="1215429" y="607723"/>
                </a:moveTo>
                <a:lnTo>
                  <a:pt x="1215429" y="1506022"/>
                </a:lnTo>
                <a:lnTo>
                  <a:pt x="1215429" y="2535583"/>
                </a:lnTo>
                <a:lnTo>
                  <a:pt x="1215429" y="2535586"/>
                </a:lnTo>
                <a:lnTo>
                  <a:pt x="1215429" y="3304763"/>
                </a:lnTo>
                <a:lnTo>
                  <a:pt x="1215429" y="3433882"/>
                </a:lnTo>
                <a:lnTo>
                  <a:pt x="1215429" y="3433885"/>
                </a:lnTo>
                <a:lnTo>
                  <a:pt x="1215429" y="4203062"/>
                </a:lnTo>
                <a:lnTo>
                  <a:pt x="1215429" y="4569220"/>
                </a:lnTo>
                <a:lnTo>
                  <a:pt x="1215429" y="5467519"/>
                </a:lnTo>
                <a:lnTo>
                  <a:pt x="1168541" y="5420629"/>
                </a:lnTo>
                <a:lnTo>
                  <a:pt x="1168136" y="5420225"/>
                </a:lnTo>
                <a:lnTo>
                  <a:pt x="607715" y="4859796"/>
                </a:lnTo>
                <a:lnTo>
                  <a:pt x="47294" y="5420225"/>
                </a:lnTo>
                <a:lnTo>
                  <a:pt x="45688" y="5421829"/>
                </a:lnTo>
                <a:lnTo>
                  <a:pt x="1" y="5467519"/>
                </a:lnTo>
                <a:lnTo>
                  <a:pt x="1" y="6130925"/>
                </a:lnTo>
                <a:lnTo>
                  <a:pt x="0" y="6130926"/>
                </a:lnTo>
                <a:lnTo>
                  <a:pt x="0" y="5232627"/>
                </a:lnTo>
                <a:lnTo>
                  <a:pt x="0" y="5232627"/>
                </a:lnTo>
                <a:lnTo>
                  <a:pt x="0" y="4203062"/>
                </a:lnTo>
                <a:lnTo>
                  <a:pt x="0" y="4203063"/>
                </a:lnTo>
                <a:lnTo>
                  <a:pt x="0" y="3304764"/>
                </a:lnTo>
                <a:lnTo>
                  <a:pt x="0" y="3304764"/>
                </a:lnTo>
                <a:cubicBezTo>
                  <a:pt x="0" y="2405750"/>
                  <a:pt x="1" y="1506736"/>
                  <a:pt x="1" y="607723"/>
                </a:cubicBezTo>
                <a:lnTo>
                  <a:pt x="45688" y="562032"/>
                </a:lnTo>
                <a:lnTo>
                  <a:pt x="47294" y="560428"/>
                </a:lnTo>
                <a:lnTo>
                  <a:pt x="607716" y="0"/>
                </a:lnTo>
                <a:lnTo>
                  <a:pt x="1168137" y="560428"/>
                </a:lnTo>
                <a:lnTo>
                  <a:pt x="1168542" y="560833"/>
                </a:lnTo>
                <a:close/>
              </a:path>
            </a:pathLst>
          </a:custGeom>
          <a:solidFill>
            <a:srgbClr val="0A2A6C"/>
          </a:solidFill>
          <a:ln>
            <a:noFill/>
          </a:ln>
          <a:effectLst>
            <a:outerShdw blurRad="50800" dist="165100" dir="8100000" algn="tr" rotWithShape="0">
              <a:schemeClr val="bg1">
                <a:lumMod val="50000"/>
                <a:alpha val="6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cs typeface="+mn-ea"/>
                <a:sym typeface="+mn-lt"/>
              </a:rPr>
              <a:t>   Part 01</a:t>
            </a:r>
          </a:p>
        </p:txBody>
      </p:sp>
      <p:sp>
        <p:nvSpPr>
          <p:cNvPr id="2" name="矩形 1">
            <a:extLst>
              <a:ext uri="{FF2B5EF4-FFF2-40B4-BE49-F238E27FC236}">
                <a16:creationId xmlns:a16="http://schemas.microsoft.com/office/drawing/2014/main" id="{9CC263E0-15F4-421B-97CC-BE0E278EC2C5}"/>
              </a:ext>
            </a:extLst>
          </p:cNvPr>
          <p:cNvSpPr/>
          <p:nvPr/>
        </p:nvSpPr>
        <p:spPr>
          <a:xfrm>
            <a:off x="1909453" y="4213732"/>
            <a:ext cx="4860904" cy="461665"/>
          </a:xfrm>
          <a:prstGeom prst="rect">
            <a:avLst/>
          </a:prstGeom>
        </p:spPr>
        <p:txBody>
          <a:bodyPr wrap="square">
            <a:spAutoFit/>
          </a:bodyPr>
          <a:lstStyle/>
          <a:p>
            <a:pPr algn="ctr"/>
            <a:r>
              <a:rPr lang="zh-CN" altLang="en-US" sz="2400" dirty="0">
                <a:solidFill>
                  <a:schemeClr val="tx2"/>
                </a:solidFill>
                <a:cs typeface="+mn-ea"/>
                <a:sym typeface="+mn-lt"/>
              </a:rPr>
              <a:t>实现功能概述</a:t>
            </a:r>
          </a:p>
        </p:txBody>
      </p:sp>
      <p:pic>
        <p:nvPicPr>
          <p:cNvPr id="13" name="图片 12">
            <a:extLst>
              <a:ext uri="{FF2B5EF4-FFF2-40B4-BE49-F238E27FC236}">
                <a16:creationId xmlns:a16="http://schemas.microsoft.com/office/drawing/2014/main" id="{49936963-F883-4D4D-AA05-283B16841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069637" cy="1699458"/>
          </a:xfrm>
          <a:prstGeom prst="rect">
            <a:avLst/>
          </a:prstGeom>
        </p:spPr>
      </p:pic>
    </p:spTree>
    <p:extLst>
      <p:ext uri="{BB962C8B-B14F-4D97-AF65-F5344CB8AC3E}">
        <p14:creationId xmlns:p14="http://schemas.microsoft.com/office/powerpoint/2010/main" val="9376866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0-#ppt_w/2"/>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75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1000" fill="hold"/>
                                        <p:tgtEl>
                                          <p:spTgt spid="43"/>
                                        </p:tgtEl>
                                        <p:attrNameLst>
                                          <p:attrName>ppt_x</p:attrName>
                                        </p:attrNameLst>
                                      </p:cBhvr>
                                      <p:tavLst>
                                        <p:tav tm="0">
                                          <p:val>
                                            <p:strVal val="#ppt_x"/>
                                          </p:val>
                                        </p:tav>
                                        <p:tav tm="100000">
                                          <p:val>
                                            <p:strVal val="#ppt_x"/>
                                          </p:val>
                                        </p:tav>
                                      </p:tavLst>
                                    </p:anim>
                                    <p:anim calcmode="lin" valueType="num">
                                      <p:cBhvr additive="base">
                                        <p:cTn id="12" dur="10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down)">
                                      <p:cBhvr>
                                        <p:cTn id="17" dur="500"/>
                                        <p:tgtEl>
                                          <p:spTgt spid="39"/>
                                        </p:tgtEl>
                                      </p:cBhvr>
                                    </p:animEffect>
                                  </p:childTnLst>
                                </p:cTn>
                              </p:par>
                              <p:par>
                                <p:cTn id="18" presetID="2" presetClass="entr" presetSubtype="6" decel="10000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1000" fill="hold"/>
                                        <p:tgtEl>
                                          <p:spTgt spid="38"/>
                                        </p:tgtEl>
                                        <p:attrNameLst>
                                          <p:attrName>ppt_x</p:attrName>
                                        </p:attrNameLst>
                                      </p:cBhvr>
                                      <p:tavLst>
                                        <p:tav tm="0">
                                          <p:val>
                                            <p:strVal val="1+#ppt_w/2"/>
                                          </p:val>
                                        </p:tav>
                                        <p:tav tm="100000">
                                          <p:val>
                                            <p:strVal val="#ppt_x"/>
                                          </p:val>
                                        </p:tav>
                                      </p:tavLst>
                                    </p:anim>
                                    <p:anim calcmode="lin" valueType="num">
                                      <p:cBhvr additive="base">
                                        <p:cTn id="21"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3" grpId="0" animBg="1"/>
      <p:bldP spid="44" grpId="0" animBg="1"/>
      <p:bldP spid="17" grpId="0"/>
      <p:bldP spid="22"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4">
            <a:extLst>
              <a:ext uri="{FF2B5EF4-FFF2-40B4-BE49-F238E27FC236}">
                <a16:creationId xmlns:a16="http://schemas.microsoft.com/office/drawing/2014/main" id="{D48B60A7-9322-4B46-A78B-41D044B736AD}"/>
              </a:ext>
            </a:extLst>
          </p:cNvPr>
          <p:cNvSpPr>
            <a:spLocks noChangeArrowheads="1"/>
          </p:cNvSpPr>
          <p:nvPr/>
        </p:nvSpPr>
        <p:spPr bwMode="auto">
          <a:xfrm>
            <a:off x="8139704" y="2313799"/>
            <a:ext cx="360868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marL="342900" indent="-342900" eaLnBrk="1" hangingPunct="1">
              <a:lnSpc>
                <a:spcPct val="150000"/>
              </a:lnSpc>
              <a:spcBef>
                <a:spcPct val="0"/>
              </a:spcBef>
              <a:buFont typeface="Wingdings" panose="05000000000000000000" pitchFamily="2" charset="2"/>
              <a:buChar char="u"/>
            </a:pPr>
            <a:r>
              <a:rPr lang="zh-CN" altLang="en-US" sz="2400" b="1" dirty="0">
                <a:solidFill>
                  <a:srgbClr val="0A2A6C"/>
                </a:solidFill>
                <a:latin typeface="+mn-lt"/>
                <a:ea typeface="+mn-ea"/>
                <a:cs typeface="+mn-ea"/>
                <a:sym typeface="+mn-lt"/>
              </a:rPr>
              <a:t>设计理念：简洁、易用</a:t>
            </a:r>
          </a:p>
        </p:txBody>
      </p:sp>
      <p:grpSp>
        <p:nvGrpSpPr>
          <p:cNvPr id="3" name="组合 2">
            <a:extLst>
              <a:ext uri="{FF2B5EF4-FFF2-40B4-BE49-F238E27FC236}">
                <a16:creationId xmlns:a16="http://schemas.microsoft.com/office/drawing/2014/main" id="{B5EE7FA6-9C33-490F-986C-E304900D49D5}"/>
              </a:ext>
            </a:extLst>
          </p:cNvPr>
          <p:cNvGrpSpPr/>
          <p:nvPr/>
        </p:nvGrpSpPr>
        <p:grpSpPr>
          <a:xfrm>
            <a:off x="0" y="1617329"/>
            <a:ext cx="8703098" cy="4706632"/>
            <a:chOff x="853738" y="2805422"/>
            <a:chExt cx="4963480" cy="2991197"/>
          </a:xfrm>
        </p:grpSpPr>
        <p:pic>
          <p:nvPicPr>
            <p:cNvPr id="20" name="图片 19">
              <a:extLst>
                <a:ext uri="{FF2B5EF4-FFF2-40B4-BE49-F238E27FC236}">
                  <a16:creationId xmlns:a16="http://schemas.microsoft.com/office/drawing/2014/main" id="{B79E02F3-9C04-42CA-AB8B-ECCAF33A974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3738" y="2805422"/>
              <a:ext cx="4963480" cy="2991197"/>
            </a:xfrm>
            <a:prstGeom prst="rect">
              <a:avLst/>
            </a:prstGeom>
          </p:spPr>
        </p:pic>
        <p:pic>
          <p:nvPicPr>
            <p:cNvPr id="2" name="图片 1">
              <a:extLst>
                <a:ext uri="{FF2B5EF4-FFF2-40B4-BE49-F238E27FC236}">
                  <a16:creationId xmlns:a16="http://schemas.microsoft.com/office/drawing/2014/main" id="{AE5FE878-F072-4729-8D7D-2A0A29523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464" y="3029568"/>
              <a:ext cx="3548028" cy="2260898"/>
            </a:xfrm>
            <a:prstGeom prst="rect">
              <a:avLst/>
            </a:prstGeom>
          </p:spPr>
        </p:pic>
      </p:grpSp>
      <p:sp>
        <p:nvSpPr>
          <p:cNvPr id="15" name="矩形 16">
            <a:extLst>
              <a:ext uri="{FF2B5EF4-FFF2-40B4-BE49-F238E27FC236}">
                <a16:creationId xmlns:a16="http://schemas.microsoft.com/office/drawing/2014/main" id="{D7A5D6DE-7BB9-4A6D-A9E5-DA3D980B574D}"/>
              </a:ext>
            </a:extLst>
          </p:cNvPr>
          <p:cNvSpPr>
            <a:spLocks noChangeArrowheads="1"/>
          </p:cNvSpPr>
          <p:nvPr/>
        </p:nvSpPr>
        <p:spPr bwMode="auto">
          <a:xfrm>
            <a:off x="8139704" y="3212992"/>
            <a:ext cx="3990075" cy="46166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marL="342900" indent="-342900">
              <a:spcBef>
                <a:spcPct val="0"/>
              </a:spcBef>
              <a:buFont typeface="Wingdings" panose="05000000000000000000" pitchFamily="2" charset="2"/>
              <a:buChar char="u"/>
            </a:pPr>
            <a:r>
              <a:rPr lang="zh-CN" altLang="en-US" sz="2400" b="1" dirty="0">
                <a:solidFill>
                  <a:srgbClr val="0A2A6C"/>
                </a:solidFill>
                <a:latin typeface="+mn-lt"/>
                <a:ea typeface="+mn-ea"/>
                <a:cs typeface="+mn-ea"/>
                <a:sym typeface="+mn-lt"/>
              </a:rPr>
              <a:t>输入框（左） 输出框（右）</a:t>
            </a:r>
          </a:p>
        </p:txBody>
      </p:sp>
      <p:sp>
        <p:nvSpPr>
          <p:cNvPr id="17" name="矩形 16">
            <a:extLst>
              <a:ext uri="{FF2B5EF4-FFF2-40B4-BE49-F238E27FC236}">
                <a16:creationId xmlns:a16="http://schemas.microsoft.com/office/drawing/2014/main" id="{981815A4-ACDE-484D-AC39-0278D10DE7C7}"/>
              </a:ext>
            </a:extLst>
          </p:cNvPr>
          <p:cNvSpPr>
            <a:spLocks noChangeArrowheads="1"/>
          </p:cNvSpPr>
          <p:nvPr/>
        </p:nvSpPr>
        <p:spPr bwMode="auto">
          <a:xfrm>
            <a:off x="8139704" y="4034483"/>
            <a:ext cx="3990075" cy="46166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marL="342900" indent="-342900">
              <a:spcBef>
                <a:spcPct val="0"/>
              </a:spcBef>
              <a:buFont typeface="Wingdings" panose="05000000000000000000" pitchFamily="2" charset="2"/>
              <a:buChar char="u"/>
            </a:pPr>
            <a:r>
              <a:rPr lang="zh-CN" altLang="en-US" sz="2400" b="1" dirty="0">
                <a:solidFill>
                  <a:srgbClr val="0A2A6C"/>
                </a:solidFill>
                <a:latin typeface="+mn-lt"/>
                <a:ea typeface="+mn-ea"/>
                <a:cs typeface="+mn-ea"/>
                <a:sym typeface="+mn-lt"/>
              </a:rPr>
              <a:t>实时编辑、文件读入</a:t>
            </a:r>
          </a:p>
        </p:txBody>
      </p:sp>
      <p:sp>
        <p:nvSpPr>
          <p:cNvPr id="18" name="矩形 17">
            <a:extLst>
              <a:ext uri="{FF2B5EF4-FFF2-40B4-BE49-F238E27FC236}">
                <a16:creationId xmlns:a16="http://schemas.microsoft.com/office/drawing/2014/main" id="{55DC71FC-582D-4F9D-A8D6-226B42F604C0}"/>
              </a:ext>
            </a:extLst>
          </p:cNvPr>
          <p:cNvSpPr>
            <a:spLocks noChangeArrowheads="1"/>
          </p:cNvSpPr>
          <p:nvPr/>
        </p:nvSpPr>
        <p:spPr bwMode="auto">
          <a:xfrm>
            <a:off x="8139704" y="4779006"/>
            <a:ext cx="3990075" cy="46166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marL="342900" indent="-342900">
              <a:spcBef>
                <a:spcPct val="0"/>
              </a:spcBef>
              <a:buFont typeface="Wingdings" panose="05000000000000000000" pitchFamily="2" charset="2"/>
              <a:buChar char="u"/>
            </a:pPr>
            <a:r>
              <a:rPr lang="zh-CN" altLang="en-US" sz="2400" b="1" dirty="0">
                <a:solidFill>
                  <a:srgbClr val="0A2A6C"/>
                </a:solidFill>
                <a:latin typeface="+mn-lt"/>
                <a:ea typeface="+mn-ea"/>
                <a:cs typeface="+mn-ea"/>
                <a:sym typeface="+mn-lt"/>
              </a:rPr>
              <a:t>编译结果分步输出</a:t>
            </a:r>
          </a:p>
        </p:txBody>
      </p:sp>
      <p:sp>
        <p:nvSpPr>
          <p:cNvPr id="19" name="任意多边形: 形状 18">
            <a:extLst>
              <a:ext uri="{FF2B5EF4-FFF2-40B4-BE49-F238E27FC236}">
                <a16:creationId xmlns:a16="http://schemas.microsoft.com/office/drawing/2014/main" id="{3D50F968-AB41-497D-89A6-FEF3E35D4F60}"/>
              </a:ext>
            </a:extLst>
          </p:cNvPr>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8" name="组合 27">
            <a:extLst>
              <a:ext uri="{FF2B5EF4-FFF2-40B4-BE49-F238E27FC236}">
                <a16:creationId xmlns:a16="http://schemas.microsoft.com/office/drawing/2014/main" id="{0B7F5C98-6FE5-464E-9541-633E89C1B5EE}"/>
              </a:ext>
            </a:extLst>
          </p:cNvPr>
          <p:cNvGrpSpPr/>
          <p:nvPr/>
        </p:nvGrpSpPr>
        <p:grpSpPr>
          <a:xfrm>
            <a:off x="639426" y="534039"/>
            <a:ext cx="3391238" cy="716350"/>
            <a:chOff x="639426" y="534039"/>
            <a:chExt cx="3391238" cy="716350"/>
          </a:xfrm>
        </p:grpSpPr>
        <p:grpSp>
          <p:nvGrpSpPr>
            <p:cNvPr id="30" name="组合 29">
              <a:extLst>
                <a:ext uri="{FF2B5EF4-FFF2-40B4-BE49-F238E27FC236}">
                  <a16:creationId xmlns:a16="http://schemas.microsoft.com/office/drawing/2014/main" id="{0963A3DC-0F04-4827-8478-1ED4EBC1A360}"/>
                </a:ext>
              </a:extLst>
            </p:cNvPr>
            <p:cNvGrpSpPr/>
            <p:nvPr/>
          </p:nvGrpSpPr>
          <p:grpSpPr>
            <a:xfrm>
              <a:off x="639426" y="534039"/>
              <a:ext cx="3391238" cy="579438"/>
              <a:chOff x="1780838" y="931069"/>
              <a:chExt cx="3391238" cy="579438"/>
            </a:xfrm>
          </p:grpSpPr>
          <p:sp>
            <p:nvSpPr>
              <p:cNvPr id="32" name="矩形 49">
                <a:extLst>
                  <a:ext uri="{FF2B5EF4-FFF2-40B4-BE49-F238E27FC236}">
                    <a16:creationId xmlns:a16="http://schemas.microsoft.com/office/drawing/2014/main" id="{6EC76BFB-3B88-400B-88FF-2E65F59E4614}"/>
                  </a:ext>
                </a:extLst>
              </p:cNvPr>
              <p:cNvSpPr>
                <a:spLocks noChangeArrowheads="1"/>
              </p:cNvSpPr>
              <p:nvPr/>
            </p:nvSpPr>
            <p:spPr bwMode="auto">
              <a:xfrm>
                <a:off x="2209463" y="983249"/>
                <a:ext cx="19050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dist">
                  <a:lnSpc>
                    <a:spcPct val="80000"/>
                  </a:lnSpc>
                </a:pPr>
                <a:r>
                  <a:rPr lang="zh-CN" altLang="en-US" sz="2800" b="1" dirty="0">
                    <a:latin typeface="+mn-lt"/>
                    <a:ea typeface="+mn-ea"/>
                    <a:cs typeface="+mn-ea"/>
                    <a:sym typeface="+mn-lt"/>
                  </a:rPr>
                  <a:t>界面搭建</a:t>
                </a:r>
              </a:p>
            </p:txBody>
          </p:sp>
          <p:sp>
            <p:nvSpPr>
              <p:cNvPr id="33" name="矩形 46">
                <a:extLst>
                  <a:ext uri="{FF2B5EF4-FFF2-40B4-BE49-F238E27FC236}">
                    <a16:creationId xmlns:a16="http://schemas.microsoft.com/office/drawing/2014/main" id="{EDAFFF32-B4A1-4F3F-9F4E-D9CC610C3083}"/>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34" name="矩形 47">
                <a:extLst>
                  <a:ext uri="{FF2B5EF4-FFF2-40B4-BE49-F238E27FC236}">
                    <a16:creationId xmlns:a16="http://schemas.microsoft.com/office/drawing/2014/main" id="{5BB26D5F-42E6-4672-ADA1-AE325CE14B1C}"/>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1</a:t>
                </a:r>
              </a:p>
            </p:txBody>
          </p:sp>
        </p:grpSp>
        <p:sp>
          <p:nvSpPr>
            <p:cNvPr id="31" name="等腰三角形 45">
              <a:extLst>
                <a:ext uri="{FF2B5EF4-FFF2-40B4-BE49-F238E27FC236}">
                  <a16:creationId xmlns:a16="http://schemas.microsoft.com/office/drawing/2014/main" id="{C1DEB873-7760-4DFA-9BDA-2549EDC9BEA5}"/>
                </a:ext>
              </a:extLst>
            </p:cNvPr>
            <p:cNvSpPr>
              <a:spLocks noChangeArrowheads="1"/>
            </p:cNvSpPr>
            <p:nvPr/>
          </p:nvSpPr>
          <p:spPr bwMode="auto">
            <a:xfrm rot="10800000">
              <a:off x="1912090" y="1036284"/>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spTree>
    <p:extLst>
      <p:ext uri="{BB962C8B-B14F-4D97-AF65-F5344CB8AC3E}">
        <p14:creationId xmlns:p14="http://schemas.microsoft.com/office/powerpoint/2010/main" val="9475991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E082E435-A3B7-4DC2-BB7D-0C34A4B4C124}"/>
              </a:ext>
            </a:extLst>
          </p:cNvPr>
          <p:cNvGrpSpPr/>
          <p:nvPr/>
        </p:nvGrpSpPr>
        <p:grpSpPr>
          <a:xfrm>
            <a:off x="629255" y="1349443"/>
            <a:ext cx="2517934" cy="5490190"/>
            <a:chOff x="919324" y="1307556"/>
            <a:chExt cx="2517934" cy="5490190"/>
          </a:xfrm>
        </p:grpSpPr>
        <p:grpSp>
          <p:nvGrpSpPr>
            <p:cNvPr id="13" name="组合 12">
              <a:extLst>
                <a:ext uri="{FF2B5EF4-FFF2-40B4-BE49-F238E27FC236}">
                  <a16:creationId xmlns:a16="http://schemas.microsoft.com/office/drawing/2014/main" id="{CFFB8690-F3AC-40D4-A205-755D5EEAF506}"/>
                </a:ext>
              </a:extLst>
            </p:cNvPr>
            <p:cNvGrpSpPr/>
            <p:nvPr/>
          </p:nvGrpSpPr>
          <p:grpSpPr>
            <a:xfrm>
              <a:off x="1014414" y="1307556"/>
              <a:ext cx="2422844" cy="4794948"/>
              <a:chOff x="1014414" y="1188337"/>
              <a:chExt cx="2422844" cy="4794948"/>
            </a:xfrm>
          </p:grpSpPr>
          <p:grpSp>
            <p:nvGrpSpPr>
              <p:cNvPr id="10" name="组合 9">
                <a:extLst>
                  <a:ext uri="{FF2B5EF4-FFF2-40B4-BE49-F238E27FC236}">
                    <a16:creationId xmlns:a16="http://schemas.microsoft.com/office/drawing/2014/main" id="{65F91CF2-C1ED-42FC-9D26-2CB490CF40CD}"/>
                  </a:ext>
                </a:extLst>
              </p:cNvPr>
              <p:cNvGrpSpPr/>
              <p:nvPr/>
            </p:nvGrpSpPr>
            <p:grpSpPr>
              <a:xfrm>
                <a:off x="1014414" y="1188337"/>
                <a:ext cx="2422844" cy="4794948"/>
                <a:chOff x="1300379" y="1656882"/>
                <a:chExt cx="2011881" cy="3981628"/>
              </a:xfrm>
            </p:grpSpPr>
            <p:sp>
              <p:nvSpPr>
                <p:cNvPr id="32" name="矩形 31">
                  <a:extLst>
                    <a:ext uri="{FF2B5EF4-FFF2-40B4-BE49-F238E27FC236}">
                      <a16:creationId xmlns:a16="http://schemas.microsoft.com/office/drawing/2014/main" id="{321FC6F9-8F56-4213-8D91-A58B63F88B82}"/>
                    </a:ext>
                  </a:extLst>
                </p:cNvPr>
                <p:cNvSpPr/>
                <p:nvPr/>
              </p:nvSpPr>
              <p:spPr>
                <a:xfrm>
                  <a:off x="1300379" y="1656882"/>
                  <a:ext cx="2011881" cy="1488833"/>
                </a:xfrm>
                <a:prstGeom prst="rect">
                  <a:avLst/>
                </a:prstGeom>
                <a:solidFill>
                  <a:schemeClr val="bg1">
                    <a:lumMod val="95000"/>
                  </a:schemeClr>
                </a:solidFill>
                <a:ln>
                  <a:noFill/>
                </a:ln>
                <a:effectLst>
                  <a:outerShdw blurRad="406400" dist="101600" dir="8100000" algn="tr"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sp>
              <p:nvSpPr>
                <p:cNvPr id="34" name="文本框 33">
                  <a:extLst>
                    <a:ext uri="{FF2B5EF4-FFF2-40B4-BE49-F238E27FC236}">
                      <a16:creationId xmlns:a16="http://schemas.microsoft.com/office/drawing/2014/main" id="{DE321D51-7FA1-40A6-AEEA-5A8DDA4052B4}"/>
                    </a:ext>
                  </a:extLst>
                </p:cNvPr>
                <p:cNvSpPr txBox="1"/>
                <p:nvPr/>
              </p:nvSpPr>
              <p:spPr>
                <a:xfrm>
                  <a:off x="1440680" y="1919444"/>
                  <a:ext cx="1005249" cy="332243"/>
                </a:xfrm>
                <a:prstGeom prst="rect">
                  <a:avLst/>
                </a:prstGeom>
                <a:noFill/>
              </p:spPr>
              <p:txBody>
                <a:bodyPr wrap="none" rtlCol="0">
                  <a:spAutoFit/>
                  <a:scene3d>
                    <a:camera prst="orthographicFront"/>
                    <a:lightRig rig="threePt" dir="t"/>
                  </a:scene3d>
                  <a:sp3d contourW="12700"/>
                </a:bodyPr>
                <a:lstStyle/>
                <a:p>
                  <a:pPr algn="ctr"/>
                  <a:r>
                    <a:rPr lang="zh-CN" altLang="en-US" sz="2000" b="1" dirty="0">
                      <a:solidFill>
                        <a:srgbClr val="0A2A6C"/>
                      </a:solidFill>
                      <a:cs typeface="+mn-ea"/>
                      <a:sym typeface="+mn-lt"/>
                    </a:rPr>
                    <a:t>函数调用</a:t>
                  </a:r>
                </a:p>
              </p:txBody>
            </p:sp>
            <p:sp>
              <p:nvSpPr>
                <p:cNvPr id="37" name="矩形 36">
                  <a:extLst>
                    <a:ext uri="{FF2B5EF4-FFF2-40B4-BE49-F238E27FC236}">
                      <a16:creationId xmlns:a16="http://schemas.microsoft.com/office/drawing/2014/main" id="{49B2A574-9C1B-4775-BE28-D8EFC50AEC24}"/>
                    </a:ext>
                  </a:extLst>
                </p:cNvPr>
                <p:cNvSpPr/>
                <p:nvPr/>
              </p:nvSpPr>
              <p:spPr>
                <a:xfrm>
                  <a:off x="1300379" y="5570450"/>
                  <a:ext cx="2011881" cy="68060"/>
                </a:xfrm>
                <a:prstGeom prst="rect">
                  <a:avLst/>
                </a:pr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cs typeface="+mn-ea"/>
                    <a:sym typeface="+mn-lt"/>
                  </a:endParaRPr>
                </a:p>
              </p:txBody>
            </p:sp>
          </p:grpSp>
          <p:sp>
            <p:nvSpPr>
              <p:cNvPr id="62" name="文本框 61">
                <a:extLst>
                  <a:ext uri="{FF2B5EF4-FFF2-40B4-BE49-F238E27FC236}">
                    <a16:creationId xmlns:a16="http://schemas.microsoft.com/office/drawing/2014/main" id="{A5854B9B-C989-4F33-87CB-624BDE876EA0}"/>
                  </a:ext>
                </a:extLst>
              </p:cNvPr>
              <p:cNvSpPr txBox="1"/>
              <p:nvPr/>
            </p:nvSpPr>
            <p:spPr>
              <a:xfrm>
                <a:off x="1157525" y="2008499"/>
                <a:ext cx="2103624" cy="307777"/>
              </a:xfrm>
              <a:prstGeom prst="rect">
                <a:avLst/>
              </a:prstGeom>
              <a:noFill/>
            </p:spPr>
            <p:txBody>
              <a:bodyPr wrap="square" rtlCol="0">
                <a:spAutoFit/>
                <a:scene3d>
                  <a:camera prst="orthographicFront"/>
                  <a:lightRig rig="threePt" dir="t"/>
                </a:scene3d>
                <a:sp3d contourW="12700"/>
              </a:bodyPr>
              <a:lstStyle/>
              <a:p>
                <a:r>
                  <a:rPr lang="zh-CN" altLang="en-US" sz="1400" dirty="0">
                    <a:solidFill>
                      <a:schemeClr val="bg2">
                        <a:lumMod val="25000"/>
                      </a:schemeClr>
                    </a:solidFill>
                    <a:cs typeface="+mn-ea"/>
                    <a:sym typeface="+mn-lt"/>
                  </a:rPr>
                  <a:t>支持递归调用</a:t>
                </a:r>
              </a:p>
            </p:txBody>
          </p:sp>
        </p:grpSp>
        <p:pic>
          <p:nvPicPr>
            <p:cNvPr id="14" name="图片 13">
              <a:extLst>
                <a:ext uri="{FF2B5EF4-FFF2-40B4-BE49-F238E27FC236}">
                  <a16:creationId xmlns:a16="http://schemas.microsoft.com/office/drawing/2014/main" id="{B89D3C86-196D-4ADB-8D6A-87921352B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24" y="3507558"/>
              <a:ext cx="2517934" cy="3290188"/>
            </a:xfrm>
            <a:prstGeom prst="rect">
              <a:avLst/>
            </a:prstGeom>
          </p:spPr>
        </p:pic>
      </p:grpSp>
      <p:grpSp>
        <p:nvGrpSpPr>
          <p:cNvPr id="20" name="组合 19">
            <a:extLst>
              <a:ext uri="{FF2B5EF4-FFF2-40B4-BE49-F238E27FC236}">
                <a16:creationId xmlns:a16="http://schemas.microsoft.com/office/drawing/2014/main" id="{DF7A5388-5414-4EAF-9F2F-ADDBB219CED9}"/>
              </a:ext>
            </a:extLst>
          </p:cNvPr>
          <p:cNvGrpSpPr/>
          <p:nvPr/>
        </p:nvGrpSpPr>
        <p:grpSpPr>
          <a:xfrm>
            <a:off x="3424076" y="1376821"/>
            <a:ext cx="2502269" cy="5281765"/>
            <a:chOff x="3555413" y="1284228"/>
            <a:chExt cx="2502269" cy="5281765"/>
          </a:xfrm>
        </p:grpSpPr>
        <p:grpSp>
          <p:nvGrpSpPr>
            <p:cNvPr id="9" name="组合 8">
              <a:extLst>
                <a:ext uri="{FF2B5EF4-FFF2-40B4-BE49-F238E27FC236}">
                  <a16:creationId xmlns:a16="http://schemas.microsoft.com/office/drawing/2014/main" id="{30ACBA1A-FB15-4556-8AEC-19AE839C1FD3}"/>
                </a:ext>
              </a:extLst>
            </p:cNvPr>
            <p:cNvGrpSpPr/>
            <p:nvPr/>
          </p:nvGrpSpPr>
          <p:grpSpPr>
            <a:xfrm>
              <a:off x="3555413" y="1284228"/>
              <a:ext cx="2502269" cy="4818275"/>
              <a:chOff x="3760880" y="1637511"/>
              <a:chExt cx="2077834" cy="4000999"/>
            </a:xfrm>
          </p:grpSpPr>
          <p:sp>
            <p:nvSpPr>
              <p:cNvPr id="38" name="矩形 37">
                <a:extLst>
                  <a:ext uri="{FF2B5EF4-FFF2-40B4-BE49-F238E27FC236}">
                    <a16:creationId xmlns:a16="http://schemas.microsoft.com/office/drawing/2014/main" id="{69A69DA6-E7D9-4B31-ABA1-505CDDBDDE8A}"/>
                  </a:ext>
                </a:extLst>
              </p:cNvPr>
              <p:cNvSpPr/>
              <p:nvPr/>
            </p:nvSpPr>
            <p:spPr>
              <a:xfrm>
                <a:off x="3760880" y="1637511"/>
                <a:ext cx="2011881" cy="1488833"/>
              </a:xfrm>
              <a:prstGeom prst="rect">
                <a:avLst/>
              </a:prstGeom>
              <a:solidFill>
                <a:schemeClr val="bg1">
                  <a:lumMod val="95000"/>
                </a:schemeClr>
              </a:solidFill>
              <a:ln>
                <a:noFill/>
              </a:ln>
              <a:effectLst>
                <a:outerShdw blurRad="406400" dist="101600" dir="8100000" algn="tr"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39" name="组合 38">
                <a:extLst>
                  <a:ext uri="{FF2B5EF4-FFF2-40B4-BE49-F238E27FC236}">
                    <a16:creationId xmlns:a16="http://schemas.microsoft.com/office/drawing/2014/main" id="{D0937C60-CDA5-4A96-98B5-26C4CBE97813}"/>
                  </a:ext>
                </a:extLst>
              </p:cNvPr>
              <p:cNvGrpSpPr/>
              <p:nvPr/>
            </p:nvGrpSpPr>
            <p:grpSpPr>
              <a:xfrm>
                <a:off x="3858663" y="1910855"/>
                <a:ext cx="1851265" cy="729903"/>
                <a:chOff x="824143" y="2356327"/>
                <a:chExt cx="1851265" cy="729903"/>
              </a:xfrm>
            </p:grpSpPr>
            <p:sp>
              <p:nvSpPr>
                <p:cNvPr id="40" name="文本框 39">
                  <a:extLst>
                    <a:ext uri="{FF2B5EF4-FFF2-40B4-BE49-F238E27FC236}">
                      <a16:creationId xmlns:a16="http://schemas.microsoft.com/office/drawing/2014/main" id="{CC3D438E-98A7-4276-B6E7-DADA0FCE9823}"/>
                    </a:ext>
                  </a:extLst>
                </p:cNvPr>
                <p:cNvSpPr txBox="1"/>
                <p:nvPr/>
              </p:nvSpPr>
              <p:spPr>
                <a:xfrm>
                  <a:off x="944367" y="2356327"/>
                  <a:ext cx="1005248" cy="332243"/>
                </a:xfrm>
                <a:prstGeom prst="rect">
                  <a:avLst/>
                </a:prstGeom>
                <a:noFill/>
              </p:spPr>
              <p:txBody>
                <a:bodyPr wrap="none" rtlCol="0">
                  <a:spAutoFit/>
                  <a:scene3d>
                    <a:camera prst="orthographicFront"/>
                    <a:lightRig rig="threePt" dir="t"/>
                  </a:scene3d>
                  <a:sp3d contourW="12700"/>
                </a:bodyPr>
                <a:lstStyle/>
                <a:p>
                  <a:pPr algn="ctr"/>
                  <a:r>
                    <a:rPr lang="zh-CN" altLang="en-US" sz="2000" b="1" dirty="0">
                      <a:solidFill>
                        <a:srgbClr val="0A2A6C"/>
                      </a:solidFill>
                      <a:cs typeface="+mn-ea"/>
                      <a:sym typeface="+mn-lt"/>
                    </a:rPr>
                    <a:t>循环语句</a:t>
                  </a:r>
                </a:p>
              </p:txBody>
            </p:sp>
            <p:sp>
              <p:nvSpPr>
                <p:cNvPr id="41" name="文本框 40">
                  <a:extLst>
                    <a:ext uri="{FF2B5EF4-FFF2-40B4-BE49-F238E27FC236}">
                      <a16:creationId xmlns:a16="http://schemas.microsoft.com/office/drawing/2014/main" id="{34AF8C48-40A0-4838-8687-099E1ED15242}"/>
                    </a:ext>
                  </a:extLst>
                </p:cNvPr>
                <p:cNvSpPr txBox="1"/>
                <p:nvPr/>
              </p:nvSpPr>
              <p:spPr>
                <a:xfrm>
                  <a:off x="824143" y="2830658"/>
                  <a:ext cx="1851265" cy="255572"/>
                </a:xfrm>
                <a:prstGeom prst="rect">
                  <a:avLst/>
                </a:prstGeom>
                <a:noFill/>
              </p:spPr>
              <p:txBody>
                <a:bodyPr wrap="square" rtlCol="0">
                  <a:spAutoFit/>
                  <a:scene3d>
                    <a:camera prst="orthographicFront"/>
                    <a:lightRig rig="threePt" dir="t"/>
                  </a:scene3d>
                  <a:sp3d contourW="12700"/>
                </a:bodyPr>
                <a:lstStyle/>
                <a:p>
                  <a:r>
                    <a:rPr lang="zh-CN" altLang="en-US" sz="1400" dirty="0">
                      <a:solidFill>
                        <a:schemeClr val="bg2">
                          <a:lumMod val="25000"/>
                        </a:schemeClr>
                      </a:solidFill>
                      <a:cs typeface="+mn-ea"/>
                      <a:sym typeface="+mn-lt"/>
                    </a:rPr>
                    <a:t>支持 </a:t>
                  </a:r>
                  <a:r>
                    <a:rPr lang="en-US" altLang="zh-CN" sz="1400" dirty="0">
                      <a:solidFill>
                        <a:schemeClr val="bg2">
                          <a:lumMod val="25000"/>
                        </a:schemeClr>
                      </a:solidFill>
                      <a:cs typeface="+mn-ea"/>
                      <a:sym typeface="+mn-lt"/>
                    </a:rPr>
                    <a:t>for</a:t>
                  </a:r>
                  <a:r>
                    <a:rPr lang="zh-CN" altLang="en-US" sz="1400" dirty="0">
                      <a:solidFill>
                        <a:schemeClr val="bg2">
                          <a:lumMod val="25000"/>
                        </a:schemeClr>
                      </a:solidFill>
                      <a:cs typeface="+mn-ea"/>
                      <a:sym typeface="+mn-lt"/>
                    </a:rPr>
                    <a:t>循环、</a:t>
                  </a:r>
                  <a:r>
                    <a:rPr lang="en-US" altLang="zh-CN" sz="1400" dirty="0">
                      <a:solidFill>
                        <a:schemeClr val="bg2">
                          <a:lumMod val="25000"/>
                        </a:schemeClr>
                      </a:solidFill>
                      <a:cs typeface="+mn-ea"/>
                      <a:sym typeface="+mn-lt"/>
                    </a:rPr>
                    <a:t>while</a:t>
                  </a:r>
                  <a:r>
                    <a:rPr lang="zh-CN" altLang="en-US" sz="1400" dirty="0">
                      <a:solidFill>
                        <a:schemeClr val="bg2">
                          <a:lumMod val="25000"/>
                        </a:schemeClr>
                      </a:solidFill>
                      <a:cs typeface="+mn-ea"/>
                      <a:sym typeface="+mn-lt"/>
                    </a:rPr>
                    <a:t>循环</a:t>
                  </a:r>
                </a:p>
              </p:txBody>
            </p:sp>
          </p:grpSp>
          <p:sp>
            <p:nvSpPr>
              <p:cNvPr id="43" name="矩形 42">
                <a:extLst>
                  <a:ext uri="{FF2B5EF4-FFF2-40B4-BE49-F238E27FC236}">
                    <a16:creationId xmlns:a16="http://schemas.microsoft.com/office/drawing/2014/main" id="{47C013CC-C5AB-4B97-B93D-940E509332CA}"/>
                  </a:ext>
                </a:extLst>
              </p:cNvPr>
              <p:cNvSpPr/>
              <p:nvPr/>
            </p:nvSpPr>
            <p:spPr>
              <a:xfrm>
                <a:off x="3826833" y="5570450"/>
                <a:ext cx="2011881" cy="68060"/>
              </a:xfrm>
              <a:prstGeom prst="rect">
                <a:avLst/>
              </a:pr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cs typeface="+mn-ea"/>
                  <a:sym typeface="+mn-lt"/>
                </a:endParaRPr>
              </a:p>
            </p:txBody>
          </p:sp>
        </p:grpSp>
        <p:pic>
          <p:nvPicPr>
            <p:cNvPr id="15" name="图片 14">
              <a:extLst>
                <a:ext uri="{FF2B5EF4-FFF2-40B4-BE49-F238E27FC236}">
                  <a16:creationId xmlns:a16="http://schemas.microsoft.com/office/drawing/2014/main" id="{861B28F8-658E-4BDF-9F79-2FF9B7FB02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083" y="3427045"/>
              <a:ext cx="2422333" cy="3138948"/>
            </a:xfrm>
            <a:prstGeom prst="rect">
              <a:avLst/>
            </a:prstGeom>
          </p:spPr>
        </p:pic>
      </p:grpSp>
      <p:grpSp>
        <p:nvGrpSpPr>
          <p:cNvPr id="19" name="组合 18">
            <a:extLst>
              <a:ext uri="{FF2B5EF4-FFF2-40B4-BE49-F238E27FC236}">
                <a16:creationId xmlns:a16="http://schemas.microsoft.com/office/drawing/2014/main" id="{CA542919-100F-4C68-A042-11EDAB702A73}"/>
              </a:ext>
            </a:extLst>
          </p:cNvPr>
          <p:cNvGrpSpPr/>
          <p:nvPr/>
        </p:nvGrpSpPr>
        <p:grpSpPr>
          <a:xfrm>
            <a:off x="6204776" y="1393161"/>
            <a:ext cx="2571121" cy="5125473"/>
            <a:chOff x="6189295" y="1390863"/>
            <a:chExt cx="2571121" cy="5125473"/>
          </a:xfrm>
        </p:grpSpPr>
        <p:grpSp>
          <p:nvGrpSpPr>
            <p:cNvPr id="12" name="组合 11">
              <a:extLst>
                <a:ext uri="{FF2B5EF4-FFF2-40B4-BE49-F238E27FC236}">
                  <a16:creationId xmlns:a16="http://schemas.microsoft.com/office/drawing/2014/main" id="{59F1F37C-A72E-4112-BF1D-CE69C6E308F6}"/>
                </a:ext>
              </a:extLst>
            </p:cNvPr>
            <p:cNvGrpSpPr/>
            <p:nvPr/>
          </p:nvGrpSpPr>
          <p:grpSpPr>
            <a:xfrm>
              <a:off x="6189295" y="1390863"/>
              <a:ext cx="2571121" cy="4711641"/>
              <a:chOff x="6001360" y="1271644"/>
              <a:chExt cx="2571121" cy="4711641"/>
            </a:xfrm>
          </p:grpSpPr>
          <p:grpSp>
            <p:nvGrpSpPr>
              <p:cNvPr id="8" name="组合 7">
                <a:extLst>
                  <a:ext uri="{FF2B5EF4-FFF2-40B4-BE49-F238E27FC236}">
                    <a16:creationId xmlns:a16="http://schemas.microsoft.com/office/drawing/2014/main" id="{7F22BABE-ED3E-4616-810C-A3B236444215}"/>
                  </a:ext>
                </a:extLst>
              </p:cNvPr>
              <p:cNvGrpSpPr/>
              <p:nvPr/>
            </p:nvGrpSpPr>
            <p:grpSpPr>
              <a:xfrm>
                <a:off x="6001360" y="1271644"/>
                <a:ext cx="2488808" cy="4711641"/>
                <a:chOff x="6298512" y="1726058"/>
                <a:chExt cx="2066656" cy="3912452"/>
              </a:xfrm>
            </p:grpSpPr>
            <p:sp>
              <p:nvSpPr>
                <p:cNvPr id="44" name="矩形 43">
                  <a:extLst>
                    <a:ext uri="{FF2B5EF4-FFF2-40B4-BE49-F238E27FC236}">
                      <a16:creationId xmlns:a16="http://schemas.microsoft.com/office/drawing/2014/main" id="{557C6418-5823-44A6-8922-0595B946B124}"/>
                    </a:ext>
                  </a:extLst>
                </p:cNvPr>
                <p:cNvSpPr/>
                <p:nvPr/>
              </p:nvSpPr>
              <p:spPr>
                <a:xfrm>
                  <a:off x="6298512" y="1726058"/>
                  <a:ext cx="2011881" cy="1488833"/>
                </a:xfrm>
                <a:prstGeom prst="rect">
                  <a:avLst/>
                </a:prstGeom>
                <a:solidFill>
                  <a:schemeClr val="bg1">
                    <a:lumMod val="95000"/>
                  </a:schemeClr>
                </a:solidFill>
                <a:ln>
                  <a:noFill/>
                </a:ln>
                <a:effectLst>
                  <a:outerShdw blurRad="406400" dist="101600" dir="8100000" algn="tr"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sp>
              <p:nvSpPr>
                <p:cNvPr id="46" name="文本框 45">
                  <a:extLst>
                    <a:ext uri="{FF2B5EF4-FFF2-40B4-BE49-F238E27FC236}">
                      <a16:creationId xmlns:a16="http://schemas.microsoft.com/office/drawing/2014/main" id="{B76F6CCD-A79D-4212-82D6-163831479BCF}"/>
                    </a:ext>
                  </a:extLst>
                </p:cNvPr>
                <p:cNvSpPr txBox="1"/>
                <p:nvPr/>
              </p:nvSpPr>
              <p:spPr>
                <a:xfrm>
                  <a:off x="6715773" y="1979245"/>
                  <a:ext cx="1005248" cy="332243"/>
                </a:xfrm>
                <a:prstGeom prst="rect">
                  <a:avLst/>
                </a:prstGeom>
                <a:noFill/>
              </p:spPr>
              <p:txBody>
                <a:bodyPr wrap="none" rtlCol="0">
                  <a:spAutoFit/>
                  <a:scene3d>
                    <a:camera prst="orthographicFront"/>
                    <a:lightRig rig="threePt" dir="t"/>
                  </a:scene3d>
                  <a:sp3d contourW="12700"/>
                </a:bodyPr>
                <a:lstStyle/>
                <a:p>
                  <a:pPr algn="ctr"/>
                  <a:r>
                    <a:rPr lang="zh-CN" altLang="en-US" sz="2000" b="1" dirty="0">
                      <a:solidFill>
                        <a:srgbClr val="0A2A6C"/>
                      </a:solidFill>
                      <a:cs typeface="+mn-ea"/>
                      <a:sym typeface="+mn-lt"/>
                    </a:rPr>
                    <a:t>判断语句</a:t>
                  </a:r>
                </a:p>
              </p:txBody>
            </p:sp>
            <p:sp>
              <p:nvSpPr>
                <p:cNvPr id="50" name="矩形 49">
                  <a:extLst>
                    <a:ext uri="{FF2B5EF4-FFF2-40B4-BE49-F238E27FC236}">
                      <a16:creationId xmlns:a16="http://schemas.microsoft.com/office/drawing/2014/main" id="{E2A7A7D9-5E4A-4F08-A4E7-28702B740C92}"/>
                    </a:ext>
                  </a:extLst>
                </p:cNvPr>
                <p:cNvSpPr/>
                <p:nvPr/>
              </p:nvSpPr>
              <p:spPr>
                <a:xfrm>
                  <a:off x="6353287" y="5570450"/>
                  <a:ext cx="2011881" cy="68060"/>
                </a:xfrm>
                <a:prstGeom prst="rect">
                  <a:avLst/>
                </a:pr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cs typeface="+mn-ea"/>
                    <a:sym typeface="+mn-lt"/>
                  </a:endParaRPr>
                </a:p>
              </p:txBody>
            </p:sp>
          </p:grpSp>
          <p:sp>
            <p:nvSpPr>
              <p:cNvPr id="60" name="文本框 59">
                <a:extLst>
                  <a:ext uri="{FF2B5EF4-FFF2-40B4-BE49-F238E27FC236}">
                    <a16:creationId xmlns:a16="http://schemas.microsoft.com/office/drawing/2014/main" id="{548FF006-D641-4349-9934-1D197534931A}"/>
                  </a:ext>
                </a:extLst>
              </p:cNvPr>
              <p:cNvSpPr txBox="1"/>
              <p:nvPr/>
            </p:nvSpPr>
            <p:spPr>
              <a:xfrm>
                <a:off x="6468857" y="2082934"/>
                <a:ext cx="2103624" cy="523220"/>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2">
                        <a:lumMod val="25000"/>
                      </a:schemeClr>
                    </a:solidFill>
                    <a:cs typeface="+mn-ea"/>
                    <a:sym typeface="+mn-lt"/>
                  </a:rPr>
                  <a:t>If-else</a:t>
                </a:r>
                <a:r>
                  <a:rPr lang="zh-CN" altLang="en-US" sz="1400" dirty="0">
                    <a:solidFill>
                      <a:schemeClr val="bg2">
                        <a:lumMod val="25000"/>
                      </a:schemeClr>
                    </a:solidFill>
                    <a:cs typeface="+mn-ea"/>
                    <a:sym typeface="+mn-lt"/>
                  </a:rPr>
                  <a:t>语句</a:t>
                </a:r>
                <a:endParaRPr lang="en-US" altLang="zh-CN" sz="1400" dirty="0">
                  <a:solidFill>
                    <a:schemeClr val="bg2">
                      <a:lumMod val="25000"/>
                    </a:schemeClr>
                  </a:solidFill>
                  <a:cs typeface="+mn-ea"/>
                  <a:sym typeface="+mn-lt"/>
                </a:endParaRPr>
              </a:p>
              <a:p>
                <a:r>
                  <a:rPr lang="en-US" altLang="zh-CN" sz="1400" dirty="0">
                    <a:solidFill>
                      <a:schemeClr val="bg2">
                        <a:lumMod val="25000"/>
                      </a:schemeClr>
                    </a:solidFill>
                    <a:cs typeface="+mn-ea"/>
                    <a:sym typeface="+mn-lt"/>
                  </a:rPr>
                  <a:t>Switch-case</a:t>
                </a:r>
                <a:r>
                  <a:rPr lang="zh-CN" altLang="en-US" sz="1400" dirty="0">
                    <a:solidFill>
                      <a:schemeClr val="bg2">
                        <a:lumMod val="25000"/>
                      </a:schemeClr>
                    </a:solidFill>
                    <a:cs typeface="+mn-ea"/>
                    <a:sym typeface="+mn-lt"/>
                  </a:rPr>
                  <a:t>语句</a:t>
                </a:r>
                <a:endParaRPr lang="en-US" altLang="zh-CN" sz="1400" dirty="0">
                  <a:solidFill>
                    <a:schemeClr val="bg2">
                      <a:lumMod val="25000"/>
                    </a:schemeClr>
                  </a:solidFill>
                  <a:cs typeface="+mn-ea"/>
                  <a:sym typeface="+mn-lt"/>
                </a:endParaRPr>
              </a:p>
            </p:txBody>
          </p:sp>
        </p:grpSp>
        <p:pic>
          <p:nvPicPr>
            <p:cNvPr id="16" name="图片 15">
              <a:extLst>
                <a:ext uri="{FF2B5EF4-FFF2-40B4-BE49-F238E27FC236}">
                  <a16:creationId xmlns:a16="http://schemas.microsoft.com/office/drawing/2014/main" id="{98E020A6-AF79-43B0-A225-F6709FC99A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7861" y="3488721"/>
              <a:ext cx="2484492" cy="3027615"/>
            </a:xfrm>
            <a:prstGeom prst="rect">
              <a:avLst/>
            </a:prstGeom>
          </p:spPr>
        </p:pic>
      </p:grpSp>
      <p:grpSp>
        <p:nvGrpSpPr>
          <p:cNvPr id="18" name="组合 17">
            <a:extLst>
              <a:ext uri="{FF2B5EF4-FFF2-40B4-BE49-F238E27FC236}">
                <a16:creationId xmlns:a16="http://schemas.microsoft.com/office/drawing/2014/main" id="{90E748D7-1FF3-48D6-8DB6-62614B2463C1}"/>
              </a:ext>
            </a:extLst>
          </p:cNvPr>
          <p:cNvGrpSpPr/>
          <p:nvPr/>
        </p:nvGrpSpPr>
        <p:grpSpPr>
          <a:xfrm>
            <a:off x="8939477" y="1393161"/>
            <a:ext cx="2496396" cy="5406738"/>
            <a:chOff x="8802128" y="1324335"/>
            <a:chExt cx="2496396" cy="5406738"/>
          </a:xfrm>
        </p:grpSpPr>
        <p:grpSp>
          <p:nvGrpSpPr>
            <p:cNvPr id="11" name="组合 10">
              <a:extLst>
                <a:ext uri="{FF2B5EF4-FFF2-40B4-BE49-F238E27FC236}">
                  <a16:creationId xmlns:a16="http://schemas.microsoft.com/office/drawing/2014/main" id="{31FBCAFC-3CF0-403F-8D15-E98B3B9FD851}"/>
                </a:ext>
              </a:extLst>
            </p:cNvPr>
            <p:cNvGrpSpPr/>
            <p:nvPr/>
          </p:nvGrpSpPr>
          <p:grpSpPr>
            <a:xfrm>
              <a:off x="8802128" y="1324335"/>
              <a:ext cx="2496396" cy="4778169"/>
              <a:chOff x="8520224" y="1205116"/>
              <a:chExt cx="2496396" cy="4778169"/>
            </a:xfrm>
          </p:grpSpPr>
          <p:grpSp>
            <p:nvGrpSpPr>
              <p:cNvPr id="7" name="组合 6">
                <a:extLst>
                  <a:ext uri="{FF2B5EF4-FFF2-40B4-BE49-F238E27FC236}">
                    <a16:creationId xmlns:a16="http://schemas.microsoft.com/office/drawing/2014/main" id="{103F85EC-D3BB-46ED-BF6D-B010DC6FB841}"/>
                  </a:ext>
                </a:extLst>
              </p:cNvPr>
              <p:cNvGrpSpPr/>
              <p:nvPr/>
            </p:nvGrpSpPr>
            <p:grpSpPr>
              <a:xfrm>
                <a:off x="8520224" y="1205116"/>
                <a:ext cx="2496396" cy="4778169"/>
                <a:chOff x="8818664" y="1670815"/>
                <a:chExt cx="2072957" cy="3967695"/>
              </a:xfrm>
            </p:grpSpPr>
            <p:sp>
              <p:nvSpPr>
                <p:cNvPr id="51" name="矩形 50">
                  <a:extLst>
                    <a:ext uri="{FF2B5EF4-FFF2-40B4-BE49-F238E27FC236}">
                      <a16:creationId xmlns:a16="http://schemas.microsoft.com/office/drawing/2014/main" id="{3F33D012-389B-462D-B2D3-A9564A9FAE33}"/>
                    </a:ext>
                  </a:extLst>
                </p:cNvPr>
                <p:cNvSpPr/>
                <p:nvPr/>
              </p:nvSpPr>
              <p:spPr>
                <a:xfrm>
                  <a:off x="8818664" y="1670815"/>
                  <a:ext cx="2011881" cy="1420773"/>
                </a:xfrm>
                <a:prstGeom prst="rect">
                  <a:avLst/>
                </a:prstGeom>
                <a:solidFill>
                  <a:schemeClr val="bg1">
                    <a:lumMod val="95000"/>
                  </a:schemeClr>
                </a:solidFill>
                <a:ln>
                  <a:noFill/>
                </a:ln>
                <a:effectLst>
                  <a:outerShdw blurRad="406400" dist="101600" dir="8100000" algn="tr"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sp>
              <p:nvSpPr>
                <p:cNvPr id="53" name="文本框 52">
                  <a:extLst>
                    <a:ext uri="{FF2B5EF4-FFF2-40B4-BE49-F238E27FC236}">
                      <a16:creationId xmlns:a16="http://schemas.microsoft.com/office/drawing/2014/main" id="{369E1F49-E62D-4F9C-A2EB-81BA9389295D}"/>
                    </a:ext>
                  </a:extLst>
                </p:cNvPr>
                <p:cNvSpPr txBox="1"/>
                <p:nvPr/>
              </p:nvSpPr>
              <p:spPr>
                <a:xfrm>
                  <a:off x="8945123" y="1886835"/>
                  <a:ext cx="1251502" cy="332243"/>
                </a:xfrm>
                <a:prstGeom prst="rect">
                  <a:avLst/>
                </a:prstGeom>
                <a:noFill/>
              </p:spPr>
              <p:txBody>
                <a:bodyPr wrap="none" rtlCol="0">
                  <a:spAutoFit/>
                  <a:scene3d>
                    <a:camera prst="orthographicFront"/>
                    <a:lightRig rig="threePt" dir="t"/>
                  </a:scene3d>
                  <a:sp3d contourW="12700"/>
                </a:bodyPr>
                <a:lstStyle/>
                <a:p>
                  <a:pPr algn="ctr"/>
                  <a:r>
                    <a:rPr lang="zh-CN" altLang="en-US" sz="2000" b="1" dirty="0">
                      <a:solidFill>
                        <a:srgbClr val="0A2A6C"/>
                      </a:solidFill>
                      <a:cs typeface="+mn-ea"/>
                      <a:sym typeface="+mn-lt"/>
                    </a:rPr>
                    <a:t>表达式与</a:t>
                  </a:r>
                  <a:r>
                    <a:rPr lang="en-US" altLang="zh-CN" sz="2000" b="1" dirty="0">
                      <a:solidFill>
                        <a:srgbClr val="0A2A6C"/>
                      </a:solidFill>
                      <a:cs typeface="+mn-ea"/>
                      <a:sym typeface="+mn-lt"/>
                    </a:rPr>
                    <a:t>IO</a:t>
                  </a:r>
                  <a:endParaRPr lang="zh-CN" altLang="en-US" sz="2000" b="1" dirty="0">
                    <a:solidFill>
                      <a:srgbClr val="0A2A6C"/>
                    </a:solidFill>
                    <a:cs typeface="+mn-ea"/>
                    <a:sym typeface="+mn-lt"/>
                  </a:endParaRPr>
                </a:p>
              </p:txBody>
            </p:sp>
            <p:sp>
              <p:nvSpPr>
                <p:cNvPr id="56" name="矩形 55">
                  <a:extLst>
                    <a:ext uri="{FF2B5EF4-FFF2-40B4-BE49-F238E27FC236}">
                      <a16:creationId xmlns:a16="http://schemas.microsoft.com/office/drawing/2014/main" id="{8C59E233-8C24-4E83-BAE6-CA5FF28844C0}"/>
                    </a:ext>
                  </a:extLst>
                </p:cNvPr>
                <p:cNvSpPr/>
                <p:nvPr/>
              </p:nvSpPr>
              <p:spPr>
                <a:xfrm>
                  <a:off x="8879740" y="5570450"/>
                  <a:ext cx="2011881" cy="68060"/>
                </a:xfrm>
                <a:prstGeom prst="rect">
                  <a:avLst/>
                </a:pr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cs typeface="+mn-ea"/>
                    <a:sym typeface="+mn-lt"/>
                  </a:endParaRPr>
                </a:p>
              </p:txBody>
            </p:sp>
          </p:grpSp>
          <p:sp>
            <p:nvSpPr>
              <p:cNvPr id="61" name="文本框 60">
                <a:extLst>
                  <a:ext uri="{FF2B5EF4-FFF2-40B4-BE49-F238E27FC236}">
                    <a16:creationId xmlns:a16="http://schemas.microsoft.com/office/drawing/2014/main" id="{419D50C9-2AE4-46B3-B849-C73F5EA556A0}"/>
                  </a:ext>
                </a:extLst>
              </p:cNvPr>
              <p:cNvSpPr txBox="1"/>
              <p:nvPr/>
            </p:nvSpPr>
            <p:spPr>
              <a:xfrm>
                <a:off x="8820790" y="1849711"/>
                <a:ext cx="2103624" cy="738664"/>
              </a:xfrm>
              <a:prstGeom prst="rect">
                <a:avLst/>
              </a:prstGeom>
              <a:noFill/>
            </p:spPr>
            <p:txBody>
              <a:bodyPr wrap="square" rtlCol="0">
                <a:spAutoFit/>
                <a:scene3d>
                  <a:camera prst="orthographicFront"/>
                  <a:lightRig rig="threePt" dir="t"/>
                </a:scene3d>
                <a:sp3d contourW="12700"/>
              </a:bodyPr>
              <a:lstStyle/>
              <a:p>
                <a:r>
                  <a:rPr lang="zh-CN" altLang="en-US" sz="1400" dirty="0">
                    <a:solidFill>
                      <a:schemeClr val="bg2">
                        <a:lumMod val="25000"/>
                      </a:schemeClr>
                    </a:solidFill>
                    <a:cs typeface="+mn-ea"/>
                    <a:sym typeface="+mn-lt"/>
                  </a:rPr>
                  <a:t>支持 加减乘除、</a:t>
                </a:r>
                <a:r>
                  <a:rPr lang="en-US" altLang="zh-CN" sz="1400" dirty="0">
                    <a:solidFill>
                      <a:schemeClr val="bg2">
                        <a:lumMod val="25000"/>
                      </a:schemeClr>
                    </a:solidFill>
                    <a:cs typeface="+mn-ea"/>
                    <a:sym typeface="+mn-lt"/>
                  </a:rPr>
                  <a:t>&lt;</a:t>
                </a:r>
                <a:r>
                  <a:rPr lang="zh-CN" altLang="en-US" sz="1400" dirty="0">
                    <a:solidFill>
                      <a:schemeClr val="bg2">
                        <a:lumMod val="25000"/>
                      </a:schemeClr>
                    </a:solidFill>
                    <a:cs typeface="+mn-ea"/>
                    <a:sym typeface="+mn-lt"/>
                  </a:rPr>
                  <a:t>、</a:t>
                </a:r>
                <a:r>
                  <a:rPr lang="en-US" altLang="zh-CN" sz="1400" dirty="0">
                    <a:solidFill>
                      <a:schemeClr val="bg2">
                        <a:lumMod val="25000"/>
                      </a:schemeClr>
                    </a:solidFill>
                    <a:cs typeface="+mn-ea"/>
                    <a:sym typeface="+mn-lt"/>
                  </a:rPr>
                  <a:t>&gt;</a:t>
                </a:r>
                <a:r>
                  <a:rPr lang="zh-CN" altLang="en-US" sz="1400" dirty="0">
                    <a:solidFill>
                      <a:schemeClr val="bg2">
                        <a:lumMod val="25000"/>
                      </a:schemeClr>
                    </a:solidFill>
                    <a:cs typeface="+mn-ea"/>
                    <a:sym typeface="+mn-lt"/>
                  </a:rPr>
                  <a:t>、</a:t>
                </a:r>
                <a:r>
                  <a:rPr lang="en-US" altLang="zh-CN" sz="1400" dirty="0">
                    <a:solidFill>
                      <a:schemeClr val="bg2">
                        <a:lumMod val="25000"/>
                      </a:schemeClr>
                    </a:solidFill>
                    <a:cs typeface="+mn-ea"/>
                    <a:sym typeface="+mn-lt"/>
                  </a:rPr>
                  <a:t>=</a:t>
                </a:r>
                <a:r>
                  <a:rPr lang="zh-CN" altLang="en-US" sz="1400" dirty="0">
                    <a:solidFill>
                      <a:schemeClr val="bg2">
                        <a:lumMod val="25000"/>
                      </a:schemeClr>
                    </a:solidFill>
                    <a:cs typeface="+mn-ea"/>
                    <a:sym typeface="+mn-lt"/>
                  </a:rPr>
                  <a:t>、</a:t>
                </a:r>
                <a:r>
                  <a:rPr lang="en-US" altLang="zh-CN" sz="1400" dirty="0">
                    <a:solidFill>
                      <a:schemeClr val="bg2">
                        <a:lumMod val="25000"/>
                      </a:schemeClr>
                    </a:solidFill>
                    <a:cs typeface="+mn-ea"/>
                    <a:sym typeface="+mn-lt"/>
                  </a:rPr>
                  <a:t>!=</a:t>
                </a:r>
                <a:r>
                  <a:rPr lang="zh-CN" altLang="en-US" sz="1400" dirty="0">
                    <a:solidFill>
                      <a:schemeClr val="bg2">
                        <a:lumMod val="25000"/>
                      </a:schemeClr>
                    </a:solidFill>
                    <a:cs typeface="+mn-ea"/>
                    <a:sym typeface="+mn-lt"/>
                  </a:rPr>
                  <a:t>、</a:t>
                </a:r>
                <a:r>
                  <a:rPr lang="en-US" altLang="zh-CN" sz="1400" dirty="0">
                    <a:solidFill>
                      <a:schemeClr val="bg2">
                        <a:lumMod val="25000"/>
                      </a:schemeClr>
                    </a:solidFill>
                    <a:cs typeface="+mn-ea"/>
                    <a:sym typeface="+mn-lt"/>
                  </a:rPr>
                  <a:t>&lt;=</a:t>
                </a:r>
                <a:r>
                  <a:rPr lang="zh-CN" altLang="en-US" sz="1400" dirty="0">
                    <a:solidFill>
                      <a:schemeClr val="bg2">
                        <a:lumMod val="25000"/>
                      </a:schemeClr>
                    </a:solidFill>
                    <a:cs typeface="+mn-ea"/>
                    <a:sym typeface="+mn-lt"/>
                  </a:rPr>
                  <a:t>等</a:t>
                </a:r>
                <a:endParaRPr lang="en-US" altLang="zh-CN" sz="1400" dirty="0">
                  <a:solidFill>
                    <a:schemeClr val="bg2">
                      <a:lumMod val="25000"/>
                    </a:schemeClr>
                  </a:solidFill>
                  <a:cs typeface="+mn-ea"/>
                  <a:sym typeface="+mn-lt"/>
                </a:endParaRPr>
              </a:p>
              <a:p>
                <a:r>
                  <a:rPr lang="zh-CN" altLang="en-US" sz="1400" dirty="0">
                    <a:solidFill>
                      <a:schemeClr val="bg2">
                        <a:lumMod val="25000"/>
                      </a:schemeClr>
                    </a:solidFill>
                    <a:cs typeface="+mn-ea"/>
                    <a:sym typeface="+mn-lt"/>
                  </a:rPr>
                  <a:t>支持</a:t>
                </a:r>
                <a:r>
                  <a:rPr lang="en-US" altLang="zh-CN" sz="1400" dirty="0" err="1">
                    <a:solidFill>
                      <a:schemeClr val="bg2">
                        <a:lumMod val="25000"/>
                      </a:schemeClr>
                    </a:solidFill>
                    <a:cs typeface="+mn-ea"/>
                    <a:sym typeface="+mn-lt"/>
                  </a:rPr>
                  <a:t>scanf</a:t>
                </a:r>
                <a:r>
                  <a:rPr lang="zh-CN" altLang="en-US" sz="1400" dirty="0">
                    <a:solidFill>
                      <a:schemeClr val="bg2">
                        <a:lumMod val="25000"/>
                      </a:schemeClr>
                    </a:solidFill>
                    <a:cs typeface="+mn-ea"/>
                    <a:sym typeface="+mn-lt"/>
                  </a:rPr>
                  <a:t>、</a:t>
                </a:r>
                <a:r>
                  <a:rPr lang="en-US" altLang="zh-CN" sz="1400" dirty="0" err="1">
                    <a:solidFill>
                      <a:schemeClr val="bg2">
                        <a:lumMod val="25000"/>
                      </a:schemeClr>
                    </a:solidFill>
                    <a:cs typeface="+mn-ea"/>
                    <a:sym typeface="+mn-lt"/>
                  </a:rPr>
                  <a:t>printf</a:t>
                </a:r>
                <a:endParaRPr lang="zh-CN" altLang="en-US" sz="1400" dirty="0">
                  <a:solidFill>
                    <a:schemeClr val="bg2">
                      <a:lumMod val="25000"/>
                    </a:schemeClr>
                  </a:solidFill>
                  <a:cs typeface="+mn-ea"/>
                  <a:sym typeface="+mn-lt"/>
                </a:endParaRPr>
              </a:p>
            </p:txBody>
          </p:sp>
        </p:grpSp>
        <p:pic>
          <p:nvPicPr>
            <p:cNvPr id="17" name="图片 16">
              <a:extLst>
                <a:ext uri="{FF2B5EF4-FFF2-40B4-BE49-F238E27FC236}">
                  <a16:creationId xmlns:a16="http://schemas.microsoft.com/office/drawing/2014/main" id="{AC92A8FF-14A6-4AA4-BDD4-A1C2C5AB73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5680" y="3360174"/>
              <a:ext cx="2364206" cy="3370899"/>
            </a:xfrm>
            <a:prstGeom prst="rect">
              <a:avLst/>
            </a:prstGeom>
          </p:spPr>
        </p:pic>
      </p:grpSp>
      <p:sp>
        <p:nvSpPr>
          <p:cNvPr id="42" name="任意多边形: 形状 41">
            <a:extLst>
              <a:ext uri="{FF2B5EF4-FFF2-40B4-BE49-F238E27FC236}">
                <a16:creationId xmlns:a16="http://schemas.microsoft.com/office/drawing/2014/main" id="{A8F91F27-7404-49F6-B042-CD50A4574E06}"/>
              </a:ext>
            </a:extLst>
          </p:cNvPr>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45" name="组合 44">
            <a:extLst>
              <a:ext uri="{FF2B5EF4-FFF2-40B4-BE49-F238E27FC236}">
                <a16:creationId xmlns:a16="http://schemas.microsoft.com/office/drawing/2014/main" id="{960E41FB-BAD7-435E-95D0-CD5F08587F8D}"/>
              </a:ext>
            </a:extLst>
          </p:cNvPr>
          <p:cNvGrpSpPr/>
          <p:nvPr/>
        </p:nvGrpSpPr>
        <p:grpSpPr>
          <a:xfrm>
            <a:off x="639426" y="534039"/>
            <a:ext cx="3391238" cy="716350"/>
            <a:chOff x="639426" y="534039"/>
            <a:chExt cx="3391238" cy="716350"/>
          </a:xfrm>
        </p:grpSpPr>
        <p:grpSp>
          <p:nvGrpSpPr>
            <p:cNvPr id="48" name="组合 47">
              <a:extLst>
                <a:ext uri="{FF2B5EF4-FFF2-40B4-BE49-F238E27FC236}">
                  <a16:creationId xmlns:a16="http://schemas.microsoft.com/office/drawing/2014/main" id="{98E3882F-E575-463C-8853-D06636354B8E}"/>
                </a:ext>
              </a:extLst>
            </p:cNvPr>
            <p:cNvGrpSpPr/>
            <p:nvPr/>
          </p:nvGrpSpPr>
          <p:grpSpPr>
            <a:xfrm>
              <a:off x="639426" y="534039"/>
              <a:ext cx="3391238" cy="579438"/>
              <a:chOff x="1780838" y="931069"/>
              <a:chExt cx="3391238" cy="579438"/>
            </a:xfrm>
          </p:grpSpPr>
          <p:sp>
            <p:nvSpPr>
              <p:cNvPr id="52" name="矩形 49">
                <a:extLst>
                  <a:ext uri="{FF2B5EF4-FFF2-40B4-BE49-F238E27FC236}">
                    <a16:creationId xmlns:a16="http://schemas.microsoft.com/office/drawing/2014/main" id="{E9EC787E-403B-4522-81D8-1BEC1124CE56}"/>
                  </a:ext>
                </a:extLst>
              </p:cNvPr>
              <p:cNvSpPr>
                <a:spLocks noChangeArrowheads="1"/>
              </p:cNvSpPr>
              <p:nvPr/>
            </p:nvSpPr>
            <p:spPr bwMode="auto">
              <a:xfrm>
                <a:off x="2209463" y="983249"/>
                <a:ext cx="19050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dist">
                  <a:lnSpc>
                    <a:spcPct val="80000"/>
                  </a:lnSpc>
                </a:pPr>
                <a:r>
                  <a:rPr lang="zh-CN" altLang="en-US" sz="2800" b="1" dirty="0">
                    <a:latin typeface="+mn-lt"/>
                    <a:ea typeface="+mn-ea"/>
                    <a:cs typeface="+mn-ea"/>
                    <a:sym typeface="+mn-lt"/>
                  </a:rPr>
                  <a:t>功能实现</a:t>
                </a:r>
              </a:p>
            </p:txBody>
          </p:sp>
          <p:sp>
            <p:nvSpPr>
              <p:cNvPr id="54" name="矩形 46">
                <a:extLst>
                  <a:ext uri="{FF2B5EF4-FFF2-40B4-BE49-F238E27FC236}">
                    <a16:creationId xmlns:a16="http://schemas.microsoft.com/office/drawing/2014/main" id="{41FD39FF-AC0B-4B07-863B-299278657FA4}"/>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55" name="矩形 47">
                <a:extLst>
                  <a:ext uri="{FF2B5EF4-FFF2-40B4-BE49-F238E27FC236}">
                    <a16:creationId xmlns:a16="http://schemas.microsoft.com/office/drawing/2014/main" id="{E48C78E0-00E5-4DDF-9A3C-292A2144F0F3}"/>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2</a:t>
                </a:r>
              </a:p>
            </p:txBody>
          </p:sp>
        </p:grpSp>
        <p:sp>
          <p:nvSpPr>
            <p:cNvPr id="49" name="等腰三角形 45">
              <a:extLst>
                <a:ext uri="{FF2B5EF4-FFF2-40B4-BE49-F238E27FC236}">
                  <a16:creationId xmlns:a16="http://schemas.microsoft.com/office/drawing/2014/main" id="{428022A5-1385-46B1-8C82-C2DCF501702A}"/>
                </a:ext>
              </a:extLst>
            </p:cNvPr>
            <p:cNvSpPr>
              <a:spLocks noChangeArrowheads="1"/>
            </p:cNvSpPr>
            <p:nvPr/>
          </p:nvSpPr>
          <p:spPr bwMode="auto">
            <a:xfrm rot="10800000">
              <a:off x="1912090" y="1036284"/>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spTree>
    <p:extLst>
      <p:ext uri="{BB962C8B-B14F-4D97-AF65-F5344CB8AC3E}">
        <p14:creationId xmlns:p14="http://schemas.microsoft.com/office/powerpoint/2010/main" val="18401215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形状 37">
            <a:extLst>
              <a:ext uri="{FF2B5EF4-FFF2-40B4-BE49-F238E27FC236}">
                <a16:creationId xmlns:a16="http://schemas.microsoft.com/office/drawing/2014/main" id="{6E365597-3ACF-4E5D-91E4-D7B94CE55046}"/>
              </a:ext>
            </a:extLst>
          </p:cNvPr>
          <p:cNvSpPr/>
          <p:nvPr/>
        </p:nvSpPr>
        <p:spPr>
          <a:xfrm flipH="1">
            <a:off x="10124031" y="1871808"/>
            <a:ext cx="2347859" cy="2336800"/>
          </a:xfrm>
          <a:custGeom>
            <a:avLst/>
            <a:gdLst>
              <a:gd name="connsiteX0" fmla="*/ 1494440 w 2574608"/>
              <a:gd name="connsiteY0" fmla="*/ 0 h 2896510"/>
              <a:gd name="connsiteX1" fmla="*/ 0 w 2574608"/>
              <a:gd name="connsiteY1" fmla="*/ 2896510 h 2896510"/>
              <a:gd name="connsiteX2" fmla="*/ 2574608 w 2574608"/>
              <a:gd name="connsiteY2" fmla="*/ 2896510 h 2896510"/>
              <a:gd name="connsiteX3" fmla="*/ 1369060 w 2574608"/>
              <a:gd name="connsiteY3" fmla="*/ 243012 h 2896510"/>
              <a:gd name="connsiteX0" fmla="*/ 1494440 w 2574608"/>
              <a:gd name="connsiteY0" fmla="*/ 0 h 2896510"/>
              <a:gd name="connsiteX1" fmla="*/ 0 w 2574608"/>
              <a:gd name="connsiteY1" fmla="*/ 2896510 h 2896510"/>
              <a:gd name="connsiteX2" fmla="*/ 2574608 w 2574608"/>
              <a:gd name="connsiteY2" fmla="*/ 2896510 h 2896510"/>
              <a:gd name="connsiteX3" fmla="*/ 1324610 w 2574608"/>
              <a:gd name="connsiteY3" fmla="*/ 334029 h 2896510"/>
              <a:gd name="connsiteX4" fmla="*/ 1494440 w 2574608"/>
              <a:gd name="connsiteY4" fmla="*/ 0 h 2896510"/>
              <a:gd name="connsiteX0" fmla="*/ 1350513 w 2600511"/>
              <a:gd name="connsiteY0" fmla="*/ 0 h 2562481"/>
              <a:gd name="connsiteX1" fmla="*/ 25903 w 2600511"/>
              <a:gd name="connsiteY1" fmla="*/ 2562481 h 2562481"/>
              <a:gd name="connsiteX2" fmla="*/ 2600511 w 2600511"/>
              <a:gd name="connsiteY2" fmla="*/ 2562481 h 2562481"/>
              <a:gd name="connsiteX3" fmla="*/ 1350513 w 2600511"/>
              <a:gd name="connsiteY3" fmla="*/ 0 h 2562481"/>
              <a:gd name="connsiteX0" fmla="*/ 1347738 w 2597736"/>
              <a:gd name="connsiteY0" fmla="*/ 0 h 2562481"/>
              <a:gd name="connsiteX1" fmla="*/ 23128 w 2597736"/>
              <a:gd name="connsiteY1" fmla="*/ 2562481 h 2562481"/>
              <a:gd name="connsiteX2" fmla="*/ 2597736 w 2597736"/>
              <a:gd name="connsiteY2" fmla="*/ 2562481 h 2562481"/>
              <a:gd name="connsiteX3" fmla="*/ 1347738 w 2597736"/>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Lst>
            <a:ahLst/>
            <a:cxnLst>
              <a:cxn ang="0">
                <a:pos x="connsiteX0" y="connsiteY0"/>
              </a:cxn>
              <a:cxn ang="0">
                <a:pos x="connsiteX1" y="connsiteY1"/>
              </a:cxn>
              <a:cxn ang="0">
                <a:pos x="connsiteX2" y="connsiteY2"/>
              </a:cxn>
              <a:cxn ang="0">
                <a:pos x="connsiteX3" y="connsiteY3"/>
              </a:cxn>
            </a:cxnLst>
            <a:rect l="l" t="t" r="r" b="b"/>
            <a:pathLst>
              <a:path w="2574608" h="2562481">
                <a:moveTo>
                  <a:pt x="1324610" y="0"/>
                </a:moveTo>
                <a:cubicBezTo>
                  <a:pt x="1087067" y="448733"/>
                  <a:pt x="219234" y="2122701"/>
                  <a:pt x="0" y="2562481"/>
                </a:cubicBezTo>
                <a:lnTo>
                  <a:pt x="2574608" y="2562481"/>
                </a:lnTo>
                <a:lnTo>
                  <a:pt x="1324610"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9" name="任意多边形: 形状 38">
            <a:extLst>
              <a:ext uri="{FF2B5EF4-FFF2-40B4-BE49-F238E27FC236}">
                <a16:creationId xmlns:a16="http://schemas.microsoft.com/office/drawing/2014/main" id="{9BEA5C0F-EF65-46DB-9FF7-819C2D89BD87}"/>
              </a:ext>
            </a:extLst>
          </p:cNvPr>
          <p:cNvSpPr/>
          <p:nvPr/>
        </p:nvSpPr>
        <p:spPr>
          <a:xfrm flipH="1">
            <a:off x="7411079" y="4080479"/>
            <a:ext cx="2961700" cy="5555042"/>
          </a:xfrm>
          <a:custGeom>
            <a:avLst/>
            <a:gdLst>
              <a:gd name="connsiteX0" fmla="*/ 2048673 w 3593458"/>
              <a:gd name="connsiteY0" fmla="*/ 0 h 6196996"/>
              <a:gd name="connsiteX1" fmla="*/ 0 w 3593458"/>
              <a:gd name="connsiteY1" fmla="*/ 3543498 h 6196996"/>
              <a:gd name="connsiteX2" fmla="*/ 1350896 w 3593458"/>
              <a:gd name="connsiteY2" fmla="*/ 6196996 h 6196996"/>
              <a:gd name="connsiteX3" fmla="*/ 1764971 w 3593458"/>
              <a:gd name="connsiteY3" fmla="*/ 6196996 h 6196996"/>
              <a:gd name="connsiteX4" fmla="*/ 3593458 w 3593458"/>
              <a:gd name="connsiteY4" fmla="*/ 3034345 h 6196996"/>
              <a:gd name="connsiteX0" fmla="*/ 2100739 w 3645524"/>
              <a:gd name="connsiteY0" fmla="*/ 0 h 6196996"/>
              <a:gd name="connsiteX1" fmla="*/ 0 w 3645524"/>
              <a:gd name="connsiteY1" fmla="*/ 3624810 h 6196996"/>
              <a:gd name="connsiteX2" fmla="*/ 1402962 w 3645524"/>
              <a:gd name="connsiteY2" fmla="*/ 6196996 h 6196996"/>
              <a:gd name="connsiteX3" fmla="*/ 1817037 w 3645524"/>
              <a:gd name="connsiteY3" fmla="*/ 6196996 h 6196996"/>
              <a:gd name="connsiteX4" fmla="*/ 3645524 w 3645524"/>
              <a:gd name="connsiteY4" fmla="*/ 3034345 h 6196996"/>
              <a:gd name="connsiteX5" fmla="*/ 2100739 w 3645524"/>
              <a:gd name="connsiteY5" fmla="*/ 0 h 6196996"/>
              <a:gd name="connsiteX0" fmla="*/ 2043466 w 3645524"/>
              <a:gd name="connsiteY0" fmla="*/ 0 h 6097098"/>
              <a:gd name="connsiteX1" fmla="*/ 0 w 3645524"/>
              <a:gd name="connsiteY1" fmla="*/ 3524912 h 6097098"/>
              <a:gd name="connsiteX2" fmla="*/ 1402962 w 3645524"/>
              <a:gd name="connsiteY2" fmla="*/ 6097098 h 6097098"/>
              <a:gd name="connsiteX3" fmla="*/ 1817037 w 3645524"/>
              <a:gd name="connsiteY3" fmla="*/ 6097098 h 6097098"/>
              <a:gd name="connsiteX4" fmla="*/ 3645524 w 3645524"/>
              <a:gd name="connsiteY4" fmla="*/ 2934447 h 6097098"/>
              <a:gd name="connsiteX5" fmla="*/ 2043466 w 3645524"/>
              <a:gd name="connsiteY5" fmla="*/ 0 h 609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5524" h="6097098">
                <a:moveTo>
                  <a:pt x="2043466" y="0"/>
                </a:moveTo>
                <a:lnTo>
                  <a:pt x="0" y="3524912"/>
                </a:lnTo>
                <a:lnTo>
                  <a:pt x="1402962" y="6097098"/>
                </a:lnTo>
                <a:lnTo>
                  <a:pt x="1817037" y="6097098"/>
                </a:lnTo>
                <a:lnTo>
                  <a:pt x="3645524" y="2934447"/>
                </a:lnTo>
                <a:lnTo>
                  <a:pt x="2043466"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形状 42">
            <a:extLst>
              <a:ext uri="{FF2B5EF4-FFF2-40B4-BE49-F238E27FC236}">
                <a16:creationId xmlns:a16="http://schemas.microsoft.com/office/drawing/2014/main" id="{31E4D5E6-98D3-4E1E-8501-50A96EA297A6}"/>
              </a:ext>
            </a:extLst>
          </p:cNvPr>
          <p:cNvSpPr/>
          <p:nvPr/>
        </p:nvSpPr>
        <p:spPr>
          <a:xfrm flipH="1">
            <a:off x="6698536" y="-2553"/>
            <a:ext cx="3075901" cy="3404021"/>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4" name="任意多边形: 形状 43">
            <a:extLst>
              <a:ext uri="{FF2B5EF4-FFF2-40B4-BE49-F238E27FC236}">
                <a16:creationId xmlns:a16="http://schemas.microsoft.com/office/drawing/2014/main" id="{689A7C71-89DC-4CA1-8DBF-71C2D6530F62}"/>
              </a:ext>
            </a:extLst>
          </p:cNvPr>
          <p:cNvSpPr/>
          <p:nvPr/>
        </p:nvSpPr>
        <p:spPr>
          <a:xfrm flipV="1">
            <a:off x="-1171163" y="3972465"/>
            <a:ext cx="2629697" cy="2910218"/>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7" name="文本框 16">
            <a:extLst>
              <a:ext uri="{FF2B5EF4-FFF2-40B4-BE49-F238E27FC236}">
                <a16:creationId xmlns:a16="http://schemas.microsoft.com/office/drawing/2014/main" id="{8521CCBD-1767-47B0-A602-6DC1C4505B1D}"/>
              </a:ext>
            </a:extLst>
          </p:cNvPr>
          <p:cNvSpPr txBox="1"/>
          <p:nvPr/>
        </p:nvSpPr>
        <p:spPr>
          <a:xfrm>
            <a:off x="2390532" y="3157149"/>
            <a:ext cx="4599425" cy="923330"/>
          </a:xfrm>
          <a:prstGeom prst="rect">
            <a:avLst/>
          </a:prstGeom>
          <a:noFill/>
        </p:spPr>
        <p:txBody>
          <a:bodyPr wrap="square" rtlCol="0">
            <a:spAutoFit/>
            <a:scene3d>
              <a:camera prst="orthographicFront"/>
              <a:lightRig rig="threePt" dir="t"/>
            </a:scene3d>
            <a:sp3d contourW="12700"/>
          </a:bodyPr>
          <a:lstStyle/>
          <a:p>
            <a:pPr algn="ctr"/>
            <a:r>
              <a:rPr lang="zh-CN" altLang="en-US" sz="5400" b="1" i="1" spc="300" dirty="0">
                <a:solidFill>
                  <a:srgbClr val="0A2A6C"/>
                </a:solidFill>
                <a:cs typeface="+mn-ea"/>
                <a:sym typeface="+mn-lt"/>
              </a:rPr>
              <a:t>设计原理</a:t>
            </a:r>
          </a:p>
        </p:txBody>
      </p:sp>
      <p:sp>
        <p:nvSpPr>
          <p:cNvPr id="22" name="任意多边形: 形状 21">
            <a:extLst>
              <a:ext uri="{FF2B5EF4-FFF2-40B4-BE49-F238E27FC236}">
                <a16:creationId xmlns:a16="http://schemas.microsoft.com/office/drawing/2014/main" id="{C20D84CE-EDB0-4050-A7FD-54AAC4C986A4}"/>
              </a:ext>
            </a:extLst>
          </p:cNvPr>
          <p:cNvSpPr/>
          <p:nvPr/>
        </p:nvSpPr>
        <p:spPr>
          <a:xfrm rot="16200000" flipV="1">
            <a:off x="2623949" y="1018206"/>
            <a:ext cx="727842" cy="2907668"/>
          </a:xfrm>
          <a:custGeom>
            <a:avLst/>
            <a:gdLst>
              <a:gd name="connsiteX0" fmla="*/ 1215429 w 1215429"/>
              <a:gd name="connsiteY0" fmla="*/ 607723 h 6130926"/>
              <a:gd name="connsiteX1" fmla="*/ 1215429 w 1215429"/>
              <a:gd name="connsiteY1" fmla="*/ 1506022 h 6130926"/>
              <a:gd name="connsiteX2" fmla="*/ 1215429 w 1215429"/>
              <a:gd name="connsiteY2" fmla="*/ 2535583 h 6130926"/>
              <a:gd name="connsiteX3" fmla="*/ 1215429 w 1215429"/>
              <a:gd name="connsiteY3" fmla="*/ 2535586 h 6130926"/>
              <a:gd name="connsiteX4" fmla="*/ 1215429 w 1215429"/>
              <a:gd name="connsiteY4" fmla="*/ 3304763 h 6130926"/>
              <a:gd name="connsiteX5" fmla="*/ 1215429 w 1215429"/>
              <a:gd name="connsiteY5" fmla="*/ 3433882 h 6130926"/>
              <a:gd name="connsiteX6" fmla="*/ 1215429 w 1215429"/>
              <a:gd name="connsiteY6" fmla="*/ 3433885 h 6130926"/>
              <a:gd name="connsiteX7" fmla="*/ 1215429 w 1215429"/>
              <a:gd name="connsiteY7" fmla="*/ 4203062 h 6130926"/>
              <a:gd name="connsiteX8" fmla="*/ 1215429 w 1215429"/>
              <a:gd name="connsiteY8" fmla="*/ 4569220 h 6130926"/>
              <a:gd name="connsiteX9" fmla="*/ 1215429 w 1215429"/>
              <a:gd name="connsiteY9" fmla="*/ 5467519 h 6130926"/>
              <a:gd name="connsiteX10" fmla="*/ 1168541 w 1215429"/>
              <a:gd name="connsiteY10" fmla="*/ 5420629 h 6130926"/>
              <a:gd name="connsiteX11" fmla="*/ 1168136 w 1215429"/>
              <a:gd name="connsiteY11" fmla="*/ 5420225 h 6130926"/>
              <a:gd name="connsiteX12" fmla="*/ 607715 w 1215429"/>
              <a:gd name="connsiteY12" fmla="*/ 4859796 h 6130926"/>
              <a:gd name="connsiteX13" fmla="*/ 47294 w 1215429"/>
              <a:gd name="connsiteY13" fmla="*/ 5420225 h 6130926"/>
              <a:gd name="connsiteX14" fmla="*/ 45688 w 1215429"/>
              <a:gd name="connsiteY14" fmla="*/ 5421829 h 6130926"/>
              <a:gd name="connsiteX15" fmla="*/ 1 w 1215429"/>
              <a:gd name="connsiteY15" fmla="*/ 5467519 h 6130926"/>
              <a:gd name="connsiteX16" fmla="*/ 1 w 1215429"/>
              <a:gd name="connsiteY16" fmla="*/ 6130925 h 6130926"/>
              <a:gd name="connsiteX17" fmla="*/ 0 w 1215429"/>
              <a:gd name="connsiteY17" fmla="*/ 6130926 h 6130926"/>
              <a:gd name="connsiteX18" fmla="*/ 0 w 1215429"/>
              <a:gd name="connsiteY18" fmla="*/ 5232627 h 6130926"/>
              <a:gd name="connsiteX19" fmla="*/ 0 w 1215429"/>
              <a:gd name="connsiteY19" fmla="*/ 5232627 h 6130926"/>
              <a:gd name="connsiteX20" fmla="*/ 0 w 1215429"/>
              <a:gd name="connsiteY20" fmla="*/ 4203062 h 6130926"/>
              <a:gd name="connsiteX21" fmla="*/ 0 w 1215429"/>
              <a:gd name="connsiteY21" fmla="*/ 4203063 h 6130926"/>
              <a:gd name="connsiteX22" fmla="*/ 0 w 1215429"/>
              <a:gd name="connsiteY22" fmla="*/ 3304764 h 6130926"/>
              <a:gd name="connsiteX23" fmla="*/ 0 w 1215429"/>
              <a:gd name="connsiteY23" fmla="*/ 3304764 h 6130926"/>
              <a:gd name="connsiteX24" fmla="*/ 1 w 1215429"/>
              <a:gd name="connsiteY24" fmla="*/ 607723 h 6130926"/>
              <a:gd name="connsiteX25" fmla="*/ 45688 w 1215429"/>
              <a:gd name="connsiteY25" fmla="*/ 562032 h 6130926"/>
              <a:gd name="connsiteX26" fmla="*/ 47294 w 1215429"/>
              <a:gd name="connsiteY26" fmla="*/ 560428 h 6130926"/>
              <a:gd name="connsiteX27" fmla="*/ 607716 w 1215429"/>
              <a:gd name="connsiteY27" fmla="*/ 0 h 6130926"/>
              <a:gd name="connsiteX28" fmla="*/ 1168137 w 1215429"/>
              <a:gd name="connsiteY28" fmla="*/ 560428 h 6130926"/>
              <a:gd name="connsiteX29" fmla="*/ 1168542 w 1215429"/>
              <a:gd name="connsiteY29" fmla="*/ 560833 h 613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15429" h="6130926">
                <a:moveTo>
                  <a:pt x="1215429" y="607723"/>
                </a:moveTo>
                <a:lnTo>
                  <a:pt x="1215429" y="1506022"/>
                </a:lnTo>
                <a:lnTo>
                  <a:pt x="1215429" y="2535583"/>
                </a:lnTo>
                <a:lnTo>
                  <a:pt x="1215429" y="2535586"/>
                </a:lnTo>
                <a:lnTo>
                  <a:pt x="1215429" y="3304763"/>
                </a:lnTo>
                <a:lnTo>
                  <a:pt x="1215429" y="3433882"/>
                </a:lnTo>
                <a:lnTo>
                  <a:pt x="1215429" y="3433885"/>
                </a:lnTo>
                <a:lnTo>
                  <a:pt x="1215429" y="4203062"/>
                </a:lnTo>
                <a:lnTo>
                  <a:pt x="1215429" y="4569220"/>
                </a:lnTo>
                <a:lnTo>
                  <a:pt x="1215429" y="5467519"/>
                </a:lnTo>
                <a:lnTo>
                  <a:pt x="1168541" y="5420629"/>
                </a:lnTo>
                <a:lnTo>
                  <a:pt x="1168136" y="5420225"/>
                </a:lnTo>
                <a:lnTo>
                  <a:pt x="607715" y="4859796"/>
                </a:lnTo>
                <a:lnTo>
                  <a:pt x="47294" y="5420225"/>
                </a:lnTo>
                <a:lnTo>
                  <a:pt x="45688" y="5421829"/>
                </a:lnTo>
                <a:lnTo>
                  <a:pt x="1" y="5467519"/>
                </a:lnTo>
                <a:lnTo>
                  <a:pt x="1" y="6130925"/>
                </a:lnTo>
                <a:lnTo>
                  <a:pt x="0" y="6130926"/>
                </a:lnTo>
                <a:lnTo>
                  <a:pt x="0" y="5232627"/>
                </a:lnTo>
                <a:lnTo>
                  <a:pt x="0" y="5232627"/>
                </a:lnTo>
                <a:lnTo>
                  <a:pt x="0" y="4203062"/>
                </a:lnTo>
                <a:lnTo>
                  <a:pt x="0" y="4203063"/>
                </a:lnTo>
                <a:lnTo>
                  <a:pt x="0" y="3304764"/>
                </a:lnTo>
                <a:lnTo>
                  <a:pt x="0" y="3304764"/>
                </a:lnTo>
                <a:cubicBezTo>
                  <a:pt x="0" y="2405750"/>
                  <a:pt x="1" y="1506736"/>
                  <a:pt x="1" y="607723"/>
                </a:cubicBezTo>
                <a:lnTo>
                  <a:pt x="45688" y="562032"/>
                </a:lnTo>
                <a:lnTo>
                  <a:pt x="47294" y="560428"/>
                </a:lnTo>
                <a:lnTo>
                  <a:pt x="607716" y="0"/>
                </a:lnTo>
                <a:lnTo>
                  <a:pt x="1168137" y="560428"/>
                </a:lnTo>
                <a:lnTo>
                  <a:pt x="1168542" y="560833"/>
                </a:lnTo>
                <a:close/>
              </a:path>
            </a:pathLst>
          </a:custGeom>
          <a:solidFill>
            <a:srgbClr val="0A2A6C"/>
          </a:solidFill>
          <a:ln>
            <a:noFill/>
          </a:ln>
          <a:effectLst>
            <a:outerShdw blurRad="50800" dist="165100" dir="8100000" algn="tr" rotWithShape="0">
              <a:schemeClr val="bg1">
                <a:lumMod val="50000"/>
                <a:alpha val="6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cs typeface="+mn-ea"/>
                <a:sym typeface="+mn-lt"/>
              </a:rPr>
              <a:t>   Part 02</a:t>
            </a:r>
          </a:p>
        </p:txBody>
      </p:sp>
      <p:pic>
        <p:nvPicPr>
          <p:cNvPr id="13" name="图片 12">
            <a:extLst>
              <a:ext uri="{FF2B5EF4-FFF2-40B4-BE49-F238E27FC236}">
                <a16:creationId xmlns:a16="http://schemas.microsoft.com/office/drawing/2014/main" id="{49936963-F883-4D4D-AA05-283B16841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069637" cy="1699458"/>
          </a:xfrm>
          <a:prstGeom prst="rect">
            <a:avLst/>
          </a:prstGeom>
        </p:spPr>
      </p:pic>
      <p:sp>
        <p:nvSpPr>
          <p:cNvPr id="10" name="矩形 9">
            <a:extLst>
              <a:ext uri="{FF2B5EF4-FFF2-40B4-BE49-F238E27FC236}">
                <a16:creationId xmlns:a16="http://schemas.microsoft.com/office/drawing/2014/main" id="{CE3A70B7-0229-4AAD-8EA8-773061B3EDCE}"/>
              </a:ext>
            </a:extLst>
          </p:cNvPr>
          <p:cNvSpPr/>
          <p:nvPr/>
        </p:nvSpPr>
        <p:spPr>
          <a:xfrm>
            <a:off x="4245112" y="4170834"/>
            <a:ext cx="4860904" cy="461665"/>
          </a:xfrm>
          <a:prstGeom prst="rect">
            <a:avLst/>
          </a:prstGeom>
        </p:spPr>
        <p:txBody>
          <a:bodyPr wrap="square">
            <a:spAutoFit/>
          </a:bodyPr>
          <a:lstStyle/>
          <a:p>
            <a:r>
              <a:rPr lang="zh-CN" altLang="en-US" sz="2400" dirty="0">
                <a:solidFill>
                  <a:schemeClr val="tx2"/>
                </a:solidFill>
                <a:cs typeface="+mn-ea"/>
                <a:sym typeface="+mn-lt"/>
              </a:rPr>
              <a:t>设计原理概述</a:t>
            </a:r>
          </a:p>
        </p:txBody>
      </p:sp>
    </p:spTree>
    <p:extLst>
      <p:ext uri="{BB962C8B-B14F-4D97-AF65-F5344CB8AC3E}">
        <p14:creationId xmlns:p14="http://schemas.microsoft.com/office/powerpoint/2010/main" val="57823711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0-#ppt_w/2"/>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75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1000" fill="hold"/>
                                        <p:tgtEl>
                                          <p:spTgt spid="43"/>
                                        </p:tgtEl>
                                        <p:attrNameLst>
                                          <p:attrName>ppt_x</p:attrName>
                                        </p:attrNameLst>
                                      </p:cBhvr>
                                      <p:tavLst>
                                        <p:tav tm="0">
                                          <p:val>
                                            <p:strVal val="#ppt_x"/>
                                          </p:val>
                                        </p:tav>
                                        <p:tav tm="100000">
                                          <p:val>
                                            <p:strVal val="#ppt_x"/>
                                          </p:val>
                                        </p:tav>
                                      </p:tavLst>
                                    </p:anim>
                                    <p:anim calcmode="lin" valueType="num">
                                      <p:cBhvr additive="base">
                                        <p:cTn id="12" dur="10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down)">
                                      <p:cBhvr>
                                        <p:cTn id="17" dur="500"/>
                                        <p:tgtEl>
                                          <p:spTgt spid="39"/>
                                        </p:tgtEl>
                                      </p:cBhvr>
                                    </p:animEffect>
                                  </p:childTnLst>
                                </p:cTn>
                              </p:par>
                              <p:par>
                                <p:cTn id="18" presetID="2" presetClass="entr" presetSubtype="6" decel="10000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1000" fill="hold"/>
                                        <p:tgtEl>
                                          <p:spTgt spid="38"/>
                                        </p:tgtEl>
                                        <p:attrNameLst>
                                          <p:attrName>ppt_x</p:attrName>
                                        </p:attrNameLst>
                                      </p:cBhvr>
                                      <p:tavLst>
                                        <p:tav tm="0">
                                          <p:val>
                                            <p:strVal val="1+#ppt_w/2"/>
                                          </p:val>
                                        </p:tav>
                                        <p:tav tm="100000">
                                          <p:val>
                                            <p:strVal val="#ppt_x"/>
                                          </p:val>
                                        </p:tav>
                                      </p:tavLst>
                                    </p:anim>
                                    <p:anim calcmode="lin" valueType="num">
                                      <p:cBhvr additive="base">
                                        <p:cTn id="21"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3" grpId="0" animBg="1"/>
      <p:bldP spid="44" grpId="0" animBg="1"/>
      <p:bldP spid="17" grpId="0"/>
      <p:bldP spid="22"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5AC7212-417D-48FC-ADCD-3A9967EE143B}"/>
              </a:ext>
            </a:extLst>
          </p:cNvPr>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2" name="组合 21">
            <a:extLst>
              <a:ext uri="{FF2B5EF4-FFF2-40B4-BE49-F238E27FC236}">
                <a16:creationId xmlns:a16="http://schemas.microsoft.com/office/drawing/2014/main" id="{7729B070-A8C3-4930-B272-CCB78D1E452C}"/>
              </a:ext>
            </a:extLst>
          </p:cNvPr>
          <p:cNvGrpSpPr/>
          <p:nvPr/>
        </p:nvGrpSpPr>
        <p:grpSpPr>
          <a:xfrm>
            <a:off x="639426" y="534039"/>
            <a:ext cx="3391238" cy="733002"/>
            <a:chOff x="639426" y="534039"/>
            <a:chExt cx="3391238" cy="733002"/>
          </a:xfrm>
        </p:grpSpPr>
        <p:grpSp>
          <p:nvGrpSpPr>
            <p:cNvPr id="23" name="组合 22">
              <a:extLst>
                <a:ext uri="{FF2B5EF4-FFF2-40B4-BE49-F238E27FC236}">
                  <a16:creationId xmlns:a16="http://schemas.microsoft.com/office/drawing/2014/main" id="{96AA147B-712F-49E5-BDA5-FB99AE1B0691}"/>
                </a:ext>
              </a:extLst>
            </p:cNvPr>
            <p:cNvGrpSpPr/>
            <p:nvPr/>
          </p:nvGrpSpPr>
          <p:grpSpPr>
            <a:xfrm>
              <a:off x="639426" y="534039"/>
              <a:ext cx="3391238" cy="579438"/>
              <a:chOff x="1780838" y="931069"/>
              <a:chExt cx="3391238" cy="579438"/>
            </a:xfrm>
          </p:grpSpPr>
          <p:sp>
            <p:nvSpPr>
              <p:cNvPr id="25" name="矩形 49">
                <a:extLst>
                  <a:ext uri="{FF2B5EF4-FFF2-40B4-BE49-F238E27FC236}">
                    <a16:creationId xmlns:a16="http://schemas.microsoft.com/office/drawing/2014/main" id="{C99A499E-053E-4B63-8FFE-DDC28CA3F390}"/>
                  </a:ext>
                </a:extLst>
              </p:cNvPr>
              <p:cNvSpPr>
                <a:spLocks noChangeArrowheads="1"/>
              </p:cNvSpPr>
              <p:nvPr/>
            </p:nvSpPr>
            <p:spPr bwMode="auto">
              <a:xfrm>
                <a:off x="2155827" y="1007810"/>
                <a:ext cx="19050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r>
                  <a:rPr lang="zh-CN" altLang="en-US" sz="2800" b="1" dirty="0">
                    <a:latin typeface="+mn-lt"/>
                    <a:ea typeface="+mn-ea"/>
                    <a:cs typeface="+mn-ea"/>
                    <a:sym typeface="+mn-lt"/>
                  </a:rPr>
                  <a:t>设计原理</a:t>
                </a:r>
              </a:p>
            </p:txBody>
          </p:sp>
          <p:sp>
            <p:nvSpPr>
              <p:cNvPr id="26" name="矩形 46">
                <a:extLst>
                  <a:ext uri="{FF2B5EF4-FFF2-40B4-BE49-F238E27FC236}">
                    <a16:creationId xmlns:a16="http://schemas.microsoft.com/office/drawing/2014/main" id="{A762B703-46B4-4955-9933-D658BA10B19D}"/>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27" name="矩形 47">
                <a:extLst>
                  <a:ext uri="{FF2B5EF4-FFF2-40B4-BE49-F238E27FC236}">
                    <a16:creationId xmlns:a16="http://schemas.microsoft.com/office/drawing/2014/main" id="{3CBE8564-3A6F-4C6D-B708-E6EFABC43E5D}"/>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1</a:t>
                </a:r>
              </a:p>
            </p:txBody>
          </p:sp>
        </p:grpSp>
        <p:sp>
          <p:nvSpPr>
            <p:cNvPr id="24" name="等腰三角形 45">
              <a:extLst>
                <a:ext uri="{FF2B5EF4-FFF2-40B4-BE49-F238E27FC236}">
                  <a16:creationId xmlns:a16="http://schemas.microsoft.com/office/drawing/2014/main" id="{A401FB9B-64F4-49AE-967B-6242AD5E3491}"/>
                </a:ext>
              </a:extLst>
            </p:cNvPr>
            <p:cNvSpPr>
              <a:spLocks noChangeArrowheads="1"/>
            </p:cNvSpPr>
            <p:nvPr/>
          </p:nvSpPr>
          <p:spPr bwMode="auto">
            <a:xfrm rot="10800000">
              <a:off x="1533906" y="1052936"/>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sp>
        <p:nvSpPr>
          <p:cNvPr id="31" name="矩形 22">
            <a:extLst>
              <a:ext uri="{FF2B5EF4-FFF2-40B4-BE49-F238E27FC236}">
                <a16:creationId xmlns:a16="http://schemas.microsoft.com/office/drawing/2014/main" id="{80B6A55C-6E63-4B59-9DE2-9C415861601A}"/>
              </a:ext>
            </a:extLst>
          </p:cNvPr>
          <p:cNvSpPr>
            <a:spLocks noChangeArrowheads="1"/>
          </p:cNvSpPr>
          <p:nvPr/>
        </p:nvSpPr>
        <p:spPr bwMode="auto">
          <a:xfrm>
            <a:off x="1216397" y="1522056"/>
            <a:ext cx="9409031" cy="4651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marL="285750" indent="-285750">
              <a:lnSpc>
                <a:spcPct val="150000"/>
              </a:lnSpc>
              <a:spcBef>
                <a:spcPct val="0"/>
              </a:spcBef>
              <a:buFont typeface="Wingdings" panose="05000000000000000000" pitchFamily="2" charset="2"/>
              <a:buChar char="u"/>
            </a:pPr>
            <a:r>
              <a:rPr lang="zh-CN" altLang="zh-CN" dirty="0"/>
              <a:t>从左到右逐个字符地读入源程序，对构成源程序的字符流进行扫描和分解，识别出一个个单词。</a:t>
            </a:r>
            <a:endParaRPr lang="en-US" altLang="zh-CN" dirty="0"/>
          </a:p>
          <a:p>
            <a:pPr marL="285750" indent="-285750">
              <a:lnSpc>
                <a:spcPct val="150000"/>
              </a:lnSpc>
              <a:spcBef>
                <a:spcPct val="0"/>
              </a:spcBef>
              <a:buFont typeface="Wingdings" panose="05000000000000000000" pitchFamily="2" charset="2"/>
              <a:buChar char="u"/>
            </a:pPr>
            <a:r>
              <a:rPr lang="zh-CN" altLang="zh-CN" dirty="0"/>
              <a:t>然后根据预先定义的文法规则，采用递归下降子程序的文法分析方法从源程序单词符号串中识别出语法成分，</a:t>
            </a:r>
            <a:r>
              <a:rPr lang="zh-CN" altLang="en-US" dirty="0"/>
              <a:t>即将文法中每个非终结符转化为对于子程序的调用，同时进行语法检查。</a:t>
            </a:r>
            <a:r>
              <a:rPr lang="zh-CN" altLang="zh-CN" dirty="0"/>
              <a:t>。</a:t>
            </a:r>
            <a:endParaRPr lang="en-US" altLang="zh-CN" dirty="0"/>
          </a:p>
          <a:p>
            <a:pPr marL="285750" indent="-285750">
              <a:lnSpc>
                <a:spcPct val="150000"/>
              </a:lnSpc>
              <a:spcBef>
                <a:spcPct val="0"/>
              </a:spcBef>
              <a:buFont typeface="Wingdings" panose="05000000000000000000" pitchFamily="2" charset="2"/>
              <a:buChar char="u"/>
            </a:pPr>
            <a:r>
              <a:rPr lang="zh-CN" altLang="zh-CN" dirty="0"/>
              <a:t>接下来根据</a:t>
            </a:r>
            <a:r>
              <a:rPr lang="zh-CN" altLang="en-US" dirty="0"/>
              <a:t>对应的不同的子程序，建立相应的符号表及语义分析</a:t>
            </a:r>
            <a:r>
              <a:rPr lang="zh-CN" altLang="zh-CN" dirty="0"/>
              <a:t>，为代码生成阶段收集信息。</a:t>
            </a:r>
            <a:endParaRPr lang="en-US" altLang="zh-CN" dirty="0"/>
          </a:p>
          <a:p>
            <a:pPr marL="285750" indent="-285750">
              <a:lnSpc>
                <a:spcPct val="150000"/>
              </a:lnSpc>
              <a:spcBef>
                <a:spcPct val="0"/>
              </a:spcBef>
              <a:buFont typeface="Wingdings" panose="05000000000000000000" pitchFamily="2" charset="2"/>
              <a:buChar char="u"/>
            </a:pPr>
            <a:r>
              <a:rPr lang="zh-CN" altLang="zh-CN" dirty="0"/>
              <a:t>当以上过程都顺利无误时，编译器会生成中间代码</a:t>
            </a:r>
            <a:r>
              <a:rPr lang="zh-CN" altLang="en-US" dirty="0"/>
              <a:t>（四元式）</a:t>
            </a:r>
            <a:r>
              <a:rPr lang="zh-CN" altLang="zh-CN" dirty="0"/>
              <a:t>作为内部表示形式，最终生成目标代码，也就是</a:t>
            </a:r>
            <a:r>
              <a:rPr lang="en-US" altLang="zh-CN"/>
              <a:t>Mips</a:t>
            </a:r>
            <a:r>
              <a:rPr lang="zh-CN" altLang="zh-CN" dirty="0"/>
              <a:t>汇编代码</a:t>
            </a:r>
            <a:r>
              <a:rPr lang="zh-CN" altLang="en-US" dirty="0"/>
              <a:t>。</a:t>
            </a:r>
            <a:endParaRPr lang="en-US" altLang="zh-CN" dirty="0"/>
          </a:p>
          <a:p>
            <a:pPr marL="285750" indent="-285750">
              <a:lnSpc>
                <a:spcPct val="150000"/>
              </a:lnSpc>
              <a:spcBef>
                <a:spcPct val="0"/>
              </a:spcBef>
              <a:buFont typeface="Wingdings" panose="05000000000000000000" pitchFamily="2" charset="2"/>
              <a:buChar char="u"/>
            </a:pPr>
            <a:r>
              <a:rPr lang="zh-CN" altLang="zh-CN" dirty="0"/>
              <a:t>最后在</a:t>
            </a:r>
            <a:r>
              <a:rPr lang="en-US" altLang="zh-CN" dirty="0" err="1"/>
              <a:t>Mips</a:t>
            </a:r>
            <a:r>
              <a:rPr lang="zh-CN" altLang="zh-CN" dirty="0"/>
              <a:t>模拟器上运行。</a:t>
            </a:r>
            <a:endParaRPr lang="zh-CN" altLang="en-US" sz="1600" dirty="0">
              <a:solidFill>
                <a:schemeClr val="bg2">
                  <a:lumMod val="25000"/>
                </a:schemeClr>
              </a:solidFill>
              <a:latin typeface="+mn-lt"/>
              <a:ea typeface="+mn-ea"/>
              <a:cs typeface="+mn-ea"/>
              <a:sym typeface="+mn-lt"/>
            </a:endParaRPr>
          </a:p>
        </p:txBody>
      </p:sp>
    </p:spTree>
    <p:extLst>
      <p:ext uri="{BB962C8B-B14F-4D97-AF65-F5344CB8AC3E}">
        <p14:creationId xmlns:p14="http://schemas.microsoft.com/office/powerpoint/2010/main" val="1826949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形状 37">
            <a:extLst>
              <a:ext uri="{FF2B5EF4-FFF2-40B4-BE49-F238E27FC236}">
                <a16:creationId xmlns:a16="http://schemas.microsoft.com/office/drawing/2014/main" id="{6E365597-3ACF-4E5D-91E4-D7B94CE55046}"/>
              </a:ext>
            </a:extLst>
          </p:cNvPr>
          <p:cNvSpPr/>
          <p:nvPr/>
        </p:nvSpPr>
        <p:spPr>
          <a:xfrm flipH="1">
            <a:off x="10280821" y="2538626"/>
            <a:ext cx="2347859" cy="2336800"/>
          </a:xfrm>
          <a:custGeom>
            <a:avLst/>
            <a:gdLst>
              <a:gd name="connsiteX0" fmla="*/ 1494440 w 2574608"/>
              <a:gd name="connsiteY0" fmla="*/ 0 h 2896510"/>
              <a:gd name="connsiteX1" fmla="*/ 0 w 2574608"/>
              <a:gd name="connsiteY1" fmla="*/ 2896510 h 2896510"/>
              <a:gd name="connsiteX2" fmla="*/ 2574608 w 2574608"/>
              <a:gd name="connsiteY2" fmla="*/ 2896510 h 2896510"/>
              <a:gd name="connsiteX3" fmla="*/ 1369060 w 2574608"/>
              <a:gd name="connsiteY3" fmla="*/ 243012 h 2896510"/>
              <a:gd name="connsiteX0" fmla="*/ 1494440 w 2574608"/>
              <a:gd name="connsiteY0" fmla="*/ 0 h 2896510"/>
              <a:gd name="connsiteX1" fmla="*/ 0 w 2574608"/>
              <a:gd name="connsiteY1" fmla="*/ 2896510 h 2896510"/>
              <a:gd name="connsiteX2" fmla="*/ 2574608 w 2574608"/>
              <a:gd name="connsiteY2" fmla="*/ 2896510 h 2896510"/>
              <a:gd name="connsiteX3" fmla="*/ 1324610 w 2574608"/>
              <a:gd name="connsiteY3" fmla="*/ 334029 h 2896510"/>
              <a:gd name="connsiteX4" fmla="*/ 1494440 w 2574608"/>
              <a:gd name="connsiteY4" fmla="*/ 0 h 2896510"/>
              <a:gd name="connsiteX0" fmla="*/ 1350513 w 2600511"/>
              <a:gd name="connsiteY0" fmla="*/ 0 h 2562481"/>
              <a:gd name="connsiteX1" fmla="*/ 25903 w 2600511"/>
              <a:gd name="connsiteY1" fmla="*/ 2562481 h 2562481"/>
              <a:gd name="connsiteX2" fmla="*/ 2600511 w 2600511"/>
              <a:gd name="connsiteY2" fmla="*/ 2562481 h 2562481"/>
              <a:gd name="connsiteX3" fmla="*/ 1350513 w 2600511"/>
              <a:gd name="connsiteY3" fmla="*/ 0 h 2562481"/>
              <a:gd name="connsiteX0" fmla="*/ 1347738 w 2597736"/>
              <a:gd name="connsiteY0" fmla="*/ 0 h 2562481"/>
              <a:gd name="connsiteX1" fmla="*/ 23128 w 2597736"/>
              <a:gd name="connsiteY1" fmla="*/ 2562481 h 2562481"/>
              <a:gd name="connsiteX2" fmla="*/ 2597736 w 2597736"/>
              <a:gd name="connsiteY2" fmla="*/ 2562481 h 2562481"/>
              <a:gd name="connsiteX3" fmla="*/ 1347738 w 2597736"/>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Lst>
            <a:ahLst/>
            <a:cxnLst>
              <a:cxn ang="0">
                <a:pos x="connsiteX0" y="connsiteY0"/>
              </a:cxn>
              <a:cxn ang="0">
                <a:pos x="connsiteX1" y="connsiteY1"/>
              </a:cxn>
              <a:cxn ang="0">
                <a:pos x="connsiteX2" y="connsiteY2"/>
              </a:cxn>
              <a:cxn ang="0">
                <a:pos x="connsiteX3" y="connsiteY3"/>
              </a:cxn>
            </a:cxnLst>
            <a:rect l="l" t="t" r="r" b="b"/>
            <a:pathLst>
              <a:path w="2574608" h="2562481">
                <a:moveTo>
                  <a:pt x="1324610" y="0"/>
                </a:moveTo>
                <a:cubicBezTo>
                  <a:pt x="1087067" y="448733"/>
                  <a:pt x="219234" y="2122701"/>
                  <a:pt x="0" y="2562481"/>
                </a:cubicBezTo>
                <a:lnTo>
                  <a:pt x="2574608" y="2562481"/>
                </a:lnTo>
                <a:lnTo>
                  <a:pt x="1324610"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9" name="任意多边形: 形状 38">
            <a:extLst>
              <a:ext uri="{FF2B5EF4-FFF2-40B4-BE49-F238E27FC236}">
                <a16:creationId xmlns:a16="http://schemas.microsoft.com/office/drawing/2014/main" id="{9BEA5C0F-EF65-46DB-9FF7-819C2D89BD87}"/>
              </a:ext>
            </a:extLst>
          </p:cNvPr>
          <p:cNvSpPr/>
          <p:nvPr/>
        </p:nvSpPr>
        <p:spPr>
          <a:xfrm flipH="1">
            <a:off x="8086912" y="4080479"/>
            <a:ext cx="2961700" cy="5555042"/>
          </a:xfrm>
          <a:custGeom>
            <a:avLst/>
            <a:gdLst>
              <a:gd name="connsiteX0" fmla="*/ 2048673 w 3593458"/>
              <a:gd name="connsiteY0" fmla="*/ 0 h 6196996"/>
              <a:gd name="connsiteX1" fmla="*/ 0 w 3593458"/>
              <a:gd name="connsiteY1" fmla="*/ 3543498 h 6196996"/>
              <a:gd name="connsiteX2" fmla="*/ 1350896 w 3593458"/>
              <a:gd name="connsiteY2" fmla="*/ 6196996 h 6196996"/>
              <a:gd name="connsiteX3" fmla="*/ 1764971 w 3593458"/>
              <a:gd name="connsiteY3" fmla="*/ 6196996 h 6196996"/>
              <a:gd name="connsiteX4" fmla="*/ 3593458 w 3593458"/>
              <a:gd name="connsiteY4" fmla="*/ 3034345 h 6196996"/>
              <a:gd name="connsiteX0" fmla="*/ 2100739 w 3645524"/>
              <a:gd name="connsiteY0" fmla="*/ 0 h 6196996"/>
              <a:gd name="connsiteX1" fmla="*/ 0 w 3645524"/>
              <a:gd name="connsiteY1" fmla="*/ 3624810 h 6196996"/>
              <a:gd name="connsiteX2" fmla="*/ 1402962 w 3645524"/>
              <a:gd name="connsiteY2" fmla="*/ 6196996 h 6196996"/>
              <a:gd name="connsiteX3" fmla="*/ 1817037 w 3645524"/>
              <a:gd name="connsiteY3" fmla="*/ 6196996 h 6196996"/>
              <a:gd name="connsiteX4" fmla="*/ 3645524 w 3645524"/>
              <a:gd name="connsiteY4" fmla="*/ 3034345 h 6196996"/>
              <a:gd name="connsiteX5" fmla="*/ 2100739 w 3645524"/>
              <a:gd name="connsiteY5" fmla="*/ 0 h 6196996"/>
              <a:gd name="connsiteX0" fmla="*/ 2043466 w 3645524"/>
              <a:gd name="connsiteY0" fmla="*/ 0 h 6097098"/>
              <a:gd name="connsiteX1" fmla="*/ 0 w 3645524"/>
              <a:gd name="connsiteY1" fmla="*/ 3524912 h 6097098"/>
              <a:gd name="connsiteX2" fmla="*/ 1402962 w 3645524"/>
              <a:gd name="connsiteY2" fmla="*/ 6097098 h 6097098"/>
              <a:gd name="connsiteX3" fmla="*/ 1817037 w 3645524"/>
              <a:gd name="connsiteY3" fmla="*/ 6097098 h 6097098"/>
              <a:gd name="connsiteX4" fmla="*/ 3645524 w 3645524"/>
              <a:gd name="connsiteY4" fmla="*/ 2934447 h 6097098"/>
              <a:gd name="connsiteX5" fmla="*/ 2043466 w 3645524"/>
              <a:gd name="connsiteY5" fmla="*/ 0 h 609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5524" h="6097098">
                <a:moveTo>
                  <a:pt x="2043466" y="0"/>
                </a:moveTo>
                <a:lnTo>
                  <a:pt x="0" y="3524912"/>
                </a:lnTo>
                <a:lnTo>
                  <a:pt x="1402962" y="6097098"/>
                </a:lnTo>
                <a:lnTo>
                  <a:pt x="1817037" y="6097098"/>
                </a:lnTo>
                <a:lnTo>
                  <a:pt x="3645524" y="2934447"/>
                </a:lnTo>
                <a:lnTo>
                  <a:pt x="2043466"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形状 42">
            <a:extLst>
              <a:ext uri="{FF2B5EF4-FFF2-40B4-BE49-F238E27FC236}">
                <a16:creationId xmlns:a16="http://schemas.microsoft.com/office/drawing/2014/main" id="{31E4D5E6-98D3-4E1E-8501-50A96EA297A6}"/>
              </a:ext>
            </a:extLst>
          </p:cNvPr>
          <p:cNvSpPr/>
          <p:nvPr/>
        </p:nvSpPr>
        <p:spPr>
          <a:xfrm flipH="1">
            <a:off x="8378849" y="-17337"/>
            <a:ext cx="3075901" cy="3404021"/>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4" name="任意多边形: 形状 43">
            <a:extLst>
              <a:ext uri="{FF2B5EF4-FFF2-40B4-BE49-F238E27FC236}">
                <a16:creationId xmlns:a16="http://schemas.microsoft.com/office/drawing/2014/main" id="{689A7C71-89DC-4CA1-8DBF-71C2D6530F62}"/>
              </a:ext>
            </a:extLst>
          </p:cNvPr>
          <p:cNvSpPr/>
          <p:nvPr/>
        </p:nvSpPr>
        <p:spPr>
          <a:xfrm flipV="1">
            <a:off x="-1171163" y="3972465"/>
            <a:ext cx="2629697" cy="2910218"/>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7" name="文本框 16">
            <a:extLst>
              <a:ext uri="{FF2B5EF4-FFF2-40B4-BE49-F238E27FC236}">
                <a16:creationId xmlns:a16="http://schemas.microsoft.com/office/drawing/2014/main" id="{8521CCBD-1767-47B0-A602-6DC1C4505B1D}"/>
              </a:ext>
            </a:extLst>
          </p:cNvPr>
          <p:cNvSpPr txBox="1"/>
          <p:nvPr/>
        </p:nvSpPr>
        <p:spPr>
          <a:xfrm>
            <a:off x="1819848" y="3169476"/>
            <a:ext cx="5301451" cy="923330"/>
          </a:xfrm>
          <a:prstGeom prst="rect">
            <a:avLst/>
          </a:prstGeom>
          <a:noFill/>
        </p:spPr>
        <p:txBody>
          <a:bodyPr wrap="none" rtlCol="0">
            <a:spAutoFit/>
            <a:scene3d>
              <a:camera prst="orthographicFront"/>
              <a:lightRig rig="threePt" dir="t"/>
            </a:scene3d>
            <a:sp3d contourW="12700"/>
          </a:bodyPr>
          <a:lstStyle/>
          <a:p>
            <a:r>
              <a:rPr lang="zh-CN" altLang="en-US" sz="5400" b="1" i="1" spc="300" dirty="0">
                <a:solidFill>
                  <a:srgbClr val="0A2A6C"/>
                </a:solidFill>
                <a:cs typeface="+mn-ea"/>
                <a:sym typeface="+mn-lt"/>
              </a:rPr>
              <a:t>系统设计与实现</a:t>
            </a:r>
          </a:p>
        </p:txBody>
      </p:sp>
      <p:sp>
        <p:nvSpPr>
          <p:cNvPr id="22" name="任意多边形: 形状 21">
            <a:extLst>
              <a:ext uri="{FF2B5EF4-FFF2-40B4-BE49-F238E27FC236}">
                <a16:creationId xmlns:a16="http://schemas.microsoft.com/office/drawing/2014/main" id="{C20D84CE-EDB0-4050-A7FD-54AAC4C986A4}"/>
              </a:ext>
            </a:extLst>
          </p:cNvPr>
          <p:cNvSpPr/>
          <p:nvPr/>
        </p:nvSpPr>
        <p:spPr>
          <a:xfrm rot="16200000" flipV="1">
            <a:off x="2784883" y="1130861"/>
            <a:ext cx="727842" cy="2907668"/>
          </a:xfrm>
          <a:custGeom>
            <a:avLst/>
            <a:gdLst>
              <a:gd name="connsiteX0" fmla="*/ 1215429 w 1215429"/>
              <a:gd name="connsiteY0" fmla="*/ 607723 h 6130926"/>
              <a:gd name="connsiteX1" fmla="*/ 1215429 w 1215429"/>
              <a:gd name="connsiteY1" fmla="*/ 1506022 h 6130926"/>
              <a:gd name="connsiteX2" fmla="*/ 1215429 w 1215429"/>
              <a:gd name="connsiteY2" fmla="*/ 2535583 h 6130926"/>
              <a:gd name="connsiteX3" fmla="*/ 1215429 w 1215429"/>
              <a:gd name="connsiteY3" fmla="*/ 2535586 h 6130926"/>
              <a:gd name="connsiteX4" fmla="*/ 1215429 w 1215429"/>
              <a:gd name="connsiteY4" fmla="*/ 3304763 h 6130926"/>
              <a:gd name="connsiteX5" fmla="*/ 1215429 w 1215429"/>
              <a:gd name="connsiteY5" fmla="*/ 3433882 h 6130926"/>
              <a:gd name="connsiteX6" fmla="*/ 1215429 w 1215429"/>
              <a:gd name="connsiteY6" fmla="*/ 3433885 h 6130926"/>
              <a:gd name="connsiteX7" fmla="*/ 1215429 w 1215429"/>
              <a:gd name="connsiteY7" fmla="*/ 4203062 h 6130926"/>
              <a:gd name="connsiteX8" fmla="*/ 1215429 w 1215429"/>
              <a:gd name="connsiteY8" fmla="*/ 4569220 h 6130926"/>
              <a:gd name="connsiteX9" fmla="*/ 1215429 w 1215429"/>
              <a:gd name="connsiteY9" fmla="*/ 5467519 h 6130926"/>
              <a:gd name="connsiteX10" fmla="*/ 1168541 w 1215429"/>
              <a:gd name="connsiteY10" fmla="*/ 5420629 h 6130926"/>
              <a:gd name="connsiteX11" fmla="*/ 1168136 w 1215429"/>
              <a:gd name="connsiteY11" fmla="*/ 5420225 h 6130926"/>
              <a:gd name="connsiteX12" fmla="*/ 607715 w 1215429"/>
              <a:gd name="connsiteY12" fmla="*/ 4859796 h 6130926"/>
              <a:gd name="connsiteX13" fmla="*/ 47294 w 1215429"/>
              <a:gd name="connsiteY13" fmla="*/ 5420225 h 6130926"/>
              <a:gd name="connsiteX14" fmla="*/ 45688 w 1215429"/>
              <a:gd name="connsiteY14" fmla="*/ 5421829 h 6130926"/>
              <a:gd name="connsiteX15" fmla="*/ 1 w 1215429"/>
              <a:gd name="connsiteY15" fmla="*/ 5467519 h 6130926"/>
              <a:gd name="connsiteX16" fmla="*/ 1 w 1215429"/>
              <a:gd name="connsiteY16" fmla="*/ 6130925 h 6130926"/>
              <a:gd name="connsiteX17" fmla="*/ 0 w 1215429"/>
              <a:gd name="connsiteY17" fmla="*/ 6130926 h 6130926"/>
              <a:gd name="connsiteX18" fmla="*/ 0 w 1215429"/>
              <a:gd name="connsiteY18" fmla="*/ 5232627 h 6130926"/>
              <a:gd name="connsiteX19" fmla="*/ 0 w 1215429"/>
              <a:gd name="connsiteY19" fmla="*/ 5232627 h 6130926"/>
              <a:gd name="connsiteX20" fmla="*/ 0 w 1215429"/>
              <a:gd name="connsiteY20" fmla="*/ 4203062 h 6130926"/>
              <a:gd name="connsiteX21" fmla="*/ 0 w 1215429"/>
              <a:gd name="connsiteY21" fmla="*/ 4203063 h 6130926"/>
              <a:gd name="connsiteX22" fmla="*/ 0 w 1215429"/>
              <a:gd name="connsiteY22" fmla="*/ 3304764 h 6130926"/>
              <a:gd name="connsiteX23" fmla="*/ 0 w 1215429"/>
              <a:gd name="connsiteY23" fmla="*/ 3304764 h 6130926"/>
              <a:gd name="connsiteX24" fmla="*/ 1 w 1215429"/>
              <a:gd name="connsiteY24" fmla="*/ 607723 h 6130926"/>
              <a:gd name="connsiteX25" fmla="*/ 45688 w 1215429"/>
              <a:gd name="connsiteY25" fmla="*/ 562032 h 6130926"/>
              <a:gd name="connsiteX26" fmla="*/ 47294 w 1215429"/>
              <a:gd name="connsiteY26" fmla="*/ 560428 h 6130926"/>
              <a:gd name="connsiteX27" fmla="*/ 607716 w 1215429"/>
              <a:gd name="connsiteY27" fmla="*/ 0 h 6130926"/>
              <a:gd name="connsiteX28" fmla="*/ 1168137 w 1215429"/>
              <a:gd name="connsiteY28" fmla="*/ 560428 h 6130926"/>
              <a:gd name="connsiteX29" fmla="*/ 1168542 w 1215429"/>
              <a:gd name="connsiteY29" fmla="*/ 560833 h 613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15429" h="6130926">
                <a:moveTo>
                  <a:pt x="1215429" y="607723"/>
                </a:moveTo>
                <a:lnTo>
                  <a:pt x="1215429" y="1506022"/>
                </a:lnTo>
                <a:lnTo>
                  <a:pt x="1215429" y="2535583"/>
                </a:lnTo>
                <a:lnTo>
                  <a:pt x="1215429" y="2535586"/>
                </a:lnTo>
                <a:lnTo>
                  <a:pt x="1215429" y="3304763"/>
                </a:lnTo>
                <a:lnTo>
                  <a:pt x="1215429" y="3433882"/>
                </a:lnTo>
                <a:lnTo>
                  <a:pt x="1215429" y="3433885"/>
                </a:lnTo>
                <a:lnTo>
                  <a:pt x="1215429" y="4203062"/>
                </a:lnTo>
                <a:lnTo>
                  <a:pt x="1215429" y="4569220"/>
                </a:lnTo>
                <a:lnTo>
                  <a:pt x="1215429" y="5467519"/>
                </a:lnTo>
                <a:lnTo>
                  <a:pt x="1168541" y="5420629"/>
                </a:lnTo>
                <a:lnTo>
                  <a:pt x="1168136" y="5420225"/>
                </a:lnTo>
                <a:lnTo>
                  <a:pt x="607715" y="4859796"/>
                </a:lnTo>
                <a:lnTo>
                  <a:pt x="47294" y="5420225"/>
                </a:lnTo>
                <a:lnTo>
                  <a:pt x="45688" y="5421829"/>
                </a:lnTo>
                <a:lnTo>
                  <a:pt x="1" y="5467519"/>
                </a:lnTo>
                <a:lnTo>
                  <a:pt x="1" y="6130925"/>
                </a:lnTo>
                <a:lnTo>
                  <a:pt x="0" y="6130926"/>
                </a:lnTo>
                <a:lnTo>
                  <a:pt x="0" y="5232627"/>
                </a:lnTo>
                <a:lnTo>
                  <a:pt x="0" y="5232627"/>
                </a:lnTo>
                <a:lnTo>
                  <a:pt x="0" y="4203062"/>
                </a:lnTo>
                <a:lnTo>
                  <a:pt x="0" y="4203063"/>
                </a:lnTo>
                <a:lnTo>
                  <a:pt x="0" y="3304764"/>
                </a:lnTo>
                <a:lnTo>
                  <a:pt x="0" y="3304764"/>
                </a:lnTo>
                <a:cubicBezTo>
                  <a:pt x="0" y="2405750"/>
                  <a:pt x="1" y="1506736"/>
                  <a:pt x="1" y="607723"/>
                </a:cubicBezTo>
                <a:lnTo>
                  <a:pt x="45688" y="562032"/>
                </a:lnTo>
                <a:lnTo>
                  <a:pt x="47294" y="560428"/>
                </a:lnTo>
                <a:lnTo>
                  <a:pt x="607716" y="0"/>
                </a:lnTo>
                <a:lnTo>
                  <a:pt x="1168137" y="560428"/>
                </a:lnTo>
                <a:lnTo>
                  <a:pt x="1168542" y="560833"/>
                </a:lnTo>
                <a:close/>
              </a:path>
            </a:pathLst>
          </a:custGeom>
          <a:solidFill>
            <a:srgbClr val="0A2A6C"/>
          </a:solidFill>
          <a:ln>
            <a:noFill/>
          </a:ln>
          <a:effectLst>
            <a:outerShdw blurRad="50800" dist="165100" dir="8100000" algn="tr" rotWithShape="0">
              <a:schemeClr val="bg1">
                <a:lumMod val="50000"/>
                <a:alpha val="6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cs typeface="+mn-ea"/>
                <a:sym typeface="+mn-lt"/>
              </a:rPr>
              <a:t>   Part 03</a:t>
            </a:r>
          </a:p>
        </p:txBody>
      </p:sp>
      <p:sp>
        <p:nvSpPr>
          <p:cNvPr id="2" name="矩形 1">
            <a:extLst>
              <a:ext uri="{FF2B5EF4-FFF2-40B4-BE49-F238E27FC236}">
                <a16:creationId xmlns:a16="http://schemas.microsoft.com/office/drawing/2014/main" id="{9CC263E0-15F4-421B-97CC-BE0E278EC2C5}"/>
              </a:ext>
            </a:extLst>
          </p:cNvPr>
          <p:cNvSpPr/>
          <p:nvPr/>
        </p:nvSpPr>
        <p:spPr>
          <a:xfrm>
            <a:off x="2260395" y="4195259"/>
            <a:ext cx="4860904" cy="461665"/>
          </a:xfrm>
          <a:prstGeom prst="rect">
            <a:avLst/>
          </a:prstGeom>
        </p:spPr>
        <p:txBody>
          <a:bodyPr wrap="square">
            <a:spAutoFit/>
          </a:bodyPr>
          <a:lstStyle/>
          <a:p>
            <a:pPr algn="r"/>
            <a:r>
              <a:rPr lang="zh-CN" altLang="en-US" sz="2400" dirty="0">
                <a:solidFill>
                  <a:schemeClr val="tx2"/>
                </a:solidFill>
                <a:cs typeface="+mn-ea"/>
                <a:sym typeface="+mn-lt"/>
              </a:rPr>
              <a:t>详细设计与具体实现</a:t>
            </a:r>
          </a:p>
        </p:txBody>
      </p:sp>
      <p:pic>
        <p:nvPicPr>
          <p:cNvPr id="13" name="图片 12">
            <a:extLst>
              <a:ext uri="{FF2B5EF4-FFF2-40B4-BE49-F238E27FC236}">
                <a16:creationId xmlns:a16="http://schemas.microsoft.com/office/drawing/2014/main" id="{49936963-F883-4D4D-AA05-283B16841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069637" cy="1699458"/>
          </a:xfrm>
          <a:prstGeom prst="rect">
            <a:avLst/>
          </a:prstGeom>
        </p:spPr>
      </p:pic>
    </p:spTree>
    <p:extLst>
      <p:ext uri="{BB962C8B-B14F-4D97-AF65-F5344CB8AC3E}">
        <p14:creationId xmlns:p14="http://schemas.microsoft.com/office/powerpoint/2010/main" val="270241731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0-#ppt_w/2"/>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75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1000" fill="hold"/>
                                        <p:tgtEl>
                                          <p:spTgt spid="43"/>
                                        </p:tgtEl>
                                        <p:attrNameLst>
                                          <p:attrName>ppt_x</p:attrName>
                                        </p:attrNameLst>
                                      </p:cBhvr>
                                      <p:tavLst>
                                        <p:tav tm="0">
                                          <p:val>
                                            <p:strVal val="#ppt_x"/>
                                          </p:val>
                                        </p:tav>
                                        <p:tav tm="100000">
                                          <p:val>
                                            <p:strVal val="#ppt_x"/>
                                          </p:val>
                                        </p:tav>
                                      </p:tavLst>
                                    </p:anim>
                                    <p:anim calcmode="lin" valueType="num">
                                      <p:cBhvr additive="base">
                                        <p:cTn id="12" dur="10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down)">
                                      <p:cBhvr>
                                        <p:cTn id="17" dur="500"/>
                                        <p:tgtEl>
                                          <p:spTgt spid="39"/>
                                        </p:tgtEl>
                                      </p:cBhvr>
                                    </p:animEffect>
                                  </p:childTnLst>
                                </p:cTn>
                              </p:par>
                              <p:par>
                                <p:cTn id="18" presetID="2" presetClass="entr" presetSubtype="6" decel="10000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1000" fill="hold"/>
                                        <p:tgtEl>
                                          <p:spTgt spid="38"/>
                                        </p:tgtEl>
                                        <p:attrNameLst>
                                          <p:attrName>ppt_x</p:attrName>
                                        </p:attrNameLst>
                                      </p:cBhvr>
                                      <p:tavLst>
                                        <p:tav tm="0">
                                          <p:val>
                                            <p:strVal val="1+#ppt_w/2"/>
                                          </p:val>
                                        </p:tav>
                                        <p:tav tm="100000">
                                          <p:val>
                                            <p:strVal val="#ppt_x"/>
                                          </p:val>
                                        </p:tav>
                                      </p:tavLst>
                                    </p:anim>
                                    <p:anim calcmode="lin" valueType="num">
                                      <p:cBhvr additive="base">
                                        <p:cTn id="21"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3" grpId="0" animBg="1"/>
      <p:bldP spid="44" grpId="0" animBg="1"/>
      <p:bldP spid="17" grpId="0"/>
      <p:bldP spid="22"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5AC7212-417D-48FC-ADCD-3A9967EE143B}"/>
              </a:ext>
            </a:extLst>
          </p:cNvPr>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2" name="组合 21">
            <a:extLst>
              <a:ext uri="{FF2B5EF4-FFF2-40B4-BE49-F238E27FC236}">
                <a16:creationId xmlns:a16="http://schemas.microsoft.com/office/drawing/2014/main" id="{7729B070-A8C3-4930-B272-CCB78D1E452C}"/>
              </a:ext>
            </a:extLst>
          </p:cNvPr>
          <p:cNvGrpSpPr/>
          <p:nvPr/>
        </p:nvGrpSpPr>
        <p:grpSpPr>
          <a:xfrm>
            <a:off x="897951" y="549035"/>
            <a:ext cx="6611119" cy="727889"/>
            <a:chOff x="639426" y="534039"/>
            <a:chExt cx="6611119" cy="727889"/>
          </a:xfrm>
        </p:grpSpPr>
        <p:grpSp>
          <p:nvGrpSpPr>
            <p:cNvPr id="23" name="组合 22">
              <a:extLst>
                <a:ext uri="{FF2B5EF4-FFF2-40B4-BE49-F238E27FC236}">
                  <a16:creationId xmlns:a16="http://schemas.microsoft.com/office/drawing/2014/main" id="{96AA147B-712F-49E5-BDA5-FB99AE1B0691}"/>
                </a:ext>
              </a:extLst>
            </p:cNvPr>
            <p:cNvGrpSpPr/>
            <p:nvPr/>
          </p:nvGrpSpPr>
          <p:grpSpPr>
            <a:xfrm>
              <a:off x="639426" y="534039"/>
              <a:ext cx="6611119" cy="579438"/>
              <a:chOff x="1780838" y="931069"/>
              <a:chExt cx="6611119" cy="579438"/>
            </a:xfrm>
          </p:grpSpPr>
          <p:sp>
            <p:nvSpPr>
              <p:cNvPr id="25" name="矩形 49">
                <a:extLst>
                  <a:ext uri="{FF2B5EF4-FFF2-40B4-BE49-F238E27FC236}">
                    <a16:creationId xmlns:a16="http://schemas.microsoft.com/office/drawing/2014/main" id="{C99A499E-053E-4B63-8FFE-DDC28CA3F390}"/>
                  </a:ext>
                </a:extLst>
              </p:cNvPr>
              <p:cNvSpPr>
                <a:spLocks noChangeArrowheads="1"/>
              </p:cNvSpPr>
              <p:nvPr/>
            </p:nvSpPr>
            <p:spPr bwMode="auto">
              <a:xfrm>
                <a:off x="2155827" y="1007810"/>
                <a:ext cx="623613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r>
                  <a:rPr lang="zh-CN" altLang="en-US" sz="2800" b="1" dirty="0">
                    <a:latin typeface="+mn-lt"/>
                    <a:ea typeface="+mn-ea"/>
                    <a:cs typeface="+mn-ea"/>
                    <a:sym typeface="+mn-lt"/>
                  </a:rPr>
                  <a:t>顶层设计</a:t>
                </a:r>
                <a:r>
                  <a:rPr lang="en-US" altLang="zh-CN" sz="2800" b="1" dirty="0">
                    <a:latin typeface="+mn-lt"/>
                    <a:ea typeface="+mn-ea"/>
                    <a:cs typeface="+mn-ea"/>
                    <a:sym typeface="+mn-lt"/>
                  </a:rPr>
                  <a:t>——</a:t>
                </a:r>
                <a:r>
                  <a:rPr lang="zh-CN" altLang="en-US" sz="2800" b="1" dirty="0">
                    <a:latin typeface="+mn-lt"/>
                    <a:ea typeface="+mn-ea"/>
                    <a:cs typeface="+mn-ea"/>
                    <a:sym typeface="+mn-lt"/>
                  </a:rPr>
                  <a:t>关键函数及功能</a:t>
                </a:r>
              </a:p>
            </p:txBody>
          </p:sp>
          <p:sp>
            <p:nvSpPr>
              <p:cNvPr id="26" name="矩形 46">
                <a:extLst>
                  <a:ext uri="{FF2B5EF4-FFF2-40B4-BE49-F238E27FC236}">
                    <a16:creationId xmlns:a16="http://schemas.microsoft.com/office/drawing/2014/main" id="{A762B703-46B4-4955-9933-D658BA10B19D}"/>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27" name="矩形 47">
                <a:extLst>
                  <a:ext uri="{FF2B5EF4-FFF2-40B4-BE49-F238E27FC236}">
                    <a16:creationId xmlns:a16="http://schemas.microsoft.com/office/drawing/2014/main" id="{3CBE8564-3A6F-4C6D-B708-E6EFABC43E5D}"/>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2</a:t>
                </a:r>
              </a:p>
            </p:txBody>
          </p:sp>
        </p:grpSp>
        <p:sp>
          <p:nvSpPr>
            <p:cNvPr id="24" name="等腰三角形 45">
              <a:extLst>
                <a:ext uri="{FF2B5EF4-FFF2-40B4-BE49-F238E27FC236}">
                  <a16:creationId xmlns:a16="http://schemas.microsoft.com/office/drawing/2014/main" id="{A401FB9B-64F4-49AE-967B-6242AD5E3491}"/>
                </a:ext>
              </a:extLst>
            </p:cNvPr>
            <p:cNvSpPr>
              <a:spLocks noChangeArrowheads="1"/>
            </p:cNvSpPr>
            <p:nvPr/>
          </p:nvSpPr>
          <p:spPr bwMode="auto">
            <a:xfrm rot="10800000">
              <a:off x="3177979" y="1047823"/>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grpSp>
        <p:nvGrpSpPr>
          <p:cNvPr id="2" name="组合 1">
            <a:extLst>
              <a:ext uri="{FF2B5EF4-FFF2-40B4-BE49-F238E27FC236}">
                <a16:creationId xmlns:a16="http://schemas.microsoft.com/office/drawing/2014/main" id="{59F34B85-0367-4643-9B1F-DA72A830B9AC}"/>
              </a:ext>
            </a:extLst>
          </p:cNvPr>
          <p:cNvGrpSpPr/>
          <p:nvPr/>
        </p:nvGrpSpPr>
        <p:grpSpPr>
          <a:xfrm>
            <a:off x="1108675" y="1636159"/>
            <a:ext cx="435801" cy="439078"/>
            <a:chOff x="835320" y="1519031"/>
            <a:chExt cx="671372" cy="676420"/>
          </a:xfrm>
        </p:grpSpPr>
        <p:sp>
          <p:nvSpPr>
            <p:cNvPr id="10" name="ValueBack2">
              <a:extLst>
                <a:ext uri="{FF2B5EF4-FFF2-40B4-BE49-F238E27FC236}">
                  <a16:creationId xmlns:a16="http://schemas.microsoft.com/office/drawing/2014/main" id="{B1E817E3-46DE-423E-A966-E143325DB665}"/>
                </a:ext>
              </a:extLst>
            </p:cNvPr>
            <p:cNvSpPr/>
            <p:nvPr/>
          </p:nvSpPr>
          <p:spPr bwMode="auto">
            <a:xfrm>
              <a:off x="835321" y="1539896"/>
              <a:ext cx="654144" cy="655555"/>
            </a:xfrm>
            <a:prstGeom prst="ellipse">
              <a:avLst/>
            </a:prstGeom>
            <a:solidFill>
              <a:schemeClr val="bg1">
                <a:lumMod val="75000"/>
                <a:alpha val="51000"/>
              </a:schemeClr>
            </a:solidFill>
            <a:ln>
              <a:noFill/>
            </a:ln>
          </p:spPr>
          <p:txBody>
            <a:bodyPr vert="horz" wrap="square" lIns="91440" tIns="45720" rIns="91440" bIns="45720" numCol="1"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sp>
          <p:nvSpPr>
            <p:cNvPr id="12" name="IconShape2">
              <a:extLst>
                <a:ext uri="{FF2B5EF4-FFF2-40B4-BE49-F238E27FC236}">
                  <a16:creationId xmlns:a16="http://schemas.microsoft.com/office/drawing/2014/main" id="{CF2EB7C0-3359-46EC-8401-5573C2C08E6E}"/>
                </a:ext>
              </a:extLst>
            </p:cNvPr>
            <p:cNvSpPr/>
            <p:nvPr/>
          </p:nvSpPr>
          <p:spPr bwMode="auto">
            <a:xfrm>
              <a:off x="1021807" y="1747020"/>
              <a:ext cx="232927" cy="230608"/>
            </a:xfrm>
            <a:custGeom>
              <a:avLst/>
              <a:gdLst>
                <a:gd name="connsiteX0" fmla="*/ 222995 w 364407"/>
                <a:gd name="connsiteY0" fmla="*/ 98807 h 360781"/>
                <a:gd name="connsiteX1" fmla="*/ 261068 w 364407"/>
                <a:gd name="connsiteY1" fmla="*/ 98807 h 360781"/>
                <a:gd name="connsiteX2" fmla="*/ 261068 w 364407"/>
                <a:gd name="connsiteY2" fmla="*/ 261974 h 360781"/>
                <a:gd name="connsiteX3" fmla="*/ 222995 w 364407"/>
                <a:gd name="connsiteY3" fmla="*/ 261974 h 360781"/>
                <a:gd name="connsiteX4" fmla="*/ 97900 w 364407"/>
                <a:gd name="connsiteY4" fmla="*/ 98807 h 360781"/>
                <a:gd name="connsiteX5" fmla="*/ 141411 w 364407"/>
                <a:gd name="connsiteY5" fmla="*/ 98807 h 360781"/>
                <a:gd name="connsiteX6" fmla="*/ 141411 w 364407"/>
                <a:gd name="connsiteY6" fmla="*/ 261974 h 360781"/>
                <a:gd name="connsiteX7" fmla="*/ 97900 w 364407"/>
                <a:gd name="connsiteY7" fmla="*/ 261974 h 360781"/>
                <a:gd name="connsiteX8" fmla="*/ 42872 w 364407"/>
                <a:gd name="connsiteY8" fmla="*/ 38655 h 360781"/>
                <a:gd name="connsiteX9" fmla="*/ 42872 w 364407"/>
                <a:gd name="connsiteY9" fmla="*/ 322126 h 360781"/>
                <a:gd name="connsiteX10" fmla="*/ 321536 w 364407"/>
                <a:gd name="connsiteY10" fmla="*/ 322126 h 360781"/>
                <a:gd name="connsiteX11" fmla="*/ 321536 w 364407"/>
                <a:gd name="connsiteY11" fmla="*/ 38655 h 360781"/>
                <a:gd name="connsiteX12" fmla="*/ 42872 w 364407"/>
                <a:gd name="connsiteY12" fmla="*/ 38655 h 360781"/>
                <a:gd name="connsiteX13" fmla="*/ 38585 w 364407"/>
                <a:gd name="connsiteY13" fmla="*/ 0 h 360781"/>
                <a:gd name="connsiteX14" fmla="*/ 330110 w 364407"/>
                <a:gd name="connsiteY14" fmla="*/ 0 h 360781"/>
                <a:gd name="connsiteX15" fmla="*/ 364407 w 364407"/>
                <a:gd name="connsiteY15" fmla="*/ 34360 h 360781"/>
                <a:gd name="connsiteX16" fmla="*/ 364407 w 364407"/>
                <a:gd name="connsiteY16" fmla="*/ 326421 h 360781"/>
                <a:gd name="connsiteX17" fmla="*/ 330110 w 364407"/>
                <a:gd name="connsiteY17" fmla="*/ 360781 h 360781"/>
                <a:gd name="connsiteX18" fmla="*/ 38585 w 364407"/>
                <a:gd name="connsiteY18" fmla="*/ 360781 h 360781"/>
                <a:gd name="connsiteX19" fmla="*/ 0 w 364407"/>
                <a:gd name="connsiteY19" fmla="*/ 326421 h 360781"/>
                <a:gd name="connsiteX20" fmla="*/ 0 w 364407"/>
                <a:gd name="connsiteY20" fmla="*/ 34360 h 360781"/>
                <a:gd name="connsiteX21" fmla="*/ 38585 w 364407"/>
                <a:gd name="connsiteY21" fmla="*/ 0 h 36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4407" h="360781">
                  <a:moveTo>
                    <a:pt x="222995" y="98807"/>
                  </a:moveTo>
                  <a:lnTo>
                    <a:pt x="261068" y="98807"/>
                  </a:lnTo>
                  <a:lnTo>
                    <a:pt x="261068" y="261974"/>
                  </a:lnTo>
                  <a:lnTo>
                    <a:pt x="222995" y="261974"/>
                  </a:lnTo>
                  <a:close/>
                  <a:moveTo>
                    <a:pt x="97900" y="98807"/>
                  </a:moveTo>
                  <a:lnTo>
                    <a:pt x="141411" y="98807"/>
                  </a:lnTo>
                  <a:lnTo>
                    <a:pt x="141411" y="261974"/>
                  </a:lnTo>
                  <a:lnTo>
                    <a:pt x="97900" y="261974"/>
                  </a:lnTo>
                  <a:close/>
                  <a:moveTo>
                    <a:pt x="42872" y="38655"/>
                  </a:moveTo>
                  <a:lnTo>
                    <a:pt x="42872" y="322126"/>
                  </a:lnTo>
                  <a:cubicBezTo>
                    <a:pt x="321536" y="322126"/>
                    <a:pt x="321536" y="322126"/>
                    <a:pt x="321536" y="322126"/>
                  </a:cubicBezTo>
                  <a:cubicBezTo>
                    <a:pt x="321536" y="38655"/>
                    <a:pt x="321536" y="38655"/>
                    <a:pt x="321536" y="38655"/>
                  </a:cubicBezTo>
                  <a:cubicBezTo>
                    <a:pt x="42872" y="38655"/>
                    <a:pt x="42872" y="38655"/>
                    <a:pt x="42872" y="38655"/>
                  </a:cubicBezTo>
                  <a:close/>
                  <a:moveTo>
                    <a:pt x="38585" y="0"/>
                  </a:moveTo>
                  <a:cubicBezTo>
                    <a:pt x="330110" y="0"/>
                    <a:pt x="330110" y="0"/>
                    <a:pt x="330110" y="0"/>
                  </a:cubicBezTo>
                  <a:cubicBezTo>
                    <a:pt x="347259" y="0"/>
                    <a:pt x="364407" y="12885"/>
                    <a:pt x="364407" y="34360"/>
                  </a:cubicBezTo>
                  <a:cubicBezTo>
                    <a:pt x="364407" y="326421"/>
                    <a:pt x="364407" y="326421"/>
                    <a:pt x="364407" y="326421"/>
                  </a:cubicBezTo>
                  <a:cubicBezTo>
                    <a:pt x="364407" y="347896"/>
                    <a:pt x="347259" y="360781"/>
                    <a:pt x="330110" y="360781"/>
                  </a:cubicBezTo>
                  <a:cubicBezTo>
                    <a:pt x="38585" y="360781"/>
                    <a:pt x="38585" y="360781"/>
                    <a:pt x="38585" y="360781"/>
                  </a:cubicBezTo>
                  <a:cubicBezTo>
                    <a:pt x="17149" y="360781"/>
                    <a:pt x="0" y="347896"/>
                    <a:pt x="0" y="326421"/>
                  </a:cubicBezTo>
                  <a:cubicBezTo>
                    <a:pt x="0" y="34360"/>
                    <a:pt x="0" y="34360"/>
                    <a:pt x="0" y="34360"/>
                  </a:cubicBezTo>
                  <a:cubicBezTo>
                    <a:pt x="0" y="12885"/>
                    <a:pt x="17149" y="0"/>
                    <a:pt x="38585" y="0"/>
                  </a:cubicBezTo>
                  <a:close/>
                </a:path>
              </a:pathLst>
            </a:custGeom>
            <a:solidFill>
              <a:srgbClr val="0A2A6C"/>
            </a:solidFill>
            <a:ln>
              <a:noFill/>
            </a:ln>
          </p:spPr>
          <p:txBody>
            <a:bodyPr vert="horz" wrap="square" lIns="91440" tIns="45720" rIns="91440" bIns="45720" numCol="1" anchor="t" anchorCtr="0" compatLnSpc="1">
              <a:noAutofit/>
              <a:scene3d>
                <a:camera prst="orthographicFront"/>
                <a:lightRig rig="threePt" dir="t"/>
              </a:scene3d>
              <a:sp3d contourW="12700"/>
            </a:bodyPr>
            <a:lstStyle/>
            <a:p>
              <a:endParaRPr lang="zh-CN" altLang="en-US" sz="2400">
                <a:solidFill>
                  <a:schemeClr val="bg2">
                    <a:lumMod val="25000"/>
                  </a:schemeClr>
                </a:solidFill>
                <a:cs typeface="+mn-ea"/>
                <a:sym typeface="+mn-lt"/>
              </a:endParaRPr>
            </a:p>
          </p:txBody>
        </p:sp>
        <p:sp>
          <p:nvSpPr>
            <p:cNvPr id="13" name="ValueShape2">
              <a:extLst>
                <a:ext uri="{FF2B5EF4-FFF2-40B4-BE49-F238E27FC236}">
                  <a16:creationId xmlns:a16="http://schemas.microsoft.com/office/drawing/2014/main" id="{691A0A87-725A-4E7E-9BC2-45C02CB94CB3}"/>
                </a:ext>
              </a:extLst>
            </p:cNvPr>
            <p:cNvSpPr/>
            <p:nvPr/>
          </p:nvSpPr>
          <p:spPr bwMode="auto">
            <a:xfrm>
              <a:off x="835320" y="1519031"/>
              <a:ext cx="671372" cy="671373"/>
            </a:xfrm>
            <a:prstGeom prst="blockArc">
              <a:avLst>
                <a:gd name="adj1" fmla="val 16200000"/>
                <a:gd name="adj2" fmla="val 9288000"/>
                <a:gd name="adj3" fmla="val 10383"/>
              </a:avLst>
            </a:prstGeom>
            <a:solidFill>
              <a:srgbClr val="0A2A6C"/>
            </a:solidFill>
            <a:ln>
              <a:noFill/>
            </a:ln>
          </p:spPr>
          <p:txBody>
            <a:bodyPr vert="horz" wrap="square" lIns="91440" tIns="45720" rIns="91440" bIns="45720" numCol="1" rtlCol="0"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grpSp>
      <p:grpSp>
        <p:nvGrpSpPr>
          <p:cNvPr id="15" name="组合 14">
            <a:extLst>
              <a:ext uri="{FF2B5EF4-FFF2-40B4-BE49-F238E27FC236}">
                <a16:creationId xmlns:a16="http://schemas.microsoft.com/office/drawing/2014/main" id="{65667C45-A654-4202-B145-CC40A0C74547}"/>
              </a:ext>
            </a:extLst>
          </p:cNvPr>
          <p:cNvGrpSpPr/>
          <p:nvPr/>
        </p:nvGrpSpPr>
        <p:grpSpPr>
          <a:xfrm>
            <a:off x="1108675" y="3092216"/>
            <a:ext cx="435801" cy="439078"/>
            <a:chOff x="835320" y="1519031"/>
            <a:chExt cx="671372" cy="676420"/>
          </a:xfrm>
        </p:grpSpPr>
        <p:sp>
          <p:nvSpPr>
            <p:cNvPr id="16" name="ValueBack2">
              <a:extLst>
                <a:ext uri="{FF2B5EF4-FFF2-40B4-BE49-F238E27FC236}">
                  <a16:creationId xmlns:a16="http://schemas.microsoft.com/office/drawing/2014/main" id="{6657141F-7B28-4127-B952-44F2CEC90582}"/>
                </a:ext>
              </a:extLst>
            </p:cNvPr>
            <p:cNvSpPr/>
            <p:nvPr/>
          </p:nvSpPr>
          <p:spPr bwMode="auto">
            <a:xfrm>
              <a:off x="835321" y="1539896"/>
              <a:ext cx="654144" cy="655555"/>
            </a:xfrm>
            <a:prstGeom prst="ellipse">
              <a:avLst/>
            </a:prstGeom>
            <a:solidFill>
              <a:schemeClr val="bg1">
                <a:lumMod val="75000"/>
                <a:alpha val="51000"/>
              </a:schemeClr>
            </a:solidFill>
            <a:ln>
              <a:noFill/>
            </a:ln>
          </p:spPr>
          <p:txBody>
            <a:bodyPr vert="horz" wrap="square" lIns="91440" tIns="45720" rIns="91440" bIns="45720" numCol="1"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sp>
          <p:nvSpPr>
            <p:cNvPr id="17" name="IconShape2">
              <a:extLst>
                <a:ext uri="{FF2B5EF4-FFF2-40B4-BE49-F238E27FC236}">
                  <a16:creationId xmlns:a16="http://schemas.microsoft.com/office/drawing/2014/main" id="{24B80686-C434-4837-8BF7-7D7637858ACF}"/>
                </a:ext>
              </a:extLst>
            </p:cNvPr>
            <p:cNvSpPr/>
            <p:nvPr/>
          </p:nvSpPr>
          <p:spPr bwMode="auto">
            <a:xfrm>
              <a:off x="1021807" y="1747020"/>
              <a:ext cx="232927" cy="230608"/>
            </a:xfrm>
            <a:custGeom>
              <a:avLst/>
              <a:gdLst>
                <a:gd name="connsiteX0" fmla="*/ 222995 w 364407"/>
                <a:gd name="connsiteY0" fmla="*/ 98807 h 360781"/>
                <a:gd name="connsiteX1" fmla="*/ 261068 w 364407"/>
                <a:gd name="connsiteY1" fmla="*/ 98807 h 360781"/>
                <a:gd name="connsiteX2" fmla="*/ 261068 w 364407"/>
                <a:gd name="connsiteY2" fmla="*/ 261974 h 360781"/>
                <a:gd name="connsiteX3" fmla="*/ 222995 w 364407"/>
                <a:gd name="connsiteY3" fmla="*/ 261974 h 360781"/>
                <a:gd name="connsiteX4" fmla="*/ 97900 w 364407"/>
                <a:gd name="connsiteY4" fmla="*/ 98807 h 360781"/>
                <a:gd name="connsiteX5" fmla="*/ 141411 w 364407"/>
                <a:gd name="connsiteY5" fmla="*/ 98807 h 360781"/>
                <a:gd name="connsiteX6" fmla="*/ 141411 w 364407"/>
                <a:gd name="connsiteY6" fmla="*/ 261974 h 360781"/>
                <a:gd name="connsiteX7" fmla="*/ 97900 w 364407"/>
                <a:gd name="connsiteY7" fmla="*/ 261974 h 360781"/>
                <a:gd name="connsiteX8" fmla="*/ 42872 w 364407"/>
                <a:gd name="connsiteY8" fmla="*/ 38655 h 360781"/>
                <a:gd name="connsiteX9" fmla="*/ 42872 w 364407"/>
                <a:gd name="connsiteY9" fmla="*/ 322126 h 360781"/>
                <a:gd name="connsiteX10" fmla="*/ 321536 w 364407"/>
                <a:gd name="connsiteY10" fmla="*/ 322126 h 360781"/>
                <a:gd name="connsiteX11" fmla="*/ 321536 w 364407"/>
                <a:gd name="connsiteY11" fmla="*/ 38655 h 360781"/>
                <a:gd name="connsiteX12" fmla="*/ 42872 w 364407"/>
                <a:gd name="connsiteY12" fmla="*/ 38655 h 360781"/>
                <a:gd name="connsiteX13" fmla="*/ 38585 w 364407"/>
                <a:gd name="connsiteY13" fmla="*/ 0 h 360781"/>
                <a:gd name="connsiteX14" fmla="*/ 330110 w 364407"/>
                <a:gd name="connsiteY14" fmla="*/ 0 h 360781"/>
                <a:gd name="connsiteX15" fmla="*/ 364407 w 364407"/>
                <a:gd name="connsiteY15" fmla="*/ 34360 h 360781"/>
                <a:gd name="connsiteX16" fmla="*/ 364407 w 364407"/>
                <a:gd name="connsiteY16" fmla="*/ 326421 h 360781"/>
                <a:gd name="connsiteX17" fmla="*/ 330110 w 364407"/>
                <a:gd name="connsiteY17" fmla="*/ 360781 h 360781"/>
                <a:gd name="connsiteX18" fmla="*/ 38585 w 364407"/>
                <a:gd name="connsiteY18" fmla="*/ 360781 h 360781"/>
                <a:gd name="connsiteX19" fmla="*/ 0 w 364407"/>
                <a:gd name="connsiteY19" fmla="*/ 326421 h 360781"/>
                <a:gd name="connsiteX20" fmla="*/ 0 w 364407"/>
                <a:gd name="connsiteY20" fmla="*/ 34360 h 360781"/>
                <a:gd name="connsiteX21" fmla="*/ 38585 w 364407"/>
                <a:gd name="connsiteY21" fmla="*/ 0 h 36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4407" h="360781">
                  <a:moveTo>
                    <a:pt x="222995" y="98807"/>
                  </a:moveTo>
                  <a:lnTo>
                    <a:pt x="261068" y="98807"/>
                  </a:lnTo>
                  <a:lnTo>
                    <a:pt x="261068" y="261974"/>
                  </a:lnTo>
                  <a:lnTo>
                    <a:pt x="222995" y="261974"/>
                  </a:lnTo>
                  <a:close/>
                  <a:moveTo>
                    <a:pt x="97900" y="98807"/>
                  </a:moveTo>
                  <a:lnTo>
                    <a:pt x="141411" y="98807"/>
                  </a:lnTo>
                  <a:lnTo>
                    <a:pt x="141411" y="261974"/>
                  </a:lnTo>
                  <a:lnTo>
                    <a:pt x="97900" y="261974"/>
                  </a:lnTo>
                  <a:close/>
                  <a:moveTo>
                    <a:pt x="42872" y="38655"/>
                  </a:moveTo>
                  <a:lnTo>
                    <a:pt x="42872" y="322126"/>
                  </a:lnTo>
                  <a:cubicBezTo>
                    <a:pt x="321536" y="322126"/>
                    <a:pt x="321536" y="322126"/>
                    <a:pt x="321536" y="322126"/>
                  </a:cubicBezTo>
                  <a:cubicBezTo>
                    <a:pt x="321536" y="38655"/>
                    <a:pt x="321536" y="38655"/>
                    <a:pt x="321536" y="38655"/>
                  </a:cubicBezTo>
                  <a:cubicBezTo>
                    <a:pt x="42872" y="38655"/>
                    <a:pt x="42872" y="38655"/>
                    <a:pt x="42872" y="38655"/>
                  </a:cubicBezTo>
                  <a:close/>
                  <a:moveTo>
                    <a:pt x="38585" y="0"/>
                  </a:moveTo>
                  <a:cubicBezTo>
                    <a:pt x="330110" y="0"/>
                    <a:pt x="330110" y="0"/>
                    <a:pt x="330110" y="0"/>
                  </a:cubicBezTo>
                  <a:cubicBezTo>
                    <a:pt x="347259" y="0"/>
                    <a:pt x="364407" y="12885"/>
                    <a:pt x="364407" y="34360"/>
                  </a:cubicBezTo>
                  <a:cubicBezTo>
                    <a:pt x="364407" y="326421"/>
                    <a:pt x="364407" y="326421"/>
                    <a:pt x="364407" y="326421"/>
                  </a:cubicBezTo>
                  <a:cubicBezTo>
                    <a:pt x="364407" y="347896"/>
                    <a:pt x="347259" y="360781"/>
                    <a:pt x="330110" y="360781"/>
                  </a:cubicBezTo>
                  <a:cubicBezTo>
                    <a:pt x="38585" y="360781"/>
                    <a:pt x="38585" y="360781"/>
                    <a:pt x="38585" y="360781"/>
                  </a:cubicBezTo>
                  <a:cubicBezTo>
                    <a:pt x="17149" y="360781"/>
                    <a:pt x="0" y="347896"/>
                    <a:pt x="0" y="326421"/>
                  </a:cubicBezTo>
                  <a:cubicBezTo>
                    <a:pt x="0" y="34360"/>
                    <a:pt x="0" y="34360"/>
                    <a:pt x="0" y="34360"/>
                  </a:cubicBezTo>
                  <a:cubicBezTo>
                    <a:pt x="0" y="12885"/>
                    <a:pt x="17149" y="0"/>
                    <a:pt x="38585" y="0"/>
                  </a:cubicBezTo>
                  <a:close/>
                </a:path>
              </a:pathLst>
            </a:custGeom>
            <a:solidFill>
              <a:srgbClr val="0A2A6C"/>
            </a:solidFill>
            <a:ln>
              <a:noFill/>
            </a:ln>
          </p:spPr>
          <p:txBody>
            <a:bodyPr vert="horz" wrap="square" lIns="91440" tIns="45720" rIns="91440" bIns="45720" numCol="1" anchor="t" anchorCtr="0" compatLnSpc="1">
              <a:noAutofit/>
              <a:scene3d>
                <a:camera prst="orthographicFront"/>
                <a:lightRig rig="threePt" dir="t"/>
              </a:scene3d>
              <a:sp3d contourW="12700"/>
            </a:bodyPr>
            <a:lstStyle/>
            <a:p>
              <a:endParaRPr lang="zh-CN" altLang="en-US" sz="2400">
                <a:solidFill>
                  <a:schemeClr val="bg2">
                    <a:lumMod val="25000"/>
                  </a:schemeClr>
                </a:solidFill>
                <a:cs typeface="+mn-ea"/>
                <a:sym typeface="+mn-lt"/>
              </a:endParaRPr>
            </a:p>
          </p:txBody>
        </p:sp>
        <p:sp>
          <p:nvSpPr>
            <p:cNvPr id="18" name="ValueShape2">
              <a:extLst>
                <a:ext uri="{FF2B5EF4-FFF2-40B4-BE49-F238E27FC236}">
                  <a16:creationId xmlns:a16="http://schemas.microsoft.com/office/drawing/2014/main" id="{15D1B514-3C38-4FCD-8CC1-3F2E2D0F5A4C}"/>
                </a:ext>
              </a:extLst>
            </p:cNvPr>
            <p:cNvSpPr/>
            <p:nvPr/>
          </p:nvSpPr>
          <p:spPr bwMode="auto">
            <a:xfrm>
              <a:off x="835320" y="1519031"/>
              <a:ext cx="671372" cy="671373"/>
            </a:xfrm>
            <a:prstGeom prst="blockArc">
              <a:avLst>
                <a:gd name="adj1" fmla="val 16200000"/>
                <a:gd name="adj2" fmla="val 9288000"/>
                <a:gd name="adj3" fmla="val 10383"/>
              </a:avLst>
            </a:prstGeom>
            <a:solidFill>
              <a:srgbClr val="0A2A6C"/>
            </a:solidFill>
            <a:ln>
              <a:noFill/>
            </a:ln>
          </p:spPr>
          <p:txBody>
            <a:bodyPr vert="horz" wrap="square" lIns="91440" tIns="45720" rIns="91440" bIns="45720" numCol="1" rtlCol="0"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grpSp>
      <p:grpSp>
        <p:nvGrpSpPr>
          <p:cNvPr id="19" name="组合 18">
            <a:extLst>
              <a:ext uri="{FF2B5EF4-FFF2-40B4-BE49-F238E27FC236}">
                <a16:creationId xmlns:a16="http://schemas.microsoft.com/office/drawing/2014/main" id="{67F1EA73-0E9D-46F3-8704-8F6DAEC85C0C}"/>
              </a:ext>
            </a:extLst>
          </p:cNvPr>
          <p:cNvGrpSpPr/>
          <p:nvPr/>
        </p:nvGrpSpPr>
        <p:grpSpPr>
          <a:xfrm>
            <a:off x="1108675" y="3761281"/>
            <a:ext cx="435801" cy="439078"/>
            <a:chOff x="835320" y="1519031"/>
            <a:chExt cx="671372" cy="676420"/>
          </a:xfrm>
        </p:grpSpPr>
        <p:sp>
          <p:nvSpPr>
            <p:cNvPr id="20" name="ValueBack2">
              <a:extLst>
                <a:ext uri="{FF2B5EF4-FFF2-40B4-BE49-F238E27FC236}">
                  <a16:creationId xmlns:a16="http://schemas.microsoft.com/office/drawing/2014/main" id="{AC82481A-33E7-494A-8BA3-8CD16938C0AA}"/>
                </a:ext>
              </a:extLst>
            </p:cNvPr>
            <p:cNvSpPr/>
            <p:nvPr/>
          </p:nvSpPr>
          <p:spPr bwMode="auto">
            <a:xfrm>
              <a:off x="835321" y="1539896"/>
              <a:ext cx="654144" cy="655555"/>
            </a:xfrm>
            <a:prstGeom prst="ellipse">
              <a:avLst/>
            </a:prstGeom>
            <a:solidFill>
              <a:schemeClr val="bg1">
                <a:lumMod val="75000"/>
                <a:alpha val="51000"/>
              </a:schemeClr>
            </a:solidFill>
            <a:ln>
              <a:noFill/>
            </a:ln>
          </p:spPr>
          <p:txBody>
            <a:bodyPr vert="horz" wrap="square" lIns="91440" tIns="45720" rIns="91440" bIns="45720" numCol="1"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sp>
          <p:nvSpPr>
            <p:cNvPr id="28" name="IconShape2">
              <a:extLst>
                <a:ext uri="{FF2B5EF4-FFF2-40B4-BE49-F238E27FC236}">
                  <a16:creationId xmlns:a16="http://schemas.microsoft.com/office/drawing/2014/main" id="{4892A564-253F-40C1-9EE7-BC6D6119AEB0}"/>
                </a:ext>
              </a:extLst>
            </p:cNvPr>
            <p:cNvSpPr/>
            <p:nvPr/>
          </p:nvSpPr>
          <p:spPr bwMode="auto">
            <a:xfrm>
              <a:off x="1021807" y="1747020"/>
              <a:ext cx="232927" cy="230608"/>
            </a:xfrm>
            <a:custGeom>
              <a:avLst/>
              <a:gdLst>
                <a:gd name="connsiteX0" fmla="*/ 222995 w 364407"/>
                <a:gd name="connsiteY0" fmla="*/ 98807 h 360781"/>
                <a:gd name="connsiteX1" fmla="*/ 261068 w 364407"/>
                <a:gd name="connsiteY1" fmla="*/ 98807 h 360781"/>
                <a:gd name="connsiteX2" fmla="*/ 261068 w 364407"/>
                <a:gd name="connsiteY2" fmla="*/ 261974 h 360781"/>
                <a:gd name="connsiteX3" fmla="*/ 222995 w 364407"/>
                <a:gd name="connsiteY3" fmla="*/ 261974 h 360781"/>
                <a:gd name="connsiteX4" fmla="*/ 97900 w 364407"/>
                <a:gd name="connsiteY4" fmla="*/ 98807 h 360781"/>
                <a:gd name="connsiteX5" fmla="*/ 141411 w 364407"/>
                <a:gd name="connsiteY5" fmla="*/ 98807 h 360781"/>
                <a:gd name="connsiteX6" fmla="*/ 141411 w 364407"/>
                <a:gd name="connsiteY6" fmla="*/ 261974 h 360781"/>
                <a:gd name="connsiteX7" fmla="*/ 97900 w 364407"/>
                <a:gd name="connsiteY7" fmla="*/ 261974 h 360781"/>
                <a:gd name="connsiteX8" fmla="*/ 42872 w 364407"/>
                <a:gd name="connsiteY8" fmla="*/ 38655 h 360781"/>
                <a:gd name="connsiteX9" fmla="*/ 42872 w 364407"/>
                <a:gd name="connsiteY9" fmla="*/ 322126 h 360781"/>
                <a:gd name="connsiteX10" fmla="*/ 321536 w 364407"/>
                <a:gd name="connsiteY10" fmla="*/ 322126 h 360781"/>
                <a:gd name="connsiteX11" fmla="*/ 321536 w 364407"/>
                <a:gd name="connsiteY11" fmla="*/ 38655 h 360781"/>
                <a:gd name="connsiteX12" fmla="*/ 42872 w 364407"/>
                <a:gd name="connsiteY12" fmla="*/ 38655 h 360781"/>
                <a:gd name="connsiteX13" fmla="*/ 38585 w 364407"/>
                <a:gd name="connsiteY13" fmla="*/ 0 h 360781"/>
                <a:gd name="connsiteX14" fmla="*/ 330110 w 364407"/>
                <a:gd name="connsiteY14" fmla="*/ 0 h 360781"/>
                <a:gd name="connsiteX15" fmla="*/ 364407 w 364407"/>
                <a:gd name="connsiteY15" fmla="*/ 34360 h 360781"/>
                <a:gd name="connsiteX16" fmla="*/ 364407 w 364407"/>
                <a:gd name="connsiteY16" fmla="*/ 326421 h 360781"/>
                <a:gd name="connsiteX17" fmla="*/ 330110 w 364407"/>
                <a:gd name="connsiteY17" fmla="*/ 360781 h 360781"/>
                <a:gd name="connsiteX18" fmla="*/ 38585 w 364407"/>
                <a:gd name="connsiteY18" fmla="*/ 360781 h 360781"/>
                <a:gd name="connsiteX19" fmla="*/ 0 w 364407"/>
                <a:gd name="connsiteY19" fmla="*/ 326421 h 360781"/>
                <a:gd name="connsiteX20" fmla="*/ 0 w 364407"/>
                <a:gd name="connsiteY20" fmla="*/ 34360 h 360781"/>
                <a:gd name="connsiteX21" fmla="*/ 38585 w 364407"/>
                <a:gd name="connsiteY21" fmla="*/ 0 h 36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4407" h="360781">
                  <a:moveTo>
                    <a:pt x="222995" y="98807"/>
                  </a:moveTo>
                  <a:lnTo>
                    <a:pt x="261068" y="98807"/>
                  </a:lnTo>
                  <a:lnTo>
                    <a:pt x="261068" y="261974"/>
                  </a:lnTo>
                  <a:lnTo>
                    <a:pt x="222995" y="261974"/>
                  </a:lnTo>
                  <a:close/>
                  <a:moveTo>
                    <a:pt x="97900" y="98807"/>
                  </a:moveTo>
                  <a:lnTo>
                    <a:pt x="141411" y="98807"/>
                  </a:lnTo>
                  <a:lnTo>
                    <a:pt x="141411" y="261974"/>
                  </a:lnTo>
                  <a:lnTo>
                    <a:pt x="97900" y="261974"/>
                  </a:lnTo>
                  <a:close/>
                  <a:moveTo>
                    <a:pt x="42872" y="38655"/>
                  </a:moveTo>
                  <a:lnTo>
                    <a:pt x="42872" y="322126"/>
                  </a:lnTo>
                  <a:cubicBezTo>
                    <a:pt x="321536" y="322126"/>
                    <a:pt x="321536" y="322126"/>
                    <a:pt x="321536" y="322126"/>
                  </a:cubicBezTo>
                  <a:cubicBezTo>
                    <a:pt x="321536" y="38655"/>
                    <a:pt x="321536" y="38655"/>
                    <a:pt x="321536" y="38655"/>
                  </a:cubicBezTo>
                  <a:cubicBezTo>
                    <a:pt x="42872" y="38655"/>
                    <a:pt x="42872" y="38655"/>
                    <a:pt x="42872" y="38655"/>
                  </a:cubicBezTo>
                  <a:close/>
                  <a:moveTo>
                    <a:pt x="38585" y="0"/>
                  </a:moveTo>
                  <a:cubicBezTo>
                    <a:pt x="330110" y="0"/>
                    <a:pt x="330110" y="0"/>
                    <a:pt x="330110" y="0"/>
                  </a:cubicBezTo>
                  <a:cubicBezTo>
                    <a:pt x="347259" y="0"/>
                    <a:pt x="364407" y="12885"/>
                    <a:pt x="364407" y="34360"/>
                  </a:cubicBezTo>
                  <a:cubicBezTo>
                    <a:pt x="364407" y="326421"/>
                    <a:pt x="364407" y="326421"/>
                    <a:pt x="364407" y="326421"/>
                  </a:cubicBezTo>
                  <a:cubicBezTo>
                    <a:pt x="364407" y="347896"/>
                    <a:pt x="347259" y="360781"/>
                    <a:pt x="330110" y="360781"/>
                  </a:cubicBezTo>
                  <a:cubicBezTo>
                    <a:pt x="38585" y="360781"/>
                    <a:pt x="38585" y="360781"/>
                    <a:pt x="38585" y="360781"/>
                  </a:cubicBezTo>
                  <a:cubicBezTo>
                    <a:pt x="17149" y="360781"/>
                    <a:pt x="0" y="347896"/>
                    <a:pt x="0" y="326421"/>
                  </a:cubicBezTo>
                  <a:cubicBezTo>
                    <a:pt x="0" y="34360"/>
                    <a:pt x="0" y="34360"/>
                    <a:pt x="0" y="34360"/>
                  </a:cubicBezTo>
                  <a:cubicBezTo>
                    <a:pt x="0" y="12885"/>
                    <a:pt x="17149" y="0"/>
                    <a:pt x="38585" y="0"/>
                  </a:cubicBezTo>
                  <a:close/>
                </a:path>
              </a:pathLst>
            </a:custGeom>
            <a:solidFill>
              <a:srgbClr val="0A2A6C"/>
            </a:solidFill>
            <a:ln>
              <a:noFill/>
            </a:ln>
          </p:spPr>
          <p:txBody>
            <a:bodyPr vert="horz" wrap="square" lIns="91440" tIns="45720" rIns="91440" bIns="45720" numCol="1" anchor="t" anchorCtr="0" compatLnSpc="1">
              <a:noAutofit/>
              <a:scene3d>
                <a:camera prst="orthographicFront"/>
                <a:lightRig rig="threePt" dir="t"/>
              </a:scene3d>
              <a:sp3d contourW="12700"/>
            </a:bodyPr>
            <a:lstStyle/>
            <a:p>
              <a:endParaRPr lang="zh-CN" altLang="en-US" sz="2400">
                <a:solidFill>
                  <a:schemeClr val="bg2">
                    <a:lumMod val="25000"/>
                  </a:schemeClr>
                </a:solidFill>
                <a:cs typeface="+mn-ea"/>
                <a:sym typeface="+mn-lt"/>
              </a:endParaRPr>
            </a:p>
          </p:txBody>
        </p:sp>
        <p:sp>
          <p:nvSpPr>
            <p:cNvPr id="29" name="ValueShape2">
              <a:extLst>
                <a:ext uri="{FF2B5EF4-FFF2-40B4-BE49-F238E27FC236}">
                  <a16:creationId xmlns:a16="http://schemas.microsoft.com/office/drawing/2014/main" id="{3D2C3BD9-D62C-4B64-9C30-ED0D191978BB}"/>
                </a:ext>
              </a:extLst>
            </p:cNvPr>
            <p:cNvSpPr/>
            <p:nvPr/>
          </p:nvSpPr>
          <p:spPr bwMode="auto">
            <a:xfrm>
              <a:off x="835320" y="1519031"/>
              <a:ext cx="671372" cy="671373"/>
            </a:xfrm>
            <a:prstGeom prst="blockArc">
              <a:avLst>
                <a:gd name="adj1" fmla="val 16200000"/>
                <a:gd name="adj2" fmla="val 9288000"/>
                <a:gd name="adj3" fmla="val 10383"/>
              </a:avLst>
            </a:prstGeom>
            <a:solidFill>
              <a:srgbClr val="0A2A6C"/>
            </a:solidFill>
            <a:ln>
              <a:noFill/>
            </a:ln>
          </p:spPr>
          <p:txBody>
            <a:bodyPr vert="horz" wrap="square" lIns="91440" tIns="45720" rIns="91440" bIns="45720" numCol="1" rtlCol="0"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grpSp>
      <p:grpSp>
        <p:nvGrpSpPr>
          <p:cNvPr id="30" name="组合 29">
            <a:extLst>
              <a:ext uri="{FF2B5EF4-FFF2-40B4-BE49-F238E27FC236}">
                <a16:creationId xmlns:a16="http://schemas.microsoft.com/office/drawing/2014/main" id="{F2AA4B37-371F-49B4-819D-9EA9E18B7CA9}"/>
              </a:ext>
            </a:extLst>
          </p:cNvPr>
          <p:cNvGrpSpPr/>
          <p:nvPr/>
        </p:nvGrpSpPr>
        <p:grpSpPr>
          <a:xfrm>
            <a:off x="1108675" y="4566249"/>
            <a:ext cx="435801" cy="439078"/>
            <a:chOff x="835320" y="1519031"/>
            <a:chExt cx="671372" cy="676420"/>
          </a:xfrm>
        </p:grpSpPr>
        <p:sp>
          <p:nvSpPr>
            <p:cNvPr id="32" name="ValueBack2">
              <a:extLst>
                <a:ext uri="{FF2B5EF4-FFF2-40B4-BE49-F238E27FC236}">
                  <a16:creationId xmlns:a16="http://schemas.microsoft.com/office/drawing/2014/main" id="{720F2438-D3E5-42A1-BE43-B34DC027D7C1}"/>
                </a:ext>
              </a:extLst>
            </p:cNvPr>
            <p:cNvSpPr/>
            <p:nvPr/>
          </p:nvSpPr>
          <p:spPr bwMode="auto">
            <a:xfrm>
              <a:off x="835321" y="1539896"/>
              <a:ext cx="654144" cy="655555"/>
            </a:xfrm>
            <a:prstGeom prst="ellipse">
              <a:avLst/>
            </a:prstGeom>
            <a:solidFill>
              <a:schemeClr val="bg1">
                <a:lumMod val="75000"/>
                <a:alpha val="51000"/>
              </a:schemeClr>
            </a:solidFill>
            <a:ln>
              <a:noFill/>
            </a:ln>
          </p:spPr>
          <p:txBody>
            <a:bodyPr vert="horz" wrap="square" lIns="91440" tIns="45720" rIns="91440" bIns="45720" numCol="1"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sp>
          <p:nvSpPr>
            <p:cNvPr id="33" name="IconShape2">
              <a:extLst>
                <a:ext uri="{FF2B5EF4-FFF2-40B4-BE49-F238E27FC236}">
                  <a16:creationId xmlns:a16="http://schemas.microsoft.com/office/drawing/2014/main" id="{848CA0F2-39BF-47C3-B4DD-4CA435E0F5CE}"/>
                </a:ext>
              </a:extLst>
            </p:cNvPr>
            <p:cNvSpPr/>
            <p:nvPr/>
          </p:nvSpPr>
          <p:spPr bwMode="auto">
            <a:xfrm>
              <a:off x="1021807" y="1747020"/>
              <a:ext cx="232927" cy="230608"/>
            </a:xfrm>
            <a:custGeom>
              <a:avLst/>
              <a:gdLst>
                <a:gd name="connsiteX0" fmla="*/ 222995 w 364407"/>
                <a:gd name="connsiteY0" fmla="*/ 98807 h 360781"/>
                <a:gd name="connsiteX1" fmla="*/ 261068 w 364407"/>
                <a:gd name="connsiteY1" fmla="*/ 98807 h 360781"/>
                <a:gd name="connsiteX2" fmla="*/ 261068 w 364407"/>
                <a:gd name="connsiteY2" fmla="*/ 261974 h 360781"/>
                <a:gd name="connsiteX3" fmla="*/ 222995 w 364407"/>
                <a:gd name="connsiteY3" fmla="*/ 261974 h 360781"/>
                <a:gd name="connsiteX4" fmla="*/ 97900 w 364407"/>
                <a:gd name="connsiteY4" fmla="*/ 98807 h 360781"/>
                <a:gd name="connsiteX5" fmla="*/ 141411 w 364407"/>
                <a:gd name="connsiteY5" fmla="*/ 98807 h 360781"/>
                <a:gd name="connsiteX6" fmla="*/ 141411 w 364407"/>
                <a:gd name="connsiteY6" fmla="*/ 261974 h 360781"/>
                <a:gd name="connsiteX7" fmla="*/ 97900 w 364407"/>
                <a:gd name="connsiteY7" fmla="*/ 261974 h 360781"/>
                <a:gd name="connsiteX8" fmla="*/ 42872 w 364407"/>
                <a:gd name="connsiteY8" fmla="*/ 38655 h 360781"/>
                <a:gd name="connsiteX9" fmla="*/ 42872 w 364407"/>
                <a:gd name="connsiteY9" fmla="*/ 322126 h 360781"/>
                <a:gd name="connsiteX10" fmla="*/ 321536 w 364407"/>
                <a:gd name="connsiteY10" fmla="*/ 322126 h 360781"/>
                <a:gd name="connsiteX11" fmla="*/ 321536 w 364407"/>
                <a:gd name="connsiteY11" fmla="*/ 38655 h 360781"/>
                <a:gd name="connsiteX12" fmla="*/ 42872 w 364407"/>
                <a:gd name="connsiteY12" fmla="*/ 38655 h 360781"/>
                <a:gd name="connsiteX13" fmla="*/ 38585 w 364407"/>
                <a:gd name="connsiteY13" fmla="*/ 0 h 360781"/>
                <a:gd name="connsiteX14" fmla="*/ 330110 w 364407"/>
                <a:gd name="connsiteY14" fmla="*/ 0 h 360781"/>
                <a:gd name="connsiteX15" fmla="*/ 364407 w 364407"/>
                <a:gd name="connsiteY15" fmla="*/ 34360 h 360781"/>
                <a:gd name="connsiteX16" fmla="*/ 364407 w 364407"/>
                <a:gd name="connsiteY16" fmla="*/ 326421 h 360781"/>
                <a:gd name="connsiteX17" fmla="*/ 330110 w 364407"/>
                <a:gd name="connsiteY17" fmla="*/ 360781 h 360781"/>
                <a:gd name="connsiteX18" fmla="*/ 38585 w 364407"/>
                <a:gd name="connsiteY18" fmla="*/ 360781 h 360781"/>
                <a:gd name="connsiteX19" fmla="*/ 0 w 364407"/>
                <a:gd name="connsiteY19" fmla="*/ 326421 h 360781"/>
                <a:gd name="connsiteX20" fmla="*/ 0 w 364407"/>
                <a:gd name="connsiteY20" fmla="*/ 34360 h 360781"/>
                <a:gd name="connsiteX21" fmla="*/ 38585 w 364407"/>
                <a:gd name="connsiteY21" fmla="*/ 0 h 36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4407" h="360781">
                  <a:moveTo>
                    <a:pt x="222995" y="98807"/>
                  </a:moveTo>
                  <a:lnTo>
                    <a:pt x="261068" y="98807"/>
                  </a:lnTo>
                  <a:lnTo>
                    <a:pt x="261068" y="261974"/>
                  </a:lnTo>
                  <a:lnTo>
                    <a:pt x="222995" y="261974"/>
                  </a:lnTo>
                  <a:close/>
                  <a:moveTo>
                    <a:pt x="97900" y="98807"/>
                  </a:moveTo>
                  <a:lnTo>
                    <a:pt x="141411" y="98807"/>
                  </a:lnTo>
                  <a:lnTo>
                    <a:pt x="141411" y="261974"/>
                  </a:lnTo>
                  <a:lnTo>
                    <a:pt x="97900" y="261974"/>
                  </a:lnTo>
                  <a:close/>
                  <a:moveTo>
                    <a:pt x="42872" y="38655"/>
                  </a:moveTo>
                  <a:lnTo>
                    <a:pt x="42872" y="322126"/>
                  </a:lnTo>
                  <a:cubicBezTo>
                    <a:pt x="321536" y="322126"/>
                    <a:pt x="321536" y="322126"/>
                    <a:pt x="321536" y="322126"/>
                  </a:cubicBezTo>
                  <a:cubicBezTo>
                    <a:pt x="321536" y="38655"/>
                    <a:pt x="321536" y="38655"/>
                    <a:pt x="321536" y="38655"/>
                  </a:cubicBezTo>
                  <a:cubicBezTo>
                    <a:pt x="42872" y="38655"/>
                    <a:pt x="42872" y="38655"/>
                    <a:pt x="42872" y="38655"/>
                  </a:cubicBezTo>
                  <a:close/>
                  <a:moveTo>
                    <a:pt x="38585" y="0"/>
                  </a:moveTo>
                  <a:cubicBezTo>
                    <a:pt x="330110" y="0"/>
                    <a:pt x="330110" y="0"/>
                    <a:pt x="330110" y="0"/>
                  </a:cubicBezTo>
                  <a:cubicBezTo>
                    <a:pt x="347259" y="0"/>
                    <a:pt x="364407" y="12885"/>
                    <a:pt x="364407" y="34360"/>
                  </a:cubicBezTo>
                  <a:cubicBezTo>
                    <a:pt x="364407" y="326421"/>
                    <a:pt x="364407" y="326421"/>
                    <a:pt x="364407" y="326421"/>
                  </a:cubicBezTo>
                  <a:cubicBezTo>
                    <a:pt x="364407" y="347896"/>
                    <a:pt x="347259" y="360781"/>
                    <a:pt x="330110" y="360781"/>
                  </a:cubicBezTo>
                  <a:cubicBezTo>
                    <a:pt x="38585" y="360781"/>
                    <a:pt x="38585" y="360781"/>
                    <a:pt x="38585" y="360781"/>
                  </a:cubicBezTo>
                  <a:cubicBezTo>
                    <a:pt x="17149" y="360781"/>
                    <a:pt x="0" y="347896"/>
                    <a:pt x="0" y="326421"/>
                  </a:cubicBezTo>
                  <a:cubicBezTo>
                    <a:pt x="0" y="34360"/>
                    <a:pt x="0" y="34360"/>
                    <a:pt x="0" y="34360"/>
                  </a:cubicBezTo>
                  <a:cubicBezTo>
                    <a:pt x="0" y="12885"/>
                    <a:pt x="17149" y="0"/>
                    <a:pt x="38585" y="0"/>
                  </a:cubicBezTo>
                  <a:close/>
                </a:path>
              </a:pathLst>
            </a:custGeom>
            <a:solidFill>
              <a:srgbClr val="0A2A6C"/>
            </a:solidFill>
            <a:ln>
              <a:noFill/>
            </a:ln>
          </p:spPr>
          <p:txBody>
            <a:bodyPr vert="horz" wrap="square" lIns="91440" tIns="45720" rIns="91440" bIns="45720" numCol="1" anchor="t" anchorCtr="0" compatLnSpc="1">
              <a:noAutofit/>
              <a:scene3d>
                <a:camera prst="orthographicFront"/>
                <a:lightRig rig="threePt" dir="t"/>
              </a:scene3d>
              <a:sp3d contourW="12700"/>
            </a:bodyPr>
            <a:lstStyle/>
            <a:p>
              <a:endParaRPr lang="zh-CN" altLang="en-US" sz="2400">
                <a:solidFill>
                  <a:schemeClr val="bg2">
                    <a:lumMod val="25000"/>
                  </a:schemeClr>
                </a:solidFill>
                <a:cs typeface="+mn-ea"/>
                <a:sym typeface="+mn-lt"/>
              </a:endParaRPr>
            </a:p>
          </p:txBody>
        </p:sp>
        <p:sp>
          <p:nvSpPr>
            <p:cNvPr id="34" name="ValueShape2">
              <a:extLst>
                <a:ext uri="{FF2B5EF4-FFF2-40B4-BE49-F238E27FC236}">
                  <a16:creationId xmlns:a16="http://schemas.microsoft.com/office/drawing/2014/main" id="{4705E18A-9E9A-4CC0-8DF7-FA3D70E7D901}"/>
                </a:ext>
              </a:extLst>
            </p:cNvPr>
            <p:cNvSpPr/>
            <p:nvPr/>
          </p:nvSpPr>
          <p:spPr bwMode="auto">
            <a:xfrm>
              <a:off x="835320" y="1519031"/>
              <a:ext cx="671372" cy="671373"/>
            </a:xfrm>
            <a:prstGeom prst="blockArc">
              <a:avLst>
                <a:gd name="adj1" fmla="val 16200000"/>
                <a:gd name="adj2" fmla="val 9288000"/>
                <a:gd name="adj3" fmla="val 10383"/>
              </a:avLst>
            </a:prstGeom>
            <a:solidFill>
              <a:srgbClr val="0A2A6C"/>
            </a:solidFill>
            <a:ln>
              <a:noFill/>
            </a:ln>
          </p:spPr>
          <p:txBody>
            <a:bodyPr vert="horz" wrap="square" lIns="91440" tIns="45720" rIns="91440" bIns="45720" numCol="1" rtlCol="0"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grpSp>
      <p:grpSp>
        <p:nvGrpSpPr>
          <p:cNvPr id="35" name="组合 34">
            <a:extLst>
              <a:ext uri="{FF2B5EF4-FFF2-40B4-BE49-F238E27FC236}">
                <a16:creationId xmlns:a16="http://schemas.microsoft.com/office/drawing/2014/main" id="{82CED443-7F4A-4D21-84DB-BE75FFD9D806}"/>
              </a:ext>
            </a:extLst>
          </p:cNvPr>
          <p:cNvGrpSpPr/>
          <p:nvPr/>
        </p:nvGrpSpPr>
        <p:grpSpPr>
          <a:xfrm>
            <a:off x="1108675" y="5333467"/>
            <a:ext cx="435801" cy="439078"/>
            <a:chOff x="835320" y="1519031"/>
            <a:chExt cx="671372" cy="676420"/>
          </a:xfrm>
        </p:grpSpPr>
        <p:sp>
          <p:nvSpPr>
            <p:cNvPr id="36" name="ValueBack2">
              <a:extLst>
                <a:ext uri="{FF2B5EF4-FFF2-40B4-BE49-F238E27FC236}">
                  <a16:creationId xmlns:a16="http://schemas.microsoft.com/office/drawing/2014/main" id="{80F308A4-E864-4592-BA53-242E5C982576}"/>
                </a:ext>
              </a:extLst>
            </p:cNvPr>
            <p:cNvSpPr/>
            <p:nvPr/>
          </p:nvSpPr>
          <p:spPr bwMode="auto">
            <a:xfrm>
              <a:off x="835321" y="1539896"/>
              <a:ext cx="654144" cy="655555"/>
            </a:xfrm>
            <a:prstGeom prst="ellipse">
              <a:avLst/>
            </a:prstGeom>
            <a:solidFill>
              <a:schemeClr val="bg1">
                <a:lumMod val="75000"/>
                <a:alpha val="51000"/>
              </a:schemeClr>
            </a:solidFill>
            <a:ln>
              <a:noFill/>
            </a:ln>
          </p:spPr>
          <p:txBody>
            <a:bodyPr vert="horz" wrap="square" lIns="91440" tIns="45720" rIns="91440" bIns="45720" numCol="1"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sp>
          <p:nvSpPr>
            <p:cNvPr id="37" name="IconShape2">
              <a:extLst>
                <a:ext uri="{FF2B5EF4-FFF2-40B4-BE49-F238E27FC236}">
                  <a16:creationId xmlns:a16="http://schemas.microsoft.com/office/drawing/2014/main" id="{A58DE5C5-643D-41AE-B7E1-03F2C5A11571}"/>
                </a:ext>
              </a:extLst>
            </p:cNvPr>
            <p:cNvSpPr/>
            <p:nvPr/>
          </p:nvSpPr>
          <p:spPr bwMode="auto">
            <a:xfrm>
              <a:off x="1021807" y="1747020"/>
              <a:ext cx="232927" cy="230608"/>
            </a:xfrm>
            <a:custGeom>
              <a:avLst/>
              <a:gdLst>
                <a:gd name="connsiteX0" fmla="*/ 222995 w 364407"/>
                <a:gd name="connsiteY0" fmla="*/ 98807 h 360781"/>
                <a:gd name="connsiteX1" fmla="*/ 261068 w 364407"/>
                <a:gd name="connsiteY1" fmla="*/ 98807 h 360781"/>
                <a:gd name="connsiteX2" fmla="*/ 261068 w 364407"/>
                <a:gd name="connsiteY2" fmla="*/ 261974 h 360781"/>
                <a:gd name="connsiteX3" fmla="*/ 222995 w 364407"/>
                <a:gd name="connsiteY3" fmla="*/ 261974 h 360781"/>
                <a:gd name="connsiteX4" fmla="*/ 97900 w 364407"/>
                <a:gd name="connsiteY4" fmla="*/ 98807 h 360781"/>
                <a:gd name="connsiteX5" fmla="*/ 141411 w 364407"/>
                <a:gd name="connsiteY5" fmla="*/ 98807 h 360781"/>
                <a:gd name="connsiteX6" fmla="*/ 141411 w 364407"/>
                <a:gd name="connsiteY6" fmla="*/ 261974 h 360781"/>
                <a:gd name="connsiteX7" fmla="*/ 97900 w 364407"/>
                <a:gd name="connsiteY7" fmla="*/ 261974 h 360781"/>
                <a:gd name="connsiteX8" fmla="*/ 42872 w 364407"/>
                <a:gd name="connsiteY8" fmla="*/ 38655 h 360781"/>
                <a:gd name="connsiteX9" fmla="*/ 42872 w 364407"/>
                <a:gd name="connsiteY9" fmla="*/ 322126 h 360781"/>
                <a:gd name="connsiteX10" fmla="*/ 321536 w 364407"/>
                <a:gd name="connsiteY10" fmla="*/ 322126 h 360781"/>
                <a:gd name="connsiteX11" fmla="*/ 321536 w 364407"/>
                <a:gd name="connsiteY11" fmla="*/ 38655 h 360781"/>
                <a:gd name="connsiteX12" fmla="*/ 42872 w 364407"/>
                <a:gd name="connsiteY12" fmla="*/ 38655 h 360781"/>
                <a:gd name="connsiteX13" fmla="*/ 38585 w 364407"/>
                <a:gd name="connsiteY13" fmla="*/ 0 h 360781"/>
                <a:gd name="connsiteX14" fmla="*/ 330110 w 364407"/>
                <a:gd name="connsiteY14" fmla="*/ 0 h 360781"/>
                <a:gd name="connsiteX15" fmla="*/ 364407 w 364407"/>
                <a:gd name="connsiteY15" fmla="*/ 34360 h 360781"/>
                <a:gd name="connsiteX16" fmla="*/ 364407 w 364407"/>
                <a:gd name="connsiteY16" fmla="*/ 326421 h 360781"/>
                <a:gd name="connsiteX17" fmla="*/ 330110 w 364407"/>
                <a:gd name="connsiteY17" fmla="*/ 360781 h 360781"/>
                <a:gd name="connsiteX18" fmla="*/ 38585 w 364407"/>
                <a:gd name="connsiteY18" fmla="*/ 360781 h 360781"/>
                <a:gd name="connsiteX19" fmla="*/ 0 w 364407"/>
                <a:gd name="connsiteY19" fmla="*/ 326421 h 360781"/>
                <a:gd name="connsiteX20" fmla="*/ 0 w 364407"/>
                <a:gd name="connsiteY20" fmla="*/ 34360 h 360781"/>
                <a:gd name="connsiteX21" fmla="*/ 38585 w 364407"/>
                <a:gd name="connsiteY21" fmla="*/ 0 h 36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4407" h="360781">
                  <a:moveTo>
                    <a:pt x="222995" y="98807"/>
                  </a:moveTo>
                  <a:lnTo>
                    <a:pt x="261068" y="98807"/>
                  </a:lnTo>
                  <a:lnTo>
                    <a:pt x="261068" y="261974"/>
                  </a:lnTo>
                  <a:lnTo>
                    <a:pt x="222995" y="261974"/>
                  </a:lnTo>
                  <a:close/>
                  <a:moveTo>
                    <a:pt x="97900" y="98807"/>
                  </a:moveTo>
                  <a:lnTo>
                    <a:pt x="141411" y="98807"/>
                  </a:lnTo>
                  <a:lnTo>
                    <a:pt x="141411" y="261974"/>
                  </a:lnTo>
                  <a:lnTo>
                    <a:pt x="97900" y="261974"/>
                  </a:lnTo>
                  <a:close/>
                  <a:moveTo>
                    <a:pt x="42872" y="38655"/>
                  </a:moveTo>
                  <a:lnTo>
                    <a:pt x="42872" y="322126"/>
                  </a:lnTo>
                  <a:cubicBezTo>
                    <a:pt x="321536" y="322126"/>
                    <a:pt x="321536" y="322126"/>
                    <a:pt x="321536" y="322126"/>
                  </a:cubicBezTo>
                  <a:cubicBezTo>
                    <a:pt x="321536" y="38655"/>
                    <a:pt x="321536" y="38655"/>
                    <a:pt x="321536" y="38655"/>
                  </a:cubicBezTo>
                  <a:cubicBezTo>
                    <a:pt x="42872" y="38655"/>
                    <a:pt x="42872" y="38655"/>
                    <a:pt x="42872" y="38655"/>
                  </a:cubicBezTo>
                  <a:close/>
                  <a:moveTo>
                    <a:pt x="38585" y="0"/>
                  </a:moveTo>
                  <a:cubicBezTo>
                    <a:pt x="330110" y="0"/>
                    <a:pt x="330110" y="0"/>
                    <a:pt x="330110" y="0"/>
                  </a:cubicBezTo>
                  <a:cubicBezTo>
                    <a:pt x="347259" y="0"/>
                    <a:pt x="364407" y="12885"/>
                    <a:pt x="364407" y="34360"/>
                  </a:cubicBezTo>
                  <a:cubicBezTo>
                    <a:pt x="364407" y="326421"/>
                    <a:pt x="364407" y="326421"/>
                    <a:pt x="364407" y="326421"/>
                  </a:cubicBezTo>
                  <a:cubicBezTo>
                    <a:pt x="364407" y="347896"/>
                    <a:pt x="347259" y="360781"/>
                    <a:pt x="330110" y="360781"/>
                  </a:cubicBezTo>
                  <a:cubicBezTo>
                    <a:pt x="38585" y="360781"/>
                    <a:pt x="38585" y="360781"/>
                    <a:pt x="38585" y="360781"/>
                  </a:cubicBezTo>
                  <a:cubicBezTo>
                    <a:pt x="17149" y="360781"/>
                    <a:pt x="0" y="347896"/>
                    <a:pt x="0" y="326421"/>
                  </a:cubicBezTo>
                  <a:cubicBezTo>
                    <a:pt x="0" y="34360"/>
                    <a:pt x="0" y="34360"/>
                    <a:pt x="0" y="34360"/>
                  </a:cubicBezTo>
                  <a:cubicBezTo>
                    <a:pt x="0" y="12885"/>
                    <a:pt x="17149" y="0"/>
                    <a:pt x="38585" y="0"/>
                  </a:cubicBezTo>
                  <a:close/>
                </a:path>
              </a:pathLst>
            </a:custGeom>
            <a:solidFill>
              <a:srgbClr val="0A2A6C"/>
            </a:solidFill>
            <a:ln>
              <a:noFill/>
            </a:ln>
          </p:spPr>
          <p:txBody>
            <a:bodyPr vert="horz" wrap="square" lIns="91440" tIns="45720" rIns="91440" bIns="45720" numCol="1" anchor="t" anchorCtr="0" compatLnSpc="1">
              <a:noAutofit/>
              <a:scene3d>
                <a:camera prst="orthographicFront"/>
                <a:lightRig rig="threePt" dir="t"/>
              </a:scene3d>
              <a:sp3d contourW="12700"/>
            </a:bodyPr>
            <a:lstStyle/>
            <a:p>
              <a:endParaRPr lang="zh-CN" altLang="en-US" sz="2400">
                <a:solidFill>
                  <a:schemeClr val="bg2">
                    <a:lumMod val="25000"/>
                  </a:schemeClr>
                </a:solidFill>
                <a:cs typeface="+mn-ea"/>
                <a:sym typeface="+mn-lt"/>
              </a:endParaRPr>
            </a:p>
          </p:txBody>
        </p:sp>
        <p:sp>
          <p:nvSpPr>
            <p:cNvPr id="38" name="ValueShape2">
              <a:extLst>
                <a:ext uri="{FF2B5EF4-FFF2-40B4-BE49-F238E27FC236}">
                  <a16:creationId xmlns:a16="http://schemas.microsoft.com/office/drawing/2014/main" id="{2E4A24D0-623F-44AF-B8BB-4EBBDFACD674}"/>
                </a:ext>
              </a:extLst>
            </p:cNvPr>
            <p:cNvSpPr/>
            <p:nvPr/>
          </p:nvSpPr>
          <p:spPr bwMode="auto">
            <a:xfrm>
              <a:off x="835320" y="1519031"/>
              <a:ext cx="671372" cy="671373"/>
            </a:xfrm>
            <a:prstGeom prst="blockArc">
              <a:avLst>
                <a:gd name="adj1" fmla="val 16200000"/>
                <a:gd name="adj2" fmla="val 9288000"/>
                <a:gd name="adj3" fmla="val 10383"/>
              </a:avLst>
            </a:prstGeom>
            <a:solidFill>
              <a:srgbClr val="0A2A6C"/>
            </a:solidFill>
            <a:ln>
              <a:noFill/>
            </a:ln>
          </p:spPr>
          <p:txBody>
            <a:bodyPr vert="horz" wrap="square" lIns="91440" tIns="45720" rIns="91440" bIns="45720" numCol="1" rtlCol="0"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grpSp>
      <p:grpSp>
        <p:nvGrpSpPr>
          <p:cNvPr id="39" name="组合 38">
            <a:extLst>
              <a:ext uri="{FF2B5EF4-FFF2-40B4-BE49-F238E27FC236}">
                <a16:creationId xmlns:a16="http://schemas.microsoft.com/office/drawing/2014/main" id="{10DB345B-A602-4607-BAD1-9A9AC9785C80}"/>
              </a:ext>
            </a:extLst>
          </p:cNvPr>
          <p:cNvGrpSpPr/>
          <p:nvPr/>
        </p:nvGrpSpPr>
        <p:grpSpPr>
          <a:xfrm>
            <a:off x="1108675" y="6089426"/>
            <a:ext cx="435801" cy="439078"/>
            <a:chOff x="835320" y="1519031"/>
            <a:chExt cx="671372" cy="676420"/>
          </a:xfrm>
        </p:grpSpPr>
        <p:sp>
          <p:nvSpPr>
            <p:cNvPr id="40" name="ValueBack2">
              <a:extLst>
                <a:ext uri="{FF2B5EF4-FFF2-40B4-BE49-F238E27FC236}">
                  <a16:creationId xmlns:a16="http://schemas.microsoft.com/office/drawing/2014/main" id="{F8BDC0F9-6EB6-42D6-B929-2B364C67E144}"/>
                </a:ext>
              </a:extLst>
            </p:cNvPr>
            <p:cNvSpPr/>
            <p:nvPr/>
          </p:nvSpPr>
          <p:spPr bwMode="auto">
            <a:xfrm>
              <a:off x="835321" y="1539896"/>
              <a:ext cx="654144" cy="655555"/>
            </a:xfrm>
            <a:prstGeom prst="ellipse">
              <a:avLst/>
            </a:prstGeom>
            <a:solidFill>
              <a:schemeClr val="bg1">
                <a:lumMod val="75000"/>
                <a:alpha val="51000"/>
              </a:schemeClr>
            </a:solidFill>
            <a:ln>
              <a:noFill/>
            </a:ln>
          </p:spPr>
          <p:txBody>
            <a:bodyPr vert="horz" wrap="square" lIns="91440" tIns="45720" rIns="91440" bIns="45720" numCol="1"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sp>
          <p:nvSpPr>
            <p:cNvPr id="41" name="IconShape2">
              <a:extLst>
                <a:ext uri="{FF2B5EF4-FFF2-40B4-BE49-F238E27FC236}">
                  <a16:creationId xmlns:a16="http://schemas.microsoft.com/office/drawing/2014/main" id="{B30A601D-A8B0-4186-84D7-A403293042C4}"/>
                </a:ext>
              </a:extLst>
            </p:cNvPr>
            <p:cNvSpPr/>
            <p:nvPr/>
          </p:nvSpPr>
          <p:spPr bwMode="auto">
            <a:xfrm>
              <a:off x="1021807" y="1747020"/>
              <a:ext cx="232927" cy="230608"/>
            </a:xfrm>
            <a:custGeom>
              <a:avLst/>
              <a:gdLst>
                <a:gd name="connsiteX0" fmla="*/ 222995 w 364407"/>
                <a:gd name="connsiteY0" fmla="*/ 98807 h 360781"/>
                <a:gd name="connsiteX1" fmla="*/ 261068 w 364407"/>
                <a:gd name="connsiteY1" fmla="*/ 98807 h 360781"/>
                <a:gd name="connsiteX2" fmla="*/ 261068 w 364407"/>
                <a:gd name="connsiteY2" fmla="*/ 261974 h 360781"/>
                <a:gd name="connsiteX3" fmla="*/ 222995 w 364407"/>
                <a:gd name="connsiteY3" fmla="*/ 261974 h 360781"/>
                <a:gd name="connsiteX4" fmla="*/ 97900 w 364407"/>
                <a:gd name="connsiteY4" fmla="*/ 98807 h 360781"/>
                <a:gd name="connsiteX5" fmla="*/ 141411 w 364407"/>
                <a:gd name="connsiteY5" fmla="*/ 98807 h 360781"/>
                <a:gd name="connsiteX6" fmla="*/ 141411 w 364407"/>
                <a:gd name="connsiteY6" fmla="*/ 261974 h 360781"/>
                <a:gd name="connsiteX7" fmla="*/ 97900 w 364407"/>
                <a:gd name="connsiteY7" fmla="*/ 261974 h 360781"/>
                <a:gd name="connsiteX8" fmla="*/ 42872 w 364407"/>
                <a:gd name="connsiteY8" fmla="*/ 38655 h 360781"/>
                <a:gd name="connsiteX9" fmla="*/ 42872 w 364407"/>
                <a:gd name="connsiteY9" fmla="*/ 322126 h 360781"/>
                <a:gd name="connsiteX10" fmla="*/ 321536 w 364407"/>
                <a:gd name="connsiteY10" fmla="*/ 322126 h 360781"/>
                <a:gd name="connsiteX11" fmla="*/ 321536 w 364407"/>
                <a:gd name="connsiteY11" fmla="*/ 38655 h 360781"/>
                <a:gd name="connsiteX12" fmla="*/ 42872 w 364407"/>
                <a:gd name="connsiteY12" fmla="*/ 38655 h 360781"/>
                <a:gd name="connsiteX13" fmla="*/ 38585 w 364407"/>
                <a:gd name="connsiteY13" fmla="*/ 0 h 360781"/>
                <a:gd name="connsiteX14" fmla="*/ 330110 w 364407"/>
                <a:gd name="connsiteY14" fmla="*/ 0 h 360781"/>
                <a:gd name="connsiteX15" fmla="*/ 364407 w 364407"/>
                <a:gd name="connsiteY15" fmla="*/ 34360 h 360781"/>
                <a:gd name="connsiteX16" fmla="*/ 364407 w 364407"/>
                <a:gd name="connsiteY16" fmla="*/ 326421 h 360781"/>
                <a:gd name="connsiteX17" fmla="*/ 330110 w 364407"/>
                <a:gd name="connsiteY17" fmla="*/ 360781 h 360781"/>
                <a:gd name="connsiteX18" fmla="*/ 38585 w 364407"/>
                <a:gd name="connsiteY18" fmla="*/ 360781 h 360781"/>
                <a:gd name="connsiteX19" fmla="*/ 0 w 364407"/>
                <a:gd name="connsiteY19" fmla="*/ 326421 h 360781"/>
                <a:gd name="connsiteX20" fmla="*/ 0 w 364407"/>
                <a:gd name="connsiteY20" fmla="*/ 34360 h 360781"/>
                <a:gd name="connsiteX21" fmla="*/ 38585 w 364407"/>
                <a:gd name="connsiteY21" fmla="*/ 0 h 36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4407" h="360781">
                  <a:moveTo>
                    <a:pt x="222995" y="98807"/>
                  </a:moveTo>
                  <a:lnTo>
                    <a:pt x="261068" y="98807"/>
                  </a:lnTo>
                  <a:lnTo>
                    <a:pt x="261068" y="261974"/>
                  </a:lnTo>
                  <a:lnTo>
                    <a:pt x="222995" y="261974"/>
                  </a:lnTo>
                  <a:close/>
                  <a:moveTo>
                    <a:pt x="97900" y="98807"/>
                  </a:moveTo>
                  <a:lnTo>
                    <a:pt x="141411" y="98807"/>
                  </a:lnTo>
                  <a:lnTo>
                    <a:pt x="141411" y="261974"/>
                  </a:lnTo>
                  <a:lnTo>
                    <a:pt x="97900" y="261974"/>
                  </a:lnTo>
                  <a:close/>
                  <a:moveTo>
                    <a:pt x="42872" y="38655"/>
                  </a:moveTo>
                  <a:lnTo>
                    <a:pt x="42872" y="322126"/>
                  </a:lnTo>
                  <a:cubicBezTo>
                    <a:pt x="321536" y="322126"/>
                    <a:pt x="321536" y="322126"/>
                    <a:pt x="321536" y="322126"/>
                  </a:cubicBezTo>
                  <a:cubicBezTo>
                    <a:pt x="321536" y="38655"/>
                    <a:pt x="321536" y="38655"/>
                    <a:pt x="321536" y="38655"/>
                  </a:cubicBezTo>
                  <a:cubicBezTo>
                    <a:pt x="42872" y="38655"/>
                    <a:pt x="42872" y="38655"/>
                    <a:pt x="42872" y="38655"/>
                  </a:cubicBezTo>
                  <a:close/>
                  <a:moveTo>
                    <a:pt x="38585" y="0"/>
                  </a:moveTo>
                  <a:cubicBezTo>
                    <a:pt x="330110" y="0"/>
                    <a:pt x="330110" y="0"/>
                    <a:pt x="330110" y="0"/>
                  </a:cubicBezTo>
                  <a:cubicBezTo>
                    <a:pt x="347259" y="0"/>
                    <a:pt x="364407" y="12885"/>
                    <a:pt x="364407" y="34360"/>
                  </a:cubicBezTo>
                  <a:cubicBezTo>
                    <a:pt x="364407" y="326421"/>
                    <a:pt x="364407" y="326421"/>
                    <a:pt x="364407" y="326421"/>
                  </a:cubicBezTo>
                  <a:cubicBezTo>
                    <a:pt x="364407" y="347896"/>
                    <a:pt x="347259" y="360781"/>
                    <a:pt x="330110" y="360781"/>
                  </a:cubicBezTo>
                  <a:cubicBezTo>
                    <a:pt x="38585" y="360781"/>
                    <a:pt x="38585" y="360781"/>
                    <a:pt x="38585" y="360781"/>
                  </a:cubicBezTo>
                  <a:cubicBezTo>
                    <a:pt x="17149" y="360781"/>
                    <a:pt x="0" y="347896"/>
                    <a:pt x="0" y="326421"/>
                  </a:cubicBezTo>
                  <a:cubicBezTo>
                    <a:pt x="0" y="34360"/>
                    <a:pt x="0" y="34360"/>
                    <a:pt x="0" y="34360"/>
                  </a:cubicBezTo>
                  <a:cubicBezTo>
                    <a:pt x="0" y="12885"/>
                    <a:pt x="17149" y="0"/>
                    <a:pt x="38585" y="0"/>
                  </a:cubicBezTo>
                  <a:close/>
                </a:path>
              </a:pathLst>
            </a:custGeom>
            <a:solidFill>
              <a:srgbClr val="0A2A6C"/>
            </a:solidFill>
            <a:ln>
              <a:noFill/>
            </a:ln>
          </p:spPr>
          <p:txBody>
            <a:bodyPr vert="horz" wrap="square" lIns="91440" tIns="45720" rIns="91440" bIns="45720" numCol="1" anchor="t" anchorCtr="0" compatLnSpc="1">
              <a:noAutofit/>
              <a:scene3d>
                <a:camera prst="orthographicFront"/>
                <a:lightRig rig="threePt" dir="t"/>
              </a:scene3d>
              <a:sp3d contourW="12700"/>
            </a:bodyPr>
            <a:lstStyle/>
            <a:p>
              <a:endParaRPr lang="zh-CN" altLang="en-US" sz="2400">
                <a:solidFill>
                  <a:schemeClr val="bg2">
                    <a:lumMod val="25000"/>
                  </a:schemeClr>
                </a:solidFill>
                <a:cs typeface="+mn-ea"/>
                <a:sym typeface="+mn-lt"/>
              </a:endParaRPr>
            </a:p>
          </p:txBody>
        </p:sp>
        <p:sp>
          <p:nvSpPr>
            <p:cNvPr id="42" name="ValueShape2">
              <a:extLst>
                <a:ext uri="{FF2B5EF4-FFF2-40B4-BE49-F238E27FC236}">
                  <a16:creationId xmlns:a16="http://schemas.microsoft.com/office/drawing/2014/main" id="{5C9608B2-C79A-4A69-B243-40A96C42787A}"/>
                </a:ext>
              </a:extLst>
            </p:cNvPr>
            <p:cNvSpPr/>
            <p:nvPr/>
          </p:nvSpPr>
          <p:spPr bwMode="auto">
            <a:xfrm>
              <a:off x="835320" y="1519031"/>
              <a:ext cx="671372" cy="671373"/>
            </a:xfrm>
            <a:prstGeom prst="blockArc">
              <a:avLst>
                <a:gd name="adj1" fmla="val 16200000"/>
                <a:gd name="adj2" fmla="val 9288000"/>
                <a:gd name="adj3" fmla="val 10383"/>
              </a:avLst>
            </a:prstGeom>
            <a:solidFill>
              <a:srgbClr val="0A2A6C"/>
            </a:solidFill>
            <a:ln>
              <a:noFill/>
            </a:ln>
          </p:spPr>
          <p:txBody>
            <a:bodyPr vert="horz" wrap="square" lIns="91440" tIns="45720" rIns="91440" bIns="45720" numCol="1" rtlCol="0"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grpSp>
      <p:sp>
        <p:nvSpPr>
          <p:cNvPr id="3" name="矩形 2">
            <a:extLst>
              <a:ext uri="{FF2B5EF4-FFF2-40B4-BE49-F238E27FC236}">
                <a16:creationId xmlns:a16="http://schemas.microsoft.com/office/drawing/2014/main" id="{6FBF3A1E-812A-4782-95E8-C581D862990F}"/>
              </a:ext>
            </a:extLst>
          </p:cNvPr>
          <p:cNvSpPr/>
          <p:nvPr/>
        </p:nvSpPr>
        <p:spPr>
          <a:xfrm>
            <a:off x="1836745" y="1297789"/>
            <a:ext cx="8913091" cy="5279650"/>
          </a:xfrm>
          <a:prstGeom prst="rect">
            <a:avLst/>
          </a:prstGeom>
        </p:spPr>
        <p:txBody>
          <a:bodyPr wrap="square">
            <a:spAutoFit/>
          </a:bodyPr>
          <a:lstStyle/>
          <a:p>
            <a:pPr algn="just">
              <a:lnSpc>
                <a:spcPct val="250000"/>
              </a:lnSpc>
              <a:spcBef>
                <a:spcPts val="600"/>
              </a:spcBef>
              <a:spcAft>
                <a:spcPts val="0"/>
              </a:spcAft>
            </a:pPr>
            <a:r>
              <a:rPr lang="zh-CN" altLang="zh-CN" kern="100" dirty="0">
                <a:latin typeface="宋体" panose="02010600030101010101" pitchFamily="2" charset="-122"/>
                <a:ea typeface="黑体" panose="02010609060101010101" pitchFamily="49" charset="-122"/>
                <a:cs typeface="Times New Roman" panose="02020603050405020304" pitchFamily="18" charset="0"/>
              </a:rPr>
              <a:t>一：</a:t>
            </a:r>
            <a:r>
              <a:rPr lang="en-US" altLang="zh-CN" b="1" kern="100" dirty="0">
                <a:latin typeface="黑体" panose="02010609060101010101" pitchFamily="49" charset="-122"/>
                <a:ea typeface="Times New Roman" panose="02020603050405020304" pitchFamily="18" charset="0"/>
                <a:cs typeface="Times New Roman" panose="02020603050405020304" pitchFamily="18" charset="0"/>
              </a:rPr>
              <a:t>Pretreat::</a:t>
            </a:r>
            <a:r>
              <a:rPr lang="en-US" altLang="zh-CN" b="1"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b="1" kern="100" dirty="0">
                <a:latin typeface="Times New Roman" panose="02020603050405020304" pitchFamily="18" charset="0"/>
                <a:ea typeface="黑体" panose="02010609060101010101" pitchFamily="49" charset="-122"/>
                <a:cs typeface="Times New Roman" panose="02020603050405020304" pitchFamily="18" charset="0"/>
              </a:rPr>
              <a:t>pretreat() </a:t>
            </a:r>
            <a:r>
              <a:rPr lang="zh-CN" altLang="en-US" b="1"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kern="100" dirty="0">
                <a:latin typeface="Times New Roman" panose="02020603050405020304" pitchFamily="18" charset="0"/>
                <a:ea typeface="黑体" panose="02010609060101010101" pitchFamily="49" charset="-122"/>
                <a:cs typeface="Times New Roman" panose="02020603050405020304" pitchFamily="18" charset="0"/>
              </a:rPr>
              <a:t>功能为</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预处理掉相关注释</a:t>
            </a:r>
            <a:endParaRPr lang="en-US" altLang="zh-CN"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250000"/>
              </a:lnSpc>
              <a:spcBef>
                <a:spcPts val="600"/>
              </a:spcBef>
              <a:spcAft>
                <a:spcPts val="0"/>
              </a:spcAft>
            </a:pPr>
            <a:r>
              <a:rPr lang="zh-CN" altLang="zh-CN" kern="100" dirty="0">
                <a:latin typeface="宋体" panose="02010600030101010101" pitchFamily="2" charset="-122"/>
                <a:ea typeface="黑体" panose="02010609060101010101" pitchFamily="49" charset="-122"/>
                <a:cs typeface="Times New Roman" panose="02020603050405020304" pitchFamily="18" charset="0"/>
              </a:rPr>
              <a:t>二：</a:t>
            </a:r>
            <a:r>
              <a:rPr lang="en-US" altLang="zh-CN" b="1" kern="100" dirty="0" err="1">
                <a:latin typeface="黑体" panose="02010609060101010101" pitchFamily="49" charset="-122"/>
                <a:ea typeface="Times New Roman" panose="02020603050405020304" pitchFamily="18" charset="0"/>
                <a:cs typeface="Times New Roman" panose="02020603050405020304" pitchFamily="18" charset="0"/>
              </a:rPr>
              <a:t>Lexer</a:t>
            </a:r>
            <a:r>
              <a:rPr lang="en-US" altLang="zh-CN" b="1" kern="100" dirty="0">
                <a:latin typeface="黑体" panose="02010609060101010101" pitchFamily="49" charset="-122"/>
                <a:ea typeface="Times New Roman" panose="02020603050405020304" pitchFamily="18" charset="0"/>
                <a:cs typeface="Times New Roman" panose="02020603050405020304" pitchFamily="18" charset="0"/>
              </a:rPr>
              <a:t>::</a:t>
            </a:r>
            <a:r>
              <a:rPr lang="en-US" altLang="zh-CN" b="1"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b="1" kern="100" dirty="0" err="1">
                <a:latin typeface="Times New Roman" panose="02020603050405020304" pitchFamily="18" charset="0"/>
                <a:ea typeface="黑体" panose="02010609060101010101" pitchFamily="49" charset="-122"/>
                <a:cs typeface="Times New Roman" panose="02020603050405020304" pitchFamily="18" charset="0"/>
              </a:rPr>
              <a:t>isString</a:t>
            </a:r>
            <a:r>
              <a:rPr lang="en-US" altLang="zh-CN" b="1" kern="100" dirty="0">
                <a:latin typeface="Times New Roman" panose="02020603050405020304" pitchFamily="18" charset="0"/>
                <a:ea typeface="黑体" panose="02010609060101010101" pitchFamily="49" charset="-122"/>
                <a:cs typeface="Times New Roman" panose="02020603050405020304" pitchFamily="18" charset="0"/>
              </a:rPr>
              <a:t>(char c)</a:t>
            </a:r>
            <a:r>
              <a:rPr lang="zh-CN" altLang="en-US" b="1"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kern="100" dirty="0">
                <a:latin typeface="Times New Roman" panose="02020603050405020304" pitchFamily="18" charset="0"/>
                <a:ea typeface="黑体" panose="02010609060101010101" pitchFamily="49" charset="-122"/>
                <a:cs typeface="Times New Roman" panose="02020603050405020304" pitchFamily="18" charset="0"/>
              </a:rPr>
              <a:t>功能为</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是否出现非法字符</a:t>
            </a: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250000"/>
              </a:lnSpc>
              <a:spcBef>
                <a:spcPts val="600"/>
              </a:spcBef>
              <a:spcAft>
                <a:spcPts val="0"/>
              </a:spcAft>
            </a:pPr>
            <a:r>
              <a:rPr lang="zh-CN" altLang="zh-CN" kern="100" dirty="0">
                <a:latin typeface="宋体" panose="02010600030101010101" pitchFamily="2" charset="-122"/>
                <a:ea typeface="黑体" panose="02010609060101010101" pitchFamily="49" charset="-122"/>
                <a:cs typeface="Times New Roman" panose="02020603050405020304" pitchFamily="18" charset="0"/>
              </a:rPr>
              <a:t>三：</a:t>
            </a:r>
            <a:r>
              <a:rPr lang="en-US" altLang="zh-CN" b="1" kern="100" dirty="0" err="1">
                <a:latin typeface="黑体" panose="02010609060101010101" pitchFamily="49" charset="-122"/>
                <a:cs typeface="Times New Roman" panose="02020603050405020304" pitchFamily="18" charset="0"/>
              </a:rPr>
              <a:t>Lexer</a:t>
            </a:r>
            <a:r>
              <a:rPr lang="en-US" altLang="zh-CN" b="1" kern="100" dirty="0">
                <a:latin typeface="黑体" panose="02010609060101010101" pitchFamily="49" charset="-122"/>
                <a:cs typeface="Times New Roman" panose="02020603050405020304" pitchFamily="18" charset="0"/>
              </a:rPr>
              <a:t>:: </a:t>
            </a:r>
            <a:r>
              <a:rPr lang="en-US" altLang="zh-CN" b="1" kern="100" dirty="0" err="1">
                <a:latin typeface="黑体" panose="02010609060101010101" pitchFamily="49" charset="-122"/>
                <a:cs typeface="Times New Roman" panose="02020603050405020304" pitchFamily="18" charset="0"/>
              </a:rPr>
              <a:t>getsym</a:t>
            </a:r>
            <a:r>
              <a:rPr lang="en-US" altLang="zh-CN" b="1" kern="100" dirty="0">
                <a:latin typeface="黑体" panose="02010609060101010101" pitchFamily="49" charset="-122"/>
                <a:cs typeface="Times New Roman" panose="02020603050405020304" pitchFamily="18" charset="0"/>
              </a:rPr>
              <a:t>()</a:t>
            </a:r>
            <a:r>
              <a:rPr lang="zh-CN" altLang="en-US" b="1" kern="100" dirty="0">
                <a:latin typeface="黑体" panose="02010609060101010101" pitchFamily="49" charset="-122"/>
                <a:cs typeface="Times New Roman" panose="02020603050405020304" pitchFamily="18" charset="0"/>
              </a:rPr>
              <a:t>，</a:t>
            </a:r>
            <a:r>
              <a:rPr lang="zh-CN" altLang="en-US" kern="100" dirty="0">
                <a:latin typeface="Times New Roman" panose="02020603050405020304" pitchFamily="18" charset="0"/>
                <a:ea typeface="黑体" panose="02010609060101010101" pitchFamily="49" charset="-122"/>
                <a:cs typeface="Times New Roman" panose="02020603050405020304" pitchFamily="18" charset="0"/>
              </a:rPr>
              <a:t>功能为</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获取下一个</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token</a:t>
            </a: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250000"/>
              </a:lnSpc>
              <a:spcBef>
                <a:spcPts val="600"/>
              </a:spcBef>
            </a:pPr>
            <a:r>
              <a:rPr lang="zh-CN" altLang="zh-CN" kern="100" dirty="0">
                <a:latin typeface="宋体" panose="02010600030101010101" pitchFamily="2" charset="-122"/>
                <a:ea typeface="黑体" panose="02010609060101010101" pitchFamily="49" charset="-122"/>
                <a:cs typeface="Times New Roman" panose="02020603050405020304" pitchFamily="18" charset="0"/>
              </a:rPr>
              <a:t>四：</a:t>
            </a:r>
            <a:r>
              <a:rPr lang="en-US" altLang="zh-CN" b="1" kern="100" dirty="0">
                <a:latin typeface="黑体" panose="02010609060101010101" pitchFamily="49" charset="-122"/>
                <a:cs typeface="Times New Roman" panose="02020603050405020304" pitchFamily="18" charset="0"/>
              </a:rPr>
              <a:t>Parser:: </a:t>
            </a:r>
            <a:r>
              <a:rPr lang="en-US" altLang="zh-CN" b="1" kern="100" dirty="0" err="1">
                <a:latin typeface="黑体" panose="02010609060101010101" pitchFamily="49" charset="-122"/>
                <a:cs typeface="Times New Roman" panose="02020603050405020304" pitchFamily="18" charset="0"/>
              </a:rPr>
              <a:t>getProgram</a:t>
            </a:r>
            <a:r>
              <a:rPr lang="en-US" altLang="zh-CN" b="1" kern="100" dirty="0">
                <a:latin typeface="黑体" panose="02010609060101010101" pitchFamily="49" charset="-122"/>
                <a:cs typeface="Times New Roman" panose="02020603050405020304" pitchFamily="18" charset="0"/>
              </a:rPr>
              <a:t>()</a:t>
            </a:r>
            <a:r>
              <a:rPr lang="zh-CN" altLang="en-US" b="1"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kern="100" dirty="0">
                <a:latin typeface="Times New Roman" panose="02020603050405020304" pitchFamily="18" charset="0"/>
                <a:ea typeface="黑体" panose="02010609060101010101" pitchFamily="49" charset="-122"/>
                <a:cs typeface="Times New Roman" panose="02020603050405020304" pitchFamily="18" charset="0"/>
              </a:rPr>
              <a:t>功能为</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根据文法规则调用递归子程序</a:t>
            </a:r>
            <a:endParaRPr lang="en-US" altLang="zh-CN" kern="100" dirty="0">
              <a:latin typeface="黑体" panose="02010609060101010101" pitchFamily="49" charset="-122"/>
              <a:ea typeface="Times New Roman" panose="02020603050405020304" pitchFamily="18" charset="0"/>
              <a:cs typeface="Times New Roman" panose="02020603050405020304" pitchFamily="18" charset="0"/>
            </a:endParaRPr>
          </a:p>
          <a:p>
            <a:pPr algn="just">
              <a:lnSpc>
                <a:spcPct val="250000"/>
              </a:lnSpc>
              <a:spcBef>
                <a:spcPts val="600"/>
              </a:spcBef>
            </a:pPr>
            <a:r>
              <a:rPr lang="zh-CN" altLang="zh-CN" kern="100" dirty="0">
                <a:latin typeface="宋体" panose="02010600030101010101" pitchFamily="2" charset="-122"/>
                <a:ea typeface="黑体" panose="02010609060101010101" pitchFamily="49" charset="-122"/>
                <a:cs typeface="Times New Roman" panose="02020603050405020304" pitchFamily="18" charset="0"/>
              </a:rPr>
              <a:t>五：</a:t>
            </a:r>
            <a:r>
              <a:rPr lang="en-US" altLang="zh-CN" b="1" kern="100" dirty="0">
                <a:latin typeface="黑体" panose="02010609060101010101" pitchFamily="49" charset="-122"/>
                <a:cs typeface="Times New Roman" panose="02020603050405020304" pitchFamily="18" charset="0"/>
              </a:rPr>
              <a:t>Error:: error(char </a:t>
            </a:r>
            <a:r>
              <a:rPr lang="en-US" altLang="zh-CN" b="1" kern="100" dirty="0" err="1">
                <a:latin typeface="黑体" panose="02010609060101010101" pitchFamily="49" charset="-122"/>
                <a:cs typeface="Times New Roman" panose="02020603050405020304" pitchFamily="18" charset="0"/>
              </a:rPr>
              <a:t>errorCode</a:t>
            </a:r>
            <a:r>
              <a:rPr lang="en-US" altLang="zh-CN" b="1" kern="100" dirty="0">
                <a:latin typeface="黑体" panose="02010609060101010101" pitchFamily="49" charset="-122"/>
                <a:cs typeface="Times New Roman" panose="02020603050405020304" pitchFamily="18" charset="0"/>
              </a:rPr>
              <a:t>)</a:t>
            </a:r>
            <a:r>
              <a:rPr lang="zh-CN" altLang="en-US" b="1" kern="100" dirty="0">
                <a:latin typeface="宋体" panose="02010600030101010101" pitchFamily="2" charset="-122"/>
                <a:ea typeface="黑体" panose="02010609060101010101" pitchFamily="49" charset="-122"/>
                <a:cs typeface="Times New Roman" panose="02020603050405020304" pitchFamily="18" charset="0"/>
              </a:rPr>
              <a:t>，</a:t>
            </a:r>
            <a:r>
              <a:rPr lang="zh-CN" altLang="en-US" kern="100" dirty="0">
                <a:latin typeface="宋体" panose="02010600030101010101" pitchFamily="2" charset="-122"/>
                <a:ea typeface="黑体" panose="02010609060101010101" pitchFamily="49" charset="-122"/>
                <a:cs typeface="Times New Roman" panose="02020603050405020304" pitchFamily="18" charset="0"/>
              </a:rPr>
              <a:t>功能为</a:t>
            </a:r>
            <a:r>
              <a:rPr lang="zh-CN" altLang="zh-CN" kern="100" dirty="0">
                <a:latin typeface="黑体" panose="02010609060101010101" pitchFamily="49" charset="-122"/>
                <a:ea typeface="宋体" panose="02010600030101010101" pitchFamily="2" charset="-122"/>
                <a:cs typeface="Times New Roman" panose="02020603050405020304" pitchFamily="18" charset="0"/>
              </a:rPr>
              <a:t> </a:t>
            </a:r>
            <a:r>
              <a:rPr lang="zh-CN" altLang="zh-CN" kern="100" dirty="0">
                <a:latin typeface="宋体" panose="02010600030101010101" pitchFamily="2" charset="-122"/>
                <a:ea typeface="黑体" panose="02010609060101010101" pitchFamily="49" charset="-122"/>
                <a:cs typeface="Times New Roman" panose="02020603050405020304" pitchFamily="18" charset="0"/>
              </a:rPr>
              <a:t>根据错误类型判断错误位置</a:t>
            </a: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250000"/>
              </a:lnSpc>
              <a:spcBef>
                <a:spcPts val="600"/>
              </a:spcBef>
            </a:pPr>
            <a:r>
              <a:rPr lang="zh-CN" altLang="zh-CN" kern="100" dirty="0">
                <a:latin typeface="宋体" panose="02010600030101010101" pitchFamily="2" charset="-122"/>
                <a:ea typeface="黑体" panose="02010609060101010101" pitchFamily="49" charset="-122"/>
                <a:cs typeface="Times New Roman" panose="02020603050405020304" pitchFamily="18" charset="0"/>
              </a:rPr>
              <a:t>六：</a:t>
            </a:r>
            <a:r>
              <a:rPr lang="en-US" altLang="zh-CN" b="1" kern="100" dirty="0" err="1">
                <a:latin typeface="黑体" panose="02010609060101010101" pitchFamily="49" charset="-122"/>
                <a:cs typeface="Times New Roman" panose="02020603050405020304" pitchFamily="18" charset="0"/>
              </a:rPr>
              <a:t>MidCode</a:t>
            </a:r>
            <a:r>
              <a:rPr lang="en-US" altLang="zh-CN" b="1" kern="100" dirty="0">
                <a:latin typeface="黑体" panose="02010609060101010101" pitchFamily="49" charset="-122"/>
                <a:cs typeface="Times New Roman" panose="02020603050405020304" pitchFamily="18" charset="0"/>
              </a:rPr>
              <a:t>:: </a:t>
            </a:r>
            <a:r>
              <a:rPr lang="en-US" altLang="zh-CN" b="1" kern="100" dirty="0" err="1">
                <a:latin typeface="黑体" panose="02010609060101010101" pitchFamily="49" charset="-122"/>
                <a:cs typeface="Times New Roman" panose="02020603050405020304" pitchFamily="18" charset="0"/>
              </a:rPr>
              <a:t>insertMidCode</a:t>
            </a:r>
            <a:r>
              <a:rPr lang="en-US" altLang="zh-CN" b="1" kern="100" dirty="0">
                <a:latin typeface="黑体" panose="02010609060101010101" pitchFamily="49" charset="-122"/>
                <a:cs typeface="Times New Roman" panose="02020603050405020304" pitchFamily="18" charset="0"/>
              </a:rPr>
              <a:t>()</a:t>
            </a:r>
            <a:r>
              <a:rPr lang="zh-CN" altLang="en-US" b="1" kern="100" dirty="0">
                <a:latin typeface="黑体" panose="02010609060101010101" pitchFamily="49" charset="-122"/>
                <a:cs typeface="Times New Roman" panose="02020603050405020304" pitchFamily="18" charset="0"/>
              </a:rPr>
              <a:t>，</a:t>
            </a:r>
            <a:r>
              <a:rPr lang="zh-CN" altLang="en-US" kern="100" dirty="0">
                <a:latin typeface="宋体" panose="02010600030101010101" pitchFamily="2" charset="-122"/>
                <a:ea typeface="黑体" panose="02010609060101010101" pitchFamily="49" charset="-122"/>
                <a:cs typeface="Times New Roman" panose="02020603050405020304" pitchFamily="18" charset="0"/>
              </a:rPr>
              <a:t>功能为</a:t>
            </a:r>
            <a:r>
              <a:rPr lang="zh-CN" altLang="zh-CN" kern="100" dirty="0">
                <a:latin typeface="宋体" panose="02010600030101010101" pitchFamily="2" charset="-122"/>
                <a:ea typeface="黑体" panose="02010609060101010101" pitchFamily="49" charset="-122"/>
                <a:cs typeface="Times New Roman" panose="02020603050405020304" pitchFamily="18" charset="0"/>
              </a:rPr>
              <a:t>生成中间代码</a:t>
            </a:r>
            <a:endParaRPr lang="en-US" altLang="zh-CN" kern="100" dirty="0">
              <a:latin typeface="宋体" panose="02010600030101010101" pitchFamily="2" charset="-122"/>
              <a:ea typeface="黑体" panose="02010609060101010101" pitchFamily="49" charset="-122"/>
              <a:cs typeface="Times New Roman" panose="02020603050405020304" pitchFamily="18" charset="0"/>
            </a:endParaRPr>
          </a:p>
          <a:p>
            <a:pPr algn="just">
              <a:lnSpc>
                <a:spcPct val="250000"/>
              </a:lnSpc>
              <a:spcBef>
                <a:spcPts val="600"/>
              </a:spcBef>
            </a:pPr>
            <a:r>
              <a:rPr lang="zh-CN" altLang="zh-CN" kern="100" dirty="0">
                <a:latin typeface="宋体" panose="02010600030101010101" pitchFamily="2" charset="-122"/>
                <a:ea typeface="黑体" panose="02010609060101010101" pitchFamily="49" charset="-122"/>
                <a:cs typeface="Times New Roman" panose="02020603050405020304" pitchFamily="18" charset="0"/>
              </a:rPr>
              <a:t>七：</a:t>
            </a:r>
            <a:r>
              <a:rPr lang="en-US" altLang="zh-CN" b="1" kern="100" dirty="0" err="1">
                <a:latin typeface="黑体" panose="02010609060101010101" pitchFamily="49" charset="-122"/>
                <a:cs typeface="Times New Roman" panose="02020603050405020304" pitchFamily="18" charset="0"/>
              </a:rPr>
              <a:t>MipsCode</a:t>
            </a:r>
            <a:r>
              <a:rPr lang="en-US" altLang="zh-CN" b="1" kern="100" dirty="0">
                <a:latin typeface="黑体" panose="02010609060101010101" pitchFamily="49" charset="-122"/>
                <a:cs typeface="Times New Roman" panose="02020603050405020304" pitchFamily="18" charset="0"/>
              </a:rPr>
              <a:t>:: </a:t>
            </a:r>
            <a:r>
              <a:rPr lang="en-US" altLang="zh-CN" b="1" kern="100" dirty="0" err="1">
                <a:latin typeface="黑体" panose="02010609060101010101" pitchFamily="49" charset="-122"/>
                <a:cs typeface="Times New Roman" panose="02020603050405020304" pitchFamily="18" charset="0"/>
              </a:rPr>
              <a:t>generateMipsCodes</a:t>
            </a:r>
            <a:r>
              <a:rPr lang="en-US" altLang="zh-CN" b="1" kern="100" dirty="0">
                <a:latin typeface="黑体" panose="02010609060101010101" pitchFamily="49" charset="-122"/>
                <a:cs typeface="Times New Roman" panose="02020603050405020304" pitchFamily="18" charset="0"/>
              </a:rPr>
              <a:t>()</a:t>
            </a:r>
            <a:r>
              <a:rPr lang="zh-CN" altLang="en-US" b="1" kern="100" dirty="0">
                <a:latin typeface="黑体" panose="02010609060101010101" pitchFamily="49" charset="-122"/>
                <a:cs typeface="Times New Roman" panose="02020603050405020304" pitchFamily="18" charset="0"/>
              </a:rPr>
              <a:t>，</a:t>
            </a:r>
            <a:r>
              <a:rPr lang="zh-CN" altLang="en-US" kern="100" dirty="0">
                <a:latin typeface="宋体" panose="02010600030101010101" pitchFamily="2" charset="-122"/>
                <a:ea typeface="黑体" panose="02010609060101010101" pitchFamily="49" charset="-122"/>
                <a:cs typeface="Times New Roman" panose="02020603050405020304" pitchFamily="18" charset="0"/>
              </a:rPr>
              <a:t>功能为</a:t>
            </a:r>
            <a:r>
              <a:rPr lang="zh-CN" altLang="zh-CN" kern="100" dirty="0">
                <a:latin typeface="宋体" panose="02010600030101010101" pitchFamily="2" charset="-122"/>
                <a:ea typeface="黑体" panose="02010609060101010101" pitchFamily="49" charset="-122"/>
                <a:cs typeface="Times New Roman" panose="02020603050405020304" pitchFamily="18" charset="0"/>
              </a:rPr>
              <a:t>生成</a:t>
            </a:r>
            <a:r>
              <a:rPr lang="en-US" altLang="zh-CN" kern="100" dirty="0" err="1">
                <a:latin typeface="宋体" panose="02010600030101010101" pitchFamily="2" charset="-122"/>
                <a:ea typeface="黑体" panose="02010609060101010101" pitchFamily="49" charset="-122"/>
                <a:cs typeface="Times New Roman" panose="02020603050405020304" pitchFamily="18" charset="0"/>
              </a:rPr>
              <a:t>mips</a:t>
            </a:r>
            <a:r>
              <a:rPr lang="zh-CN" altLang="zh-CN" kern="100" dirty="0">
                <a:latin typeface="宋体" panose="02010600030101010101" pitchFamily="2" charset="-122"/>
                <a:ea typeface="黑体" panose="02010609060101010101" pitchFamily="49" charset="-122"/>
                <a:cs typeface="Times New Roman" panose="02020603050405020304" pitchFamily="18" charset="0"/>
              </a:rPr>
              <a:t>汇编代码</a:t>
            </a: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p:txBody>
      </p:sp>
      <p:grpSp>
        <p:nvGrpSpPr>
          <p:cNvPr id="43" name="组合 42">
            <a:extLst>
              <a:ext uri="{FF2B5EF4-FFF2-40B4-BE49-F238E27FC236}">
                <a16:creationId xmlns:a16="http://schemas.microsoft.com/office/drawing/2014/main" id="{9EF29506-0924-4600-9545-AE06B88603ED}"/>
              </a:ext>
            </a:extLst>
          </p:cNvPr>
          <p:cNvGrpSpPr/>
          <p:nvPr/>
        </p:nvGrpSpPr>
        <p:grpSpPr>
          <a:xfrm>
            <a:off x="1108675" y="2341909"/>
            <a:ext cx="435801" cy="439078"/>
            <a:chOff x="835320" y="1519031"/>
            <a:chExt cx="671372" cy="676420"/>
          </a:xfrm>
        </p:grpSpPr>
        <p:sp>
          <p:nvSpPr>
            <p:cNvPr id="44" name="ValueBack2">
              <a:extLst>
                <a:ext uri="{FF2B5EF4-FFF2-40B4-BE49-F238E27FC236}">
                  <a16:creationId xmlns:a16="http://schemas.microsoft.com/office/drawing/2014/main" id="{77C8BC4D-CF7D-4FBE-86AE-727F064E7C4A}"/>
                </a:ext>
              </a:extLst>
            </p:cNvPr>
            <p:cNvSpPr/>
            <p:nvPr/>
          </p:nvSpPr>
          <p:spPr bwMode="auto">
            <a:xfrm>
              <a:off x="835321" y="1539896"/>
              <a:ext cx="654144" cy="655555"/>
            </a:xfrm>
            <a:prstGeom prst="ellipse">
              <a:avLst/>
            </a:prstGeom>
            <a:solidFill>
              <a:schemeClr val="bg1">
                <a:lumMod val="75000"/>
                <a:alpha val="51000"/>
              </a:schemeClr>
            </a:solidFill>
            <a:ln>
              <a:noFill/>
            </a:ln>
          </p:spPr>
          <p:txBody>
            <a:bodyPr vert="horz" wrap="square" lIns="91440" tIns="45720" rIns="91440" bIns="45720" numCol="1"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sp>
          <p:nvSpPr>
            <p:cNvPr id="45" name="IconShape2">
              <a:extLst>
                <a:ext uri="{FF2B5EF4-FFF2-40B4-BE49-F238E27FC236}">
                  <a16:creationId xmlns:a16="http://schemas.microsoft.com/office/drawing/2014/main" id="{88D41A85-C0D9-49CA-B1F7-991BB15EDB27}"/>
                </a:ext>
              </a:extLst>
            </p:cNvPr>
            <p:cNvSpPr/>
            <p:nvPr/>
          </p:nvSpPr>
          <p:spPr bwMode="auto">
            <a:xfrm>
              <a:off x="1021807" y="1747020"/>
              <a:ext cx="232927" cy="230608"/>
            </a:xfrm>
            <a:custGeom>
              <a:avLst/>
              <a:gdLst>
                <a:gd name="connsiteX0" fmla="*/ 222995 w 364407"/>
                <a:gd name="connsiteY0" fmla="*/ 98807 h 360781"/>
                <a:gd name="connsiteX1" fmla="*/ 261068 w 364407"/>
                <a:gd name="connsiteY1" fmla="*/ 98807 h 360781"/>
                <a:gd name="connsiteX2" fmla="*/ 261068 w 364407"/>
                <a:gd name="connsiteY2" fmla="*/ 261974 h 360781"/>
                <a:gd name="connsiteX3" fmla="*/ 222995 w 364407"/>
                <a:gd name="connsiteY3" fmla="*/ 261974 h 360781"/>
                <a:gd name="connsiteX4" fmla="*/ 97900 w 364407"/>
                <a:gd name="connsiteY4" fmla="*/ 98807 h 360781"/>
                <a:gd name="connsiteX5" fmla="*/ 141411 w 364407"/>
                <a:gd name="connsiteY5" fmla="*/ 98807 h 360781"/>
                <a:gd name="connsiteX6" fmla="*/ 141411 w 364407"/>
                <a:gd name="connsiteY6" fmla="*/ 261974 h 360781"/>
                <a:gd name="connsiteX7" fmla="*/ 97900 w 364407"/>
                <a:gd name="connsiteY7" fmla="*/ 261974 h 360781"/>
                <a:gd name="connsiteX8" fmla="*/ 42872 w 364407"/>
                <a:gd name="connsiteY8" fmla="*/ 38655 h 360781"/>
                <a:gd name="connsiteX9" fmla="*/ 42872 w 364407"/>
                <a:gd name="connsiteY9" fmla="*/ 322126 h 360781"/>
                <a:gd name="connsiteX10" fmla="*/ 321536 w 364407"/>
                <a:gd name="connsiteY10" fmla="*/ 322126 h 360781"/>
                <a:gd name="connsiteX11" fmla="*/ 321536 w 364407"/>
                <a:gd name="connsiteY11" fmla="*/ 38655 h 360781"/>
                <a:gd name="connsiteX12" fmla="*/ 42872 w 364407"/>
                <a:gd name="connsiteY12" fmla="*/ 38655 h 360781"/>
                <a:gd name="connsiteX13" fmla="*/ 38585 w 364407"/>
                <a:gd name="connsiteY13" fmla="*/ 0 h 360781"/>
                <a:gd name="connsiteX14" fmla="*/ 330110 w 364407"/>
                <a:gd name="connsiteY14" fmla="*/ 0 h 360781"/>
                <a:gd name="connsiteX15" fmla="*/ 364407 w 364407"/>
                <a:gd name="connsiteY15" fmla="*/ 34360 h 360781"/>
                <a:gd name="connsiteX16" fmla="*/ 364407 w 364407"/>
                <a:gd name="connsiteY16" fmla="*/ 326421 h 360781"/>
                <a:gd name="connsiteX17" fmla="*/ 330110 w 364407"/>
                <a:gd name="connsiteY17" fmla="*/ 360781 h 360781"/>
                <a:gd name="connsiteX18" fmla="*/ 38585 w 364407"/>
                <a:gd name="connsiteY18" fmla="*/ 360781 h 360781"/>
                <a:gd name="connsiteX19" fmla="*/ 0 w 364407"/>
                <a:gd name="connsiteY19" fmla="*/ 326421 h 360781"/>
                <a:gd name="connsiteX20" fmla="*/ 0 w 364407"/>
                <a:gd name="connsiteY20" fmla="*/ 34360 h 360781"/>
                <a:gd name="connsiteX21" fmla="*/ 38585 w 364407"/>
                <a:gd name="connsiteY21" fmla="*/ 0 h 36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4407" h="360781">
                  <a:moveTo>
                    <a:pt x="222995" y="98807"/>
                  </a:moveTo>
                  <a:lnTo>
                    <a:pt x="261068" y="98807"/>
                  </a:lnTo>
                  <a:lnTo>
                    <a:pt x="261068" y="261974"/>
                  </a:lnTo>
                  <a:lnTo>
                    <a:pt x="222995" y="261974"/>
                  </a:lnTo>
                  <a:close/>
                  <a:moveTo>
                    <a:pt x="97900" y="98807"/>
                  </a:moveTo>
                  <a:lnTo>
                    <a:pt x="141411" y="98807"/>
                  </a:lnTo>
                  <a:lnTo>
                    <a:pt x="141411" y="261974"/>
                  </a:lnTo>
                  <a:lnTo>
                    <a:pt x="97900" y="261974"/>
                  </a:lnTo>
                  <a:close/>
                  <a:moveTo>
                    <a:pt x="42872" y="38655"/>
                  </a:moveTo>
                  <a:lnTo>
                    <a:pt x="42872" y="322126"/>
                  </a:lnTo>
                  <a:cubicBezTo>
                    <a:pt x="321536" y="322126"/>
                    <a:pt x="321536" y="322126"/>
                    <a:pt x="321536" y="322126"/>
                  </a:cubicBezTo>
                  <a:cubicBezTo>
                    <a:pt x="321536" y="38655"/>
                    <a:pt x="321536" y="38655"/>
                    <a:pt x="321536" y="38655"/>
                  </a:cubicBezTo>
                  <a:cubicBezTo>
                    <a:pt x="42872" y="38655"/>
                    <a:pt x="42872" y="38655"/>
                    <a:pt x="42872" y="38655"/>
                  </a:cubicBezTo>
                  <a:close/>
                  <a:moveTo>
                    <a:pt x="38585" y="0"/>
                  </a:moveTo>
                  <a:cubicBezTo>
                    <a:pt x="330110" y="0"/>
                    <a:pt x="330110" y="0"/>
                    <a:pt x="330110" y="0"/>
                  </a:cubicBezTo>
                  <a:cubicBezTo>
                    <a:pt x="347259" y="0"/>
                    <a:pt x="364407" y="12885"/>
                    <a:pt x="364407" y="34360"/>
                  </a:cubicBezTo>
                  <a:cubicBezTo>
                    <a:pt x="364407" y="326421"/>
                    <a:pt x="364407" y="326421"/>
                    <a:pt x="364407" y="326421"/>
                  </a:cubicBezTo>
                  <a:cubicBezTo>
                    <a:pt x="364407" y="347896"/>
                    <a:pt x="347259" y="360781"/>
                    <a:pt x="330110" y="360781"/>
                  </a:cubicBezTo>
                  <a:cubicBezTo>
                    <a:pt x="38585" y="360781"/>
                    <a:pt x="38585" y="360781"/>
                    <a:pt x="38585" y="360781"/>
                  </a:cubicBezTo>
                  <a:cubicBezTo>
                    <a:pt x="17149" y="360781"/>
                    <a:pt x="0" y="347896"/>
                    <a:pt x="0" y="326421"/>
                  </a:cubicBezTo>
                  <a:cubicBezTo>
                    <a:pt x="0" y="34360"/>
                    <a:pt x="0" y="34360"/>
                    <a:pt x="0" y="34360"/>
                  </a:cubicBezTo>
                  <a:cubicBezTo>
                    <a:pt x="0" y="12885"/>
                    <a:pt x="17149" y="0"/>
                    <a:pt x="38585" y="0"/>
                  </a:cubicBezTo>
                  <a:close/>
                </a:path>
              </a:pathLst>
            </a:custGeom>
            <a:solidFill>
              <a:srgbClr val="0A2A6C"/>
            </a:solidFill>
            <a:ln>
              <a:noFill/>
            </a:ln>
          </p:spPr>
          <p:txBody>
            <a:bodyPr vert="horz" wrap="square" lIns="91440" tIns="45720" rIns="91440" bIns="45720" numCol="1" anchor="t" anchorCtr="0" compatLnSpc="1">
              <a:noAutofit/>
              <a:scene3d>
                <a:camera prst="orthographicFront"/>
                <a:lightRig rig="threePt" dir="t"/>
              </a:scene3d>
              <a:sp3d contourW="12700"/>
            </a:bodyPr>
            <a:lstStyle/>
            <a:p>
              <a:endParaRPr lang="zh-CN" altLang="en-US" sz="2400">
                <a:solidFill>
                  <a:schemeClr val="bg2">
                    <a:lumMod val="25000"/>
                  </a:schemeClr>
                </a:solidFill>
                <a:cs typeface="+mn-ea"/>
                <a:sym typeface="+mn-lt"/>
              </a:endParaRPr>
            </a:p>
          </p:txBody>
        </p:sp>
        <p:sp>
          <p:nvSpPr>
            <p:cNvPr id="46" name="ValueShape2">
              <a:extLst>
                <a:ext uri="{FF2B5EF4-FFF2-40B4-BE49-F238E27FC236}">
                  <a16:creationId xmlns:a16="http://schemas.microsoft.com/office/drawing/2014/main" id="{695CE5DC-CC18-4CB3-BAD0-59C26920E1BF}"/>
                </a:ext>
              </a:extLst>
            </p:cNvPr>
            <p:cNvSpPr/>
            <p:nvPr/>
          </p:nvSpPr>
          <p:spPr bwMode="auto">
            <a:xfrm>
              <a:off x="835320" y="1519031"/>
              <a:ext cx="671372" cy="671373"/>
            </a:xfrm>
            <a:prstGeom prst="blockArc">
              <a:avLst>
                <a:gd name="adj1" fmla="val 16200000"/>
                <a:gd name="adj2" fmla="val 9288000"/>
                <a:gd name="adj3" fmla="val 10383"/>
              </a:avLst>
            </a:prstGeom>
            <a:solidFill>
              <a:srgbClr val="0A2A6C"/>
            </a:solidFill>
            <a:ln>
              <a:noFill/>
            </a:ln>
          </p:spPr>
          <p:txBody>
            <a:bodyPr vert="horz" wrap="square" lIns="91440" tIns="45720" rIns="91440" bIns="45720" numCol="1" rtlCol="0"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grpSp>
    </p:spTree>
    <p:extLst>
      <p:ext uri="{BB962C8B-B14F-4D97-AF65-F5344CB8AC3E}">
        <p14:creationId xmlns:p14="http://schemas.microsoft.com/office/powerpoint/2010/main" val="3362962224"/>
      </p:ext>
    </p:extLst>
  </p:cSld>
  <p:clrMapOvr>
    <a:masterClrMapping/>
  </p:clrMapOvr>
  <p:transition spd="slow">
    <p:push dir="u"/>
  </p:transition>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yncvmmw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gradFill>
            <a:gsLst>
              <a:gs pos="0">
                <a:schemeClr val="accent2">
                  <a:lumMod val="20000"/>
                  <a:lumOff val="80000"/>
                  <a:alpha val="0"/>
                </a:schemeClr>
              </a:gs>
              <a:gs pos="100000">
                <a:schemeClr val="accent2"/>
              </a:gs>
            </a:gsLst>
            <a:lin ang="5400000" scaled="1"/>
          </a:gra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TotalTime>
  <Words>1197</Words>
  <Application>Microsoft Office PowerPoint</Application>
  <PresentationFormat>宽屏</PresentationFormat>
  <Paragraphs>204</Paragraphs>
  <Slides>19</Slides>
  <Notes>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19</vt:i4>
      </vt:variant>
    </vt:vector>
  </HeadingPairs>
  <TitlesOfParts>
    <vt:vector size="30" baseType="lpstr">
      <vt:lpstr>等线</vt:lpstr>
      <vt:lpstr>黑体</vt:lpstr>
      <vt:lpstr>宋体</vt:lpstr>
      <vt:lpstr>微软雅黑</vt:lpstr>
      <vt:lpstr>Arial</vt:lpstr>
      <vt:lpstr>Calibri</vt:lpstr>
      <vt:lpstr>Consolas</vt:lpstr>
      <vt:lpstr>Times New Roman</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数据分析</dc:title>
  <dc:creator>第一PPT</dc:creator>
  <cp:keywords>www.1ppt.com</cp:keywords>
  <dc:description>www.1ppt.com</dc:description>
  <cp:lastModifiedBy>Dazhi</cp:lastModifiedBy>
  <cp:revision>187</cp:revision>
  <dcterms:created xsi:type="dcterms:W3CDTF">2021-06-02T16:47:16Z</dcterms:created>
  <dcterms:modified xsi:type="dcterms:W3CDTF">2022-04-12T14:01:42Z</dcterms:modified>
</cp:coreProperties>
</file>