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71" r:id="rId3"/>
    <p:sldId id="257" r:id="rId4"/>
    <p:sldId id="258" r:id="rId5"/>
    <p:sldId id="264" r:id="rId6"/>
    <p:sldId id="272" r:id="rId7"/>
    <p:sldId id="261" r:id="rId8"/>
    <p:sldId id="262" r:id="rId9"/>
    <p:sldId id="263" r:id="rId10"/>
    <p:sldId id="273" r:id="rId11"/>
    <p:sldId id="270" r:id="rId12"/>
    <p:sldId id="274"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6E63E8-BEC2-45D7-A20D-55A4A24950A6}"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401223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6E63E8-BEC2-45D7-A20D-55A4A24950A6}"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125759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6E63E8-BEC2-45D7-A20D-55A4A24950A6}"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219003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6E63E8-BEC2-45D7-A20D-55A4A24950A6}"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ACE46-A919-44F5-B3DE-3B1BB0174B6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9111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6E63E8-BEC2-45D7-A20D-55A4A24950A6}"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156632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6E63E8-BEC2-45D7-A20D-55A4A24950A6}"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2839598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6E63E8-BEC2-45D7-A20D-55A4A24950A6}"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3815562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6E63E8-BEC2-45D7-A20D-55A4A24950A6}"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3845962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6E63E8-BEC2-45D7-A20D-55A4A24950A6}"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423992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6E63E8-BEC2-45D7-A20D-55A4A24950A6}"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115705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6E63E8-BEC2-45D7-A20D-55A4A24950A6}"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185814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6E63E8-BEC2-45D7-A20D-55A4A24950A6}"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418173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6E63E8-BEC2-45D7-A20D-55A4A24950A6}"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268189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6E63E8-BEC2-45D7-A20D-55A4A24950A6}"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317914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E63E8-BEC2-45D7-A20D-55A4A24950A6}"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150623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6E63E8-BEC2-45D7-A20D-55A4A24950A6}"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3692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6E63E8-BEC2-45D7-A20D-55A4A24950A6}"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ACE46-A919-44F5-B3DE-3B1BB0174B66}" type="slidenum">
              <a:rPr lang="en-IN" smtClean="0"/>
              <a:t>‹#›</a:t>
            </a:fld>
            <a:endParaRPr lang="en-IN"/>
          </a:p>
        </p:txBody>
      </p:sp>
    </p:spTree>
    <p:extLst>
      <p:ext uri="{BB962C8B-B14F-4D97-AF65-F5344CB8AC3E}">
        <p14:creationId xmlns:p14="http://schemas.microsoft.com/office/powerpoint/2010/main" val="277747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6E63E8-BEC2-45D7-A20D-55A4A24950A6}" type="datetimeFigureOut">
              <a:rPr lang="en-IN" smtClean="0"/>
              <a:t>08-04-2022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26ACE46-A919-44F5-B3DE-3B1BB0174B66}" type="slidenum">
              <a:rPr lang="en-IN" smtClean="0"/>
              <a:t>‹#›</a:t>
            </a:fld>
            <a:endParaRPr lang="en-IN"/>
          </a:p>
        </p:txBody>
      </p:sp>
    </p:spTree>
    <p:extLst>
      <p:ext uri="{BB962C8B-B14F-4D97-AF65-F5344CB8AC3E}">
        <p14:creationId xmlns:p14="http://schemas.microsoft.com/office/powerpoint/2010/main" val="3735855997"/>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81D1-F9BE-4D03-8F0A-2AD5AA49C564}"/>
              </a:ext>
            </a:extLst>
          </p:cNvPr>
          <p:cNvSpPr>
            <a:spLocks noGrp="1"/>
          </p:cNvSpPr>
          <p:nvPr>
            <p:ph type="ctrTitle"/>
          </p:nvPr>
        </p:nvSpPr>
        <p:spPr>
          <a:xfrm>
            <a:off x="1319044" y="388938"/>
            <a:ext cx="9001462" cy="1211262"/>
          </a:xfrm>
        </p:spPr>
        <p:txBody>
          <a:bodyPr>
            <a:normAutofit fontScale="90000"/>
          </a:bodyPr>
          <a:lstStyle/>
          <a:p>
            <a:r>
              <a:rPr lang="en-US" dirty="0">
                <a:solidFill>
                  <a:srgbClr val="FFC000"/>
                </a:solidFill>
              </a:rPr>
              <a:t>Transaction merge files</a:t>
            </a:r>
            <a:endParaRPr lang="en-IN" dirty="0">
              <a:solidFill>
                <a:srgbClr val="FFC000"/>
              </a:solidFill>
            </a:endParaRPr>
          </a:p>
        </p:txBody>
      </p:sp>
      <p:sp>
        <p:nvSpPr>
          <p:cNvPr id="3" name="Subtitle 2">
            <a:extLst>
              <a:ext uri="{FF2B5EF4-FFF2-40B4-BE49-F238E27FC236}">
                <a16:creationId xmlns:a16="http://schemas.microsoft.com/office/drawing/2014/main" id="{7BA5D152-EFB0-41E5-AE58-35D8B719EFD3}"/>
              </a:ext>
            </a:extLst>
          </p:cNvPr>
          <p:cNvSpPr>
            <a:spLocks noGrp="1"/>
          </p:cNvSpPr>
          <p:nvPr>
            <p:ph type="subTitle" idx="1"/>
          </p:nvPr>
        </p:nvSpPr>
        <p:spPr>
          <a:xfrm>
            <a:off x="1595269" y="1666875"/>
            <a:ext cx="9001462" cy="3590925"/>
          </a:xfrm>
        </p:spPr>
        <p:txBody>
          <a:bodyPr>
            <a:normAutofit fontScale="92500" lnSpcReduction="10000"/>
          </a:bodyPr>
          <a:lstStyle/>
          <a:p>
            <a:pPr algn="l"/>
            <a:r>
              <a:rPr lang="en-US" dirty="0"/>
              <a:t>TEAM MEMBERS</a:t>
            </a:r>
          </a:p>
          <a:p>
            <a:pPr algn="l"/>
            <a:r>
              <a:rPr lang="en-US" dirty="0"/>
              <a:t>A KARTHIKEYA(2010030442)</a:t>
            </a:r>
          </a:p>
          <a:p>
            <a:pPr algn="l"/>
            <a:r>
              <a:rPr lang="en-US" dirty="0"/>
              <a:t>M GANESH(2010030420)</a:t>
            </a:r>
          </a:p>
          <a:p>
            <a:pPr algn="l"/>
            <a:r>
              <a:rPr lang="en-US" dirty="0"/>
              <a:t>K MADHU SAI(2010030090)</a:t>
            </a:r>
          </a:p>
          <a:p>
            <a:pPr algn="l"/>
            <a:r>
              <a:rPr lang="en-US" dirty="0"/>
              <a:t>JASWANTH REDDY(2010039002)</a:t>
            </a:r>
          </a:p>
          <a:p>
            <a:pPr algn="l"/>
            <a:r>
              <a:rPr lang="en-US" dirty="0"/>
              <a:t>                                                                          GUIDE</a:t>
            </a:r>
          </a:p>
          <a:p>
            <a:pPr algn="l"/>
            <a:r>
              <a:rPr lang="en-US" dirty="0"/>
              <a:t>                                                                       </a:t>
            </a:r>
            <a:r>
              <a:rPr lang="en-IN" sz="2400" dirty="0">
                <a:solidFill>
                  <a:srgbClr val="FFFF00"/>
                </a:solidFill>
                <a:latin typeface="Rockwell" panose="02060603020205020403" pitchFamily="18" charset="0"/>
              </a:rPr>
              <a:t>DEEPTHI</a:t>
            </a:r>
            <a:r>
              <a:rPr lang="en-IN" sz="2400" dirty="0">
                <a:solidFill>
                  <a:schemeClr val="accent6">
                    <a:lumMod val="75000"/>
                  </a:schemeClr>
                </a:solidFill>
                <a:latin typeface="Rockwell" panose="02060603020205020403" pitchFamily="18" charset="0"/>
              </a:rPr>
              <a:t> </a:t>
            </a:r>
            <a:r>
              <a:rPr lang="en-IN" sz="2400" dirty="0">
                <a:solidFill>
                  <a:srgbClr val="FFFF00"/>
                </a:solidFill>
                <a:latin typeface="Rockwell" panose="02060603020205020403" pitchFamily="18" charset="0"/>
              </a:rPr>
              <a:t>KALAVALA MAM</a:t>
            </a:r>
          </a:p>
          <a:p>
            <a:pPr algn="l"/>
            <a:endParaRPr lang="en-IN" dirty="0"/>
          </a:p>
        </p:txBody>
      </p:sp>
    </p:spTree>
    <p:extLst>
      <p:ext uri="{BB962C8B-B14F-4D97-AF65-F5344CB8AC3E}">
        <p14:creationId xmlns:p14="http://schemas.microsoft.com/office/powerpoint/2010/main" val="1395701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66E774-9272-4005-B4E9-0A38101859C9}"/>
              </a:ext>
            </a:extLst>
          </p:cNvPr>
          <p:cNvPicPr>
            <a:picLocks noChangeAspect="1"/>
          </p:cNvPicPr>
          <p:nvPr/>
        </p:nvPicPr>
        <p:blipFill rotWithShape="1">
          <a:blip r:embed="rId2"/>
          <a:srcRect t="8305" b="11576"/>
          <a:stretch/>
        </p:blipFill>
        <p:spPr>
          <a:xfrm>
            <a:off x="1732546" y="779546"/>
            <a:ext cx="8518359" cy="5553777"/>
          </a:xfrm>
          <a:prstGeom prst="rect">
            <a:avLst/>
          </a:prstGeom>
        </p:spPr>
      </p:pic>
    </p:spTree>
    <p:extLst>
      <p:ext uri="{BB962C8B-B14F-4D97-AF65-F5344CB8AC3E}">
        <p14:creationId xmlns:p14="http://schemas.microsoft.com/office/powerpoint/2010/main" val="26098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B157-D6F1-40BC-8DFF-4037EB3E1CFD}"/>
              </a:ext>
            </a:extLst>
          </p:cNvPr>
          <p:cNvSpPr>
            <a:spLocks noGrp="1"/>
          </p:cNvSpPr>
          <p:nvPr>
            <p:ph type="title"/>
          </p:nvPr>
        </p:nvSpPr>
        <p:spPr>
          <a:xfrm>
            <a:off x="0" y="0"/>
            <a:ext cx="5010755" cy="752475"/>
          </a:xfrm>
        </p:spPr>
        <p:txBody>
          <a:bodyPr/>
          <a:lstStyle/>
          <a:p>
            <a:r>
              <a:rPr lang="en-US" dirty="0" err="1"/>
              <a:t>Github</a:t>
            </a:r>
            <a:r>
              <a:rPr lang="en-US" dirty="0"/>
              <a:t> commits</a:t>
            </a:r>
            <a:endParaRPr lang="en-IN" dirty="0"/>
          </a:p>
        </p:txBody>
      </p:sp>
      <p:pic>
        <p:nvPicPr>
          <p:cNvPr id="5" name="Content Placeholder 4">
            <a:extLst>
              <a:ext uri="{FF2B5EF4-FFF2-40B4-BE49-F238E27FC236}">
                <a16:creationId xmlns:a16="http://schemas.microsoft.com/office/drawing/2014/main" id="{61FED130-9554-4962-B029-F2CEDC0163C1}"/>
              </a:ext>
            </a:extLst>
          </p:cNvPr>
          <p:cNvPicPr>
            <a:picLocks noGrp="1" noChangeAspect="1"/>
          </p:cNvPicPr>
          <p:nvPr>
            <p:ph idx="1"/>
          </p:nvPr>
        </p:nvPicPr>
        <p:blipFill>
          <a:blip r:embed="rId2"/>
          <a:stretch>
            <a:fillRect/>
          </a:stretch>
        </p:blipFill>
        <p:spPr>
          <a:xfrm>
            <a:off x="38100" y="752474"/>
            <a:ext cx="12115800" cy="6105525"/>
          </a:xfrm>
        </p:spPr>
      </p:pic>
    </p:spTree>
    <p:extLst>
      <p:ext uri="{BB962C8B-B14F-4D97-AF65-F5344CB8AC3E}">
        <p14:creationId xmlns:p14="http://schemas.microsoft.com/office/powerpoint/2010/main" val="290994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A58A-D8ED-4E96-A889-90B6CCAE10E4}"/>
              </a:ext>
            </a:extLst>
          </p:cNvPr>
          <p:cNvSpPr>
            <a:spLocks noGrp="1"/>
          </p:cNvSpPr>
          <p:nvPr>
            <p:ph type="ctrTitle"/>
          </p:nvPr>
        </p:nvSpPr>
        <p:spPr>
          <a:xfrm>
            <a:off x="1296886" y="525597"/>
            <a:ext cx="9001462" cy="966319"/>
          </a:xfrm>
        </p:spPr>
        <p:txBody>
          <a:bodyPr/>
          <a:lstStyle/>
          <a:p>
            <a:pPr algn="l"/>
            <a:r>
              <a:rPr lang="en-US" dirty="0"/>
              <a:t>Results</a:t>
            </a:r>
            <a:endParaRPr lang="en-IN" dirty="0"/>
          </a:p>
        </p:txBody>
      </p:sp>
      <p:pic>
        <p:nvPicPr>
          <p:cNvPr id="5" name="Picture 4">
            <a:extLst>
              <a:ext uri="{FF2B5EF4-FFF2-40B4-BE49-F238E27FC236}">
                <a16:creationId xmlns:a16="http://schemas.microsoft.com/office/drawing/2014/main" id="{C64ED590-BF61-4960-98C4-465CB6C0663F}"/>
              </a:ext>
            </a:extLst>
          </p:cNvPr>
          <p:cNvPicPr>
            <a:picLocks noChangeAspect="1"/>
          </p:cNvPicPr>
          <p:nvPr/>
        </p:nvPicPr>
        <p:blipFill rotWithShape="1">
          <a:blip r:embed="rId2"/>
          <a:srcRect l="41131" t="56000" r="35579" b="21825"/>
          <a:stretch/>
        </p:blipFill>
        <p:spPr>
          <a:xfrm>
            <a:off x="4676273" y="2668604"/>
            <a:ext cx="2839453" cy="1520792"/>
          </a:xfrm>
          <a:prstGeom prst="rect">
            <a:avLst/>
          </a:prstGeom>
        </p:spPr>
      </p:pic>
    </p:spTree>
    <p:extLst>
      <p:ext uri="{BB962C8B-B14F-4D97-AF65-F5344CB8AC3E}">
        <p14:creationId xmlns:p14="http://schemas.microsoft.com/office/powerpoint/2010/main" val="197060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8CA3-C93D-4D1A-B110-B877037F3475}"/>
              </a:ext>
            </a:extLst>
          </p:cNvPr>
          <p:cNvSpPr>
            <a:spLocks noGrp="1"/>
          </p:cNvSpPr>
          <p:nvPr>
            <p:ph type="title"/>
          </p:nvPr>
        </p:nvSpPr>
        <p:spPr/>
        <p:txBody>
          <a:bodyPr/>
          <a:lstStyle/>
          <a:p>
            <a:r>
              <a:rPr lang="en-IN" dirty="0"/>
              <a:t>Future scope </a:t>
            </a:r>
          </a:p>
        </p:txBody>
      </p:sp>
      <p:sp>
        <p:nvSpPr>
          <p:cNvPr id="3" name="Content Placeholder 2">
            <a:extLst>
              <a:ext uri="{FF2B5EF4-FFF2-40B4-BE49-F238E27FC236}">
                <a16:creationId xmlns:a16="http://schemas.microsoft.com/office/drawing/2014/main" id="{62523B19-5017-4088-9765-912FCDA3BC1F}"/>
              </a:ext>
            </a:extLst>
          </p:cNvPr>
          <p:cNvSpPr>
            <a:spLocks noGrp="1"/>
          </p:cNvSpPr>
          <p:nvPr>
            <p:ph idx="1"/>
          </p:nvPr>
        </p:nvSpPr>
        <p:spPr/>
        <p:txBody>
          <a:bodyPr>
            <a:normAutofit/>
          </a:bodyPr>
          <a:lstStyle/>
          <a:p>
            <a:r>
              <a:rPr lang="en-US" sz="2800" dirty="0"/>
              <a:t>Proposing a new method to merge the files in a different way so that we can files number of files merged in the minimum amount of time.</a:t>
            </a:r>
          </a:p>
          <a:p>
            <a:r>
              <a:rPr lang="en-US" sz="2800" dirty="0"/>
              <a:t>Creating and developing the model of the project </a:t>
            </a:r>
          </a:p>
          <a:p>
            <a:r>
              <a:rPr lang="en-US" sz="2800" dirty="0"/>
              <a:t>Developing the code with high accuracy rate of </a:t>
            </a:r>
            <a:r>
              <a:rPr lang="en-US" sz="2800"/>
              <a:t>file merging</a:t>
            </a:r>
            <a:endParaRPr lang="en-IN" sz="2800" dirty="0"/>
          </a:p>
        </p:txBody>
      </p:sp>
    </p:spTree>
    <p:extLst>
      <p:ext uri="{BB962C8B-B14F-4D97-AF65-F5344CB8AC3E}">
        <p14:creationId xmlns:p14="http://schemas.microsoft.com/office/powerpoint/2010/main" val="212576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9DE5-F133-45D2-BB52-462CBD7F511E}"/>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409960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61CE-1234-43DE-B62B-446E1C4D91EF}"/>
              </a:ext>
            </a:extLst>
          </p:cNvPr>
          <p:cNvSpPr>
            <a:spLocks noGrp="1"/>
          </p:cNvSpPr>
          <p:nvPr>
            <p:ph type="ctrTitle"/>
          </p:nvPr>
        </p:nvSpPr>
        <p:spPr>
          <a:xfrm>
            <a:off x="796372" y="82834"/>
            <a:ext cx="9001462" cy="850816"/>
          </a:xfrm>
        </p:spPr>
        <p:txBody>
          <a:bodyPr/>
          <a:lstStyle/>
          <a:p>
            <a:pPr algn="l"/>
            <a:r>
              <a:rPr lang="en-IN" dirty="0"/>
              <a:t>Abstract</a:t>
            </a:r>
          </a:p>
        </p:txBody>
      </p:sp>
      <p:sp>
        <p:nvSpPr>
          <p:cNvPr id="3" name="Subtitle 2">
            <a:extLst>
              <a:ext uri="{FF2B5EF4-FFF2-40B4-BE49-F238E27FC236}">
                <a16:creationId xmlns:a16="http://schemas.microsoft.com/office/drawing/2014/main" id="{9D64E615-8F59-4652-816C-5BDFC9E0BCD9}"/>
              </a:ext>
            </a:extLst>
          </p:cNvPr>
          <p:cNvSpPr>
            <a:spLocks noGrp="1"/>
          </p:cNvSpPr>
          <p:nvPr>
            <p:ph type="subTitle" idx="1"/>
          </p:nvPr>
        </p:nvSpPr>
        <p:spPr>
          <a:xfrm>
            <a:off x="352424" y="1085850"/>
            <a:ext cx="11534775" cy="5342924"/>
          </a:xfrm>
        </p:spPr>
        <p:txBody>
          <a:bodyPr>
            <a:normAutofit fontScale="85000" lnSpcReduction="10000"/>
          </a:bodyPr>
          <a:lstStyle/>
          <a:p>
            <a:pPr algn="l"/>
            <a:r>
              <a:rPr lang="en-US" dirty="0"/>
              <a:t>Our purpose is to study the optimal way to merge n initially sorted runs, stored on a disk like device, into a unique sorted file. This problem is equivalent to finding a tree with n leaves which minimizes a certain cost function .</a:t>
            </a:r>
          </a:p>
          <a:p>
            <a:pPr algn="l"/>
            <a:endParaRPr lang="en-US" dirty="0"/>
          </a:p>
          <a:p>
            <a:pPr algn="l"/>
            <a:r>
              <a:rPr lang="en-US" dirty="0"/>
              <a:t>We shall study some properties of those optimal trees, in the hope of finding efficient ways for constructing them.</a:t>
            </a:r>
          </a:p>
          <a:p>
            <a:pPr algn="l"/>
            <a:endParaRPr lang="en-US" dirty="0"/>
          </a:p>
          <a:p>
            <a:pPr algn="l"/>
            <a:r>
              <a:rPr lang="en-US" dirty="0"/>
              <a:t>In particular, if all the initial runs have the same length, an algorithm for constructing the best merge pattern is described ; its running time is proportional to n 2 and it requires space proportional to n.</a:t>
            </a:r>
          </a:p>
          <a:p>
            <a:pPr algn="l"/>
            <a:endParaRPr lang="en-US" dirty="0"/>
          </a:p>
          <a:p>
            <a:pPr algn="l"/>
            <a:r>
              <a:rPr lang="en-US" dirty="0"/>
              <a:t>A special case is also analyzed in which the problem is solved in time and space proportional to n, and which provides some insight into the asymptotic </a:t>
            </a:r>
            <a:r>
              <a:rPr lang="en-US" dirty="0" err="1"/>
              <a:t>behaviour</a:t>
            </a:r>
            <a:r>
              <a:rPr lang="en-US" dirty="0"/>
              <a:t> of optimal merge trees.</a:t>
            </a:r>
            <a:endParaRPr lang="en-IN" dirty="0"/>
          </a:p>
        </p:txBody>
      </p:sp>
    </p:spTree>
    <p:extLst>
      <p:ext uri="{BB962C8B-B14F-4D97-AF65-F5344CB8AC3E}">
        <p14:creationId xmlns:p14="http://schemas.microsoft.com/office/powerpoint/2010/main" val="372341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70F3-720A-43F2-ACAE-BA3EC021C3F5}"/>
              </a:ext>
            </a:extLst>
          </p:cNvPr>
          <p:cNvSpPr>
            <a:spLocks noGrp="1"/>
          </p:cNvSpPr>
          <p:nvPr>
            <p:ph type="title"/>
          </p:nvPr>
        </p:nvSpPr>
        <p:spPr/>
        <p:txBody>
          <a:bodyPr/>
          <a:lstStyle/>
          <a:p>
            <a:r>
              <a:rPr lang="en-US" dirty="0">
                <a:solidFill>
                  <a:srgbClr val="92D050"/>
                </a:solidFill>
              </a:rPr>
              <a:t>PROBLEM STATEMENT</a:t>
            </a:r>
            <a:endParaRPr lang="en-IN" dirty="0">
              <a:solidFill>
                <a:srgbClr val="92D050"/>
              </a:solidFill>
            </a:endParaRPr>
          </a:p>
        </p:txBody>
      </p:sp>
      <p:sp>
        <p:nvSpPr>
          <p:cNvPr id="3" name="Content Placeholder 2">
            <a:extLst>
              <a:ext uri="{FF2B5EF4-FFF2-40B4-BE49-F238E27FC236}">
                <a16:creationId xmlns:a16="http://schemas.microsoft.com/office/drawing/2014/main" id="{251E37A6-C223-435D-93AB-F8D0CE05A919}"/>
              </a:ext>
            </a:extLst>
          </p:cNvPr>
          <p:cNvSpPr>
            <a:spLocks noGrp="1"/>
          </p:cNvSpPr>
          <p:nvPr>
            <p:ph idx="1"/>
          </p:nvPr>
        </p:nvSpPr>
        <p:spPr>
          <a:xfrm>
            <a:off x="2047270" y="1721681"/>
            <a:ext cx="8773130" cy="4676774"/>
          </a:xfrm>
        </p:spPr>
        <p:txBody>
          <a:bodyPr>
            <a:normAutofit fontScale="92500" lnSpcReduction="10000"/>
          </a:bodyPr>
          <a:lstStyle/>
          <a:p>
            <a:pPr>
              <a:buFont typeface="Wingdings" panose="05000000000000000000" pitchFamily="2" charset="2"/>
              <a:buChar char="Ø"/>
            </a:pPr>
            <a:r>
              <a:rPr lang="en-IN" sz="2400" dirty="0">
                <a:latin typeface="Rockwell" panose="02060603020205020403" pitchFamily="18" charset="0"/>
              </a:rPr>
              <a:t> We will take transactions of day-to-day life in a sorted files </a:t>
            </a:r>
          </a:p>
          <a:p>
            <a:pPr marL="0" indent="0">
              <a:buNone/>
            </a:pPr>
            <a:r>
              <a:rPr lang="en-IN" sz="2400" dirty="0">
                <a:latin typeface="Rockwell" panose="02060603020205020403" pitchFamily="18" charset="0"/>
              </a:rPr>
              <a:t>     from different branches of bank, and merge them into a single </a:t>
            </a:r>
          </a:p>
          <a:p>
            <a:pPr marL="0" indent="0">
              <a:buNone/>
            </a:pPr>
            <a:r>
              <a:rPr lang="en-IN" sz="2400" dirty="0">
                <a:latin typeface="Rockwell" panose="02060603020205020403" pitchFamily="18" charset="0"/>
              </a:rPr>
              <a:t>     sorted merge file.</a:t>
            </a:r>
          </a:p>
          <a:p>
            <a:pPr>
              <a:buFont typeface="Wingdings" panose="05000000000000000000" pitchFamily="2" charset="2"/>
              <a:buChar char="Ø"/>
            </a:pPr>
            <a:r>
              <a:rPr lang="en-IN" sz="2400" dirty="0">
                <a:latin typeface="Rockwell" panose="02060603020205020403" pitchFamily="18" charset="0"/>
              </a:rPr>
              <a:t>Optimal merge pattern</a:t>
            </a:r>
            <a:r>
              <a:rPr lang="en-US" sz="2400" dirty="0">
                <a:latin typeface="Rockwell" panose="02060603020205020403" pitchFamily="18" charset="0"/>
              </a:rPr>
              <a:t> is a set of sorted files of different length combining into a single sorted file. We need to find an optimal solution, where the resultant file will be generated in minimum time.</a:t>
            </a:r>
          </a:p>
          <a:p>
            <a:pPr>
              <a:buFont typeface="Wingdings" panose="05000000000000000000" pitchFamily="2" charset="2"/>
              <a:buChar char="Ø"/>
            </a:pPr>
            <a:r>
              <a:rPr lang="en-US" sz="2400" dirty="0">
                <a:latin typeface="Rockwell" panose="02060603020205020403" pitchFamily="18" charset="0"/>
              </a:rPr>
              <a:t>If the number of sorted files are given, there are many ways to merge them into a single sorted file. This merge can be performed pair wise. Hence, this type of merging is called as 2-way merge patterns.</a:t>
            </a:r>
            <a:endParaRPr lang="en-IN" sz="2400" dirty="0">
              <a:latin typeface="Rockwell" panose="02060603020205020403" pitchFamily="18" charset="0"/>
            </a:endParaRPr>
          </a:p>
          <a:p>
            <a:endParaRPr lang="en-IN" dirty="0"/>
          </a:p>
        </p:txBody>
      </p:sp>
    </p:spTree>
    <p:extLst>
      <p:ext uri="{BB962C8B-B14F-4D97-AF65-F5344CB8AC3E}">
        <p14:creationId xmlns:p14="http://schemas.microsoft.com/office/powerpoint/2010/main" val="172679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1849-491C-4E59-859E-1094847EDF13}"/>
              </a:ext>
            </a:extLst>
          </p:cNvPr>
          <p:cNvSpPr>
            <a:spLocks noGrp="1"/>
          </p:cNvSpPr>
          <p:nvPr>
            <p:ph type="title"/>
          </p:nvPr>
        </p:nvSpPr>
        <p:spPr>
          <a:xfrm>
            <a:off x="685195" y="123825"/>
            <a:ext cx="10353761" cy="869121"/>
          </a:xfrm>
        </p:spPr>
        <p:txBody>
          <a:bodyPr/>
          <a:lstStyle/>
          <a:p>
            <a:pPr algn="l"/>
            <a:r>
              <a:rPr lang="en-IN" dirty="0">
                <a:solidFill>
                  <a:srgbClr val="FF0000"/>
                </a:solidFill>
              </a:rPr>
              <a:t>Solution strategy- Algorithm used</a:t>
            </a:r>
          </a:p>
        </p:txBody>
      </p:sp>
      <p:sp>
        <p:nvSpPr>
          <p:cNvPr id="3" name="Content Placeholder 2">
            <a:extLst>
              <a:ext uri="{FF2B5EF4-FFF2-40B4-BE49-F238E27FC236}">
                <a16:creationId xmlns:a16="http://schemas.microsoft.com/office/drawing/2014/main" id="{0CB4818D-DA87-4EEC-BB54-73C0176E9BF8}"/>
              </a:ext>
            </a:extLst>
          </p:cNvPr>
          <p:cNvSpPr>
            <a:spLocks noGrp="1"/>
          </p:cNvSpPr>
          <p:nvPr>
            <p:ph idx="1"/>
          </p:nvPr>
        </p:nvSpPr>
        <p:spPr>
          <a:xfrm>
            <a:off x="913795" y="992947"/>
            <a:ext cx="6496655" cy="5360228"/>
          </a:xfrm>
        </p:spPr>
        <p:txBody>
          <a:bodyPr>
            <a:normAutofit fontScale="85000" lnSpcReduction="10000"/>
          </a:bodyPr>
          <a:lstStyle/>
          <a:p>
            <a:r>
              <a:rPr lang="en-US" dirty="0"/>
              <a:t>Given n number of sorted files, the task is to find the minimum computations done to reach the Optimal Merge Pattern.  When two or more sorted files are to be merged altogether to form a single file, the minimum computations are done to reach this file are known as Optimal Merge Pattern.</a:t>
            </a:r>
          </a:p>
          <a:p>
            <a:r>
              <a:rPr lang="en-US" dirty="0"/>
              <a:t>The function tree algorithm uses the greedy rule to get a two- way merge tree for n files. The algorithm contains an input list of n trees. There are three field child, </a:t>
            </a:r>
            <a:r>
              <a:rPr lang="en-US" dirty="0" err="1"/>
              <a:t>rchild</a:t>
            </a:r>
            <a:r>
              <a:rPr lang="en-US" dirty="0"/>
              <a:t>, and weight in each node of the tree. Initially, each tree in a list contains just one node</a:t>
            </a:r>
          </a:p>
          <a:p>
            <a:r>
              <a:rPr lang="en-US" dirty="0"/>
              <a:t>If more than 2 files need to be merged then it can be done in pairs. For example, if need to merge 4 files A, B, C, D. First Merge A with B to get X1, merge X1 with C to get X2, merge X2 with D to get X3 as the output file.</a:t>
            </a:r>
          </a:p>
          <a:p>
            <a:r>
              <a:rPr lang="en-US" dirty="0"/>
              <a:t>If we have two files of sizes m and n, the total computation time will be </a:t>
            </a:r>
            <a:r>
              <a:rPr lang="en-US" dirty="0" err="1"/>
              <a:t>m+n</a:t>
            </a:r>
            <a:r>
              <a:rPr lang="en-US" dirty="0"/>
              <a:t>. </a:t>
            </a:r>
            <a:endParaRPr lang="en-IN" dirty="0"/>
          </a:p>
        </p:txBody>
      </p:sp>
      <p:pic>
        <p:nvPicPr>
          <p:cNvPr id="5" name="Picture 4">
            <a:extLst>
              <a:ext uri="{FF2B5EF4-FFF2-40B4-BE49-F238E27FC236}">
                <a16:creationId xmlns:a16="http://schemas.microsoft.com/office/drawing/2014/main" id="{FB817566-034D-446E-98E7-809EFF72252E}"/>
              </a:ext>
            </a:extLst>
          </p:cNvPr>
          <p:cNvPicPr>
            <a:picLocks noChangeAspect="1"/>
          </p:cNvPicPr>
          <p:nvPr/>
        </p:nvPicPr>
        <p:blipFill>
          <a:blip r:embed="rId2"/>
          <a:stretch>
            <a:fillRect/>
          </a:stretch>
        </p:blipFill>
        <p:spPr>
          <a:xfrm>
            <a:off x="7524750" y="1216784"/>
            <a:ext cx="4591050" cy="4912553"/>
          </a:xfrm>
          <a:prstGeom prst="rect">
            <a:avLst/>
          </a:prstGeom>
        </p:spPr>
      </p:pic>
    </p:spTree>
    <p:extLst>
      <p:ext uri="{BB962C8B-B14F-4D97-AF65-F5344CB8AC3E}">
        <p14:creationId xmlns:p14="http://schemas.microsoft.com/office/powerpoint/2010/main" val="395429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41BF-D04F-494F-86A7-57649EC8619A}"/>
              </a:ext>
            </a:extLst>
          </p:cNvPr>
          <p:cNvSpPr>
            <a:spLocks noGrp="1"/>
          </p:cNvSpPr>
          <p:nvPr>
            <p:ph type="ctrTitle"/>
          </p:nvPr>
        </p:nvSpPr>
        <p:spPr>
          <a:xfrm>
            <a:off x="252244" y="0"/>
            <a:ext cx="4272131" cy="723900"/>
          </a:xfrm>
        </p:spPr>
        <p:txBody>
          <a:bodyPr>
            <a:normAutofit fontScale="90000"/>
          </a:bodyPr>
          <a:lstStyle/>
          <a:p>
            <a:r>
              <a:rPr lang="en-US" dirty="0">
                <a:solidFill>
                  <a:srgbClr val="0070C0"/>
                </a:solidFill>
              </a:rPr>
              <a:t>FLOWCHART</a:t>
            </a:r>
            <a:endParaRPr lang="en-IN" dirty="0">
              <a:solidFill>
                <a:srgbClr val="0070C0"/>
              </a:solidFill>
            </a:endParaRPr>
          </a:p>
        </p:txBody>
      </p:sp>
      <p:pic>
        <p:nvPicPr>
          <p:cNvPr id="5" name="Picture 4">
            <a:extLst>
              <a:ext uri="{FF2B5EF4-FFF2-40B4-BE49-F238E27FC236}">
                <a16:creationId xmlns:a16="http://schemas.microsoft.com/office/drawing/2014/main" id="{AAD887C9-BBCE-484C-A599-023F83B00064}"/>
              </a:ext>
            </a:extLst>
          </p:cNvPr>
          <p:cNvPicPr>
            <a:picLocks noChangeAspect="1"/>
          </p:cNvPicPr>
          <p:nvPr/>
        </p:nvPicPr>
        <p:blipFill>
          <a:blip r:embed="rId2"/>
          <a:stretch>
            <a:fillRect/>
          </a:stretch>
        </p:blipFill>
        <p:spPr>
          <a:xfrm>
            <a:off x="6534150" y="723900"/>
            <a:ext cx="5139348" cy="5910728"/>
          </a:xfrm>
          <a:prstGeom prst="rect">
            <a:avLst/>
          </a:prstGeom>
        </p:spPr>
      </p:pic>
      <p:pic>
        <p:nvPicPr>
          <p:cNvPr id="4" name="Picture 3">
            <a:extLst>
              <a:ext uri="{FF2B5EF4-FFF2-40B4-BE49-F238E27FC236}">
                <a16:creationId xmlns:a16="http://schemas.microsoft.com/office/drawing/2014/main" id="{6826A017-D036-4ED5-B331-8E5450DE4100}"/>
              </a:ext>
            </a:extLst>
          </p:cNvPr>
          <p:cNvPicPr>
            <a:picLocks noChangeAspect="1"/>
          </p:cNvPicPr>
          <p:nvPr/>
        </p:nvPicPr>
        <p:blipFill>
          <a:blip r:embed="rId3"/>
          <a:stretch>
            <a:fillRect/>
          </a:stretch>
        </p:blipFill>
        <p:spPr>
          <a:xfrm>
            <a:off x="589679" y="1797649"/>
            <a:ext cx="5287246" cy="4536476"/>
          </a:xfrm>
          <a:prstGeom prst="rect">
            <a:avLst/>
          </a:prstGeom>
        </p:spPr>
      </p:pic>
    </p:spTree>
    <p:extLst>
      <p:ext uri="{BB962C8B-B14F-4D97-AF65-F5344CB8AC3E}">
        <p14:creationId xmlns:p14="http://schemas.microsoft.com/office/powerpoint/2010/main" val="146688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5B29-918F-4C45-86DA-FF314C634889}"/>
              </a:ext>
            </a:extLst>
          </p:cNvPr>
          <p:cNvSpPr>
            <a:spLocks noGrp="1"/>
          </p:cNvSpPr>
          <p:nvPr>
            <p:ph type="ctrTitle"/>
          </p:nvPr>
        </p:nvSpPr>
        <p:spPr>
          <a:xfrm>
            <a:off x="440237" y="231007"/>
            <a:ext cx="9001462" cy="625641"/>
          </a:xfrm>
        </p:spPr>
        <p:txBody>
          <a:bodyPr>
            <a:normAutofit/>
          </a:bodyPr>
          <a:lstStyle/>
          <a:p>
            <a:pPr algn="l"/>
            <a:r>
              <a:rPr lang="en-IN" sz="3200" dirty="0"/>
              <a:t>Hardware and Software </a:t>
            </a:r>
          </a:p>
        </p:txBody>
      </p:sp>
      <p:sp>
        <p:nvSpPr>
          <p:cNvPr id="3" name="Subtitle 2">
            <a:extLst>
              <a:ext uri="{FF2B5EF4-FFF2-40B4-BE49-F238E27FC236}">
                <a16:creationId xmlns:a16="http://schemas.microsoft.com/office/drawing/2014/main" id="{45BC5D15-BCCA-4740-9F0A-D9F4EE885BC8}"/>
              </a:ext>
            </a:extLst>
          </p:cNvPr>
          <p:cNvSpPr>
            <a:spLocks noGrp="1"/>
          </p:cNvSpPr>
          <p:nvPr>
            <p:ph type="subTitle" idx="1"/>
          </p:nvPr>
        </p:nvSpPr>
        <p:spPr>
          <a:xfrm>
            <a:off x="440237" y="1000125"/>
            <a:ext cx="10156494" cy="5208170"/>
          </a:xfrm>
        </p:spPr>
        <p:txBody>
          <a:bodyPr>
            <a:normAutofit/>
          </a:bodyPr>
          <a:lstStyle/>
          <a:p>
            <a:pPr algn="l"/>
            <a:r>
              <a:rPr lang="en-US" dirty="0"/>
              <a:t>SOFTWARE REQUIREMENTS</a:t>
            </a:r>
          </a:p>
          <a:p>
            <a:pPr algn="l"/>
            <a:r>
              <a:rPr lang="en-US" dirty="0"/>
              <a:t>1.PYTHON</a:t>
            </a:r>
          </a:p>
          <a:p>
            <a:pPr algn="l"/>
            <a:r>
              <a:rPr lang="en-US" dirty="0"/>
              <a:t>2.PYCHARM</a:t>
            </a:r>
          </a:p>
          <a:p>
            <a:pPr algn="l"/>
            <a:r>
              <a:rPr lang="en-US" dirty="0"/>
              <a:t>3.JUPITER</a:t>
            </a:r>
          </a:p>
          <a:p>
            <a:pPr algn="l"/>
            <a:endParaRPr lang="en-US" dirty="0"/>
          </a:p>
          <a:p>
            <a:pPr algn="l"/>
            <a:r>
              <a:rPr lang="en-US" dirty="0"/>
              <a:t>HARDWARE REQUIREMENTS</a:t>
            </a:r>
          </a:p>
          <a:p>
            <a:pPr algn="l"/>
            <a:r>
              <a:rPr lang="en-US" dirty="0">
                <a:latin typeface="Arial" panose="020B0604020202020204" pitchFamily="34" charset="0"/>
                <a:cs typeface="Arial" panose="020B0604020202020204" pitchFamily="34" charset="0"/>
              </a:rPr>
              <a:t>1. Processor of i5 Gen.</a:t>
            </a:r>
          </a:p>
          <a:p>
            <a:pPr algn="l"/>
            <a:r>
              <a:rPr lang="en-US" dirty="0">
                <a:latin typeface="Arial" panose="020B0604020202020204" pitchFamily="34" charset="0"/>
                <a:cs typeface="Arial" panose="020B0604020202020204" pitchFamily="34" charset="0"/>
              </a:rPr>
              <a:t>2.</a:t>
            </a:r>
            <a:r>
              <a:rPr lang="en-US" b="0" i="0" dirty="0">
                <a:solidFill>
                  <a:srgbClr val="3E3F3C"/>
                </a:solidFill>
                <a:effectLst/>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HDD Storage capacity of 1TB</a:t>
            </a:r>
          </a:p>
          <a:p>
            <a:pPr algn="l"/>
            <a:r>
              <a:rPr lang="en-US" dirty="0">
                <a:effectLst/>
                <a:latin typeface="Arial" panose="020B0604020202020204" pitchFamily="34" charset="0"/>
                <a:cs typeface="Arial" panose="020B0604020202020204" pitchFamily="34" charset="0"/>
              </a:rPr>
              <a:t>3. RAM OF 8GB</a:t>
            </a:r>
          </a:p>
          <a:p>
            <a:pPr algn="l"/>
            <a:endParaRPr lang="en-US" dirty="0">
              <a:effectLst/>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07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C857-2156-4ABB-8CD0-E6D3416B439C}"/>
              </a:ext>
            </a:extLst>
          </p:cNvPr>
          <p:cNvSpPr>
            <a:spLocks noGrp="1"/>
          </p:cNvSpPr>
          <p:nvPr>
            <p:ph type="title"/>
          </p:nvPr>
        </p:nvSpPr>
        <p:spPr>
          <a:xfrm>
            <a:off x="-1709290" y="0"/>
            <a:ext cx="10353761" cy="1326321"/>
          </a:xfrm>
        </p:spPr>
        <p:txBody>
          <a:bodyPr/>
          <a:lstStyle/>
          <a:p>
            <a:r>
              <a:rPr lang="en-US" dirty="0"/>
              <a:t>IMPLEMENTATION</a:t>
            </a:r>
            <a:endParaRPr lang="en-IN" dirty="0"/>
          </a:p>
        </p:txBody>
      </p:sp>
      <p:pic>
        <p:nvPicPr>
          <p:cNvPr id="4" name="Picture 3">
            <a:extLst>
              <a:ext uri="{FF2B5EF4-FFF2-40B4-BE49-F238E27FC236}">
                <a16:creationId xmlns:a16="http://schemas.microsoft.com/office/drawing/2014/main" id="{4C9ED942-593B-4342-B616-2B0D7A83E7A1}"/>
              </a:ext>
            </a:extLst>
          </p:cNvPr>
          <p:cNvPicPr>
            <a:picLocks noChangeAspect="1"/>
          </p:cNvPicPr>
          <p:nvPr/>
        </p:nvPicPr>
        <p:blipFill rotWithShape="1">
          <a:blip r:embed="rId2"/>
          <a:srcRect t="8119" b="9572"/>
          <a:stretch/>
        </p:blipFill>
        <p:spPr>
          <a:xfrm>
            <a:off x="1212783" y="1539942"/>
            <a:ext cx="9538636" cy="4427622"/>
          </a:xfrm>
          <a:prstGeom prst="rect">
            <a:avLst/>
          </a:prstGeom>
        </p:spPr>
      </p:pic>
    </p:spTree>
    <p:extLst>
      <p:ext uri="{BB962C8B-B14F-4D97-AF65-F5344CB8AC3E}">
        <p14:creationId xmlns:p14="http://schemas.microsoft.com/office/powerpoint/2010/main" val="8786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58ECED-2D86-4473-A924-354D3FCF5B9D}"/>
              </a:ext>
            </a:extLst>
          </p:cNvPr>
          <p:cNvPicPr>
            <a:picLocks noChangeAspect="1"/>
          </p:cNvPicPr>
          <p:nvPr/>
        </p:nvPicPr>
        <p:blipFill rotWithShape="1">
          <a:blip r:embed="rId2"/>
          <a:srcRect t="4651" b="13006"/>
          <a:stretch/>
        </p:blipFill>
        <p:spPr>
          <a:xfrm>
            <a:off x="1106904" y="827773"/>
            <a:ext cx="9150417" cy="5216892"/>
          </a:xfrm>
          <a:prstGeom prst="rect">
            <a:avLst/>
          </a:prstGeom>
        </p:spPr>
      </p:pic>
    </p:spTree>
    <p:extLst>
      <p:ext uri="{BB962C8B-B14F-4D97-AF65-F5344CB8AC3E}">
        <p14:creationId xmlns:p14="http://schemas.microsoft.com/office/powerpoint/2010/main" val="150754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2D1FF3-E9E4-4A77-B4F7-920B25FE58E4}"/>
              </a:ext>
            </a:extLst>
          </p:cNvPr>
          <p:cNvPicPr>
            <a:picLocks noChangeAspect="1"/>
          </p:cNvPicPr>
          <p:nvPr/>
        </p:nvPicPr>
        <p:blipFill rotWithShape="1">
          <a:blip r:embed="rId2"/>
          <a:srcRect t="5628" b="7828"/>
          <a:stretch/>
        </p:blipFill>
        <p:spPr>
          <a:xfrm>
            <a:off x="875898" y="1232034"/>
            <a:ext cx="9612429" cy="4735630"/>
          </a:xfrm>
          <a:prstGeom prst="rect">
            <a:avLst/>
          </a:prstGeom>
        </p:spPr>
      </p:pic>
    </p:spTree>
    <p:extLst>
      <p:ext uri="{BB962C8B-B14F-4D97-AF65-F5344CB8AC3E}">
        <p14:creationId xmlns:p14="http://schemas.microsoft.com/office/powerpoint/2010/main" val="2142555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295</TotalTime>
  <Words>578</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Rockwell</vt:lpstr>
      <vt:lpstr>Wingdings</vt:lpstr>
      <vt:lpstr>Damask</vt:lpstr>
      <vt:lpstr>Transaction merge files</vt:lpstr>
      <vt:lpstr>Abstract</vt:lpstr>
      <vt:lpstr>PROBLEM STATEMENT</vt:lpstr>
      <vt:lpstr>Solution strategy- Algorithm used</vt:lpstr>
      <vt:lpstr>FLOWCHART</vt:lpstr>
      <vt:lpstr>Hardware and Software </vt:lpstr>
      <vt:lpstr>IMPLEMENTATION</vt:lpstr>
      <vt:lpstr>PowerPoint Presentation</vt:lpstr>
      <vt:lpstr>PowerPoint Presentation</vt:lpstr>
      <vt:lpstr>PowerPoint Presentation</vt:lpstr>
      <vt:lpstr>Github commits</vt:lpstr>
      <vt:lpstr>Results</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merge files</dc:title>
  <dc:creator>KARTHIKEYA AKULA</dc:creator>
  <cp:lastModifiedBy>bantireddy30@gmail.com</cp:lastModifiedBy>
  <cp:revision>8</cp:revision>
  <dcterms:created xsi:type="dcterms:W3CDTF">2022-03-13T17:27:56Z</dcterms:created>
  <dcterms:modified xsi:type="dcterms:W3CDTF">2022-04-08T04:39:10Z</dcterms:modified>
</cp:coreProperties>
</file>