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C3"/>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4712" autoAdjust="0"/>
  </p:normalViewPr>
  <p:slideViewPr>
    <p:cSldViewPr snapToGrid="0">
      <p:cViewPr varScale="1">
        <p:scale>
          <a:sx n="25" d="100"/>
          <a:sy n="25" d="100"/>
        </p:scale>
        <p:origin x="1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15-4-2023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15-4-2023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15-4-2023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15-4-2023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Afbeelding 27" descr="Afbeelding met kaart&#10;&#10;Automatisch gegenereerde beschrijving">
            <a:extLst>
              <a:ext uri="{FF2B5EF4-FFF2-40B4-BE49-F238E27FC236}">
                <a16:creationId xmlns:a16="http://schemas.microsoft.com/office/drawing/2014/main" id="{B481E489-A05F-003C-B7F8-5D131904D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095" y="8970307"/>
            <a:ext cx="10689336" cy="7559040"/>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479"/>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2" name="Tekstvak 11">
            <a:extLst>
              <a:ext uri="{FF2B5EF4-FFF2-40B4-BE49-F238E27FC236}">
                <a16:creationId xmlns:a16="http://schemas.microsoft.com/office/drawing/2014/main" id="{A58B859E-8BA3-D572-AA6F-C9C512AC55EF}"/>
              </a:ext>
            </a:extLst>
          </p:cNvPr>
          <p:cNvSpPr txBox="1"/>
          <p:nvPr/>
        </p:nvSpPr>
        <p:spPr>
          <a:xfrm>
            <a:off x="30306180" y="4914900"/>
            <a:ext cx="10800000" cy="22861979"/>
          </a:xfrm>
          <a:prstGeom prst="rect">
            <a:avLst/>
          </a:prstGeom>
          <a:noFill/>
          <a:ln>
            <a:noFill/>
          </a:ln>
        </p:spPr>
        <p:txBody>
          <a:bodyPr wrap="square" numCol="1" rtlCol="0">
            <a:noAutofit/>
          </a:bodyPr>
          <a:lstStyle/>
          <a:p>
            <a:r>
              <a:rPr lang="nl-NL" sz="4400" dirty="0"/>
              <a:t> </a:t>
            </a:r>
          </a:p>
        </p:txBody>
      </p:sp>
      <p:sp>
        <p:nvSpPr>
          <p:cNvPr id="16" name="Tekstvak 15">
            <a:extLst>
              <a:ext uri="{FF2B5EF4-FFF2-40B4-BE49-F238E27FC236}">
                <a16:creationId xmlns:a16="http://schemas.microsoft.com/office/drawing/2014/main" id="{9787EA94-4CF8-BC7D-CFA7-1DE1950AE13E}"/>
              </a:ext>
            </a:extLst>
          </p:cNvPr>
          <p:cNvSpPr txBox="1"/>
          <p:nvPr/>
        </p:nvSpPr>
        <p:spPr>
          <a:xfrm>
            <a:off x="13090229" y="4818500"/>
            <a:ext cx="16567190" cy="1478804"/>
          </a:xfrm>
          <a:prstGeom prst="rect">
            <a:avLst/>
          </a:prstGeom>
          <a:noFill/>
          <a:ln>
            <a:noFill/>
          </a:ln>
        </p:spPr>
        <p:txBody>
          <a:bodyPr wrap="square" rtlCol="0">
            <a:noAutofit/>
          </a:bodyPr>
          <a:lstStyle/>
          <a:p>
            <a:pPr algn="ctr"/>
            <a:r>
              <a:rPr lang="nl-NL" sz="2400" dirty="0">
                <a:latin typeface="Arial" panose="020B0604020202020204" pitchFamily="34" charset="0"/>
                <a:cs typeface="Arial" panose="020B0604020202020204" pitchFamily="34" charset="0"/>
              </a:rPr>
              <a:t>For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precipitation</a:t>
            </a:r>
            <a:r>
              <a:rPr lang="nl-NL" sz="2400" dirty="0">
                <a:latin typeface="Arial" panose="020B0604020202020204" pitchFamily="34" charset="0"/>
                <a:cs typeface="Arial" panose="020B0604020202020204" pitchFamily="34" charset="0"/>
              </a:rPr>
              <a:t> data, station data is </a:t>
            </a:r>
            <a:r>
              <a:rPr lang="nl-NL" sz="2400" dirty="0" err="1">
                <a:latin typeface="Arial" panose="020B0604020202020204" pitchFamily="34" charset="0"/>
                <a:cs typeface="Arial" panose="020B0604020202020204" pitchFamily="34" charset="0"/>
              </a:rPr>
              <a:t>used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which</a:t>
            </a:r>
            <a:r>
              <a:rPr lang="nl-NL" sz="2400" dirty="0">
                <a:latin typeface="Arial" panose="020B0604020202020204" pitchFamily="34" charset="0"/>
                <a:cs typeface="Arial" panose="020B0604020202020204" pitchFamily="34" charset="0"/>
              </a:rPr>
              <a:t> matches Era5 well. </a:t>
            </a:r>
          </a:p>
          <a:p>
            <a:pPr algn="ctr"/>
            <a:r>
              <a:rPr lang="nl-NL" sz="2400" dirty="0">
                <a:latin typeface="Arial" panose="020B0604020202020204" pitchFamily="34" charset="0"/>
                <a:cs typeface="Arial" panose="020B0604020202020204" pitchFamily="34" charset="0"/>
              </a:rPr>
              <a:t>Discharge station data is </a:t>
            </a:r>
            <a:r>
              <a:rPr lang="nl-NL" sz="2400" dirty="0" err="1">
                <a:latin typeface="Arial" panose="020B0604020202020204" pitchFamily="34" charset="0"/>
                <a:cs typeface="Arial" panose="020B0604020202020204" pitchFamily="34" charset="0"/>
              </a:rPr>
              <a:t>retrieved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USGS. </a:t>
            </a:r>
          </a:p>
          <a:p>
            <a:pPr algn="ctr"/>
            <a:r>
              <a:rPr lang="nl-NL" sz="2400" dirty="0">
                <a:latin typeface="Arial" panose="020B0604020202020204" pitchFamily="34" charset="0"/>
                <a:cs typeface="Arial" panose="020B0604020202020204" pitchFamily="34" charset="0"/>
              </a:rPr>
              <a:t>For </a:t>
            </a:r>
            <a:r>
              <a:rPr lang="nl-NL" sz="2400" dirty="0" err="1">
                <a:latin typeface="Arial" panose="020B0604020202020204" pitchFamily="34" charset="0"/>
                <a:cs typeface="Arial" panose="020B0604020202020204" pitchFamily="34" charset="0"/>
              </a:rPr>
              <a:t>evaporation</a:t>
            </a:r>
            <a:r>
              <a:rPr lang="nl-NL" sz="2400" dirty="0">
                <a:latin typeface="Arial" panose="020B0604020202020204" pitchFamily="34" charset="0"/>
                <a:cs typeface="Arial" panose="020B0604020202020204" pitchFamily="34" charset="0"/>
              </a:rPr>
              <a:t> data </a:t>
            </a:r>
            <a:r>
              <a:rPr lang="nl-NL" sz="2400" dirty="0" err="1">
                <a:latin typeface="Arial" panose="020B0604020202020204" pitchFamily="34" charset="0"/>
                <a:cs typeface="Arial" panose="020B0604020202020204" pitchFamily="34" charset="0"/>
              </a:rPr>
              <a:t>obtain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Global Land Evaporation Amsterdam Model (GLEAM) is used. </a:t>
            </a:r>
            <a:r>
              <a:rPr lang="nl-NL" sz="2400" dirty="0">
                <a:latin typeface="Arial" panose="020B0604020202020204" pitchFamily="34" charset="0"/>
                <a:cs typeface="Arial" panose="020B0604020202020204" pitchFamily="34" charset="0"/>
              </a:rPr>
              <a:t> </a:t>
            </a:r>
            <a:endParaRPr lang="nl-NL"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1380369" y="4914899"/>
            <a:ext cx="10018279" cy="6246403"/>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HBV model overestimates the discharge during summer. An explanation for this could be the </a:t>
            </a:r>
            <a:r>
              <a:rPr lang="en-GB" sz="2400" dirty="0" err="1">
                <a:latin typeface="Arial" panose="020B0604020202020204" pitchFamily="34" charset="0"/>
                <a:cs typeface="Arial" panose="020B0604020202020204" pitchFamily="34" charset="0"/>
              </a:rPr>
              <a:t>occurence</a:t>
            </a:r>
            <a:r>
              <a:rPr lang="en-GB" sz="2400" dirty="0">
                <a:latin typeface="Arial" panose="020B0604020202020204" pitchFamily="34" charset="0"/>
                <a:cs typeface="Arial" panose="020B0604020202020204" pitchFamily="34" charset="0"/>
              </a:rPr>
              <a:t> of reservoirs in the basin. (put figure of reservoirs?)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Next to this, the distributed model under estimates the discharge during snowfall. The data is taken as average throughout the basin, but in practice it is a heterogenic area. (plot where you can see this?)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Furthermore, both models have better outcome when same parameter range is chosen for the first 20 years based on the NSE.  When </a:t>
            </a:r>
            <a:r>
              <a:rPr lang="en-GB" sz="2400" dirty="0" err="1">
                <a:latin typeface="Arial" panose="020B0604020202020204" pitchFamily="34" charset="0"/>
                <a:cs typeface="Arial" panose="020B0604020202020204" pitchFamily="34" charset="0"/>
              </a:rPr>
              <a:t>excuceted</a:t>
            </a:r>
            <a:r>
              <a:rPr lang="en-GB" sz="2400" dirty="0">
                <a:latin typeface="Arial" panose="020B0604020202020204" pitchFamily="34" charset="0"/>
                <a:cs typeface="Arial" panose="020B0604020202020204" pitchFamily="34" charset="0"/>
              </a:rPr>
              <a:t> several times, the model of the past 20 years score always lower than data used from 1980 till 2000. </a:t>
            </a:r>
          </a:p>
          <a:p>
            <a:pPr algn="just"/>
            <a:r>
              <a:rPr lang="en-GB" sz="2400" dirty="0">
                <a:latin typeface="Arial" panose="020B0604020202020204" pitchFamily="34" charset="0"/>
                <a:cs typeface="Arial" panose="020B0604020202020204" pitchFamily="34" charset="0"/>
              </a:rPr>
              <a:t>Uncertainty is </a:t>
            </a:r>
            <a:r>
              <a:rPr lang="en-GB" sz="2400" dirty="0" err="1">
                <a:latin typeface="Arial" panose="020B0604020202020204" pitchFamily="34" charset="0"/>
                <a:cs typeface="Arial" panose="020B0604020202020204" pitchFamily="34" charset="0"/>
              </a:rPr>
              <a:t>large,but</a:t>
            </a:r>
            <a:r>
              <a:rPr lang="en-GB" sz="2400" dirty="0">
                <a:latin typeface="Arial" panose="020B0604020202020204" pitchFamily="34" charset="0"/>
                <a:cs typeface="Arial" panose="020B0604020202020204" pitchFamily="34" charset="0"/>
              </a:rPr>
              <a:t> it is remarkable. </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Data </a:t>
            </a:r>
            <a:r>
              <a:rPr lang="en-GB" sz="2400" dirty="0" err="1">
                <a:latin typeface="Arial" panose="020B0604020202020204" pitchFamily="34" charset="0"/>
                <a:cs typeface="Arial" panose="020B0604020202020204" pitchFamily="34" charset="0"/>
              </a:rPr>
              <a:t>assmiliation</a:t>
            </a:r>
            <a:r>
              <a:rPr lang="en-GB" sz="2400" dirty="0">
                <a:latin typeface="Arial" panose="020B0604020202020204" pitchFamily="34" charset="0"/>
                <a:cs typeface="Arial" panose="020B0604020202020204" pitchFamily="34" charset="0"/>
              </a:rPr>
              <a:t> part + plot </a:t>
            </a: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b="1" u="sng" dirty="0" err="1">
                <a:latin typeface="Arial" panose="020B0604020202020204" pitchFamily="34" charset="0"/>
                <a:cs typeface="Arial" panose="020B0604020202020204" pitchFamily="34" charset="0"/>
              </a:rPr>
              <a:t>Conclusion</a:t>
            </a: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u="sng" dirty="0">
                <a:latin typeface="Arial" panose="020B0604020202020204" pitchFamily="34" charset="0"/>
                <a:cs typeface="Arial" panose="020B0604020202020204" pitchFamily="34" charset="0"/>
              </a:rPr>
              <a:t>Reservoirs</a:t>
            </a:r>
            <a:r>
              <a:rPr lang="nl-NL" sz="2400" b="1" u="sng" dirty="0">
                <a:latin typeface="Arial" panose="020B0604020202020204" pitchFamily="34" charset="0"/>
                <a:cs typeface="Arial" panose="020B0604020202020204" pitchFamily="34" charset="0"/>
              </a:rPr>
              <a:t> in </a:t>
            </a:r>
            <a:r>
              <a:rPr lang="nl-NL" sz="2400" b="1" u="sng" dirty="0" err="1">
                <a:latin typeface="Arial" panose="020B0604020202020204" pitchFamily="34" charset="0"/>
                <a:cs typeface="Arial" panose="020B0604020202020204" pitchFamily="34" charset="0"/>
              </a:rPr>
              <a:t>basin</a:t>
            </a:r>
            <a:r>
              <a:rPr lang="nl-NL" sz="2400" b="1" u="sng" dirty="0">
                <a:latin typeface="Arial" panose="020B0604020202020204" pitchFamily="34" charset="0"/>
                <a:cs typeface="Arial" panose="020B0604020202020204" pitchFamily="34" charset="0"/>
              </a:rPr>
              <a:t> </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higher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modelled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outflow</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summer</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Used</a:t>
            </a:r>
            <a:r>
              <a:rPr lang="nl-NL" sz="2400" b="1" u="sng" dirty="0">
                <a:latin typeface="Arial" panose="020B0604020202020204" pitchFamily="34" charset="0"/>
                <a:cs typeface="Arial" panose="020B0604020202020204" pitchFamily="34" charset="0"/>
                <a:sym typeface="Wingdings" panose="05000000000000000000" pitchFamily="2" charset="2"/>
              </a:rPr>
              <a:t> factor </a:t>
            </a:r>
            <a:r>
              <a:rPr lang="nl-NL" sz="2400" b="1" u="sng" dirty="0" err="1">
                <a:latin typeface="Arial" panose="020B0604020202020204" pitchFamily="34" charset="0"/>
                <a:cs typeface="Arial" panose="020B0604020202020204" pitchFamily="34" charset="0"/>
                <a:sym typeface="Wingdings" panose="05000000000000000000" pitchFamily="2" charset="2"/>
              </a:rPr>
              <a:t>to</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compensate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Distributed model: </a:t>
            </a:r>
            <a:r>
              <a:rPr lang="nl-NL" sz="2400" b="1" u="sng" dirty="0" err="1">
                <a:latin typeface="Arial" panose="020B0604020202020204" pitchFamily="34" charset="0"/>
                <a:cs typeface="Arial" panose="020B0604020202020204" pitchFamily="34" charset="0"/>
                <a:sym typeface="Wingdings" panose="05000000000000000000" pitchFamily="2" charset="2"/>
              </a:rPr>
              <a:t>under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estimates</a:t>
            </a:r>
            <a:r>
              <a:rPr lang="nl-NL" sz="2400" b="1" u="sng" dirty="0">
                <a:latin typeface="Arial" panose="020B0604020202020204" pitchFamily="34" charset="0"/>
                <a:cs typeface="Arial" panose="020B0604020202020204" pitchFamily="34" charset="0"/>
                <a:sym typeface="Wingdings" panose="05000000000000000000" pitchFamily="2" charset="2"/>
              </a:rPr>
              <a:t> discharge </a:t>
            </a:r>
            <a:r>
              <a:rPr lang="nl-NL" sz="2400" b="1" u="sng" dirty="0" err="1">
                <a:latin typeface="Arial" panose="020B0604020202020204" pitchFamily="34" charset="0"/>
                <a:cs typeface="Arial" panose="020B0604020202020204" pitchFamily="34" charset="0"/>
                <a:sym typeface="Wingdings" panose="05000000000000000000" pitchFamily="2" charset="2"/>
              </a:rPr>
              <a:t>during</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snowfall</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Heterogenity</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Average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Both </a:t>
            </a:r>
            <a:r>
              <a:rPr lang="nl-NL" sz="2400" b="1" u="sng" dirty="0" err="1">
                <a:latin typeface="Arial" panose="020B0604020202020204" pitchFamily="34" charset="0"/>
                <a:cs typeface="Arial" panose="020B0604020202020204" pitchFamily="34" charset="0"/>
                <a:sym typeface="Wingdings" panose="05000000000000000000" pitchFamily="2" charset="2"/>
              </a:rPr>
              <a:t>lumped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and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distributed</a:t>
            </a:r>
            <a:r>
              <a:rPr lang="nl-NL" sz="2400" b="1" u="sng" dirty="0">
                <a:latin typeface="Arial" panose="020B0604020202020204" pitchFamily="34" charset="0"/>
                <a:cs typeface="Arial" panose="020B0604020202020204" pitchFamily="34" charset="0"/>
                <a:sym typeface="Wingdings" panose="05000000000000000000" pitchFamily="2" charset="2"/>
              </a:rPr>
              <a:t> parameter range </a:t>
            </a:r>
            <a:r>
              <a:rPr lang="nl-NL" sz="2400" b="1" u="sng" dirty="0" err="1">
                <a:latin typeface="Arial" panose="020B0604020202020204" pitchFamily="34" charset="0"/>
                <a:cs typeface="Arial" panose="020B0604020202020204" pitchFamily="34" charset="0"/>
                <a:sym typeface="Wingdings" panose="05000000000000000000" pitchFamily="2" charset="2"/>
              </a:rPr>
              <a:t>better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outcome</a:t>
            </a:r>
            <a:r>
              <a:rPr lang="nl-NL" sz="2400" b="1" u="sng" dirty="0">
                <a:latin typeface="Arial" panose="020B0604020202020204" pitchFamily="34" charset="0"/>
                <a:cs typeface="Arial" panose="020B0604020202020204" pitchFamily="34" charset="0"/>
                <a:sym typeface="Wingdings" panose="05000000000000000000" pitchFamily="2" charset="2"/>
              </a:rPr>
              <a:t> first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r>
              <a:rPr lang="nl-NL" sz="2400" b="1" u="sng" dirty="0">
                <a:latin typeface="Arial" panose="020B0604020202020204" pitchFamily="34" charset="0"/>
                <a:cs typeface="Arial" panose="020B0604020202020204" pitchFamily="34" charset="0"/>
                <a:sym typeface="Wingdings" panose="05000000000000000000" pitchFamily="2" charset="2"/>
              </a:rPr>
              <a:t>, or last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656450"/>
            <a:ext cx="36738720" cy="3026340"/>
          </a:xfrm>
          <a:prstGeom prst="rect">
            <a:avLst/>
          </a:prstGeom>
          <a:noFill/>
        </p:spPr>
        <p:txBody>
          <a:bodyPr wrap="square" rtlCol="0">
            <a:noAutofit/>
          </a:bodyPr>
          <a:lstStyle/>
          <a:p>
            <a:pPr algn="ctr">
              <a:spcAft>
                <a:spcPts val="1800"/>
              </a:spcAft>
            </a:pPr>
            <a:r>
              <a:rPr lang="nl-NL" sz="8000" b="1" dirty="0" err="1">
                <a:solidFill>
                  <a:srgbClr val="00A6D6"/>
                </a:solidFill>
                <a:latin typeface="Arial" panose="020B0604020202020204" pitchFamily="34" charset="0"/>
                <a:cs typeface="Arial" panose="020B0604020202020204" pitchFamily="34" charset="0"/>
              </a:rPr>
              <a:t>Husdon</a:t>
            </a:r>
            <a:r>
              <a:rPr lang="nl-NL" sz="8000" b="1" dirty="0">
                <a:latin typeface="Arial" panose="020B0604020202020204" pitchFamily="34" charset="0"/>
                <a:cs typeface="Arial" panose="020B0604020202020204" pitchFamily="34" charset="0"/>
              </a:rPr>
              <a:t> </a:t>
            </a:r>
            <a:r>
              <a:rPr lang="nl-NL" sz="8000" b="1" dirty="0" err="1">
                <a:latin typeface="Arial" panose="020B0604020202020204" pitchFamily="34" charset="0"/>
                <a:cs typeface="Arial" panose="020B0604020202020204" pitchFamily="34" charset="0"/>
              </a:rPr>
              <a:t>basin</a:t>
            </a:r>
            <a:r>
              <a:rPr lang="nl-NL" sz="8000" b="1" dirty="0">
                <a:latin typeface="Arial" panose="020B0604020202020204" pitchFamily="34" charset="0"/>
                <a:cs typeface="Arial" panose="020B0604020202020204" pitchFamily="34" charset="0"/>
              </a:rPr>
              <a:t> </a:t>
            </a:r>
            <a:r>
              <a:rPr lang="nl-NL" sz="8000" b="1" dirty="0" err="1">
                <a:solidFill>
                  <a:srgbClr val="00A6D6"/>
                </a:solidFill>
                <a:latin typeface="Arial" panose="020B0604020202020204" pitchFamily="34" charset="0"/>
                <a:cs typeface="Arial" panose="020B0604020202020204" pitchFamily="34" charset="0"/>
              </a:rPr>
              <a:t>modelled</a:t>
            </a:r>
            <a:r>
              <a:rPr lang="nl-NL" sz="8000" b="1" dirty="0">
                <a:latin typeface="Arial" panose="020B0604020202020204" pitchFamily="34" charset="0"/>
                <a:cs typeface="Arial" panose="020B0604020202020204" pitchFamily="34" charset="0"/>
              </a:rPr>
              <a:t> HBV </a:t>
            </a:r>
            <a:r>
              <a:rPr lang="nl-NL" sz="8000" b="1" dirty="0" err="1">
                <a:latin typeface="Arial" panose="020B0604020202020204" pitchFamily="34" charset="0"/>
                <a:cs typeface="Arial" panose="020B0604020202020204" pitchFamily="34" charset="0"/>
              </a:rPr>
              <a:t>upper</a:t>
            </a:r>
            <a:endParaRPr lang="nl-NL" sz="8000" b="1" dirty="0">
              <a:latin typeface="Arial" panose="020B0604020202020204" pitchFamily="34" charset="0"/>
              <a:cs typeface="Arial" panose="020B0604020202020204" pitchFamily="34" charset="0"/>
            </a:endParaRPr>
          </a:p>
          <a:p>
            <a:pPr algn="ctr">
              <a:spcAft>
                <a:spcPts val="1800"/>
              </a:spcAft>
            </a:pPr>
            <a:r>
              <a:rPr lang="nl-NL" sz="4400" dirty="0">
                <a:latin typeface="Arial" panose="020B0604020202020204" pitchFamily="34" charset="0"/>
                <a:cs typeface="Arial" panose="020B0604020202020204" pitchFamily="34" charset="0"/>
              </a:rPr>
              <a:t>David Haasnoot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Anne Versleijen</a:t>
            </a:r>
          </a:p>
          <a:p>
            <a:pPr algn="ctr">
              <a:spcAft>
                <a:spcPts val="1800"/>
              </a:spcAft>
            </a:pPr>
            <a:r>
              <a:rPr lang="nl-NL" sz="4400" dirty="0">
                <a:latin typeface="Arial" panose="020B0604020202020204" pitchFamily="34" charset="0"/>
                <a:cs typeface="Arial" panose="020B0604020202020204" pitchFamily="34" charset="0"/>
              </a:rPr>
              <a:t>River </a:t>
            </a:r>
            <a:r>
              <a:rPr lang="nl-NL" sz="4400" dirty="0" err="1">
                <a:latin typeface="Arial" panose="020B0604020202020204" pitchFamily="34" charset="0"/>
                <a:cs typeface="Arial" panose="020B0604020202020204" pitchFamily="34" charset="0"/>
              </a:rPr>
              <a:t>Basin</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Hydrology</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Water Management</a:t>
            </a:r>
          </a:p>
          <a:p>
            <a:pPr algn="ctr">
              <a:spcAft>
                <a:spcPts val="2400"/>
              </a:spcAft>
            </a:pPr>
            <a:endParaRPr lang="nl-NL"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2096851" y="8397761"/>
            <a:ext cx="9940415" cy="1567872"/>
          </a:xfrm>
          <a:prstGeom prst="rect">
            <a:avLst/>
          </a:prstGeom>
          <a:noFill/>
          <a:ln>
            <a:noFill/>
          </a:ln>
        </p:spPr>
        <p:txBody>
          <a:bodyPr wrap="square" numCol="1" rtlCol="0">
            <a:noAutofit/>
          </a:bodyPr>
          <a:lstStyle/>
          <a:p>
            <a:pPr algn="just"/>
            <a:r>
              <a:rPr lang="nl-NL" sz="2400" dirty="0">
                <a:latin typeface="Arial" panose="020B0604020202020204" pitchFamily="34" charset="0"/>
                <a:cs typeface="Arial" panose="020B0604020202020204" pitchFamily="34" charset="0"/>
              </a:rPr>
              <a:t>The </a:t>
            </a:r>
            <a:r>
              <a:rPr lang="nl-NL" sz="2400" dirty="0" err="1">
                <a:latin typeface="Arial" panose="020B0604020202020204" pitchFamily="34" charset="0"/>
                <a:cs typeface="Arial" panose="020B0604020202020204" pitchFamily="34" charset="0"/>
              </a:rPr>
              <a:t>aim</a:t>
            </a:r>
            <a:r>
              <a:rPr lang="nl-NL" sz="2400" dirty="0">
                <a:latin typeface="Arial" panose="020B0604020202020204" pitchFamily="34" charset="0"/>
                <a:cs typeface="Arial" panose="020B0604020202020204" pitchFamily="34" charset="0"/>
              </a:rPr>
              <a:t> is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describe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diferent</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elements</a:t>
            </a:r>
            <a:r>
              <a:rPr lang="nl-NL" sz="2400" dirty="0">
                <a:latin typeface="Arial" panose="020B0604020202020204" pitchFamily="34" charset="0"/>
                <a:cs typeface="Arial" panose="020B0604020202020204" pitchFamily="34" charset="0"/>
              </a:rPr>
              <a:t> of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water </a:t>
            </a:r>
            <a:r>
              <a:rPr lang="nl-NL" sz="2400" dirty="0" err="1">
                <a:latin typeface="Arial" panose="020B0604020202020204" pitchFamily="34" charset="0"/>
                <a:cs typeface="Arial" panose="020B0604020202020204" pitchFamily="34" charset="0"/>
              </a:rPr>
              <a:t>cycle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within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this</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region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do </a:t>
            </a:r>
            <a:r>
              <a:rPr lang="nl-NL" sz="2400" dirty="0" err="1">
                <a:latin typeface="Arial" panose="020B0604020202020204" pitchFamily="34" charset="0"/>
                <a:cs typeface="Arial" panose="020B0604020202020204" pitchFamily="34" charset="0"/>
              </a:rPr>
              <a:t>so</a:t>
            </a:r>
            <a:r>
              <a:rPr lang="nl-NL" sz="2400" dirty="0">
                <a:latin typeface="Arial" panose="020B0604020202020204" pitchFamily="34" charset="0"/>
                <a:cs typeface="Arial" panose="020B0604020202020204" pitchFamily="34" charset="0"/>
              </a:rPr>
              <a:t>, data </a:t>
            </a:r>
            <a:r>
              <a:rPr lang="nl-NL" sz="2400" dirty="0" err="1">
                <a:latin typeface="Arial" panose="020B0604020202020204" pitchFamily="34" charset="0"/>
                <a:cs typeface="Arial" panose="020B0604020202020204" pitchFamily="34" charset="0"/>
              </a:rPr>
              <a:t>and</a:t>
            </a:r>
            <a:r>
              <a:rPr lang="nl-NL" sz="2400" dirty="0">
                <a:latin typeface="Arial" panose="020B0604020202020204" pitchFamily="34" charset="0"/>
                <a:cs typeface="Arial" panose="020B0604020202020204" pitchFamily="34" charset="0"/>
              </a:rPr>
              <a:t> information </a:t>
            </a:r>
            <a:r>
              <a:rPr lang="nl-NL" sz="2400" dirty="0" err="1">
                <a:latin typeface="Arial" panose="020B0604020202020204" pitchFamily="34" charset="0"/>
                <a:cs typeface="Arial" panose="020B0604020202020204" pitchFamily="34" charset="0"/>
              </a:rPr>
              <a:t>obtained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remote </a:t>
            </a:r>
            <a:r>
              <a:rPr lang="nl-NL" sz="2400" dirty="0" err="1">
                <a:latin typeface="Arial" panose="020B0604020202020204" pitchFamily="34" charset="0"/>
                <a:cs typeface="Arial" panose="020B0604020202020204" pitchFamily="34" charset="0"/>
              </a:rPr>
              <a:t>sensing</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techniques</a:t>
            </a:r>
            <a:r>
              <a:rPr lang="nl-NL" sz="2400" dirty="0">
                <a:latin typeface="Arial" panose="020B0604020202020204" pitchFamily="34" charset="0"/>
                <a:cs typeface="Arial" panose="020B0604020202020204" pitchFamily="34" charset="0"/>
              </a:rPr>
              <a:t> are </a:t>
            </a:r>
            <a:r>
              <a:rPr lang="nl-NL" sz="2400" dirty="0" err="1">
                <a:latin typeface="Arial" panose="020B0604020202020204" pitchFamily="34" charset="0"/>
                <a:cs typeface="Arial" panose="020B0604020202020204" pitchFamily="34" charset="0"/>
              </a:rPr>
              <a:t>used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develop</a:t>
            </a:r>
            <a:r>
              <a:rPr lang="nl-NL" sz="2400" dirty="0">
                <a:latin typeface="Arial" panose="020B0604020202020204" pitchFamily="34" charset="0"/>
                <a:cs typeface="Arial" panose="020B0604020202020204" pitchFamily="34" charset="0"/>
              </a:rPr>
              <a:t>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2096852" y="5045261"/>
            <a:ext cx="9940414" cy="1965139"/>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The area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Only the northern region is taken into account, as the river in the lower part is influenced by the sea. </a:t>
            </a:r>
            <a:r>
              <a:rPr lang="nl-NL" sz="2400" dirty="0" err="1">
                <a:latin typeface="Arial" panose="020B0604020202020204" pitchFamily="34" charset="0"/>
                <a:cs typeface="Arial" panose="020B0604020202020204" pitchFamily="34" charset="0"/>
              </a:rPr>
              <a:t>Figure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basin</a:t>
            </a:r>
            <a:r>
              <a:rPr lang="nl-NL" sz="2400" dirty="0">
                <a:latin typeface="Arial" panose="020B0604020202020204" pitchFamily="34" charset="0"/>
                <a:cs typeface="Arial" panose="020B0604020202020204" pitchFamily="34" charset="0"/>
              </a:rPr>
              <a:t> + </a:t>
            </a:r>
            <a:r>
              <a:rPr lang="nl-NL" sz="2400" dirty="0" err="1">
                <a:latin typeface="Arial" panose="020B0604020202020204" pitchFamily="34" charset="0"/>
                <a:cs typeface="Arial" panose="020B0604020202020204" pitchFamily="34" charset="0"/>
              </a:rPr>
              <a:t>thiessen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polygon</a:t>
            </a:r>
            <a:r>
              <a:rPr lang="nl-NL" sz="2400" dirty="0">
                <a:latin typeface="Arial" panose="020B0604020202020204" pitchFamily="34" charset="0"/>
                <a:cs typeface="Arial" panose="020B0604020202020204" pitchFamily="34" charset="0"/>
              </a:rPr>
              <a:t>? Discharge stations 2 stations </a:t>
            </a:r>
            <a:r>
              <a:rPr lang="nl-NL" sz="2400" dirty="0" err="1">
                <a:latin typeface="Arial" panose="020B0604020202020204" pitchFamily="34" charset="0"/>
                <a:cs typeface="Arial" panose="020B0604020202020204" pitchFamily="34" charset="0"/>
              </a:rPr>
              <a:t>summed</a:t>
            </a:r>
            <a:r>
              <a:rPr lang="nl-NL" sz="2400" dirty="0">
                <a:latin typeface="Arial" panose="020B0604020202020204" pitchFamily="34" charset="0"/>
                <a:cs typeface="Arial" panose="020B0604020202020204" pitchFamily="34" charset="0"/>
              </a:rPr>
              <a:t> up (area </a:t>
            </a:r>
            <a:r>
              <a:rPr lang="nl-NL" sz="2400" dirty="0" err="1">
                <a:latin typeface="Arial" panose="020B0604020202020204" pitchFamily="34" charset="0"/>
                <a:cs typeface="Arial" panose="020B0604020202020204" pitchFamily="34" charset="0"/>
              </a:rPr>
              <a:t>included</a:t>
            </a:r>
            <a:r>
              <a:rPr lang="nl-NL" sz="2400" dirty="0">
                <a:latin typeface="Arial" panose="020B0604020202020204" pitchFamily="34" charset="0"/>
                <a:cs typeface="Arial" panose="020B0604020202020204" pitchFamily="34" charset="0"/>
              </a:rPr>
              <a:t>)</a:t>
            </a:r>
          </a:p>
          <a:p>
            <a:pPr algn="just"/>
            <a:endParaRPr lang="en-GB" sz="2400"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697584" y="17473440"/>
            <a:ext cx="10551566"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697583" y="3863597"/>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Introduction</a:t>
            </a:r>
            <a:endParaRPr lang="nl-NL" sz="3600" b="1" dirty="0">
              <a:latin typeface="Arial" panose="020B0604020202020204" pitchFamily="34" charset="0"/>
              <a:cs typeface="Arial" panose="020B0604020202020204" pitchFamily="34" charset="0"/>
            </a:endParaRPr>
          </a:p>
        </p:txBody>
      </p:sp>
      <p:sp>
        <p:nvSpPr>
          <p:cNvPr id="8" name="Rechthoek 7">
            <a:extLst>
              <a:ext uri="{FF2B5EF4-FFF2-40B4-BE49-F238E27FC236}">
                <a16:creationId xmlns:a16="http://schemas.microsoft.com/office/drawing/2014/main" id="{CA0B186D-E6D0-88B1-2450-CF87583BDE38}"/>
              </a:ext>
            </a:extLst>
          </p:cNvPr>
          <p:cNvSpPr/>
          <p:nvPr/>
        </p:nvSpPr>
        <p:spPr>
          <a:xfrm>
            <a:off x="1602830" y="16611464"/>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3005295" y="38635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735107" y="3909832"/>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Conclusion</a:t>
            </a:r>
            <a:endParaRPr lang="nl-NL" sz="3600" b="1" dirty="0">
              <a:latin typeface="Arial" panose="020B0604020202020204" pitchFamily="34" charset="0"/>
              <a:cs typeface="Arial" panose="020B0604020202020204" pitchFamily="34" charset="0"/>
            </a:endParaRP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557374"/>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365" y="22216552"/>
            <a:ext cx="10554930" cy="5853566"/>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2381" y="14008394"/>
            <a:ext cx="14069115" cy="1406911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697583" y="7483228"/>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Objective</a:t>
            </a:r>
            <a:endParaRPr lang="nl-NL" sz="3600" b="1" dirty="0">
              <a:latin typeface="Arial" panose="020B0604020202020204" pitchFamily="34" charset="0"/>
              <a:cs typeface="Arial" panose="020B0604020202020204" pitchFamily="34" charset="0"/>
            </a:endParaRPr>
          </a:p>
        </p:txBody>
      </p:sp>
      <p:sp>
        <p:nvSpPr>
          <p:cNvPr id="30" name="Rechthoek 29">
            <a:extLst>
              <a:ext uri="{FF2B5EF4-FFF2-40B4-BE49-F238E27FC236}">
                <a16:creationId xmlns:a16="http://schemas.microsoft.com/office/drawing/2014/main" id="{FA9B49E2-0543-F03F-9F25-50DDD0DFE728}"/>
              </a:ext>
            </a:extLst>
          </p:cNvPr>
          <p:cNvSpPr/>
          <p:nvPr/>
        </p:nvSpPr>
        <p:spPr>
          <a:xfrm>
            <a:off x="12890055" y="105508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2998697" y="11638141"/>
            <a:ext cx="16546989" cy="2097528"/>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than tested over the 4 following years. Each time the , the Nash–Sutcliffe model efficiency coefficient (NSE) is calculated, the closer to 1, the higher the predictive skill. For each calibration the same range of parameters is used. As can be seen in Figure 3, the NSE is decreasing over the years. </a:t>
            </a:r>
          </a:p>
        </p:txBody>
      </p:sp>
      <p:pic>
        <p:nvPicPr>
          <p:cNvPr id="7" name="Picture 6" descr="Map&#10;&#10;Description automatically generated">
            <a:extLst>
              <a:ext uri="{FF2B5EF4-FFF2-40B4-BE49-F238E27FC236}">
                <a16:creationId xmlns:a16="http://schemas.microsoft.com/office/drawing/2014/main" id="{C5836706-27F9-E918-9C36-6651B04926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9929" y="13866428"/>
            <a:ext cx="9388719" cy="7041539"/>
          </a:xfrm>
          <a:prstGeom prst="rect">
            <a:avLst/>
          </a:prstGeom>
        </p:spPr>
      </p:pic>
      <p:sp>
        <p:nvSpPr>
          <p:cNvPr id="11" name="Tekstvak 9">
            <a:extLst>
              <a:ext uri="{FF2B5EF4-FFF2-40B4-BE49-F238E27FC236}">
                <a16:creationId xmlns:a16="http://schemas.microsoft.com/office/drawing/2014/main" id="{2B8E93C6-F9F5-6B98-6EE5-C63022EE6BB2}"/>
              </a:ext>
            </a:extLst>
          </p:cNvPr>
          <p:cNvSpPr txBox="1"/>
          <p:nvPr/>
        </p:nvSpPr>
        <p:spPr>
          <a:xfrm>
            <a:off x="5373226" y="12350876"/>
            <a:ext cx="9940415" cy="1567872"/>
          </a:xfrm>
          <a:prstGeom prst="rect">
            <a:avLst/>
          </a:prstGeom>
          <a:noFill/>
          <a:ln>
            <a:noFill/>
          </a:ln>
        </p:spPr>
        <p:txBody>
          <a:bodyPr wrap="square" numCol="1" rtlCol="0">
            <a:noAutofit/>
          </a:bodyPr>
          <a:lstStyle/>
          <a:p>
            <a:pPr algn="just"/>
            <a:r>
              <a:rPr lang="nl-NL" sz="2400" dirty="0" err="1">
                <a:highlight>
                  <a:srgbClr val="FFFF00"/>
                </a:highlight>
                <a:latin typeface="Arial" panose="020B0604020202020204" pitchFamily="34" charset="0"/>
                <a:cs typeface="Arial" panose="020B0604020202020204" pitchFamily="34" charset="0"/>
              </a:rPr>
              <a:t>To</a:t>
            </a:r>
            <a:r>
              <a:rPr lang="nl-NL" sz="2400" dirty="0">
                <a:highlight>
                  <a:srgbClr val="FFFF00"/>
                </a:highlight>
                <a:latin typeface="Arial" panose="020B0604020202020204" pitchFamily="34" charset="0"/>
                <a:cs typeface="Arial" panose="020B0604020202020204" pitchFamily="34" charset="0"/>
              </a:rPr>
              <a:t> do: </a:t>
            </a:r>
            <a:r>
              <a:rPr lang="nl-NL" sz="2400" dirty="0" err="1">
                <a:highlight>
                  <a:srgbClr val="FFFF00"/>
                </a:highlight>
                <a:latin typeface="Arial" panose="020B0604020202020204" pitchFamily="34" charset="0"/>
                <a:cs typeface="Arial" panose="020B0604020202020204" pitchFamily="34" charset="0"/>
              </a:rPr>
              <a:t>replace</a:t>
            </a:r>
            <a:r>
              <a:rPr lang="nl-NL" sz="2400" dirty="0">
                <a:highlight>
                  <a:srgbClr val="FFFF00"/>
                </a:highlight>
                <a:latin typeface="Arial" panose="020B0604020202020204" pitchFamily="34" charset="0"/>
                <a:cs typeface="Arial" panose="020B0604020202020204" pitchFamily="34" charset="0"/>
              </a:rPr>
              <a:t> image</a:t>
            </a:r>
          </a:p>
        </p:txBody>
      </p:sp>
      <p:pic>
        <p:nvPicPr>
          <p:cNvPr id="23" name="Picture 22" descr="A picture containing histogram&#10;&#10;Description automatically generated">
            <a:extLst>
              <a:ext uri="{FF2B5EF4-FFF2-40B4-BE49-F238E27FC236}">
                <a16:creationId xmlns:a16="http://schemas.microsoft.com/office/drawing/2014/main" id="{ADE426D4-03FF-DDF0-53FD-62D6C8188B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80547" y="6116939"/>
            <a:ext cx="16068666" cy="4017167"/>
          </a:xfrm>
          <a:prstGeom prst="rect">
            <a:avLst/>
          </a:prstGeom>
        </p:spPr>
      </p:pic>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838</TotalTime>
  <Words>617</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Kantoorthema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David Haasnoot</cp:lastModifiedBy>
  <cp:revision>2</cp:revision>
  <dcterms:created xsi:type="dcterms:W3CDTF">2023-04-14T07:38:34Z</dcterms:created>
  <dcterms:modified xsi:type="dcterms:W3CDTF">2023-04-15T09:37:31Z</dcterms:modified>
</cp:coreProperties>
</file>