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C3"/>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client id="{9A612CE6-B5F7-4238-B05D-8FFC9C8A4188}" v="4" dt="2023-04-15T18:32:1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4712" autoAdjust="0"/>
  </p:normalViewPr>
  <p:slideViewPr>
    <p:cSldViewPr snapToGrid="0">
      <p:cViewPr>
        <p:scale>
          <a:sx n="50" d="100"/>
          <a:sy n="50" d="100"/>
        </p:scale>
        <p:origin x="-29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9A612CE6-B5F7-4238-B05D-8FFC9C8A4188}"/>
    <pc:docChg chg="undo custSel modSld">
      <pc:chgData name="Anne Versleijen" userId="82fb0e19-6272-4065-8698-a218790ab681" providerId="ADAL" clId="{9A612CE6-B5F7-4238-B05D-8FFC9C8A4188}" dt="2023-04-15T18:48:06.560" v="1366" actId="1036"/>
      <pc:docMkLst>
        <pc:docMk/>
      </pc:docMkLst>
      <pc:sldChg chg="addSp delSp modSp mod">
        <pc:chgData name="Anne Versleijen" userId="82fb0e19-6272-4065-8698-a218790ab681" providerId="ADAL" clId="{9A612CE6-B5F7-4238-B05D-8FFC9C8A4188}" dt="2023-04-15T18:48:06.560" v="1366" actId="1036"/>
        <pc:sldMkLst>
          <pc:docMk/>
          <pc:sldMk cId="4122528354" sldId="257"/>
        </pc:sldMkLst>
        <pc:spChg chg="mod">
          <ac:chgData name="Anne Versleijen" userId="82fb0e19-6272-4065-8698-a218790ab681" providerId="ADAL" clId="{9A612CE6-B5F7-4238-B05D-8FFC9C8A4188}" dt="2023-04-15T18:26:04.822" v="389" actId="1076"/>
          <ac:spMkLst>
            <pc:docMk/>
            <pc:sldMk cId="4122528354" sldId="257"/>
            <ac:spMk id="8" creationId="{CA0B186D-E6D0-88B1-2450-CF87583BDE38}"/>
          </ac:spMkLst>
        </pc:spChg>
        <pc:spChg chg="mod">
          <ac:chgData name="Anne Versleijen" userId="82fb0e19-6272-4065-8698-a218790ab681" providerId="ADAL" clId="{9A612CE6-B5F7-4238-B05D-8FFC9C8A4188}" dt="2023-04-15T18:25:51.121" v="386" actId="1036"/>
          <ac:spMkLst>
            <pc:docMk/>
            <pc:sldMk cId="4122528354" sldId="257"/>
            <ac:spMk id="10" creationId="{6F553846-8B10-5587-CDD7-9215ADFFC796}"/>
          </ac:spMkLst>
        </pc:spChg>
        <pc:spChg chg="del">
          <ac:chgData name="Anne Versleijen" userId="82fb0e19-6272-4065-8698-a218790ab681" providerId="ADAL" clId="{9A612CE6-B5F7-4238-B05D-8FFC9C8A4188}" dt="2023-04-15T18:19:33.792" v="1" actId="478"/>
          <ac:spMkLst>
            <pc:docMk/>
            <pc:sldMk cId="4122528354" sldId="257"/>
            <ac:spMk id="11" creationId="{2B8E93C6-F9F5-6B98-6EE5-C63022EE6BB2}"/>
          </ac:spMkLst>
        </pc:spChg>
        <pc:spChg chg="mod">
          <ac:chgData name="Anne Versleijen" userId="82fb0e19-6272-4065-8698-a218790ab681" providerId="ADAL" clId="{9A612CE6-B5F7-4238-B05D-8FFC9C8A4188}" dt="2023-04-15T18:25:07.439" v="364" actId="14100"/>
          <ac:spMkLst>
            <pc:docMk/>
            <pc:sldMk cId="4122528354" sldId="257"/>
            <ac:spMk id="13" creationId="{8CE5ABF7-4463-87B7-7326-EF823C247F37}"/>
          </ac:spMkLst>
        </pc:spChg>
        <pc:spChg chg="mod">
          <ac:chgData name="Anne Versleijen" userId="82fb0e19-6272-4065-8698-a218790ab681" providerId="ADAL" clId="{9A612CE6-B5F7-4238-B05D-8FFC9C8A4188}" dt="2023-04-15T18:46:51.593" v="1321" actId="20577"/>
          <ac:spMkLst>
            <pc:docMk/>
            <pc:sldMk cId="4122528354" sldId="257"/>
            <ac:spMk id="16" creationId="{9787EA94-4CF8-BC7D-CFA7-1DE1950AE13E}"/>
          </ac:spMkLst>
        </pc:spChg>
        <pc:spChg chg="add del mod">
          <ac:chgData name="Anne Versleijen" userId="82fb0e19-6272-4065-8698-a218790ab681" providerId="ADAL" clId="{9A612CE6-B5F7-4238-B05D-8FFC9C8A4188}" dt="2023-04-15T18:28:50.742" v="716" actId="1036"/>
          <ac:spMkLst>
            <pc:docMk/>
            <pc:sldMk cId="4122528354" sldId="257"/>
            <ac:spMk id="20" creationId="{B86F8254-E121-77DD-5085-BA2B06BD60CD}"/>
          </ac:spMkLst>
        </pc:spChg>
        <pc:spChg chg="add mod">
          <ac:chgData name="Anne Versleijen" userId="82fb0e19-6272-4065-8698-a218790ab681" providerId="ADAL" clId="{9A612CE6-B5F7-4238-B05D-8FFC9C8A4188}" dt="2023-04-15T18:48:06.560" v="1366" actId="1036"/>
          <ac:spMkLst>
            <pc:docMk/>
            <pc:sldMk cId="4122528354" sldId="257"/>
            <ac:spMk id="21" creationId="{816E3285-BDAB-3C2E-ADA5-98A8917B08DA}"/>
          </ac:spMkLst>
        </pc:spChg>
        <pc:spChg chg="add mod">
          <ac:chgData name="Anne Versleijen" userId="82fb0e19-6272-4065-8698-a218790ab681" providerId="ADAL" clId="{9A612CE6-B5F7-4238-B05D-8FFC9C8A4188}" dt="2023-04-15T18:36:50.985" v="867" actId="1035"/>
          <ac:spMkLst>
            <pc:docMk/>
            <pc:sldMk cId="4122528354" sldId="257"/>
            <ac:spMk id="25" creationId="{CDF9FE4F-A640-DE05-7EED-9A4E23824C4E}"/>
          </ac:spMkLst>
        </pc:spChg>
        <pc:spChg chg="mod">
          <ac:chgData name="Anne Versleijen" userId="82fb0e19-6272-4065-8698-a218790ab681" providerId="ADAL" clId="{9A612CE6-B5F7-4238-B05D-8FFC9C8A4188}" dt="2023-04-15T18:32:02.143" v="721" actId="1076"/>
          <ac:spMkLst>
            <pc:docMk/>
            <pc:sldMk cId="4122528354" sldId="257"/>
            <ac:spMk id="29" creationId="{7B13B08F-0FAD-473D-F737-2090BBEB93F1}"/>
          </ac:spMkLst>
        </pc:spChg>
        <pc:spChg chg="mod">
          <ac:chgData name="Anne Versleijen" userId="82fb0e19-6272-4065-8698-a218790ab681" providerId="ADAL" clId="{9A612CE6-B5F7-4238-B05D-8FFC9C8A4188}" dt="2023-04-15T18:47:59.373" v="1354" actId="1035"/>
          <ac:spMkLst>
            <pc:docMk/>
            <pc:sldMk cId="4122528354" sldId="257"/>
            <ac:spMk id="30" creationId="{FA9B49E2-0543-F03F-9F25-50DDD0DFE728}"/>
          </ac:spMkLst>
        </pc:spChg>
        <pc:spChg chg="mod">
          <ac:chgData name="Anne Versleijen" userId="82fb0e19-6272-4065-8698-a218790ab681" providerId="ADAL" clId="{9A612CE6-B5F7-4238-B05D-8FFC9C8A4188}" dt="2023-04-15T18:47:55.973" v="1336" actId="1036"/>
          <ac:spMkLst>
            <pc:docMk/>
            <pc:sldMk cId="4122528354" sldId="257"/>
            <ac:spMk id="31" creationId="{D215C282-EFB8-97B7-0965-8167CF471186}"/>
          </ac:spMkLst>
        </pc:spChg>
        <pc:picChg chg="add mod ord">
          <ac:chgData name="Anne Versleijen" userId="82fb0e19-6272-4065-8698-a218790ab681" providerId="ADAL" clId="{9A612CE6-B5F7-4238-B05D-8FFC9C8A4188}" dt="2023-04-15T18:28:58.110" v="717" actId="1036"/>
          <ac:picMkLst>
            <pc:docMk/>
            <pc:sldMk cId="4122528354" sldId="257"/>
            <ac:picMk id="18" creationId="{9E4D005D-3920-DDA8-94AA-0687811630AC}"/>
          </ac:picMkLst>
        </pc:picChg>
        <pc:picChg chg="mod">
          <ac:chgData name="Anne Versleijen" userId="82fb0e19-6272-4065-8698-a218790ab681" providerId="ADAL" clId="{9A612CE6-B5F7-4238-B05D-8FFC9C8A4188}" dt="2023-04-15T18:48:06.560" v="1366" actId="1036"/>
          <ac:picMkLst>
            <pc:docMk/>
            <pc:sldMk cId="4122528354" sldId="257"/>
            <ac:picMk id="23" creationId="{ADE426D4-03FF-DDF0-53FD-62D6C8188B96}"/>
          </ac:picMkLst>
        </pc:picChg>
        <pc:picChg chg="del">
          <ac:chgData name="Anne Versleijen" userId="82fb0e19-6272-4065-8698-a218790ab681" providerId="ADAL" clId="{9A612CE6-B5F7-4238-B05D-8FFC9C8A4188}" dt="2023-04-15T18:19:29.661" v="0" actId="478"/>
          <ac:picMkLst>
            <pc:docMk/>
            <pc:sldMk cId="4122528354" sldId="257"/>
            <ac:picMk id="28" creationId="{B481E489-A05F-003C-B7F8-5D131904D70E}"/>
          </ac:picMkLst>
        </pc:picChg>
      </pc:sldChg>
    </pc:docChg>
  </pc:docChgLst>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15-4-2023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15-4-2023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15-4-2023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15-4-2023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15-4-2023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‹nr.›</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15-4-2023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‹nr.›</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Afbeelding 17" descr="Afbeelding met kaart&#10;&#10;Automatisch gegenereerde beschrijving">
            <a:extLst>
              <a:ext uri="{FF2B5EF4-FFF2-40B4-BE49-F238E27FC236}">
                <a16:creationId xmlns:a16="http://schemas.microsoft.com/office/drawing/2014/main" id="{9E4D005D-3920-DDA8-94AA-068781163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472" y="6610279"/>
            <a:ext cx="10094066" cy="7138090"/>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479"/>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2" name="Tekstvak 11">
            <a:extLst>
              <a:ext uri="{FF2B5EF4-FFF2-40B4-BE49-F238E27FC236}">
                <a16:creationId xmlns:a16="http://schemas.microsoft.com/office/drawing/2014/main" id="{A58B859E-8BA3-D572-AA6F-C9C512AC55EF}"/>
              </a:ext>
            </a:extLst>
          </p:cNvPr>
          <p:cNvSpPr txBox="1"/>
          <p:nvPr/>
        </p:nvSpPr>
        <p:spPr>
          <a:xfrm>
            <a:off x="30306180" y="4914900"/>
            <a:ext cx="10800000" cy="22861979"/>
          </a:xfrm>
          <a:prstGeom prst="rect">
            <a:avLst/>
          </a:prstGeom>
          <a:noFill/>
          <a:ln>
            <a:noFill/>
          </a:ln>
        </p:spPr>
        <p:txBody>
          <a:bodyPr wrap="square" numCol="1" rtlCol="0">
            <a:noAutofit/>
          </a:bodyPr>
          <a:lstStyle/>
          <a:p>
            <a:r>
              <a:rPr lang="nl-NL" sz="4400" dirty="0"/>
              <a:t> </a:t>
            </a:r>
          </a:p>
        </p:txBody>
      </p:sp>
      <p:sp>
        <p:nvSpPr>
          <p:cNvPr id="16" name="Tekstvak 15">
            <a:extLst>
              <a:ext uri="{FF2B5EF4-FFF2-40B4-BE49-F238E27FC236}">
                <a16:creationId xmlns:a16="http://schemas.microsoft.com/office/drawing/2014/main" id="{9787EA94-4CF8-BC7D-CFA7-1DE1950AE13E}"/>
              </a:ext>
            </a:extLst>
          </p:cNvPr>
          <p:cNvSpPr txBox="1"/>
          <p:nvPr/>
        </p:nvSpPr>
        <p:spPr>
          <a:xfrm>
            <a:off x="13090229" y="4818500"/>
            <a:ext cx="16567190" cy="1478804"/>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For the precipitation data, station data is used which matches Era5 well. The station data is averaged over the area by using Thiessen polygons. For evaporation data obtain from Global Land Evaporation Amsterdam Model (GLEAM) is used. Discharge station data is retrieved from USGS, the discharge of two stations in the lower part are added together. </a:t>
            </a:r>
          </a:p>
          <a:p>
            <a:pPr algn="just"/>
            <a:r>
              <a:rPr lang="en-GB" sz="2400" dirty="0">
                <a:latin typeface="Arial" panose="020B0604020202020204" pitchFamily="34" charset="0"/>
                <a:cs typeface="Arial" panose="020B0604020202020204" pitchFamily="34" charset="0"/>
              </a:rPr>
              <a:t>  </a:t>
            </a:r>
            <a:endParaRPr lang="en-GB"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1380369" y="4914899"/>
            <a:ext cx="10018279" cy="6246403"/>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HBV model overestimates the discharge during summer. An explanation for this could be the </a:t>
            </a:r>
            <a:r>
              <a:rPr lang="en-GB" sz="2400" dirty="0" err="1">
                <a:latin typeface="Arial" panose="020B0604020202020204" pitchFamily="34" charset="0"/>
                <a:cs typeface="Arial" panose="020B0604020202020204" pitchFamily="34" charset="0"/>
              </a:rPr>
              <a:t>occurence</a:t>
            </a:r>
            <a:r>
              <a:rPr lang="en-GB" sz="2400" dirty="0">
                <a:latin typeface="Arial" panose="020B0604020202020204" pitchFamily="34" charset="0"/>
                <a:cs typeface="Arial" panose="020B0604020202020204" pitchFamily="34" charset="0"/>
              </a:rPr>
              <a:t> of reservoirs in the basin. (put figure of reservoirs?)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Next to this, the distributed model under estimates the discharge during snowfall. The data is taken as average throughout the basin, but in practice it is a heterogenic area. (plot where you can see this?)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Furthermore, both models have better outcome when same parameter range is chosen for the first 20 years based on the NSE.  When </a:t>
            </a:r>
            <a:r>
              <a:rPr lang="en-GB" sz="2400" dirty="0" err="1">
                <a:latin typeface="Arial" panose="020B0604020202020204" pitchFamily="34" charset="0"/>
                <a:cs typeface="Arial" panose="020B0604020202020204" pitchFamily="34" charset="0"/>
              </a:rPr>
              <a:t>excuceted</a:t>
            </a:r>
            <a:r>
              <a:rPr lang="en-GB" sz="2400" dirty="0">
                <a:latin typeface="Arial" panose="020B0604020202020204" pitchFamily="34" charset="0"/>
                <a:cs typeface="Arial" panose="020B0604020202020204" pitchFamily="34" charset="0"/>
              </a:rPr>
              <a:t> several times, the model of the past 20 years score always lower than data used from 1980 till 2000. </a:t>
            </a:r>
          </a:p>
          <a:p>
            <a:pPr algn="just"/>
            <a:r>
              <a:rPr lang="en-GB" sz="2400" dirty="0">
                <a:latin typeface="Arial" panose="020B0604020202020204" pitchFamily="34" charset="0"/>
                <a:cs typeface="Arial" panose="020B0604020202020204" pitchFamily="34" charset="0"/>
              </a:rPr>
              <a:t>Uncertainty is </a:t>
            </a:r>
            <a:r>
              <a:rPr lang="en-GB" sz="2400" dirty="0" err="1">
                <a:latin typeface="Arial" panose="020B0604020202020204" pitchFamily="34" charset="0"/>
                <a:cs typeface="Arial" panose="020B0604020202020204" pitchFamily="34" charset="0"/>
              </a:rPr>
              <a:t>large,but</a:t>
            </a:r>
            <a:r>
              <a:rPr lang="en-GB" sz="2400" dirty="0">
                <a:latin typeface="Arial" panose="020B0604020202020204" pitchFamily="34" charset="0"/>
                <a:cs typeface="Arial" panose="020B0604020202020204" pitchFamily="34" charset="0"/>
              </a:rPr>
              <a:t> it is remarkable. </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Data </a:t>
            </a:r>
            <a:r>
              <a:rPr lang="en-GB" sz="2400" dirty="0" err="1">
                <a:latin typeface="Arial" panose="020B0604020202020204" pitchFamily="34" charset="0"/>
                <a:cs typeface="Arial" panose="020B0604020202020204" pitchFamily="34" charset="0"/>
              </a:rPr>
              <a:t>assmiliation</a:t>
            </a:r>
            <a:r>
              <a:rPr lang="en-GB" sz="2400" dirty="0">
                <a:latin typeface="Arial" panose="020B0604020202020204" pitchFamily="34" charset="0"/>
                <a:cs typeface="Arial" panose="020B0604020202020204" pitchFamily="34" charset="0"/>
              </a:rPr>
              <a:t> part + plot </a:t>
            </a: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r>
              <a:rPr lang="nl-NL" sz="2400" b="1" u="sng" dirty="0" err="1">
                <a:latin typeface="Arial" panose="020B0604020202020204" pitchFamily="34" charset="0"/>
                <a:cs typeface="Arial" panose="020B0604020202020204" pitchFamily="34" charset="0"/>
              </a:rPr>
              <a:t>Conclusion</a:t>
            </a: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r>
              <a:rPr lang="nl-NL" sz="2400" u="sng" dirty="0">
                <a:latin typeface="Arial" panose="020B0604020202020204" pitchFamily="34" charset="0"/>
                <a:cs typeface="Arial" panose="020B0604020202020204" pitchFamily="34" charset="0"/>
              </a:rPr>
              <a:t>Reservoirs</a:t>
            </a:r>
            <a:r>
              <a:rPr lang="nl-NL" sz="2400" b="1" u="sng" dirty="0">
                <a:latin typeface="Arial" panose="020B0604020202020204" pitchFamily="34" charset="0"/>
                <a:cs typeface="Arial" panose="020B0604020202020204" pitchFamily="34" charset="0"/>
              </a:rPr>
              <a:t> in </a:t>
            </a:r>
            <a:r>
              <a:rPr lang="nl-NL" sz="2400" b="1" u="sng" dirty="0" err="1">
                <a:latin typeface="Arial" panose="020B0604020202020204" pitchFamily="34" charset="0"/>
                <a:cs typeface="Arial" panose="020B0604020202020204" pitchFamily="34" charset="0"/>
              </a:rPr>
              <a:t>basin</a:t>
            </a:r>
            <a:r>
              <a:rPr lang="nl-NL" sz="2400" b="1" u="sng" dirty="0">
                <a:latin typeface="Arial" panose="020B0604020202020204" pitchFamily="34" charset="0"/>
                <a:cs typeface="Arial" panose="020B0604020202020204" pitchFamily="34" charset="0"/>
              </a:rPr>
              <a:t> </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higher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modelled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outflow</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summer</a:t>
            </a:r>
            <a:r>
              <a:rPr lang="nl-NL"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Used</a:t>
            </a:r>
            <a:r>
              <a:rPr lang="nl-NL" sz="2400" b="1" u="sng" dirty="0">
                <a:latin typeface="Arial" panose="020B0604020202020204" pitchFamily="34" charset="0"/>
                <a:cs typeface="Arial" panose="020B0604020202020204" pitchFamily="34" charset="0"/>
                <a:sym typeface="Wingdings" panose="05000000000000000000" pitchFamily="2" charset="2"/>
              </a:rPr>
              <a:t> factor </a:t>
            </a:r>
            <a:r>
              <a:rPr lang="nl-NL" sz="2400" b="1" u="sng" dirty="0" err="1">
                <a:latin typeface="Arial" panose="020B0604020202020204" pitchFamily="34" charset="0"/>
                <a:cs typeface="Arial" panose="020B0604020202020204" pitchFamily="34" charset="0"/>
                <a:sym typeface="Wingdings" panose="05000000000000000000" pitchFamily="2" charset="2"/>
              </a:rPr>
              <a:t>to</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compensate</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r>
              <a:rPr lang="nl-NL" sz="2400" b="1" u="sng" dirty="0">
                <a:latin typeface="Arial" panose="020B0604020202020204" pitchFamily="34" charset="0"/>
                <a:cs typeface="Arial" panose="020B0604020202020204" pitchFamily="34" charset="0"/>
                <a:sym typeface="Wingdings" panose="05000000000000000000" pitchFamily="2" charset="2"/>
              </a:rPr>
              <a:t>Distributed model: </a:t>
            </a:r>
            <a:r>
              <a:rPr lang="nl-NL" sz="2400" b="1" u="sng" dirty="0" err="1">
                <a:latin typeface="Arial" panose="020B0604020202020204" pitchFamily="34" charset="0"/>
                <a:cs typeface="Arial" panose="020B0604020202020204" pitchFamily="34" charset="0"/>
                <a:sym typeface="Wingdings" panose="05000000000000000000" pitchFamily="2" charset="2"/>
              </a:rPr>
              <a:t>under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estimates</a:t>
            </a:r>
            <a:r>
              <a:rPr lang="nl-NL" sz="2400" b="1" u="sng" dirty="0">
                <a:latin typeface="Arial" panose="020B0604020202020204" pitchFamily="34" charset="0"/>
                <a:cs typeface="Arial" panose="020B0604020202020204" pitchFamily="34" charset="0"/>
                <a:sym typeface="Wingdings" panose="05000000000000000000" pitchFamily="2" charset="2"/>
              </a:rPr>
              <a:t> discharge </a:t>
            </a:r>
            <a:r>
              <a:rPr lang="nl-NL" sz="2400" b="1" u="sng" dirty="0" err="1">
                <a:latin typeface="Arial" panose="020B0604020202020204" pitchFamily="34" charset="0"/>
                <a:cs typeface="Arial" panose="020B0604020202020204" pitchFamily="34" charset="0"/>
                <a:sym typeface="Wingdings" panose="05000000000000000000" pitchFamily="2" charset="2"/>
              </a:rPr>
              <a:t>during</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snowfall</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Heterogenity</a:t>
            </a:r>
            <a:r>
              <a:rPr lang="nl-NL"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nl-NL" sz="2400" b="1" u="sng" dirty="0" err="1">
                <a:latin typeface="Arial" panose="020B0604020202020204" pitchFamily="34" charset="0"/>
                <a:cs typeface="Arial" panose="020B0604020202020204" pitchFamily="34" charset="0"/>
                <a:sym typeface="Wingdings" panose="05000000000000000000" pitchFamily="2" charset="2"/>
              </a:rPr>
              <a:t>Average</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r>
              <a:rPr lang="nl-NL" sz="2400" b="1" u="sng" dirty="0">
                <a:latin typeface="Arial" panose="020B0604020202020204" pitchFamily="34" charset="0"/>
                <a:cs typeface="Arial" panose="020B0604020202020204" pitchFamily="34" charset="0"/>
                <a:sym typeface="Wingdings" panose="05000000000000000000" pitchFamily="2" charset="2"/>
              </a:rPr>
              <a:t>Both </a:t>
            </a:r>
            <a:r>
              <a:rPr lang="nl-NL" sz="2400" b="1" u="sng" dirty="0" err="1">
                <a:latin typeface="Arial" panose="020B0604020202020204" pitchFamily="34" charset="0"/>
                <a:cs typeface="Arial" panose="020B0604020202020204" pitchFamily="34" charset="0"/>
                <a:sym typeface="Wingdings" panose="05000000000000000000" pitchFamily="2" charset="2"/>
              </a:rPr>
              <a:t>lumped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and</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distributed</a:t>
            </a:r>
            <a:r>
              <a:rPr lang="nl-NL" sz="2400" b="1" u="sng" dirty="0">
                <a:latin typeface="Arial" panose="020B0604020202020204" pitchFamily="34" charset="0"/>
                <a:cs typeface="Arial" panose="020B0604020202020204" pitchFamily="34" charset="0"/>
                <a:sym typeface="Wingdings" panose="05000000000000000000" pitchFamily="2" charset="2"/>
              </a:rPr>
              <a:t> parameter range </a:t>
            </a:r>
            <a:r>
              <a:rPr lang="nl-NL" sz="2400" b="1" u="sng" dirty="0" err="1">
                <a:latin typeface="Arial" panose="020B0604020202020204" pitchFamily="34" charset="0"/>
                <a:cs typeface="Arial" panose="020B0604020202020204" pitchFamily="34" charset="0"/>
                <a:sym typeface="Wingdings" panose="05000000000000000000" pitchFamily="2" charset="2"/>
              </a:rPr>
              <a:t>better</a:t>
            </a:r>
            <a:r>
              <a:rPr lang="nl-NL" sz="2400" b="1" u="sng" dirty="0">
                <a:latin typeface="Arial" panose="020B0604020202020204" pitchFamily="34" charset="0"/>
                <a:cs typeface="Arial" panose="020B0604020202020204" pitchFamily="34" charset="0"/>
                <a:sym typeface="Wingdings" panose="05000000000000000000" pitchFamily="2" charset="2"/>
              </a:rPr>
              <a:t> </a:t>
            </a:r>
            <a:r>
              <a:rPr lang="nl-NL" sz="2400" b="1" u="sng" dirty="0" err="1">
                <a:latin typeface="Arial" panose="020B0604020202020204" pitchFamily="34" charset="0"/>
                <a:cs typeface="Arial" panose="020B0604020202020204" pitchFamily="34" charset="0"/>
                <a:sym typeface="Wingdings" panose="05000000000000000000" pitchFamily="2" charset="2"/>
              </a:rPr>
              <a:t>outcome</a:t>
            </a:r>
            <a:r>
              <a:rPr lang="nl-NL" sz="2400" b="1" u="sng" dirty="0">
                <a:latin typeface="Arial" panose="020B0604020202020204" pitchFamily="34" charset="0"/>
                <a:cs typeface="Arial" panose="020B0604020202020204" pitchFamily="34" charset="0"/>
                <a:sym typeface="Wingdings" panose="05000000000000000000" pitchFamily="2" charset="2"/>
              </a:rPr>
              <a:t> first 20 </a:t>
            </a:r>
            <a:r>
              <a:rPr lang="nl-NL" sz="2400" b="1" u="sng" dirty="0" err="1">
                <a:latin typeface="Arial" panose="020B0604020202020204" pitchFamily="34" charset="0"/>
                <a:cs typeface="Arial" panose="020B0604020202020204" pitchFamily="34" charset="0"/>
                <a:sym typeface="Wingdings" panose="05000000000000000000" pitchFamily="2" charset="2"/>
              </a:rPr>
              <a:t>years</a:t>
            </a:r>
            <a:r>
              <a:rPr lang="nl-NL" sz="2400" b="1" u="sng" dirty="0">
                <a:latin typeface="Arial" panose="020B0604020202020204" pitchFamily="34" charset="0"/>
                <a:cs typeface="Arial" panose="020B0604020202020204" pitchFamily="34" charset="0"/>
                <a:sym typeface="Wingdings" panose="05000000000000000000" pitchFamily="2" charset="2"/>
              </a:rPr>
              <a:t>, or last 20 </a:t>
            </a:r>
            <a:r>
              <a:rPr lang="nl-NL" sz="2400" b="1" u="sng" dirty="0" err="1">
                <a:latin typeface="Arial" panose="020B0604020202020204" pitchFamily="34" charset="0"/>
                <a:cs typeface="Arial" panose="020B0604020202020204" pitchFamily="34" charset="0"/>
                <a:sym typeface="Wingdings" panose="05000000000000000000" pitchFamily="2" charset="2"/>
              </a:rPr>
              <a:t>years</a:t>
            </a: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656450"/>
            <a:ext cx="36738720" cy="3026340"/>
          </a:xfrm>
          <a:prstGeom prst="rect">
            <a:avLst/>
          </a:prstGeom>
          <a:noFill/>
        </p:spPr>
        <p:txBody>
          <a:bodyPr wrap="square" rtlCol="0">
            <a:noAutofit/>
          </a:bodyPr>
          <a:lstStyle/>
          <a:p>
            <a:pPr algn="ctr">
              <a:spcAft>
                <a:spcPts val="1800"/>
              </a:spcAft>
            </a:pPr>
            <a:r>
              <a:rPr lang="nl-NL" sz="8000" b="1" dirty="0" err="1">
                <a:solidFill>
                  <a:srgbClr val="00A6D6"/>
                </a:solidFill>
                <a:latin typeface="Arial" panose="020B0604020202020204" pitchFamily="34" charset="0"/>
                <a:cs typeface="Arial" panose="020B0604020202020204" pitchFamily="34" charset="0"/>
              </a:rPr>
              <a:t>Husdon</a:t>
            </a:r>
            <a:r>
              <a:rPr lang="nl-NL" sz="8000" b="1" dirty="0">
                <a:latin typeface="Arial" panose="020B0604020202020204" pitchFamily="34" charset="0"/>
                <a:cs typeface="Arial" panose="020B0604020202020204" pitchFamily="34" charset="0"/>
              </a:rPr>
              <a:t> </a:t>
            </a:r>
            <a:r>
              <a:rPr lang="nl-NL" sz="8000" b="1" dirty="0" err="1">
                <a:latin typeface="Arial" panose="020B0604020202020204" pitchFamily="34" charset="0"/>
                <a:cs typeface="Arial" panose="020B0604020202020204" pitchFamily="34" charset="0"/>
              </a:rPr>
              <a:t>basin</a:t>
            </a:r>
            <a:r>
              <a:rPr lang="nl-NL" sz="8000" b="1" dirty="0">
                <a:latin typeface="Arial" panose="020B0604020202020204" pitchFamily="34" charset="0"/>
                <a:cs typeface="Arial" panose="020B0604020202020204" pitchFamily="34" charset="0"/>
              </a:rPr>
              <a:t> </a:t>
            </a:r>
            <a:r>
              <a:rPr lang="nl-NL" sz="8000" b="1" dirty="0" err="1">
                <a:solidFill>
                  <a:srgbClr val="00A6D6"/>
                </a:solidFill>
                <a:latin typeface="Arial" panose="020B0604020202020204" pitchFamily="34" charset="0"/>
                <a:cs typeface="Arial" panose="020B0604020202020204" pitchFamily="34" charset="0"/>
              </a:rPr>
              <a:t>modelled</a:t>
            </a:r>
            <a:r>
              <a:rPr lang="nl-NL" sz="8000" b="1" dirty="0">
                <a:latin typeface="Arial" panose="020B0604020202020204" pitchFamily="34" charset="0"/>
                <a:cs typeface="Arial" panose="020B0604020202020204" pitchFamily="34" charset="0"/>
              </a:rPr>
              <a:t> HBV </a:t>
            </a:r>
            <a:r>
              <a:rPr lang="nl-NL" sz="8000" b="1" dirty="0" err="1">
                <a:latin typeface="Arial" panose="020B0604020202020204" pitchFamily="34" charset="0"/>
                <a:cs typeface="Arial" panose="020B0604020202020204" pitchFamily="34" charset="0"/>
              </a:rPr>
              <a:t>upper</a:t>
            </a:r>
            <a:endParaRPr lang="nl-NL" sz="8000" b="1" dirty="0">
              <a:latin typeface="Arial" panose="020B0604020202020204" pitchFamily="34" charset="0"/>
              <a:cs typeface="Arial" panose="020B0604020202020204" pitchFamily="34" charset="0"/>
            </a:endParaRPr>
          </a:p>
          <a:p>
            <a:pPr algn="ctr">
              <a:spcAft>
                <a:spcPts val="1800"/>
              </a:spcAft>
            </a:pPr>
            <a:r>
              <a:rPr lang="nl-NL" sz="4400" dirty="0">
                <a:latin typeface="Arial" panose="020B0604020202020204" pitchFamily="34" charset="0"/>
                <a:cs typeface="Arial" panose="020B0604020202020204" pitchFamily="34" charset="0"/>
              </a:rPr>
              <a:t>David Haasnoot </a:t>
            </a:r>
            <a:r>
              <a:rPr lang="nl-NL" sz="4400" dirty="0" err="1">
                <a:latin typeface="Arial" panose="020B0604020202020204" pitchFamily="34" charset="0"/>
                <a:cs typeface="Arial" panose="020B0604020202020204" pitchFamily="34" charset="0"/>
              </a:rPr>
              <a:t>and</a:t>
            </a:r>
            <a:r>
              <a:rPr lang="nl-NL" sz="4400" dirty="0">
                <a:latin typeface="Arial" panose="020B0604020202020204" pitchFamily="34" charset="0"/>
                <a:cs typeface="Arial" panose="020B0604020202020204" pitchFamily="34" charset="0"/>
              </a:rPr>
              <a:t> Anne Versleijen</a:t>
            </a:r>
          </a:p>
          <a:p>
            <a:pPr algn="ctr">
              <a:spcAft>
                <a:spcPts val="1800"/>
              </a:spcAft>
            </a:pPr>
            <a:r>
              <a:rPr lang="nl-NL" sz="4400" dirty="0">
                <a:latin typeface="Arial" panose="020B0604020202020204" pitchFamily="34" charset="0"/>
                <a:cs typeface="Arial" panose="020B0604020202020204" pitchFamily="34" charset="0"/>
              </a:rPr>
              <a:t>River </a:t>
            </a:r>
            <a:r>
              <a:rPr lang="nl-NL" sz="4400" dirty="0" err="1">
                <a:latin typeface="Arial" panose="020B0604020202020204" pitchFamily="34" charset="0"/>
                <a:cs typeface="Arial" panose="020B0604020202020204" pitchFamily="34" charset="0"/>
              </a:rPr>
              <a:t>Basin</a:t>
            </a:r>
            <a:r>
              <a:rPr lang="nl-NL" sz="4400" dirty="0">
                <a:latin typeface="Arial" panose="020B0604020202020204" pitchFamily="34" charset="0"/>
                <a:cs typeface="Arial" panose="020B0604020202020204" pitchFamily="34" charset="0"/>
              </a:rPr>
              <a:t> </a:t>
            </a:r>
            <a:r>
              <a:rPr lang="nl-NL" sz="4400" dirty="0" err="1">
                <a:latin typeface="Arial" panose="020B0604020202020204" pitchFamily="34" charset="0"/>
                <a:cs typeface="Arial" panose="020B0604020202020204" pitchFamily="34" charset="0"/>
              </a:rPr>
              <a:t>Hydrology</a:t>
            </a:r>
            <a:r>
              <a:rPr lang="nl-NL" sz="4400" dirty="0">
                <a:latin typeface="Arial" panose="020B0604020202020204" pitchFamily="34" charset="0"/>
                <a:cs typeface="Arial" panose="020B0604020202020204" pitchFamily="34" charset="0"/>
              </a:rPr>
              <a:t> </a:t>
            </a:r>
            <a:r>
              <a:rPr lang="nl-NL" sz="4400" dirty="0" err="1">
                <a:latin typeface="Arial" panose="020B0604020202020204" pitchFamily="34" charset="0"/>
                <a:cs typeface="Arial" panose="020B0604020202020204" pitchFamily="34" charset="0"/>
              </a:rPr>
              <a:t>and</a:t>
            </a:r>
            <a:r>
              <a:rPr lang="nl-NL" sz="4400" dirty="0">
                <a:latin typeface="Arial" panose="020B0604020202020204" pitchFamily="34" charset="0"/>
                <a:cs typeface="Arial" panose="020B0604020202020204" pitchFamily="34" charset="0"/>
              </a:rPr>
              <a:t> Water Management</a:t>
            </a:r>
          </a:p>
          <a:p>
            <a:pPr algn="ctr">
              <a:spcAft>
                <a:spcPts val="2400"/>
              </a:spcAft>
            </a:pPr>
            <a:endParaRPr lang="nl-NL"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2002098" y="15091359"/>
            <a:ext cx="9940415" cy="1567872"/>
          </a:xfrm>
          <a:prstGeom prst="rect">
            <a:avLst/>
          </a:prstGeom>
          <a:noFill/>
          <a:ln>
            <a:noFill/>
          </a:ln>
        </p:spPr>
        <p:txBody>
          <a:bodyPr wrap="square" numCol="1" rtlCol="0">
            <a:noAutofit/>
          </a:bodyPr>
          <a:lstStyle/>
          <a:p>
            <a:pPr algn="just"/>
            <a:r>
              <a:rPr lang="nl-NL" sz="2400" dirty="0">
                <a:latin typeface="Arial" panose="020B0604020202020204" pitchFamily="34" charset="0"/>
                <a:cs typeface="Arial" panose="020B0604020202020204" pitchFamily="34" charset="0"/>
              </a:rPr>
              <a:t>The </a:t>
            </a:r>
            <a:r>
              <a:rPr lang="nl-NL" sz="2400" dirty="0" err="1">
                <a:latin typeface="Arial" panose="020B0604020202020204" pitchFamily="34" charset="0"/>
                <a:cs typeface="Arial" panose="020B0604020202020204" pitchFamily="34" charset="0"/>
              </a:rPr>
              <a:t>aim</a:t>
            </a:r>
            <a:r>
              <a:rPr lang="nl-NL" sz="2400" dirty="0">
                <a:latin typeface="Arial" panose="020B0604020202020204" pitchFamily="34" charset="0"/>
                <a:cs typeface="Arial" panose="020B0604020202020204" pitchFamily="34" charset="0"/>
              </a:rPr>
              <a:t> is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describe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diferent</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elements</a:t>
            </a:r>
            <a:r>
              <a:rPr lang="nl-NL" sz="2400" dirty="0">
                <a:latin typeface="Arial" panose="020B0604020202020204" pitchFamily="34" charset="0"/>
                <a:cs typeface="Arial" panose="020B0604020202020204" pitchFamily="34" charset="0"/>
              </a:rPr>
              <a:t> of </a:t>
            </a:r>
            <a:r>
              <a:rPr lang="nl-NL" sz="2400" dirty="0" err="1">
                <a:latin typeface="Arial" panose="020B0604020202020204" pitchFamily="34" charset="0"/>
                <a:cs typeface="Arial" panose="020B0604020202020204" pitchFamily="34" charset="0"/>
              </a:rPr>
              <a:t>the</a:t>
            </a:r>
            <a:r>
              <a:rPr lang="nl-NL" sz="2400" dirty="0">
                <a:latin typeface="Arial" panose="020B0604020202020204" pitchFamily="34" charset="0"/>
                <a:cs typeface="Arial" panose="020B0604020202020204" pitchFamily="34" charset="0"/>
              </a:rPr>
              <a:t> water </a:t>
            </a:r>
            <a:r>
              <a:rPr lang="nl-NL" sz="2400" dirty="0" err="1">
                <a:latin typeface="Arial" panose="020B0604020202020204" pitchFamily="34" charset="0"/>
                <a:cs typeface="Arial" panose="020B0604020202020204" pitchFamily="34" charset="0"/>
              </a:rPr>
              <a:t>cycle</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within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this</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region</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do </a:t>
            </a:r>
            <a:r>
              <a:rPr lang="nl-NL" sz="2400" dirty="0" err="1">
                <a:latin typeface="Arial" panose="020B0604020202020204" pitchFamily="34" charset="0"/>
                <a:cs typeface="Arial" panose="020B0604020202020204" pitchFamily="34" charset="0"/>
              </a:rPr>
              <a:t>so</a:t>
            </a:r>
            <a:r>
              <a:rPr lang="nl-NL" sz="2400" dirty="0">
                <a:latin typeface="Arial" panose="020B0604020202020204" pitchFamily="34" charset="0"/>
                <a:cs typeface="Arial" panose="020B0604020202020204" pitchFamily="34" charset="0"/>
              </a:rPr>
              <a:t>, data </a:t>
            </a:r>
            <a:r>
              <a:rPr lang="nl-NL" sz="2400" dirty="0" err="1">
                <a:latin typeface="Arial" panose="020B0604020202020204" pitchFamily="34" charset="0"/>
                <a:cs typeface="Arial" panose="020B0604020202020204" pitchFamily="34" charset="0"/>
              </a:rPr>
              <a:t>and</a:t>
            </a:r>
            <a:r>
              <a:rPr lang="nl-NL" sz="2400" dirty="0">
                <a:latin typeface="Arial" panose="020B0604020202020204" pitchFamily="34" charset="0"/>
                <a:cs typeface="Arial" panose="020B0604020202020204" pitchFamily="34" charset="0"/>
              </a:rPr>
              <a:t> information </a:t>
            </a:r>
            <a:r>
              <a:rPr lang="nl-NL" sz="2400" dirty="0" err="1">
                <a:latin typeface="Arial" panose="020B0604020202020204" pitchFamily="34" charset="0"/>
                <a:cs typeface="Arial" panose="020B0604020202020204" pitchFamily="34" charset="0"/>
              </a:rPr>
              <a:t>obtained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from</a:t>
            </a:r>
            <a:r>
              <a:rPr lang="nl-NL" sz="2400" dirty="0">
                <a:latin typeface="Arial" panose="020B0604020202020204" pitchFamily="34" charset="0"/>
                <a:cs typeface="Arial" panose="020B0604020202020204" pitchFamily="34" charset="0"/>
              </a:rPr>
              <a:t> remote </a:t>
            </a:r>
            <a:r>
              <a:rPr lang="nl-NL" sz="2400" dirty="0" err="1">
                <a:latin typeface="Arial" panose="020B0604020202020204" pitchFamily="34" charset="0"/>
                <a:cs typeface="Arial" panose="020B0604020202020204" pitchFamily="34" charset="0"/>
              </a:rPr>
              <a:t>sensing</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techniques</a:t>
            </a:r>
            <a:r>
              <a:rPr lang="nl-NL" sz="2400" dirty="0">
                <a:latin typeface="Arial" panose="020B0604020202020204" pitchFamily="34" charset="0"/>
                <a:cs typeface="Arial" panose="020B0604020202020204" pitchFamily="34" charset="0"/>
              </a:rPr>
              <a:t> are </a:t>
            </a:r>
            <a:r>
              <a:rPr lang="nl-NL" sz="2400" dirty="0" err="1">
                <a:latin typeface="Arial" panose="020B0604020202020204" pitchFamily="34" charset="0"/>
                <a:cs typeface="Arial" panose="020B0604020202020204" pitchFamily="34" charset="0"/>
              </a:rPr>
              <a:t>used</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to</a:t>
            </a:r>
            <a:r>
              <a:rPr lang="nl-NL" sz="2400" dirty="0">
                <a:latin typeface="Arial" panose="020B0604020202020204" pitchFamily="34" charset="0"/>
                <a:cs typeface="Arial" panose="020B0604020202020204" pitchFamily="34" charset="0"/>
              </a:rPr>
              <a:t> </a:t>
            </a:r>
            <a:r>
              <a:rPr lang="nl-NL" sz="2400" dirty="0" err="1">
                <a:latin typeface="Arial" panose="020B0604020202020204" pitchFamily="34" charset="0"/>
                <a:cs typeface="Arial" panose="020B0604020202020204" pitchFamily="34" charset="0"/>
              </a:rPr>
              <a:t>develop</a:t>
            </a:r>
            <a:r>
              <a:rPr lang="nl-NL" sz="2400" dirty="0">
                <a:latin typeface="Arial" panose="020B0604020202020204" pitchFamily="34" charset="0"/>
                <a:cs typeface="Arial" panose="020B0604020202020204" pitchFamily="34" charset="0"/>
              </a:rPr>
              <a:t>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2096852" y="5045261"/>
            <a:ext cx="9940414" cy="2337953"/>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which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As the river in the lower part is influenced by the sea, only the Northern region is taken into account with an area of </a:t>
            </a:r>
            <a:r>
              <a:rPr lang="en-GB" sz="2400" b="1" dirty="0">
                <a:latin typeface="Arial" panose="020B0604020202020204" pitchFamily="34" charset="0"/>
                <a:cs typeface="Arial" panose="020B0604020202020204" pitchFamily="34" charset="0"/>
              </a:rPr>
              <a:t>20,000 </a:t>
            </a:r>
            <a:r>
              <a:rPr lang="en-GB" sz="2400" dirty="0">
                <a:latin typeface="Arial" panose="020B0604020202020204" pitchFamily="34" charset="0"/>
                <a:cs typeface="Arial" panose="020B0604020202020204" pitchFamily="34" charset="0"/>
              </a:rPr>
              <a:t>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region is showed in Figure 1. The area consists of forest, cropland and urban areas.</a:t>
            </a: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697584" y="17473440"/>
            <a:ext cx="10551566"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697583" y="3863597"/>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Introduction</a:t>
            </a:r>
            <a:endParaRPr lang="nl-NL" sz="3600" b="1" dirty="0">
              <a:latin typeface="Arial" panose="020B0604020202020204" pitchFamily="34" charset="0"/>
              <a:cs typeface="Arial" panose="020B0604020202020204" pitchFamily="34" charset="0"/>
            </a:endParaRPr>
          </a:p>
        </p:txBody>
      </p:sp>
      <p:sp>
        <p:nvSpPr>
          <p:cNvPr id="8" name="Rechthoek 7">
            <a:extLst>
              <a:ext uri="{FF2B5EF4-FFF2-40B4-BE49-F238E27FC236}">
                <a16:creationId xmlns:a16="http://schemas.microsoft.com/office/drawing/2014/main" id="{CA0B186D-E6D0-88B1-2450-CF87583BDE38}"/>
              </a:ext>
            </a:extLst>
          </p:cNvPr>
          <p:cNvSpPr/>
          <p:nvPr/>
        </p:nvSpPr>
        <p:spPr>
          <a:xfrm>
            <a:off x="1602830" y="16611464"/>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3005295" y="3863597"/>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735107" y="3909832"/>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Conclusion</a:t>
            </a:r>
            <a:endParaRPr lang="nl-NL" sz="3600" b="1" dirty="0">
              <a:latin typeface="Arial" panose="020B0604020202020204" pitchFamily="34" charset="0"/>
              <a:cs typeface="Arial" panose="020B0604020202020204" pitchFamily="34" charset="0"/>
            </a:endParaRP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557374"/>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365" y="22216552"/>
            <a:ext cx="10554930" cy="5853566"/>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02381" y="14008394"/>
            <a:ext cx="14069115" cy="1406911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602830" y="14176826"/>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Objective</a:t>
            </a:r>
            <a:endParaRPr lang="nl-NL" sz="3600" b="1" dirty="0">
              <a:latin typeface="Arial" panose="020B0604020202020204" pitchFamily="34" charset="0"/>
              <a:cs typeface="Arial" panose="020B0604020202020204" pitchFamily="34" charset="0"/>
            </a:endParaRPr>
          </a:p>
        </p:txBody>
      </p:sp>
      <p:sp>
        <p:nvSpPr>
          <p:cNvPr id="30" name="Rechthoek 29">
            <a:extLst>
              <a:ext uri="{FF2B5EF4-FFF2-40B4-BE49-F238E27FC236}">
                <a16:creationId xmlns:a16="http://schemas.microsoft.com/office/drawing/2014/main" id="{FA9B49E2-0543-F03F-9F25-50DDD0DFE728}"/>
              </a:ext>
            </a:extLst>
          </p:cNvPr>
          <p:cNvSpPr/>
          <p:nvPr/>
        </p:nvSpPr>
        <p:spPr>
          <a:xfrm>
            <a:off x="12890055" y="11033497"/>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err="1">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2998697" y="12019141"/>
            <a:ext cx="16546989" cy="2097528"/>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than tested over the 4 following years. Each time the , the Nash–Sutcliffe model efficiency coefficient (NSE) is calculated, the closer to 1, the higher the predictive skill. For each calibration the same range of parameters is used. As can be seen in Figure 3, the NSE is decreasing over the years. </a:t>
            </a:r>
          </a:p>
        </p:txBody>
      </p:sp>
      <p:pic>
        <p:nvPicPr>
          <p:cNvPr id="7" name="Picture 6" descr="Map&#10;&#10;Description automatically generated">
            <a:extLst>
              <a:ext uri="{FF2B5EF4-FFF2-40B4-BE49-F238E27FC236}">
                <a16:creationId xmlns:a16="http://schemas.microsoft.com/office/drawing/2014/main" id="{C5836706-27F9-E918-9C36-6651B04926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09929" y="13866428"/>
            <a:ext cx="9388719" cy="7041539"/>
          </a:xfrm>
          <a:prstGeom prst="rect">
            <a:avLst/>
          </a:prstGeom>
        </p:spPr>
      </p:pic>
      <p:pic>
        <p:nvPicPr>
          <p:cNvPr id="23" name="Picture 22" descr="A picture containing histogram&#10;&#10;Description automatically generated">
            <a:extLst>
              <a:ext uri="{FF2B5EF4-FFF2-40B4-BE49-F238E27FC236}">
                <a16:creationId xmlns:a16="http://schemas.microsoft.com/office/drawing/2014/main" id="{ADE426D4-03FF-DDF0-53FD-62D6C8188B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80547" y="6459839"/>
            <a:ext cx="16068666" cy="4017167"/>
          </a:xfrm>
          <a:prstGeom prst="rect">
            <a:avLst/>
          </a:prstGeom>
        </p:spPr>
      </p:pic>
      <p:sp>
        <p:nvSpPr>
          <p:cNvPr id="20" name="Tekstvak 19">
            <a:extLst>
              <a:ext uri="{FF2B5EF4-FFF2-40B4-BE49-F238E27FC236}">
                <a16:creationId xmlns:a16="http://schemas.microsoft.com/office/drawing/2014/main" id="{B86F8254-E121-77DD-5085-BA2B06BD60CD}"/>
              </a:ext>
            </a:extLst>
          </p:cNvPr>
          <p:cNvSpPr txBox="1"/>
          <p:nvPr/>
        </p:nvSpPr>
        <p:spPr>
          <a:xfrm>
            <a:off x="2096852" y="13481372"/>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1</a:t>
            </a:r>
            <a:r>
              <a:rPr lang="en-GB" dirty="0">
                <a:latin typeface="Arial" panose="020B0604020202020204" pitchFamily="34" charset="0"/>
                <a:cs typeface="Arial" panose="020B0604020202020204" pitchFamily="34" charset="0"/>
              </a:rPr>
              <a:t>. Considered upperpart of the Hudson River Basin. With dots, the different stations are 		  depicted.  </a:t>
            </a:r>
          </a:p>
        </p:txBody>
      </p:sp>
      <p:sp>
        <p:nvSpPr>
          <p:cNvPr id="21" name="Tekstvak 20">
            <a:extLst>
              <a:ext uri="{FF2B5EF4-FFF2-40B4-BE49-F238E27FC236}">
                <a16:creationId xmlns:a16="http://schemas.microsoft.com/office/drawing/2014/main" id="{816E3285-BDAB-3C2E-ADA5-98A8917B08DA}"/>
              </a:ext>
            </a:extLst>
          </p:cNvPr>
          <p:cNvSpPr txBox="1"/>
          <p:nvPr/>
        </p:nvSpPr>
        <p:spPr>
          <a:xfrm>
            <a:off x="13437951" y="10468435"/>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3</a:t>
            </a:r>
            <a:r>
              <a:rPr lang="en-GB" dirty="0">
                <a:latin typeface="Arial" panose="020B0604020202020204" pitchFamily="34" charset="0"/>
                <a:cs typeface="Arial" panose="020B0604020202020204" pitchFamily="34" charset="0"/>
              </a:rPr>
              <a:t>. Data assimilation of precipitation (left) and evaporation (right) data. </a:t>
            </a:r>
          </a:p>
        </p:txBody>
      </p:sp>
      <p:sp>
        <p:nvSpPr>
          <p:cNvPr id="25" name="Tekstvak 24">
            <a:extLst>
              <a:ext uri="{FF2B5EF4-FFF2-40B4-BE49-F238E27FC236}">
                <a16:creationId xmlns:a16="http://schemas.microsoft.com/office/drawing/2014/main" id="{CDF9FE4F-A640-DE05-7EED-9A4E23824C4E}"/>
              </a:ext>
            </a:extLst>
          </p:cNvPr>
          <p:cNvSpPr txBox="1"/>
          <p:nvPr/>
        </p:nvSpPr>
        <p:spPr>
          <a:xfrm>
            <a:off x="2096852" y="28077940"/>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2</a:t>
            </a:r>
            <a:r>
              <a:rPr lang="en-GB" dirty="0">
                <a:latin typeface="Arial" panose="020B0604020202020204" pitchFamily="34" charset="0"/>
                <a:cs typeface="Arial" panose="020B0604020202020204" pitchFamily="34" charset="0"/>
              </a:rPr>
              <a:t>. HBV model which is used to model the water cycle in the </a:t>
            </a:r>
            <a:r>
              <a:rPr lang="en-GB" dirty="0" err="1">
                <a:latin typeface="Arial" panose="020B0604020202020204" pitchFamily="34" charset="0"/>
                <a:cs typeface="Arial" panose="020B0604020202020204" pitchFamily="34" charset="0"/>
              </a:rPr>
              <a:t>Husdon</a:t>
            </a:r>
            <a:r>
              <a:rPr lang="en-GB" dirty="0">
                <a:latin typeface="Arial" panose="020B0604020202020204" pitchFamily="34" charset="0"/>
                <a:cs typeface="Arial" panose="020B0604020202020204" pitchFamily="34" charset="0"/>
              </a:rPr>
              <a:t> River Basin.</a:t>
            </a:r>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866</TotalTime>
  <Words>706</Words>
  <Application>Microsoft Office PowerPoint</Application>
  <PresentationFormat>Aangepast</PresentationFormat>
  <Paragraphs>77</Paragraphs>
  <Slides>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Arial</vt:lpstr>
      <vt:lpstr>Calibri</vt:lpstr>
      <vt:lpstr>Calibri Light</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Anne Versleijen</cp:lastModifiedBy>
  <cp:revision>2</cp:revision>
  <dcterms:created xsi:type="dcterms:W3CDTF">2023-04-14T07:38:34Z</dcterms:created>
  <dcterms:modified xsi:type="dcterms:W3CDTF">2023-04-15T18:48:16Z</dcterms:modified>
</cp:coreProperties>
</file>