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a:srgbClr val="007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varScale="1">
        <p:scale>
          <a:sx n="35" d="100"/>
          <a:sy n="35" d="100"/>
        </p:scale>
        <p:origin x="170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04/16/2023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‹nr.›</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16-4-2023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16-4-2023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16-4-2023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16-4-2023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D041A443-0E47-C8D4-B71A-E6C5359A5653}"/>
              </a:ext>
            </a:extLst>
          </p:cNvPr>
          <p:cNvGrpSpPr/>
          <p:nvPr/>
        </p:nvGrpSpPr>
        <p:grpSpPr>
          <a:xfrm>
            <a:off x="31927150" y="17399834"/>
            <a:ext cx="8502489" cy="4836975"/>
            <a:chOff x="31927150" y="16704890"/>
            <a:chExt cx="8502489" cy="4836975"/>
          </a:xfrm>
        </p:grpSpPr>
        <p:pic>
          <p:nvPicPr>
            <p:cNvPr id="28" name="Afbeelding 27" descr="Afbeelding met grafiek&#10;&#10;Automatisch gegenereerde beschrijving">
              <a:extLst>
                <a:ext uri="{FF2B5EF4-FFF2-40B4-BE49-F238E27FC236}">
                  <a16:creationId xmlns:a16="http://schemas.microsoft.com/office/drawing/2014/main" id="{2A17B341-19AB-DEAB-A9AB-2535F4CC1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150" y="16704890"/>
              <a:ext cx="8502489" cy="4251245"/>
            </a:xfrm>
            <a:prstGeom prst="rect">
              <a:avLst/>
            </a:prstGeom>
          </p:spPr>
        </p:pic>
        <p:sp>
          <p:nvSpPr>
            <p:cNvPr id="34" name="Tekstvak 33">
              <a:extLst>
                <a:ext uri="{FF2B5EF4-FFF2-40B4-BE49-F238E27FC236}">
                  <a16:creationId xmlns:a16="http://schemas.microsoft.com/office/drawing/2014/main" id="{AB576CBC-C160-6B19-6A7E-A0F807AA47D2}"/>
                </a:ext>
              </a:extLst>
            </p:cNvPr>
            <p:cNvSpPr txBox="1"/>
            <p:nvPr/>
          </p:nvSpPr>
          <p:spPr>
            <a:xfrm>
              <a:off x="32462737" y="20951296"/>
              <a:ext cx="7130783" cy="590569"/>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Distributed model underestimating during winter months. </a:t>
              </a:r>
            </a:p>
          </p:txBody>
        </p:sp>
      </p:grpSp>
      <p:pic>
        <p:nvPicPr>
          <p:cNvPr id="18" name="Afbeelding 17" descr="Afbeelding met kaart&#10;&#10;Automatisch gegenereerde beschrijving">
            <a:extLst>
              <a:ext uri="{FF2B5EF4-FFF2-40B4-BE49-F238E27FC236}">
                <a16:creationId xmlns:a16="http://schemas.microsoft.com/office/drawing/2014/main" id="{9E4D005D-3920-DDA8-94AA-068781163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72" y="5988487"/>
            <a:ext cx="10094066" cy="713809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6" name="Tekstvak 15">
            <a:extLst>
              <a:ext uri="{FF2B5EF4-FFF2-40B4-BE49-F238E27FC236}">
                <a16:creationId xmlns:a16="http://schemas.microsoft.com/office/drawing/2014/main" id="{9787EA94-4CF8-BC7D-CFA7-1DE1950AE13E}"/>
              </a:ext>
            </a:extLst>
          </p:cNvPr>
          <p:cNvSpPr txBox="1"/>
          <p:nvPr/>
        </p:nvSpPr>
        <p:spPr>
          <a:xfrm>
            <a:off x="13175882" y="4306436"/>
            <a:ext cx="1645200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0608613" y="4302170"/>
            <a:ext cx="10836000" cy="5029201"/>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modelled runoff has some uncertainties due to the uncertainty in data, but also in the chosen parameters. The 8 model parameters are calibrated using Monte Carlo, trying all different combinations is very time consuming. Almost all parameters show a uniform distribution over the range against the NSE. So a parameter is easily taken for example as too low (when is practical it is higher), resulting in calibrating also the others wrong. </a:t>
            </a:r>
          </a:p>
          <a:p>
            <a:pPr algn="just"/>
            <a:r>
              <a:rPr lang="en-GB" sz="2400" dirty="0">
                <a:latin typeface="Arial" panose="020B0604020202020204" pitchFamily="34" charset="0"/>
                <a:cs typeface="Arial" panose="020B0604020202020204" pitchFamily="34" charset="0"/>
              </a:rPr>
              <a:t>As can be seen, during the summer months the runoff is overestimated. Next to uncertainty, could the occurrence of reservoirs explain part of the overestimation. In figure 5 are the reservoirs shown which are classified in QGIS. Reservoirs are not taken into account in the model. Using a parameter in the model which reduces the fast flows in the summer, could result in a better fit.    </a:t>
            </a: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580250"/>
            <a:ext cx="36738720" cy="2795678"/>
          </a:xfrm>
          <a:prstGeom prst="rect">
            <a:avLst/>
          </a:prstGeom>
          <a:noFill/>
        </p:spPr>
        <p:txBody>
          <a:bodyPr wrap="square" rtlCol="0">
            <a:noAutofit/>
          </a:bodyPr>
          <a:lstStyle/>
          <a:p>
            <a:pPr algn="ctr">
              <a:spcAft>
                <a:spcPts val="600"/>
              </a:spcAft>
            </a:pPr>
            <a:r>
              <a:rPr lang="en-GB" sz="8000" b="1" dirty="0">
                <a:latin typeface="Arial" panose="020B0604020202020204" pitchFamily="34" charset="0"/>
                <a:cs typeface="Arial" panose="020B0604020202020204" pitchFamily="34" charset="0"/>
              </a:rPr>
              <a:t>Modelled </a:t>
            </a:r>
            <a:r>
              <a:rPr lang="en-GB" sz="8000" b="1" dirty="0">
                <a:solidFill>
                  <a:srgbClr val="00A6D6"/>
                </a:solidFill>
                <a:latin typeface="Arial" panose="020B0604020202020204" pitchFamily="34" charset="0"/>
                <a:cs typeface="Arial" panose="020B0604020202020204" pitchFamily="34" charset="0"/>
              </a:rPr>
              <a:t>Water</a:t>
            </a:r>
            <a:r>
              <a:rPr lang="en-GB" sz="8000" b="1" dirty="0">
                <a:latin typeface="Arial" panose="020B0604020202020204" pitchFamily="34" charset="0"/>
                <a:cs typeface="Arial" panose="020B0604020202020204" pitchFamily="34" charset="0"/>
              </a:rPr>
              <a:t> Cycle of the </a:t>
            </a: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a:t>
            </a:r>
            <a:r>
              <a:rPr lang="en-GB" sz="8000" b="1" dirty="0">
                <a:solidFill>
                  <a:srgbClr val="00A6D6"/>
                </a:solidFill>
                <a:latin typeface="Arial" panose="020B0604020202020204" pitchFamily="34" charset="0"/>
                <a:cs typeface="Arial" panose="020B0604020202020204" pitchFamily="34" charset="0"/>
              </a:rPr>
              <a:t>River</a:t>
            </a:r>
            <a:r>
              <a:rPr lang="en-GB" sz="8000" b="1" dirty="0">
                <a:latin typeface="Arial" panose="020B0604020202020204" pitchFamily="34" charset="0"/>
                <a:cs typeface="Arial" panose="020B0604020202020204" pitchFamily="34" charset="0"/>
              </a:rPr>
              <a:t> Basin</a:t>
            </a:r>
          </a:p>
          <a:p>
            <a:pPr algn="ctr">
              <a:spcAft>
                <a:spcPts val="600"/>
              </a:spcAft>
            </a:pPr>
            <a:r>
              <a:rPr lang="en-GB" sz="4400" dirty="0">
                <a:latin typeface="Arial" panose="020B0604020202020204" pitchFamily="34" charset="0"/>
                <a:cs typeface="Arial" panose="020B0604020202020204" pitchFamily="34" charset="0"/>
              </a:rPr>
              <a:t>David Haasnoot and Anne Versleijen</a:t>
            </a:r>
          </a:p>
          <a:p>
            <a:pPr algn="ctr">
              <a:spcAft>
                <a:spcPts val="600"/>
              </a:spcAft>
            </a:pPr>
            <a:r>
              <a:rPr lang="en-GB" sz="36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1359150" y="14579295"/>
            <a:ext cx="10835687"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1359150" y="4393221"/>
            <a:ext cx="10836000"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 </a:t>
            </a:r>
            <a:r>
              <a:rPr lang="en-GB" sz="2400" b="1" dirty="0">
                <a:latin typeface="Arial" panose="020B0604020202020204" pitchFamily="34" charset="0"/>
                <a:cs typeface="Arial" panose="020B0604020202020204" pitchFamily="34" charset="0"/>
              </a:rPr>
              <a:t>20,000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of forest, cropland and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359150" y="16997952"/>
            <a:ext cx="11106000"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089150" y="3396829"/>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089150" y="16099400"/>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2998699" y="3396828"/>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338613" y="3377473"/>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045310"/>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50" y="21513195"/>
            <a:ext cx="11231796" cy="6228944"/>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7340" y="13986113"/>
            <a:ext cx="13893465" cy="1389346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089150" y="13664762"/>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84421" y="10265401"/>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3175882" y="11159604"/>
            <a:ext cx="16452000" cy="2358207"/>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The Nash–Sutcliffe model efficiency coefficient (NSE) is calculated for each calibration, the closer to 1, the higher the predictive skill. The first 1.5 year are taken as spinoff and are not taken into account in calculating the NSE. For each calibration the same range of parameters is used. As can be seen in Figure 4, the NSE is decreasing over the years. Also the NSE of the test data is in most of the cases lower, with the largest difference in the years 1980-1983 and 1984-1987.</a:t>
            </a:r>
          </a:p>
        </p:txBody>
      </p:sp>
      <p:pic>
        <p:nvPicPr>
          <p:cNvPr id="7" name="Picture 6" descr="Map&#10;&#10;Description automatically generated">
            <a:extLst>
              <a:ext uri="{FF2B5EF4-FFF2-40B4-BE49-F238E27FC236}">
                <a16:creationId xmlns:a16="http://schemas.microsoft.com/office/drawing/2014/main" id="{C5836706-27F9-E918-9C36-6651B04926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52033" y="8672604"/>
            <a:ext cx="9388719" cy="7041539"/>
          </a:xfrm>
          <a:prstGeom prst="rect">
            <a:avLst/>
          </a:prstGeom>
        </p:spPr>
      </p:pic>
      <p:pic>
        <p:nvPicPr>
          <p:cNvPr id="23" name="Picture 22" descr="A picture containing histogram&#10;&#10;Description automatically generated">
            <a:extLst>
              <a:ext uri="{FF2B5EF4-FFF2-40B4-BE49-F238E27FC236}">
                <a16:creationId xmlns:a16="http://schemas.microsoft.com/office/drawing/2014/main" id="{ADE426D4-03FF-DDF0-53FD-62D6C8188B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80547" y="5655167"/>
            <a:ext cx="16068666"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2096852" y="12969308"/>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9773491"/>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7764727"/>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
        <p:nvSpPr>
          <p:cNvPr id="5" name="Tekstvak 4">
            <a:extLst>
              <a:ext uri="{FF2B5EF4-FFF2-40B4-BE49-F238E27FC236}">
                <a16:creationId xmlns:a16="http://schemas.microsoft.com/office/drawing/2014/main" id="{44B1E996-8B33-FFDE-8B9A-6254C00DCD02}"/>
              </a:ext>
            </a:extLst>
          </p:cNvPr>
          <p:cNvSpPr txBox="1"/>
          <p:nvPr/>
        </p:nvSpPr>
        <p:spPr>
          <a:xfrm>
            <a:off x="30608613" y="16076772"/>
            <a:ext cx="10836000" cy="23083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For the distributed  model, 21 parameters are needed. This leads to too much uncertainty to use the model for predictions. </a:t>
            </a:r>
          </a:p>
          <a:p>
            <a:pPr algn="just"/>
            <a:endParaRPr lang="en-GB" sz="2400" dirty="0">
              <a:latin typeface="Arial" panose="020B0604020202020204" pitchFamily="34" charset="0"/>
              <a:cs typeface="Arial" panose="020B0604020202020204" pitchFamily="34" charset="0"/>
            </a:endParaRPr>
          </a:p>
          <a:p>
            <a:endParaRPr lang="nl-NL" sz="2400" dirty="0"/>
          </a:p>
        </p:txBody>
      </p:sp>
      <p:sp>
        <p:nvSpPr>
          <p:cNvPr id="11" name="Tekstvak 10">
            <a:extLst>
              <a:ext uri="{FF2B5EF4-FFF2-40B4-BE49-F238E27FC236}">
                <a16:creationId xmlns:a16="http://schemas.microsoft.com/office/drawing/2014/main" id="{70A4E1A8-4D4B-0A13-423B-BD508108D224}"/>
              </a:ext>
            </a:extLst>
          </p:cNvPr>
          <p:cNvSpPr txBox="1"/>
          <p:nvPr/>
        </p:nvSpPr>
        <p:spPr>
          <a:xfrm>
            <a:off x="32138263" y="15606848"/>
            <a:ext cx="10650536"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.Surface water areas classified by training in QGIS. </a:t>
            </a:r>
          </a:p>
        </p:txBody>
      </p:sp>
      <p:sp>
        <p:nvSpPr>
          <p:cNvPr id="12" name="Tekstvak 11">
            <a:extLst>
              <a:ext uri="{FF2B5EF4-FFF2-40B4-BE49-F238E27FC236}">
                <a16:creationId xmlns:a16="http://schemas.microsoft.com/office/drawing/2014/main" id="{012B7CA6-3299-B8BC-3AC6-2CE0678F228D}"/>
              </a:ext>
            </a:extLst>
          </p:cNvPr>
          <p:cNvSpPr txBox="1"/>
          <p:nvPr/>
        </p:nvSpPr>
        <p:spPr>
          <a:xfrm>
            <a:off x="14889413" y="28048294"/>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Results of lumped HBV model with highest NSE value. </a:t>
            </a:r>
          </a:p>
        </p:txBody>
      </p:sp>
      <p:sp>
        <p:nvSpPr>
          <p:cNvPr id="32" name="Tekstvak 31">
            <a:extLst>
              <a:ext uri="{FF2B5EF4-FFF2-40B4-BE49-F238E27FC236}">
                <a16:creationId xmlns:a16="http://schemas.microsoft.com/office/drawing/2014/main" id="{64B34E33-A83A-60A1-389B-67ACC97ED42B}"/>
              </a:ext>
            </a:extLst>
          </p:cNvPr>
          <p:cNvSpPr txBox="1"/>
          <p:nvPr/>
        </p:nvSpPr>
        <p:spPr>
          <a:xfrm>
            <a:off x="30608613" y="22075565"/>
            <a:ext cx="10836000" cy="6370975"/>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run several times, the model of the past 20 years score always lower than data used from 1980 till 2000. Th uncertainty is large, but it is a remarkable observation.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calculate both the NSE and the NSE log are used. When using NSE, the runoff is more calibrated towards the peaks, while using the log NSE the baseflow and timing is better modelled.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improve modelling the peaks more data could be used. Further research could be done by executing multi-objective calibration. This will result in a model which both captures peaks and the base flows.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In this project, the model with highest NSE is chosen, while in practice this could not be the most useful model. Further research could be done by using generalized likelihood uncertainty estimation. Here, the NSE values are weighted and so are multiple solutions taken into account. </a:t>
            </a:r>
          </a:p>
        </p:txBody>
      </p:sp>
      <p:sp>
        <p:nvSpPr>
          <p:cNvPr id="35" name="Ovaal 34">
            <a:extLst>
              <a:ext uri="{FF2B5EF4-FFF2-40B4-BE49-F238E27FC236}">
                <a16:creationId xmlns:a16="http://schemas.microsoft.com/office/drawing/2014/main" id="{DB860D82-F6C9-9592-9966-2C453582957E}"/>
              </a:ext>
            </a:extLst>
          </p:cNvPr>
          <p:cNvSpPr/>
          <p:nvPr/>
        </p:nvSpPr>
        <p:spPr>
          <a:xfrm>
            <a:off x="35606736" y="19549871"/>
            <a:ext cx="1170432" cy="8684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944</TotalTime>
  <Words>1013</Words>
  <Application>Microsoft Office PowerPoint</Application>
  <PresentationFormat>Aangepast</PresentationFormat>
  <Paragraphs>49</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10</cp:revision>
  <dcterms:created xsi:type="dcterms:W3CDTF">2023-04-14T07:38:34Z</dcterms:created>
  <dcterms:modified xsi:type="dcterms:W3CDTF">2023-04-16T20:01:55Z</dcterms:modified>
</cp:coreProperties>
</file>