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300" r:id="rId4"/>
    <p:sldId id="259" r:id="rId5"/>
    <p:sldId id="313" r:id="rId6"/>
    <p:sldId id="314" r:id="rId7"/>
    <p:sldId id="315" r:id="rId8"/>
    <p:sldId id="312" r:id="rId9"/>
    <p:sldId id="304" r:id="rId10"/>
    <p:sldId id="306" r:id="rId11"/>
    <p:sldId id="261" r:id="rId12"/>
    <p:sldId id="316" r:id="rId13"/>
    <p:sldId id="311" r:id="rId14"/>
    <p:sldId id="317" r:id="rId15"/>
    <p:sldId id="308" r:id="rId16"/>
    <p:sldId id="310" r:id="rId1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607" autoAdjust="0"/>
    <p:restoredTop sz="94660"/>
  </p:normalViewPr>
  <p:slideViewPr>
    <p:cSldViewPr snapToGrid="0">
      <p:cViewPr varScale="1">
        <p:scale>
          <a:sx n="58" d="100"/>
          <a:sy n="58" d="100"/>
        </p:scale>
        <p:origin x="72" y="6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13D3F-77C7-4BBB-A0B9-6F070966712D}" type="datetimeFigureOut">
              <a:rPr lang="nl-NL" smtClean="0"/>
              <a:t>15-1-2024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101FB-427A-49CD-9AED-368896EE5BD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6624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What is important to see on this figure is: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101FB-427A-49CD-9AED-368896EE5BDA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875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dirty="0">
                <a:latin typeface="Cambria Math" panose="02040503050406030204" pitchFamily="18" charset="0"/>
              </a:rPr>
              <a:t>Maximum allowed specific discharge on the borehole (q</a:t>
            </a:r>
            <a:r>
              <a:rPr lang="nl-NL" baseline="-25000" dirty="0">
                <a:latin typeface="Cambria Math" panose="02040503050406030204" pitchFamily="18" charset="0"/>
              </a:rPr>
              <a:t>max</a:t>
            </a:r>
            <a:r>
              <a:rPr lang="nl-NL" dirty="0">
                <a:latin typeface="Cambria Math" panose="02040503050406030204" pitchFamily="18" charset="0"/>
              </a:rPr>
              <a:t> in </a:t>
            </a:r>
            <a:r>
              <a:rPr lang="nl-NL" b="1" u="sng" dirty="0">
                <a:latin typeface="Cambria Math" panose="02040503050406030204" pitchFamily="18" charset="0"/>
              </a:rPr>
              <a:t>m/s</a:t>
            </a:r>
            <a:r>
              <a:rPr lang="nl-NL" dirty="0">
                <a:latin typeface="Cambria Math" panose="02040503050406030204" pitchFamily="18" charset="0"/>
              </a:rPr>
              <a:t>)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101FB-427A-49CD-9AED-368896EE5BDA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4576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dirty="0"/>
              <a:t>The primary soil compaction is varying from ...  to ...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dirty="0"/>
              <a:t>The secular soil compaction is varying from ...  to 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101FB-427A-49CD-9AED-368896EE5BDA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5818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In this figures one can see: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dirty="0"/>
              <a:t>For the worst case the extraction rate 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dirty="0"/>
              <a:t>For the worst case the injection rate 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dirty="0"/>
              <a:t>The soil compaction will be in the worst case and this can be higher if and if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101FB-427A-49CD-9AED-368896EE5BDA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0422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Dispersivity is determined based on this graph using the scale we are working in 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101FB-427A-49CD-9AED-368896EE5BDA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8656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E8A00-B571-2E5B-608E-4B71DC5F1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2986B0-EB46-66D7-5DE6-C0E8466E6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D9C82-66AD-948C-5FF2-96AB41CD1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7DE-DD20-4600-BA6D-0213E0EB52CA}" type="datetimeFigureOut">
              <a:rPr lang="en-NL" smtClean="0"/>
              <a:t>01/15/2024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746F7-400C-4FBE-7C91-0EC9FCED9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8B7E1-04D7-657C-88F0-0A354EF3C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905D-4CF1-4E09-9AFF-4E1E878687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44082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2D064-28EE-4AD1-9342-8CB9177D3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2E5F70-BECD-6825-70B9-66100F2B3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8D446-78CB-3931-69B0-CB815E4BB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7DE-DD20-4600-BA6D-0213E0EB52CA}" type="datetimeFigureOut">
              <a:rPr lang="en-NL" smtClean="0"/>
              <a:t>01/15/2024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D7FF2-05EA-4A9C-455A-E67977EC5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F514E-87EB-AA77-6AA9-376B3DAED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905D-4CF1-4E09-9AFF-4E1E878687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24949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657B41-A768-D3F5-B851-70EE35C0B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66043-8ED3-88D0-50AD-F14BEBC42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83A87-C63C-8F6E-7423-3FE680574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7DE-DD20-4600-BA6D-0213E0EB52CA}" type="datetimeFigureOut">
              <a:rPr lang="en-NL" smtClean="0"/>
              <a:t>01/15/2024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42359-8008-075B-4C7A-02097365E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10B24-80BD-A0EB-65C1-C491415BC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905D-4CF1-4E09-9AFF-4E1E878687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08290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nummer 4 (JU-Free)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336C48C-F87C-4E4B-81EF-5027B17D1F61}" type="slidenum">
              <a:rPr lang="en-GB" noProof="1" smtClean="0"/>
              <a:t>‹#›</a:t>
            </a:fld>
            <a:endParaRPr lang="en-GB" noProof="1"/>
          </a:p>
        </p:txBody>
      </p:sp>
      <p:sp>
        <p:nvSpPr>
          <p:cNvPr id="7" name="Content Placeholder R (JU-Free)"/>
          <p:cNvSpPr>
            <a:spLocks noGrp="1"/>
          </p:cNvSpPr>
          <p:nvPr>
            <p:ph sz="quarter" idx="14" hasCustomPrompt="1"/>
          </p:nvPr>
        </p:nvSpPr>
        <p:spPr bwMode="gray">
          <a:xfrm>
            <a:off x="6557492" y="2030400"/>
            <a:ext cx="4750763" cy="3883320"/>
          </a:xfrm>
        </p:spPr>
        <p:txBody>
          <a:bodyPr/>
          <a:lstStyle>
            <a:lvl1pPr marL="0" indent="0">
              <a:buNone/>
            </a:lvl1pPr>
            <a:lvl2pPr marL="0" indent="0">
              <a:buNone/>
              <a:defRPr b="1">
                <a:latin typeface="Calibri" panose="020F0502020204030204" pitchFamily="34" charset="0"/>
              </a:defRPr>
            </a:lvl2pPr>
            <a:lvl3pPr marL="269919" indent="-269919">
              <a:buFont typeface="Arial" panose="020B0604020202020204" pitchFamily="34" charset="0"/>
              <a:buChar char="•"/>
            </a:lvl3pPr>
            <a:lvl4pPr marL="539838" indent="-269919">
              <a:buClr>
                <a:schemeClr val="tx1"/>
              </a:buClr>
              <a:buFont typeface="Tahoma" panose="020B0604030504040204" pitchFamily="34" charset="0"/>
              <a:buChar char="-"/>
              <a:defRPr b="0">
                <a:latin typeface="Calibri Light" panose="020F0302020204030204" pitchFamily="34" charset="0"/>
              </a:defRPr>
            </a:lvl4pPr>
            <a:lvl5pPr marL="269919" indent="-269919">
              <a:buClr>
                <a:schemeClr val="accent1"/>
              </a:buClr>
              <a:buFont typeface="+mj-lt"/>
              <a:buAutoNum type="arabicPeriod"/>
            </a:lvl5pPr>
          </a:lstStyle>
          <a:p>
            <a:pPr lvl="0"/>
            <a:r>
              <a:rPr lang="en-GB" noProof="1"/>
              <a:t>[Type text or click on icon to insert an object]</a:t>
            </a:r>
          </a:p>
        </p:txBody>
      </p:sp>
      <p:sp>
        <p:nvSpPr>
          <p:cNvPr id="9" name="Content Placeholder L (JU-Free)"/>
          <p:cNvSpPr>
            <a:spLocks noGrp="1"/>
          </p:cNvSpPr>
          <p:nvPr>
            <p:ph sz="quarter" idx="13" hasCustomPrompt="1"/>
          </p:nvPr>
        </p:nvSpPr>
        <p:spPr bwMode="gray">
          <a:xfrm>
            <a:off x="912723" y="2029680"/>
            <a:ext cx="4750763" cy="3883320"/>
          </a:xfrm>
        </p:spPr>
        <p:txBody>
          <a:bodyPr/>
          <a:lstStyle>
            <a:lvl1pPr marL="0" marR="0" indent="0" algn="l" defTabSz="1088610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</a:lvl1pPr>
            <a:lvl2pPr marL="0" indent="0">
              <a:buNone/>
              <a:defRPr b="1">
                <a:latin typeface="Calibri" panose="020F0502020204030204" pitchFamily="34" charset="0"/>
              </a:defRPr>
            </a:lvl2pPr>
            <a:lvl3pPr marL="269919" indent="-269919">
              <a:buFont typeface="Arial" panose="020B0604020202020204" pitchFamily="34" charset="0"/>
              <a:buChar char="•"/>
            </a:lvl3pPr>
            <a:lvl4pPr marL="539838" indent="-269919">
              <a:buClr>
                <a:schemeClr val="tx1"/>
              </a:buClr>
              <a:buFont typeface="Tahoma" panose="020B0604030504040204" pitchFamily="34" charset="0"/>
              <a:buChar char="-"/>
              <a:defRPr b="0">
                <a:latin typeface="Calibri Light" panose="020F0302020204030204" pitchFamily="34" charset="0"/>
              </a:defRPr>
            </a:lvl4pPr>
            <a:lvl5pPr marL="269919" indent="-269919">
              <a:buClr>
                <a:schemeClr val="accent1"/>
              </a:buClr>
              <a:buFont typeface="+mj-lt"/>
              <a:buAutoNum type="arabicPeriod"/>
            </a:lvl5pPr>
          </a:lstStyle>
          <a:p>
            <a:pPr marL="0" marR="0" lvl="0" indent="0" algn="l" defTabSz="1088610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</a:pPr>
            <a:r>
              <a:rPr lang="en-GB" noProof="1"/>
              <a:t>[Type text or click on icon to insert an object]</a:t>
            </a:r>
          </a:p>
        </p:txBody>
      </p:sp>
      <p:sp>
        <p:nvSpPr>
          <p:cNvPr id="2" name="Title 1 (JU-Free)"/>
          <p:cNvSpPr>
            <a:spLocks noGrp="1"/>
          </p:cNvSpPr>
          <p:nvPr>
            <p:ph type="title" hasCustomPrompt="1"/>
          </p:nvPr>
        </p:nvSpPr>
        <p:spPr>
          <a:xfrm>
            <a:off x="893689" y="898752"/>
            <a:ext cx="9465535" cy="982076"/>
          </a:xfrm>
        </p:spPr>
        <p:txBody>
          <a:bodyPr/>
          <a:lstStyle>
            <a:lvl1pPr/>
          </a:lstStyle>
          <a:p>
            <a:r>
              <a:rPr lang="en-GB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39347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true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nummer 4 (JU-Free)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336C48C-F87C-4E4B-81EF-5027B17D1F61}" type="slidenum">
              <a:rPr lang="en-GB" noProof="1" smtClean="0"/>
              <a:t>‹#›</a:t>
            </a:fld>
            <a:endParaRPr lang="en-GB" noProof="1"/>
          </a:p>
        </p:txBody>
      </p:sp>
      <p:sp>
        <p:nvSpPr>
          <p:cNvPr id="7" name="Content Placeholder R (JU-Free)"/>
          <p:cNvSpPr>
            <a:spLocks noGrp="1"/>
          </p:cNvSpPr>
          <p:nvPr>
            <p:ph sz="quarter" idx="14" hasCustomPrompt="1"/>
          </p:nvPr>
        </p:nvSpPr>
        <p:spPr bwMode="gray">
          <a:xfrm>
            <a:off x="6557492" y="2030400"/>
            <a:ext cx="4750763" cy="3883320"/>
          </a:xfrm>
        </p:spPr>
        <p:txBody>
          <a:bodyPr/>
          <a:lstStyle>
            <a:lvl1pPr marL="0" indent="0">
              <a:buNone/>
            </a:lvl1pPr>
            <a:lvl2pPr marL="0" indent="0">
              <a:buNone/>
              <a:defRPr b="1">
                <a:latin typeface="Calibri" panose="020F0502020204030204" pitchFamily="34" charset="0"/>
              </a:defRPr>
            </a:lvl2pPr>
            <a:lvl3pPr marL="269919" indent="-269919">
              <a:buFont typeface="Arial" panose="020B0604020202020204" pitchFamily="34" charset="0"/>
              <a:buChar char="•"/>
            </a:lvl3pPr>
            <a:lvl4pPr marL="539838" indent="-269919">
              <a:buClr>
                <a:schemeClr val="tx1"/>
              </a:buClr>
              <a:buFont typeface="Tahoma" panose="020B0604030504040204" pitchFamily="34" charset="0"/>
              <a:buChar char="-"/>
              <a:defRPr b="0">
                <a:latin typeface="Calibri Light" panose="020F0302020204030204" pitchFamily="34" charset="0"/>
              </a:defRPr>
            </a:lvl4pPr>
            <a:lvl5pPr marL="269919" indent="-269919">
              <a:buClr>
                <a:schemeClr val="accent1"/>
              </a:buClr>
              <a:buFont typeface="+mj-lt"/>
              <a:buAutoNum type="arabicPeriod"/>
            </a:lvl5pPr>
          </a:lstStyle>
          <a:p>
            <a:pPr lvl="0"/>
            <a:r>
              <a:rPr lang="en-GB" noProof="1"/>
              <a:t>[Type text or click on icon to insert an object]</a:t>
            </a:r>
          </a:p>
        </p:txBody>
      </p:sp>
      <p:sp>
        <p:nvSpPr>
          <p:cNvPr id="9" name="Content Placeholder L (JU-Free)"/>
          <p:cNvSpPr>
            <a:spLocks noGrp="1"/>
          </p:cNvSpPr>
          <p:nvPr>
            <p:ph sz="quarter" idx="13" hasCustomPrompt="1"/>
          </p:nvPr>
        </p:nvSpPr>
        <p:spPr bwMode="gray">
          <a:xfrm>
            <a:off x="912723" y="2029680"/>
            <a:ext cx="4750763" cy="3883320"/>
          </a:xfrm>
        </p:spPr>
        <p:txBody>
          <a:bodyPr/>
          <a:lstStyle>
            <a:lvl1pPr marL="0" marR="0" indent="0" algn="l" defTabSz="1088610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</a:lvl1pPr>
            <a:lvl2pPr marL="0" indent="0">
              <a:buNone/>
              <a:defRPr b="1">
                <a:latin typeface="Calibri" panose="020F0502020204030204" pitchFamily="34" charset="0"/>
              </a:defRPr>
            </a:lvl2pPr>
            <a:lvl3pPr marL="269919" indent="-269919">
              <a:buFont typeface="Arial" panose="020B0604020202020204" pitchFamily="34" charset="0"/>
              <a:buChar char="•"/>
            </a:lvl3pPr>
            <a:lvl4pPr marL="539838" indent="-269919">
              <a:buClr>
                <a:schemeClr val="tx1"/>
              </a:buClr>
              <a:buFont typeface="Tahoma" panose="020B0604030504040204" pitchFamily="34" charset="0"/>
              <a:buChar char="-"/>
              <a:defRPr b="0">
                <a:latin typeface="Calibri Light" panose="020F0302020204030204" pitchFamily="34" charset="0"/>
              </a:defRPr>
            </a:lvl4pPr>
            <a:lvl5pPr marL="269919" indent="-269919">
              <a:buClr>
                <a:schemeClr val="accent1"/>
              </a:buClr>
              <a:buFont typeface="+mj-lt"/>
              <a:buAutoNum type="arabicPeriod"/>
            </a:lvl5pPr>
          </a:lstStyle>
          <a:p>
            <a:pPr marL="0" marR="0" lvl="0" indent="0" algn="l" defTabSz="1088610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</a:pPr>
            <a:r>
              <a:rPr lang="en-GB" noProof="1"/>
              <a:t>[Type text or click on icon to insert an object]</a:t>
            </a:r>
          </a:p>
        </p:txBody>
      </p:sp>
      <p:sp>
        <p:nvSpPr>
          <p:cNvPr id="2" name="Title 1 (JU-Free)"/>
          <p:cNvSpPr>
            <a:spLocks noGrp="1"/>
          </p:cNvSpPr>
          <p:nvPr>
            <p:ph type="title" hasCustomPrompt="1"/>
          </p:nvPr>
        </p:nvSpPr>
        <p:spPr>
          <a:xfrm>
            <a:off x="893689" y="898752"/>
            <a:ext cx="9465535" cy="982076"/>
          </a:xfrm>
        </p:spPr>
        <p:txBody>
          <a:bodyPr/>
          <a:lstStyle>
            <a:lvl1pPr/>
          </a:lstStyle>
          <a:p>
            <a:r>
              <a:rPr lang="en-GB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36886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true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B03B8-8977-810C-7EC8-236F751C0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7B5AC-1298-2C0D-955C-08D06B94E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E3012-36B2-FF0B-A312-512A36D74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7DE-DD20-4600-BA6D-0213E0EB52CA}" type="datetimeFigureOut">
              <a:rPr lang="en-NL" smtClean="0"/>
              <a:t>01/15/2024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9122E-2B90-D5F0-89C7-E4C8374B4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29BC2-0704-6B75-F732-3B09D0871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905D-4CF1-4E09-9AFF-4E1E878687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51477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D3F2B-297D-C3E5-C81C-AF1E11843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7903C-D1A0-CEB9-5783-48A573E07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60BDC-9E98-97EE-B88F-9FB2A4118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7DE-DD20-4600-BA6D-0213E0EB52CA}" type="datetimeFigureOut">
              <a:rPr lang="en-NL" smtClean="0"/>
              <a:t>01/15/2024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65443-494F-2727-13ED-64FCC1603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91D2C-AFB3-D67F-2387-96E5367C6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905D-4CF1-4E09-9AFF-4E1E878687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68702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79CCA-9858-48F4-268D-CA293171D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F28EF-CC9C-C8F3-6480-74DC9A4E7C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DDD7F-8B03-2A5E-D27C-CE4150E18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ECC42-40DD-697B-5385-D7DE34C5A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7DE-DD20-4600-BA6D-0213E0EB52CA}" type="datetimeFigureOut">
              <a:rPr lang="en-NL" smtClean="0"/>
              <a:t>01/15/2024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67912-4910-9420-18EC-3E3844F3C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B1360-16F0-8294-D091-F8DC23513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905D-4CF1-4E09-9AFF-4E1E878687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01120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3151-DD8B-1000-C906-654E6F657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11958-7AD4-8930-FAB5-D67DCF431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3E8A0-832E-4160-6D48-F211114F9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607C9-FB28-4DD0-8B5D-B84A357AE4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B92EB5-B1EA-6273-8B67-06F477FF70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00992B-DDF8-6EAA-97B1-92416DD9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7DE-DD20-4600-BA6D-0213E0EB52CA}" type="datetimeFigureOut">
              <a:rPr lang="en-NL" smtClean="0"/>
              <a:t>01/15/2024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C1524D-0C30-28AE-395C-EE30896C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5A5FD5-FDEE-917E-8599-027157020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905D-4CF1-4E09-9AFF-4E1E878687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67304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3EAEB-E829-7209-7401-3ADBCBF51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BE3909-2E28-83C8-1F98-12BEAF144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7DE-DD20-4600-BA6D-0213E0EB52CA}" type="datetimeFigureOut">
              <a:rPr lang="en-NL" smtClean="0"/>
              <a:t>01/15/2024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9B239-A698-FD60-910E-B3D058C93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631C29-FB28-6170-DA36-877A072DE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905D-4CF1-4E09-9AFF-4E1E878687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6101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AA53CC-BE2A-5328-588A-71465247F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7DE-DD20-4600-BA6D-0213E0EB52CA}" type="datetimeFigureOut">
              <a:rPr lang="en-NL" smtClean="0"/>
              <a:t>01/15/2024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DF5602-AA48-D22B-1602-E67D5F20B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E4C7FC-B9D1-34BE-46F0-7145B472F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905D-4CF1-4E09-9AFF-4E1E878687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60915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D66FB-7405-0B75-0614-99AB28835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C8B1B-E8A7-9CC2-AF1D-B6C758056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47CC2-96C5-6783-011F-9AA303508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1530C-B8B0-C439-46C6-C5CB1F004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7DE-DD20-4600-BA6D-0213E0EB52CA}" type="datetimeFigureOut">
              <a:rPr lang="en-NL" smtClean="0"/>
              <a:t>01/15/2024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6AA03-5DA8-9B50-0B30-2F74D7FD4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C443D-F8B4-8117-354C-6A53415C5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905D-4CF1-4E09-9AFF-4E1E878687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9208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93099-4C84-6ED5-7D35-E31DED97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7A29D0-6E66-B636-494F-BEAC3F6EC4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B6B1B5-038E-81A6-763A-E984EBBC0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53B3F-7BF4-E56A-A8CD-F8B96C2C4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7DE-DD20-4600-BA6D-0213E0EB52CA}" type="datetimeFigureOut">
              <a:rPr lang="en-NL" smtClean="0"/>
              <a:t>01/15/2024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B84BB-78DD-37D7-1D14-FDD90E7B7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6F24E-E923-DF53-C0EC-5C74368B0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905D-4CF1-4E09-9AFF-4E1E878687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4419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D54C31-FF53-67D0-B4FD-48C65D0E6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4F4B2-43A8-3BD3-0D36-BBB00BE51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20AC1-5E45-10A2-33B9-F66B5294A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2A7DE-DD20-4600-BA6D-0213E0EB52CA}" type="datetimeFigureOut">
              <a:rPr lang="en-NL" smtClean="0"/>
              <a:t>01/15/2024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F6DB8-E93E-AF6E-B7AE-935BAC7982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45F0D-379C-7A37-231F-3526FC02E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A905D-4CF1-4E09-9AFF-4E1E878687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5635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brary.kwrwater.nl/publication/61802381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ibrary.kwrwater.nl/publication/6051858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edepot.wur.nl/403280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24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FAF7D-41A8-B0B8-A6A4-3AF680C72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62212"/>
            <a:ext cx="9144000" cy="138118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Aquifer Storage Recharge</a:t>
            </a:r>
            <a:br>
              <a:rPr lang="nl-NL" sz="220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r>
              <a:rPr lang="nl-NL" sz="180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David Haasnoot (4897900) &amp; Justin van Beek (4480783)</a:t>
            </a:r>
            <a:br>
              <a:rPr lang="nl-NL" sz="400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66993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F7DA5D-A430-5238-9858-9168C3268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nl-NL" sz="4800">
                <a:solidFill>
                  <a:srgbClr val="FFFFFF"/>
                </a:solidFill>
              </a:rPr>
              <a:t>Design ASR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6F201A-4DB1-E074-5467-7A9708971D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613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1916C-D4E2-386A-B250-5CEAF46B5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 fontAlgn="b"/>
            <a:r>
              <a:rPr lang="en-GB" sz="4000" u="none" strike="noStrike">
                <a:solidFill>
                  <a:srgbClr val="FFFFFF"/>
                </a:solidFill>
                <a:effectLst/>
              </a:rPr>
              <a:t>Schedule for injection, extraction and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5E4A4-9126-BB3E-A065-D2362182A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numCol="2" anchor="ctr">
            <a:normAutofit/>
          </a:bodyPr>
          <a:lstStyle/>
          <a:p>
            <a:pPr lvl="1"/>
            <a:endParaRPr lang="en-GB" sz="2000"/>
          </a:p>
          <a:p>
            <a:pPr lvl="1"/>
            <a:endParaRPr lang="en-GB" sz="2000"/>
          </a:p>
          <a:p>
            <a:pPr lvl="1"/>
            <a:endParaRPr lang="en-GB" sz="2000"/>
          </a:p>
          <a:p>
            <a:pPr lvl="1"/>
            <a:endParaRPr lang="en-NL" sz="2000"/>
          </a:p>
        </p:txBody>
      </p:sp>
    </p:spTree>
    <p:extLst>
      <p:ext uri="{BB962C8B-B14F-4D97-AF65-F5344CB8AC3E}">
        <p14:creationId xmlns:p14="http://schemas.microsoft.com/office/powerpoint/2010/main" val="2006621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F7DA5D-A430-5238-9858-9168C3268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nl-NL" sz="4800" dirty="0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6F201A-4DB1-E074-5467-7A9708971D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927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082A6-3E1E-224A-4384-7B358B7A0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AE9CD-94D5-117A-BFEF-CB19206E0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301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F7DA5D-A430-5238-9858-9168C3268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nl-NL" sz="4800" dirty="0">
                <a:solidFill>
                  <a:srgbClr val="FFFFFF"/>
                </a:solidFill>
              </a:rPr>
              <a:t>Conclusion and take-aways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6F201A-4DB1-E074-5467-7A9708971D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320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A564A-2C3E-87F6-D744-E246C8DA8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0A3FD-EC07-9B6E-443C-1B7DFC2D0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10274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F0D5D0-E8B4-620B-B52A-55752B368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510253"/>
            <a:ext cx="9895951" cy="1033669"/>
          </a:xfrm>
        </p:spPr>
        <p:txBody>
          <a:bodyPr>
            <a:normAutofit/>
          </a:bodyPr>
          <a:lstStyle/>
          <a:p>
            <a:r>
              <a:rPr lang="nl-NL" sz="4000">
                <a:solidFill>
                  <a:srgbClr val="FFFFFF"/>
                </a:solidFill>
              </a:rPr>
              <a:t>References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51479D-0039-57FD-39C4-333996FC3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11" y="774744"/>
            <a:ext cx="10862882" cy="418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387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94833E-D087-03F9-0654-0FE75A0DF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Situation</a:t>
            </a:r>
            <a:endParaRPr lang="en-NL" sz="4000">
              <a:solidFill>
                <a:srgbClr val="FFFFFF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521838F-6405-8D4C-219F-07F9120A9854}"/>
              </a:ext>
            </a:extLst>
          </p:cNvPr>
          <p:cNvGrpSpPr/>
          <p:nvPr/>
        </p:nvGrpSpPr>
        <p:grpSpPr>
          <a:xfrm>
            <a:off x="1868374" y="2112580"/>
            <a:ext cx="8479193" cy="4192806"/>
            <a:chOff x="1074565" y="1690688"/>
            <a:chExt cx="7676143" cy="379571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438AEEB-8AC4-4086-1E38-B6BCC7533C02}"/>
                </a:ext>
              </a:extLst>
            </p:cNvPr>
            <p:cNvGrpSpPr/>
            <p:nvPr/>
          </p:nvGrpSpPr>
          <p:grpSpPr>
            <a:xfrm>
              <a:off x="1074565" y="1690688"/>
              <a:ext cx="7676143" cy="3795712"/>
              <a:chOff x="1074565" y="1690688"/>
              <a:chExt cx="7676143" cy="379571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4F89F7D-0339-3305-A7A6-FD0775E43380}"/>
                  </a:ext>
                </a:extLst>
              </p:cNvPr>
              <p:cNvSpPr/>
              <p:nvPr/>
            </p:nvSpPr>
            <p:spPr>
              <a:xfrm>
                <a:off x="2477729" y="2674374"/>
                <a:ext cx="5761703" cy="27530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3293D4C4-3C2E-6D8A-86CE-E1BFD0C30D19}"/>
                  </a:ext>
                </a:extLst>
              </p:cNvPr>
              <p:cNvCxnSpPr/>
              <p:nvPr/>
            </p:nvCxnSpPr>
            <p:spPr>
              <a:xfrm>
                <a:off x="1966452" y="2644877"/>
                <a:ext cx="0" cy="284152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E194AFF-C017-2A76-04EA-9C57F6FFDE7D}"/>
                  </a:ext>
                </a:extLst>
              </p:cNvPr>
              <p:cNvSpPr txBox="1"/>
              <p:nvPr/>
            </p:nvSpPr>
            <p:spPr>
              <a:xfrm>
                <a:off x="1074565" y="3681558"/>
                <a:ext cx="9176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005840">
                  <a:spcAft>
                    <a:spcPts val="600"/>
                  </a:spcAft>
                </a:pPr>
                <a:r>
                  <a:rPr lang="en-GB" sz="19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20 [m]</a:t>
                </a:r>
                <a:endParaRPr lang="en-NL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52C526C-18C8-D609-CCA7-12121FC4E827}"/>
                  </a:ext>
                </a:extLst>
              </p:cNvPr>
              <p:cNvSpPr txBox="1"/>
              <p:nvPr/>
            </p:nvSpPr>
            <p:spPr>
              <a:xfrm>
                <a:off x="2551366" y="2773017"/>
                <a:ext cx="2011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005840">
                  <a:spcAft>
                    <a:spcPts val="600"/>
                  </a:spcAft>
                </a:pPr>
                <a:r>
                  <a:rPr lang="en-GB" sz="19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10 &lt; k &lt; 40 [m/d]</a:t>
                </a:r>
                <a:endParaRPr lang="en-NL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047FF3-7810-D1C7-CBE5-CF715F628776}"/>
                  </a:ext>
                </a:extLst>
              </p:cNvPr>
              <p:cNvSpPr txBox="1"/>
              <p:nvPr/>
            </p:nvSpPr>
            <p:spPr>
              <a:xfrm>
                <a:off x="2551365" y="4978561"/>
                <a:ext cx="17522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005840">
                  <a:spcAft>
                    <a:spcPts val="600"/>
                  </a:spcAft>
                </a:pPr>
                <a:r>
                  <a:rPr lang="en-GB" sz="19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Salt = 30 [g/l]</a:t>
                </a:r>
                <a:endParaRPr lang="en-NL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1D0CEA7E-2336-DAC3-E7BB-5FE725D47EE7}"/>
                  </a:ext>
                </a:extLst>
              </p:cNvPr>
              <p:cNvCxnSpPr>
                <a:cxnSpLocks/>
                <a:stCxn id="4" idx="0"/>
              </p:cNvCxnSpPr>
              <p:nvPr/>
            </p:nvCxnSpPr>
            <p:spPr>
              <a:xfrm flipV="1">
                <a:off x="5358581" y="1690688"/>
                <a:ext cx="0" cy="983686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055E607-326E-5E72-8235-F03C3D3AE58D}"/>
                  </a:ext>
                </a:extLst>
              </p:cNvPr>
              <p:cNvSpPr txBox="1"/>
              <p:nvPr/>
            </p:nvSpPr>
            <p:spPr>
              <a:xfrm>
                <a:off x="5486399" y="1798450"/>
                <a:ext cx="32643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005840">
                  <a:spcAft>
                    <a:spcPts val="600"/>
                  </a:spcAft>
                </a:pPr>
                <a:r>
                  <a:rPr lang="en-GB" sz="19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40 000 [m^3] in August &amp; July</a:t>
                </a:r>
                <a:endParaRPr lang="en-NL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C30E245-7D8F-DF5C-79FB-C6E8AFA3C7FF}"/>
                  </a:ext>
                </a:extLst>
              </p:cNvPr>
              <p:cNvCxnSpPr/>
              <p:nvPr/>
            </p:nvCxnSpPr>
            <p:spPr>
              <a:xfrm>
                <a:off x="5172639" y="2032041"/>
                <a:ext cx="0" cy="284152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B009CB9-465B-386A-1807-9135B4E7DE68}"/>
                  </a:ext>
                </a:extLst>
              </p:cNvPr>
              <p:cNvCxnSpPr/>
              <p:nvPr/>
            </p:nvCxnSpPr>
            <p:spPr>
              <a:xfrm>
                <a:off x="5508304" y="2008238"/>
                <a:ext cx="0" cy="284152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228DE73-1FFD-4716-9CEB-BE3F3F499268}"/>
                </a:ext>
              </a:extLst>
            </p:cNvPr>
            <p:cNvSpPr txBox="1"/>
            <p:nvPr/>
          </p:nvSpPr>
          <p:spPr>
            <a:xfrm>
              <a:off x="6404397" y="2810115"/>
              <a:ext cx="17522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1005840">
                <a:spcAft>
                  <a:spcPts val="600"/>
                </a:spcAft>
              </a:pPr>
              <a:r>
                <a:rPr lang="en-GB" sz="1980" kern="1200">
                  <a:solidFill>
                    <a:srgbClr val="595353"/>
                  </a:solidFill>
                  <a:latin typeface="+mn-lt"/>
                  <a:ea typeface="+mn-ea"/>
                  <a:cs typeface="+mn-cs"/>
                </a:rPr>
                <a:t>0.25 &lt; </a:t>
              </a:r>
              <a:r>
                <a:rPr lang="el-GR" sz="1980" kern="1200">
                  <a:solidFill>
                    <a:srgbClr val="595353"/>
                  </a:solidFill>
                  <a:latin typeface="+mn-lt"/>
                  <a:ea typeface="+mn-ea"/>
                  <a:cs typeface="+mn-cs"/>
                </a:rPr>
                <a:t>φ</a:t>
              </a:r>
              <a:r>
                <a:rPr lang="nl-NL" sz="1980" kern="1200">
                  <a:solidFill>
                    <a:srgbClr val="595353"/>
                  </a:solidFill>
                  <a:latin typeface="+mn-lt"/>
                  <a:ea typeface="+mn-ea"/>
                  <a:cs typeface="+mn-cs"/>
                </a:rPr>
                <a:t> &lt; 0.5 [-] </a:t>
              </a:r>
            </a:p>
            <a:p>
              <a:pPr algn="r" defTabSz="1005840">
                <a:spcAft>
                  <a:spcPts val="600"/>
                </a:spcAft>
              </a:pPr>
              <a:r>
                <a:rPr lang="nl-NL" sz="1980" kern="1200">
                  <a:solidFill>
                    <a:srgbClr val="595353"/>
                  </a:solidFill>
                  <a:latin typeface="+mn-lt"/>
                  <a:ea typeface="+mn-ea"/>
                  <a:cs typeface="+mn-cs"/>
                </a:rPr>
                <a:t>0.5 &lt; </a:t>
              </a:r>
              <a:r>
                <a:rPr lang="el-GR" sz="1980" kern="1200">
                  <a:solidFill>
                    <a:srgbClr val="595353"/>
                  </a:solidFill>
                  <a:latin typeface="+mn-lt"/>
                  <a:ea typeface="+mn-ea"/>
                  <a:cs typeface="+mn-cs"/>
                </a:rPr>
                <a:t>α</a:t>
              </a:r>
              <a:r>
                <a:rPr lang="nl-NL" sz="1980" kern="1200">
                  <a:solidFill>
                    <a:srgbClr val="595353"/>
                  </a:solidFill>
                  <a:latin typeface="+mn-lt"/>
                  <a:ea typeface="+mn-ea"/>
                  <a:cs typeface="+mn-cs"/>
                </a:rPr>
                <a:t> &lt; 2 [m]</a:t>
              </a:r>
              <a:endParaRPr lang="en-NL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3230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547D8-9223-28BB-4F2D-34DBFC91C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nl-NL" sz="4800">
                <a:solidFill>
                  <a:srgbClr val="FFFFFF"/>
                </a:solidFill>
              </a:rPr>
              <a:t>Methodology and rules of thumb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449ADB-FF59-9758-1A1E-1DBA8C5C7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107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1916C-D4E2-386A-B250-5CEAF46B5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Comparable systems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68A9DAF-7687-EFB7-BEF3-5C3B1C80FC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1532241"/>
            <a:ext cx="7225748" cy="379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906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94833E-D087-03F9-0654-0FE75A0DF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Maximum infiltration rate</a:t>
            </a:r>
            <a:endParaRPr lang="en-NL" sz="4000" dirty="0">
              <a:solidFill>
                <a:srgbClr val="FFFFFF"/>
              </a:solidFill>
            </a:endParaRP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47FFA1EF-8E4E-6F14-756C-7CF07C36B8CB}"/>
              </a:ext>
            </a:extLst>
          </p:cNvPr>
          <p:cNvSpPr txBox="1">
            <a:spLocks/>
          </p:cNvSpPr>
          <p:nvPr/>
        </p:nvSpPr>
        <p:spPr>
          <a:xfrm>
            <a:off x="615577" y="2243226"/>
            <a:ext cx="6695050" cy="38823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0027" lvl="5" indent="0">
              <a:buFont typeface="Arial" panose="020B0604020202020204" pitchFamily="34" charset="0"/>
              <a:buNone/>
            </a:pPr>
            <a:r>
              <a:rPr lang="nl-NL"/>
              <a:t>			                    </a:t>
            </a:r>
            <a:br>
              <a:rPr lang="nl-NL"/>
            </a:br>
            <a:r>
              <a:rPr lang="nl-NL"/>
              <a:t>			 (De Glee)</a:t>
            </a:r>
          </a:p>
          <a:p>
            <a:pPr marL="612824" lvl="5" indent="-342797"/>
            <a:endParaRPr lang="nl-NL"/>
          </a:p>
          <a:p>
            <a:endParaRPr lang="nl-NL"/>
          </a:p>
          <a:p>
            <a:pPr marL="882635" lvl="3" indent="-342797"/>
            <a:r>
              <a:rPr lang="nl-NL" sz="1600" i="1"/>
              <a:t>k</a:t>
            </a:r>
            <a:r>
              <a:rPr lang="nl-NL" sz="1600"/>
              <a:t> = hydraulic conducitivity of aquifer (m/d)</a:t>
            </a:r>
          </a:p>
          <a:p>
            <a:pPr marL="882635" lvl="3" indent="-342797"/>
            <a:r>
              <a:rPr lang="nl-NL" sz="1600" i="1"/>
              <a:t>D</a:t>
            </a:r>
            <a:r>
              <a:rPr lang="nl-NL" sz="1600"/>
              <a:t> = thickness of aquifer (m)</a:t>
            </a:r>
          </a:p>
          <a:p>
            <a:pPr marL="882635" lvl="3" indent="-342797"/>
            <a:r>
              <a:rPr lang="nl-NL" sz="1600" i="1"/>
              <a:t>c</a:t>
            </a:r>
            <a:r>
              <a:rPr lang="nl-NL" sz="1600"/>
              <a:t> = hydraulic resistance of confining layer (d)</a:t>
            </a:r>
          </a:p>
          <a:p>
            <a:pPr marL="882635" lvl="3" indent="-342797"/>
            <a:r>
              <a:rPr lang="nl-NL" sz="1600" i="1"/>
              <a:t>r</a:t>
            </a:r>
            <a:r>
              <a:rPr lang="nl-NL" sz="1600" i="1" baseline="-25000"/>
              <a:t>well</a:t>
            </a:r>
            <a:r>
              <a:rPr lang="nl-NL" sz="1600"/>
              <a:t> = well radius (m)</a:t>
            </a:r>
          </a:p>
          <a:p>
            <a:pPr marL="882635" lvl="3" indent="-342797"/>
            <a:r>
              <a:rPr lang="nl-NL" sz="1600" i="1"/>
              <a:t>h</a:t>
            </a:r>
            <a:r>
              <a:rPr lang="nl-NL" sz="1600" i="1" baseline="-25000"/>
              <a:t>in</a:t>
            </a:r>
            <a:r>
              <a:rPr lang="nl-NL" sz="1600"/>
              <a:t> = infiltration head (m + land surface)</a:t>
            </a:r>
          </a:p>
          <a:p>
            <a:pPr marL="882635" lvl="3" indent="-342797"/>
            <a:r>
              <a:rPr lang="nl-NL" sz="1600" i="1"/>
              <a:t>h</a:t>
            </a:r>
            <a:r>
              <a:rPr lang="nl-NL" sz="1600" i="1" baseline="-25000"/>
              <a:t>0</a:t>
            </a:r>
            <a:r>
              <a:rPr lang="nl-NL" sz="1600"/>
              <a:t> = natural hydraulic head in aquifer (m + land surface)</a:t>
            </a:r>
          </a:p>
          <a:p>
            <a:pPr lvl="3" indent="0">
              <a:buFont typeface="Arial" panose="020B0604020202020204" pitchFamily="34" charset="0"/>
              <a:buNone/>
            </a:pPr>
            <a:endParaRPr lang="nl-NL" sz="1600"/>
          </a:p>
          <a:p>
            <a:pPr marL="342797" indent="-342797"/>
            <a:endParaRPr lang="nl-NL"/>
          </a:p>
          <a:p>
            <a:pPr marL="342797" indent="-342797"/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C2DAD4B-F61E-0D2E-98B7-93919D612A9B}"/>
                  </a:ext>
                </a:extLst>
              </p:cNvPr>
              <p:cNvSpPr txBox="1"/>
              <p:nvPr/>
            </p:nvSpPr>
            <p:spPr>
              <a:xfrm>
                <a:off x="1136963" y="2274360"/>
                <a:ext cx="2257979" cy="940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17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799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nl-NL" sz="1799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nl-NL" sz="1799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sz="1799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799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nl-NL" sz="1799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nl-NL" sz="1799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𝑘𝐷</m:t>
                          </m:r>
                          <m:d>
                            <m:dPr>
                              <m:ctrlPr>
                                <a:rPr lang="nl-NL" sz="179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nl-NL" sz="1799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sz="1799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nl-NL" sz="1799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  <m:r>
                                <a:rPr lang="nl-NL" sz="179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nl-NL" sz="1799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sz="1799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nl-NL" sz="1799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nl-NL" sz="179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nl-NL" sz="1799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nl-NL" sz="1799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nl-NL" sz="1799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ad>
                                        <m:radPr>
                                          <m:degHide m:val="on"/>
                                          <m:ctrlPr>
                                            <a:rPr lang="nl-NL" sz="1799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nl-NL" sz="1799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𝑘𝐷𝑐</m:t>
                                          </m:r>
                                        </m:e>
                                      </m:rad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nl-NL" sz="1799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nl-NL" sz="1799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nl-NL" sz="1799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𝑤𝑒𝑙𝑙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nl-NL" sz="1799" dirty="0" err="1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C2DAD4B-F61E-0D2E-98B7-93919D612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963" y="2274360"/>
                <a:ext cx="2257979" cy="9405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0C344DED-FF9B-7E8C-6BEF-5FF8C99C0007}"/>
              </a:ext>
            </a:extLst>
          </p:cNvPr>
          <p:cNvGrpSpPr/>
          <p:nvPr/>
        </p:nvGrpSpPr>
        <p:grpSpPr>
          <a:xfrm>
            <a:off x="6096000" y="1924820"/>
            <a:ext cx="5952055" cy="3867099"/>
            <a:chOff x="6095967" y="1680504"/>
            <a:chExt cx="5952055" cy="3867099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A3E5A42-4395-FACA-EA06-BA4EA1AC6C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632" b="50000"/>
            <a:stretch/>
          </p:blipFill>
          <p:spPr>
            <a:xfrm>
              <a:off x="6167989" y="1680504"/>
              <a:ext cx="5880033" cy="3716063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742E881-3910-DFE3-9A0E-7CB7A8E5C6B3}"/>
                </a:ext>
              </a:extLst>
            </p:cNvPr>
            <p:cNvSpPr txBox="1"/>
            <p:nvPr/>
          </p:nvSpPr>
          <p:spPr>
            <a:xfrm>
              <a:off x="6167989" y="5301446"/>
              <a:ext cx="5676310" cy="2461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nl-NL" sz="1000" dirty="0"/>
                <a:t>Van Dooren et al. (2020): </a:t>
              </a:r>
              <a:r>
                <a:rPr lang="nl-NL" sz="1000" dirty="0">
                  <a:hlinkClick r:id="rId4"/>
                </a:rPr>
                <a:t>https://library.kwrwater.nl/publication/61802381/</a:t>
              </a:r>
              <a:r>
                <a:rPr lang="nl-NL" sz="1000" dirty="0"/>
                <a:t>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7D8820B-BC2E-5F7E-AB6C-774359CE525D}"/>
                </a:ext>
              </a:extLst>
            </p:cNvPr>
            <p:cNvSpPr txBox="1"/>
            <p:nvPr/>
          </p:nvSpPr>
          <p:spPr>
            <a:xfrm>
              <a:off x="6095967" y="2113018"/>
              <a:ext cx="287990" cy="215388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nl-NL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nl-NL" sz="1400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</a:t>
              </a:r>
              <a:endParaRPr lang="nl-NL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EC6B12D-3E52-804E-7930-6C269782A3A0}"/>
                </a:ext>
              </a:extLst>
            </p:cNvPr>
            <p:cNvSpPr txBox="1"/>
            <p:nvPr/>
          </p:nvSpPr>
          <p:spPr>
            <a:xfrm>
              <a:off x="6095967" y="2904900"/>
              <a:ext cx="287990" cy="215388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nl-NL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nl-NL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nl-NL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8546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94833E-D087-03F9-0654-0FE75A0DF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Particle mobilization</a:t>
            </a:r>
            <a:endParaRPr lang="en-NL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3">
                <a:extLst>
                  <a:ext uri="{FF2B5EF4-FFF2-40B4-BE49-F238E27FC236}">
                    <a16:creationId xmlns:a16="http://schemas.microsoft.com/office/drawing/2014/main" id="{1D7D5238-D5D6-2DB1-5635-14EC5D63EC3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37635" y="2409579"/>
                <a:ext cx="8422793" cy="3882309"/>
              </a:xfrm>
              <a:prstGeom prst="rect">
                <a:avLst/>
              </a:prstGeom>
            </p:spPr>
            <p:txBody>
              <a:bodyPr numCol="2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797" indent="-342797"/>
                <a:endParaRPr lang="nl-NL" dirty="0">
                  <a:latin typeface="Cambria Math" panose="02040503050406030204" pitchFamily="18" charset="0"/>
                </a:endParaRPr>
              </a:p>
              <a:p>
                <a:pPr marL="342797" indent="-342797"/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nl-NL" i="1" baseline="-25000" dirty="0" err="1" smtClean="0"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nl-NL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nl-NL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nl-NL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rad>
                      </m:num>
                      <m:den>
                        <m:r>
                          <a:rPr lang="nl-NL" i="1" dirty="0" smtClean="0">
                            <a:latin typeface="Cambria Math" panose="02040503050406030204" pitchFamily="18" charset="0"/>
                          </a:rPr>
                          <m:t>30</m:t>
                        </m:r>
                      </m:den>
                    </m:f>
                    <m:r>
                      <a:rPr lang="nl-NL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l-NL" dirty="0"/>
                  <a:t>	(Huisman, </a:t>
                </a:r>
                <a:r>
                  <a:rPr lang="nl-NL" dirty="0" err="1"/>
                  <a:t>empirical</a:t>
                </a:r>
                <a:r>
                  <a:rPr lang="nl-NL" dirty="0"/>
                  <a:t>)</a:t>
                </a:r>
              </a:p>
              <a:p>
                <a:pPr marL="342797" indent="-342797"/>
                <a:endParaRPr lang="nl-NL" i="1" dirty="0">
                  <a:latin typeface="Cambria Math" panose="02040503050406030204" pitchFamily="18" charset="0"/>
                </a:endParaRPr>
              </a:p>
              <a:p>
                <a:pPr marL="342797" indent="-342797"/>
                <a:endParaRPr lang="nl-NL" i="1" dirty="0">
                  <a:latin typeface="Cambria Math" panose="02040503050406030204" pitchFamily="18" charset="0"/>
                </a:endParaRPr>
              </a:p>
              <a:p>
                <a:pPr marL="342797" indent="-342797"/>
                <a:endParaRPr lang="nl-NL" i="1" dirty="0">
                  <a:latin typeface="Cambria Math" panose="02040503050406030204" pitchFamily="18" charset="0"/>
                </a:endParaRPr>
              </a:p>
              <a:p>
                <a:pPr marL="342797" indent="-342797"/>
                <a:endParaRPr lang="nl-NL" i="1" dirty="0">
                  <a:latin typeface="Cambria Math" panose="02040503050406030204" pitchFamily="18" charset="0"/>
                </a:endParaRPr>
              </a:p>
              <a:p>
                <a:pPr marL="342797" indent="-342797"/>
                <a:endParaRPr lang="nl-NL" i="1" dirty="0">
                  <a:latin typeface="Cambria Math" panose="02040503050406030204" pitchFamily="18" charset="0"/>
                </a:endParaRPr>
              </a:p>
              <a:p>
                <a:pPr marL="342797" indent="-342797"/>
                <a14:m>
                  <m:oMath xmlns:m="http://schemas.openxmlformats.org/officeDocument/2006/math">
                    <m:sSub>
                      <m:sSub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nl-NL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nl-NL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nl-NL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nl-NL" i="1" smtClean="0">
                        <a:latin typeface="Cambria Math" panose="02040503050406030204" pitchFamily="18" charset="0"/>
                      </a:rPr>
                      <m:t>∗2</m:t>
                    </m:r>
                    <m:r>
                      <a:rPr lang="nl-NL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nl-N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nl-NL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nl-NL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𝑤𝑒𝑙𝑙</m:t>
                        </m:r>
                      </m:sub>
                    </m:sSub>
                  </m:oMath>
                </a14:m>
                <a:endParaRPr lang="nl-NL" dirty="0"/>
              </a:p>
              <a:p>
                <a:pPr marL="882635" lvl="3" indent="-342797"/>
                <a:r>
                  <a:rPr lang="nl-NL" sz="1799" i="1" dirty="0"/>
                  <a:t>L</a:t>
                </a:r>
                <a:r>
                  <a:rPr lang="nl-NL" sz="1799" dirty="0"/>
                  <a:t> = screen </a:t>
                </a:r>
                <a:r>
                  <a:rPr lang="nl-NL" sz="1799" dirty="0" err="1"/>
                  <a:t>length</a:t>
                </a:r>
                <a:r>
                  <a:rPr lang="nl-NL" sz="1799" dirty="0"/>
                  <a:t> (m)</a:t>
                </a:r>
              </a:p>
              <a:p>
                <a:pPr marL="882635" lvl="3" indent="-342797"/>
                <a:r>
                  <a:rPr lang="nl-NL" sz="1799" i="1" dirty="0" err="1"/>
                  <a:t>r</a:t>
                </a:r>
                <a:r>
                  <a:rPr lang="nl-NL" sz="1799" i="1" baseline="-25000" dirty="0" err="1"/>
                  <a:t>well</a:t>
                </a:r>
                <a:r>
                  <a:rPr lang="nl-NL" sz="1799" i="1" dirty="0"/>
                  <a:t> </a:t>
                </a:r>
                <a:r>
                  <a:rPr lang="nl-NL" sz="1799" dirty="0"/>
                  <a:t>= well radius (m)</a:t>
                </a:r>
              </a:p>
              <a:p>
                <a:pPr marL="882635" lvl="3" indent="-342797"/>
                <a:r>
                  <a:rPr lang="nl-NL" sz="1799" i="1" dirty="0"/>
                  <a:t>k</a:t>
                </a:r>
                <a:r>
                  <a:rPr lang="nl-NL" sz="1799" dirty="0"/>
                  <a:t> = </a:t>
                </a:r>
                <a:r>
                  <a:rPr lang="nl-NL" sz="1799" dirty="0" err="1"/>
                  <a:t>hydraulic</a:t>
                </a:r>
                <a:r>
                  <a:rPr lang="nl-NL" sz="1799" dirty="0"/>
                  <a:t> </a:t>
                </a:r>
                <a:r>
                  <a:rPr lang="nl-NL" sz="1799" dirty="0" err="1"/>
                  <a:t>conductivity</a:t>
                </a:r>
                <a:r>
                  <a:rPr lang="nl-NL" sz="1799" dirty="0"/>
                  <a:t> (in </a:t>
                </a:r>
                <a:r>
                  <a:rPr lang="nl-NL" sz="1799" b="1" u="sng" dirty="0"/>
                  <a:t>m/s</a:t>
                </a:r>
                <a:r>
                  <a:rPr lang="nl-NL" sz="1799" dirty="0"/>
                  <a:t>)</a:t>
                </a:r>
              </a:p>
              <a:p>
                <a:pPr lvl="3" indent="0">
                  <a:buFont typeface="Arial" panose="020B0604020202020204" pitchFamily="34" charset="0"/>
                  <a:buNone/>
                </a:pPr>
                <a:endParaRPr lang="nl-NL" sz="1000" dirty="0"/>
              </a:p>
              <a:p>
                <a:pPr lvl="3" indent="0">
                  <a:buFont typeface="Arial" panose="020B0604020202020204" pitchFamily="34" charset="0"/>
                  <a:buNone/>
                </a:pPr>
                <a:endParaRPr lang="nl-NL" sz="1000" dirty="0"/>
              </a:p>
              <a:p>
                <a:pPr lvl="3" indent="0">
                  <a:buFont typeface="Arial" panose="020B0604020202020204" pitchFamily="34" charset="0"/>
                  <a:buNone/>
                </a:pPr>
                <a:r>
                  <a:rPr lang="nl-NL" sz="1000" dirty="0"/>
                  <a:t>Van der Schans &amp; Meerkerk (2019): </a:t>
                </a:r>
                <a:r>
                  <a:rPr lang="nl-NL" sz="1000" dirty="0">
                    <a:hlinkClick r:id="rId3"/>
                  </a:rPr>
                  <a:t>https://library.kwrwater.nl/publication/60518580/</a:t>
                </a:r>
                <a:r>
                  <a:rPr lang="nl-NL" sz="1000" dirty="0"/>
                  <a:t> </a:t>
                </a:r>
              </a:p>
              <a:p>
                <a:pPr lvl="3" indent="0">
                  <a:buFont typeface="Arial" panose="020B0604020202020204" pitchFamily="34" charset="0"/>
                  <a:buNone/>
                </a:pPr>
                <a:r>
                  <a:rPr lang="nl-NL" sz="1000" dirty="0"/>
                  <a:t>Olsthoorn (1976): </a:t>
                </a:r>
                <a:r>
                  <a:rPr lang="nl-NL" sz="1000" dirty="0">
                    <a:hlinkClick r:id="rId4"/>
                  </a:rPr>
                  <a:t>https://edepot.wur.nl/403280</a:t>
                </a:r>
                <a:r>
                  <a:rPr lang="nl-NL" sz="1000" dirty="0"/>
                  <a:t> </a:t>
                </a:r>
              </a:p>
              <a:p>
                <a:endParaRPr lang="nl-NL" dirty="0"/>
              </a:p>
            </p:txBody>
          </p:sp>
        </mc:Choice>
        <mc:Fallback>
          <p:sp>
            <p:nvSpPr>
              <p:cNvPr id="3" name="Content Placeholder 3">
                <a:extLst>
                  <a:ext uri="{FF2B5EF4-FFF2-40B4-BE49-F238E27FC236}">
                    <a16:creationId xmlns:a16="http://schemas.microsoft.com/office/drawing/2014/main" id="{1D7D5238-D5D6-2DB1-5635-14EC5D63E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635" y="2409579"/>
                <a:ext cx="8422793" cy="38823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8291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94833E-D087-03F9-0654-0FE75A0DF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Soil compaction </a:t>
            </a:r>
            <a:endParaRPr lang="en-NL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3">
                <a:extLst>
                  <a:ext uri="{FF2B5EF4-FFF2-40B4-BE49-F238E27FC236}">
                    <a16:creationId xmlns:a16="http://schemas.microsoft.com/office/drawing/2014/main" id="{9D2068AC-7B67-20D6-DB20-9395F347EC2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8198" y="2413668"/>
                <a:ext cx="6881447" cy="3882309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797" indent="-342797"/>
                <a:r>
                  <a:rPr lang="nl-NL" dirty="0"/>
                  <a:t>Koppejan: </a:t>
                </a:r>
                <a14:m>
                  <m:oMath xmlns:m="http://schemas.openxmlformats.org/officeDocument/2006/math">
                    <m:r>
                      <a:rPr lang="nl-NL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nl-NL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nl-NL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NL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nl-NL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nl-NL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r>
                          <a:rPr lang="nl-NL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nl-NL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nl-NL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d>
                              <m:dPr>
                                <m:ctrlPr>
                                  <a:rPr lang="nl-NL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nl-NL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nl-NL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nl-NL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nl-NL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m:rPr>
                        <m:sty m:val="p"/>
                      </m:rPr>
                      <a:rPr lang="nl-NL" smtClean="0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nl-NL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  <m:r>
                              <a:rPr lang="nl-NL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nl-NL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nl-NL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nl-NL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nl-NL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nl-NL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num>
                          <m:den>
                            <m:r>
                              <a:rPr lang="nl-NL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den>
                        </m:f>
                      </m:e>
                    </m:d>
                  </m:oMath>
                </a14:m>
                <a:endParaRPr lang="nl-NL" dirty="0">
                  <a:latin typeface="Cambria Math" panose="02040503050406030204" pitchFamily="18" charset="0"/>
                </a:endParaRPr>
              </a:p>
              <a:p>
                <a:pPr marL="882635" lvl="3" indent="-342797"/>
                <a:r>
                  <a:rPr lang="nl-NL" sz="1799" i="1" dirty="0">
                    <a:latin typeface="Cambria Math" panose="02040503050406030204" pitchFamily="18" charset="0"/>
                  </a:rPr>
                  <a:t>Z</a:t>
                </a:r>
                <a:r>
                  <a:rPr lang="nl-NL" sz="1799" dirty="0">
                    <a:latin typeface="Cambria Math" panose="02040503050406030204" pitchFamily="18" charset="0"/>
                  </a:rPr>
                  <a:t> = </a:t>
                </a:r>
                <a:r>
                  <a:rPr lang="nl-NL" sz="1799" dirty="0" err="1">
                    <a:latin typeface="Cambria Math" panose="02040503050406030204" pitchFamily="18" charset="0"/>
                  </a:rPr>
                  <a:t>soil</a:t>
                </a:r>
                <a:r>
                  <a:rPr lang="nl-NL" sz="1799" dirty="0">
                    <a:latin typeface="Cambria Math" panose="02040503050406030204" pitchFamily="18" charset="0"/>
                  </a:rPr>
                  <a:t> </a:t>
                </a:r>
                <a:r>
                  <a:rPr lang="nl-NL" sz="1799" dirty="0" err="1">
                    <a:latin typeface="Cambria Math" panose="02040503050406030204" pitchFamily="18" charset="0"/>
                  </a:rPr>
                  <a:t>compaction</a:t>
                </a:r>
                <a:r>
                  <a:rPr lang="nl-NL" sz="1799" dirty="0">
                    <a:latin typeface="Cambria Math" panose="02040503050406030204" pitchFamily="18" charset="0"/>
                  </a:rPr>
                  <a:t> (m)</a:t>
                </a:r>
              </a:p>
              <a:p>
                <a:pPr marL="882635" lvl="3" indent="-342797"/>
                <a:r>
                  <a:rPr lang="nl-NL" sz="1799" i="1" dirty="0">
                    <a:latin typeface="Cambria Math" panose="02040503050406030204" pitchFamily="18" charset="0"/>
                  </a:rPr>
                  <a:t>d</a:t>
                </a:r>
                <a:r>
                  <a:rPr lang="nl-NL" sz="1799" dirty="0">
                    <a:latin typeface="Cambria Math" panose="02040503050406030204" pitchFamily="18" charset="0"/>
                  </a:rPr>
                  <a:t> = </a:t>
                </a:r>
                <a:r>
                  <a:rPr lang="nl-NL" sz="1799" dirty="0" err="1">
                    <a:latin typeface="Cambria Math" panose="02040503050406030204" pitchFamily="18" charset="0"/>
                  </a:rPr>
                  <a:t>thickness</a:t>
                </a:r>
                <a:r>
                  <a:rPr lang="nl-NL" sz="1799" dirty="0">
                    <a:latin typeface="Cambria Math" panose="02040503050406030204" pitchFamily="18" charset="0"/>
                  </a:rPr>
                  <a:t> of </a:t>
                </a:r>
                <a:r>
                  <a:rPr lang="nl-NL" sz="1799" dirty="0" err="1">
                    <a:latin typeface="Cambria Math" panose="02040503050406030204" pitchFamily="18" charset="0"/>
                  </a:rPr>
                  <a:t>confining</a:t>
                </a:r>
                <a:r>
                  <a:rPr lang="nl-NL" sz="1799" dirty="0">
                    <a:latin typeface="Cambria Math" panose="02040503050406030204" pitchFamily="18" charset="0"/>
                  </a:rPr>
                  <a:t> layer (m)</a:t>
                </a:r>
              </a:p>
              <a:p>
                <a:pPr marL="882635" lvl="3" indent="-342797"/>
                <a:r>
                  <a:rPr lang="nl-NL" sz="1799" i="1" dirty="0" err="1">
                    <a:latin typeface="Cambria Math" panose="02040503050406030204" pitchFamily="18" charset="0"/>
                  </a:rPr>
                  <a:t>C</a:t>
                </a:r>
                <a:r>
                  <a:rPr lang="nl-NL" sz="1799" i="1" baseline="-25000" dirty="0" err="1">
                    <a:latin typeface="Cambria Math" panose="02040503050406030204" pitchFamily="18" charset="0"/>
                  </a:rPr>
                  <a:t>p</a:t>
                </a:r>
                <a:r>
                  <a:rPr lang="nl-NL" sz="1799" dirty="0">
                    <a:latin typeface="Cambria Math" panose="02040503050406030204" pitchFamily="18" charset="0"/>
                  </a:rPr>
                  <a:t> = </a:t>
                </a:r>
                <a:r>
                  <a:rPr lang="nl-NL" sz="1799" dirty="0" err="1">
                    <a:latin typeface="Cambria Math" panose="02040503050406030204" pitchFamily="18" charset="0"/>
                  </a:rPr>
                  <a:t>primary</a:t>
                </a:r>
                <a:r>
                  <a:rPr lang="nl-NL" sz="1799" dirty="0">
                    <a:latin typeface="Cambria Math" panose="02040503050406030204" pitchFamily="18" charset="0"/>
                  </a:rPr>
                  <a:t> </a:t>
                </a:r>
                <a:r>
                  <a:rPr lang="nl-NL" sz="1799" dirty="0" err="1">
                    <a:latin typeface="Cambria Math" panose="02040503050406030204" pitchFamily="18" charset="0"/>
                  </a:rPr>
                  <a:t>compaction</a:t>
                </a:r>
                <a:r>
                  <a:rPr lang="nl-NL" sz="1799" dirty="0">
                    <a:latin typeface="Cambria Math" panose="02040503050406030204" pitchFamily="18" charset="0"/>
                  </a:rPr>
                  <a:t> constant (-)</a:t>
                </a:r>
              </a:p>
              <a:p>
                <a:pPr marL="882635" lvl="3" indent="-342797"/>
                <a:r>
                  <a:rPr lang="nl-NL" sz="1799" i="1" dirty="0">
                    <a:latin typeface="Cambria Math" panose="02040503050406030204" pitchFamily="18" charset="0"/>
                  </a:rPr>
                  <a:t>C</a:t>
                </a:r>
                <a:r>
                  <a:rPr lang="nl-NL" sz="1799" i="1" baseline="-25000" dirty="0">
                    <a:latin typeface="Cambria Math" panose="02040503050406030204" pitchFamily="18" charset="0"/>
                  </a:rPr>
                  <a:t>s</a:t>
                </a:r>
                <a:r>
                  <a:rPr lang="nl-NL" sz="1799" dirty="0">
                    <a:latin typeface="Cambria Math" panose="02040503050406030204" pitchFamily="18" charset="0"/>
                  </a:rPr>
                  <a:t> = </a:t>
                </a:r>
                <a:r>
                  <a:rPr lang="nl-NL" sz="1799" dirty="0" err="1">
                    <a:latin typeface="Cambria Math" panose="02040503050406030204" pitchFamily="18" charset="0"/>
                  </a:rPr>
                  <a:t>secular</a:t>
                </a:r>
                <a:r>
                  <a:rPr lang="nl-NL" sz="1799" dirty="0">
                    <a:latin typeface="Cambria Math" panose="02040503050406030204" pitchFamily="18" charset="0"/>
                  </a:rPr>
                  <a:t> </a:t>
                </a:r>
                <a:r>
                  <a:rPr lang="nl-NL" sz="1799" dirty="0" err="1">
                    <a:latin typeface="Cambria Math" panose="02040503050406030204" pitchFamily="18" charset="0"/>
                  </a:rPr>
                  <a:t>compaction</a:t>
                </a:r>
                <a:r>
                  <a:rPr lang="nl-NL" sz="1799" dirty="0">
                    <a:latin typeface="Cambria Math" panose="02040503050406030204" pitchFamily="18" charset="0"/>
                  </a:rPr>
                  <a:t> constant (-)</a:t>
                </a:r>
              </a:p>
              <a:p>
                <a:pPr marL="882635" lvl="3" indent="-342797"/>
                <a:r>
                  <a:rPr lang="el-GR" sz="1799" i="1" dirty="0">
                    <a:latin typeface="Cambria Math" panose="02040503050406030204" pitchFamily="18" charset="0"/>
                  </a:rPr>
                  <a:t>Φ</a:t>
                </a:r>
                <a:r>
                  <a:rPr lang="nl-NL" sz="1799" dirty="0">
                    <a:latin typeface="Cambria Math" panose="02040503050406030204" pitchFamily="18" charset="0"/>
                  </a:rPr>
                  <a:t> = </a:t>
                </a:r>
                <a:r>
                  <a:rPr lang="nl-NL" sz="1799" dirty="0" err="1">
                    <a:latin typeface="Cambria Math" panose="02040503050406030204" pitchFamily="18" charset="0"/>
                  </a:rPr>
                  <a:t>pore</a:t>
                </a:r>
                <a:r>
                  <a:rPr lang="nl-NL" sz="1799" dirty="0">
                    <a:latin typeface="Cambria Math" panose="02040503050406030204" pitchFamily="18" charset="0"/>
                  </a:rPr>
                  <a:t> </a:t>
                </a:r>
                <a:r>
                  <a:rPr lang="nl-NL" sz="1799" dirty="0" err="1">
                    <a:latin typeface="Cambria Math" panose="02040503050406030204" pitchFamily="18" charset="0"/>
                  </a:rPr>
                  <a:t>pressure</a:t>
                </a:r>
                <a:r>
                  <a:rPr lang="nl-NL" sz="1799" dirty="0">
                    <a:latin typeface="Cambria Math" panose="02040503050406030204" pitchFamily="18" charset="0"/>
                  </a:rPr>
                  <a:t> (</a:t>
                </a:r>
                <a:r>
                  <a:rPr lang="nl-NL" sz="1799" dirty="0" err="1">
                    <a:latin typeface="Cambria Math" panose="02040503050406030204" pitchFamily="18" charset="0"/>
                  </a:rPr>
                  <a:t>kN</a:t>
                </a:r>
                <a:r>
                  <a:rPr lang="nl-NL" sz="1799" dirty="0">
                    <a:latin typeface="Cambria Math" panose="02040503050406030204" pitchFamily="18" charset="0"/>
                  </a:rPr>
                  <a:t>/m</a:t>
                </a:r>
                <a:r>
                  <a:rPr lang="nl-NL" sz="1799" baseline="30000" dirty="0">
                    <a:latin typeface="Cambria Math" panose="02040503050406030204" pitchFamily="18" charset="0"/>
                  </a:rPr>
                  <a:t>2</a:t>
                </a:r>
                <a:r>
                  <a:rPr lang="nl-NL" sz="1799" dirty="0">
                    <a:latin typeface="Cambria Math" panose="02040503050406030204" pitchFamily="18" charset="0"/>
                  </a:rPr>
                  <a:t>)</a:t>
                </a:r>
              </a:p>
              <a:p>
                <a:pPr marL="882635" lvl="3" indent="-342797"/>
                <a:r>
                  <a:rPr lang="nl-NL" sz="1799" i="1" dirty="0">
                    <a:latin typeface="Cambria Math" panose="02040503050406030204" pitchFamily="18" charset="0"/>
                  </a:rPr>
                  <a:t>d</a:t>
                </a:r>
                <a:r>
                  <a:rPr lang="el-GR" sz="1799" i="1" dirty="0">
                    <a:latin typeface="Cambria Math" panose="02040503050406030204" pitchFamily="18" charset="0"/>
                  </a:rPr>
                  <a:t>Φ</a:t>
                </a:r>
                <a:r>
                  <a:rPr lang="nl-NL" sz="1799" i="1" dirty="0">
                    <a:latin typeface="Cambria Math" panose="02040503050406030204" pitchFamily="18" charset="0"/>
                  </a:rPr>
                  <a:t> </a:t>
                </a:r>
                <a:r>
                  <a:rPr lang="nl-NL" sz="1799" dirty="0">
                    <a:latin typeface="Cambria Math" panose="02040503050406030204" pitchFamily="18" charset="0"/>
                  </a:rPr>
                  <a:t>= change of </a:t>
                </a:r>
                <a:r>
                  <a:rPr lang="nl-NL" sz="1799" dirty="0" err="1">
                    <a:latin typeface="Cambria Math" panose="02040503050406030204" pitchFamily="18" charset="0"/>
                  </a:rPr>
                  <a:t>pore</a:t>
                </a:r>
                <a:r>
                  <a:rPr lang="nl-NL" sz="1799" dirty="0">
                    <a:latin typeface="Cambria Math" panose="02040503050406030204" pitchFamily="18" charset="0"/>
                  </a:rPr>
                  <a:t> </a:t>
                </a:r>
                <a:r>
                  <a:rPr lang="nl-NL" sz="1799" dirty="0" err="1">
                    <a:latin typeface="Cambria Math" panose="02040503050406030204" pitchFamily="18" charset="0"/>
                  </a:rPr>
                  <a:t>pressure</a:t>
                </a:r>
                <a:r>
                  <a:rPr lang="nl-NL" sz="1799" dirty="0">
                    <a:latin typeface="Cambria Math" panose="02040503050406030204" pitchFamily="18" charset="0"/>
                  </a:rPr>
                  <a:t> (</a:t>
                </a:r>
                <a:r>
                  <a:rPr lang="nl-NL" sz="1799" dirty="0" err="1">
                    <a:latin typeface="Cambria Math" panose="02040503050406030204" pitchFamily="18" charset="0"/>
                  </a:rPr>
                  <a:t>kN</a:t>
                </a:r>
                <a:r>
                  <a:rPr lang="nl-NL" sz="1799" dirty="0">
                    <a:latin typeface="Cambria Math" panose="02040503050406030204" pitchFamily="18" charset="0"/>
                  </a:rPr>
                  <a:t>/m</a:t>
                </a:r>
                <a:r>
                  <a:rPr lang="nl-NL" sz="1799" baseline="30000" dirty="0">
                    <a:latin typeface="Cambria Math" panose="02040503050406030204" pitchFamily="18" charset="0"/>
                  </a:rPr>
                  <a:t>2</a:t>
                </a:r>
                <a:r>
                  <a:rPr lang="nl-NL" sz="1799" dirty="0">
                    <a:latin typeface="Cambria Math" panose="02040503050406030204" pitchFamily="18" charset="0"/>
                  </a:rPr>
                  <a:t>)</a:t>
                </a:r>
              </a:p>
              <a:p>
                <a:pPr marL="882635" lvl="3" indent="-342797"/>
                <a:r>
                  <a:rPr lang="nl-NL" sz="1799" i="1" dirty="0">
                    <a:latin typeface="Cambria Math" panose="02040503050406030204" pitchFamily="18" charset="0"/>
                  </a:rPr>
                  <a:t>t </a:t>
                </a:r>
                <a:r>
                  <a:rPr lang="nl-NL" sz="1799" dirty="0">
                    <a:latin typeface="Cambria Math" panose="02040503050406030204" pitchFamily="18" charset="0"/>
                  </a:rPr>
                  <a:t>= time (</a:t>
                </a:r>
                <a:r>
                  <a:rPr lang="nl-NL" sz="1799" dirty="0" err="1">
                    <a:latin typeface="Cambria Math" panose="02040503050406030204" pitchFamily="18" charset="0"/>
                  </a:rPr>
                  <a:t>days</a:t>
                </a:r>
                <a:r>
                  <a:rPr lang="nl-NL" sz="1799" dirty="0">
                    <a:latin typeface="Cambria Math" panose="02040503050406030204" pitchFamily="18" charset="0"/>
                  </a:rPr>
                  <a:t>)</a:t>
                </a:r>
              </a:p>
              <a:p>
                <a:endParaRPr lang="nl-NL" dirty="0">
                  <a:latin typeface="Cambria Math" panose="02040503050406030204" pitchFamily="18" charset="0"/>
                </a:endParaRPr>
              </a:p>
              <a:p>
                <a:pPr marL="342797" indent="-342797"/>
                <a:endParaRPr lang="nl-NL" dirty="0">
                  <a:latin typeface="Cambria Math" panose="02040503050406030204" pitchFamily="18" charset="0"/>
                </a:endParaRPr>
              </a:p>
              <a:p>
                <a:endParaRPr lang="nl-NL" dirty="0">
                  <a:latin typeface="Cambria Math" panose="02040503050406030204" pitchFamily="18" charset="0"/>
                </a:endParaRPr>
              </a:p>
              <a:p>
                <a:pPr marL="342797" indent="-342797"/>
                <a:endParaRPr lang="nl-NL" dirty="0">
                  <a:latin typeface="Cambria Math" panose="02040503050406030204" pitchFamily="18" charset="0"/>
                </a:endParaRPr>
              </a:p>
              <a:p>
                <a:endParaRPr lang="nl-NL" dirty="0">
                  <a:latin typeface="Cambria Math" panose="02040503050406030204" pitchFamily="18" charset="0"/>
                </a:endParaRPr>
              </a:p>
              <a:p>
                <a:endParaRPr lang="nl-NL" dirty="0"/>
              </a:p>
            </p:txBody>
          </p:sp>
        </mc:Choice>
        <mc:Fallback>
          <p:sp>
            <p:nvSpPr>
              <p:cNvPr id="3" name="Content Placeholder 3">
                <a:extLst>
                  <a:ext uri="{FF2B5EF4-FFF2-40B4-BE49-F238E27FC236}">
                    <a16:creationId xmlns:a16="http://schemas.microsoft.com/office/drawing/2014/main" id="{9D2068AC-7B67-20D6-DB20-9395F347E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98" y="2413668"/>
                <a:ext cx="6881447" cy="3882309"/>
              </a:xfrm>
              <a:prstGeom prst="rect">
                <a:avLst/>
              </a:prstGeom>
              <a:blipFill>
                <a:blip r:embed="rId3"/>
                <a:stretch>
                  <a:fillRect l="-159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ontrekking-in-afgesloten-pakket">
            <a:extLst>
              <a:ext uri="{FF2B5EF4-FFF2-40B4-BE49-F238E27FC236}">
                <a16:creationId xmlns:a16="http://schemas.microsoft.com/office/drawing/2014/main" id="{39161AFD-7611-C304-384E-3290CB489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229" y="2336858"/>
            <a:ext cx="5527573" cy="3759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56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02D44074-0B69-4F0C-A7B3-5645CE40D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rgbClr val="4D5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6A85632-0DEE-E43F-3FDE-49938111FE4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75" y="639763"/>
            <a:ext cx="6324600" cy="304800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7CF2A79-7287-8F41-254C-7DCDA77AF590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75" y="3756025"/>
            <a:ext cx="6324600" cy="245745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90E67F-A594-8CAA-DC1E-10517948E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399" y="640081"/>
            <a:ext cx="3395133" cy="55744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 for analysis rules of thumb </a:t>
            </a:r>
          </a:p>
        </p:txBody>
      </p:sp>
    </p:spTree>
    <p:extLst>
      <p:ext uri="{BB962C8B-B14F-4D97-AF65-F5344CB8AC3E}">
        <p14:creationId xmlns:p14="http://schemas.microsoft.com/office/powerpoint/2010/main" val="110326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true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021609-A332-80AB-DDE9-7D2FB6A9B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Dispersivity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7FDC108-8A96-B32C-C2D2-AFC54832B2FA}"/>
              </a:ext>
            </a:extLst>
          </p:cNvPr>
          <p:cNvGrpSpPr/>
          <p:nvPr/>
        </p:nvGrpSpPr>
        <p:grpSpPr>
          <a:xfrm>
            <a:off x="3449527" y="2112579"/>
            <a:ext cx="5316887" cy="4192805"/>
            <a:chOff x="4711849" y="780418"/>
            <a:chExt cx="7181683" cy="566335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B8F00D0-8C66-425F-9951-EBB10E1AF2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739" r="7385" b="8475"/>
            <a:stretch/>
          </p:blipFill>
          <p:spPr>
            <a:xfrm>
              <a:off x="4711849" y="780418"/>
              <a:ext cx="5310244" cy="5663352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73C088E-9B9C-769D-785C-A9D48D331109}"/>
                </a:ext>
              </a:extLst>
            </p:cNvPr>
            <p:cNvSpPr/>
            <p:nvPr/>
          </p:nvSpPr>
          <p:spPr>
            <a:xfrm>
              <a:off x="6778661" y="2798720"/>
              <a:ext cx="236669" cy="1611853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noFill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9CCB48B-35CD-B845-315B-F85D8EB00847}"/>
                </a:ext>
              </a:extLst>
            </p:cNvPr>
            <p:cNvCxnSpPr/>
            <p:nvPr/>
          </p:nvCxnSpPr>
          <p:spPr>
            <a:xfrm>
              <a:off x="5455471" y="4302998"/>
              <a:ext cx="4432151" cy="0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1D28956-70AF-6FDF-6649-10B960BCFBA6}"/>
                </a:ext>
              </a:extLst>
            </p:cNvPr>
            <p:cNvCxnSpPr/>
            <p:nvPr/>
          </p:nvCxnSpPr>
          <p:spPr>
            <a:xfrm>
              <a:off x="5455471" y="2798720"/>
              <a:ext cx="4432151" cy="0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786393-1292-0210-ED11-1B52DC38C00C}"/>
                </a:ext>
              </a:extLst>
            </p:cNvPr>
            <p:cNvSpPr/>
            <p:nvPr/>
          </p:nvSpPr>
          <p:spPr>
            <a:xfrm>
              <a:off x="6778661" y="3634728"/>
              <a:ext cx="236669" cy="57145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78239B3-1706-4775-ACB0-45E4573DDB53}"/>
                </a:ext>
              </a:extLst>
            </p:cNvPr>
            <p:cNvCxnSpPr/>
            <p:nvPr/>
          </p:nvCxnSpPr>
          <p:spPr>
            <a:xfrm>
              <a:off x="5455471" y="4111153"/>
              <a:ext cx="443215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53D1E08-6E35-B09F-6629-A0A9B6259245}"/>
                </a:ext>
              </a:extLst>
            </p:cNvPr>
            <p:cNvCxnSpPr/>
            <p:nvPr/>
          </p:nvCxnSpPr>
          <p:spPr>
            <a:xfrm>
              <a:off x="5455471" y="3725671"/>
              <a:ext cx="443215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FD7A87F-6C74-AD7B-FF9B-F00FA9EC9C7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7471" y="3725671"/>
              <a:ext cx="0" cy="385482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1ECED91-DC23-1885-79F6-693143CEE9FE}"/>
                </a:ext>
              </a:extLst>
            </p:cNvPr>
            <p:cNvCxnSpPr>
              <a:cxnSpLocks/>
            </p:cNvCxnSpPr>
            <p:nvPr/>
          </p:nvCxnSpPr>
          <p:spPr>
            <a:xfrm>
              <a:off x="10308963" y="2798720"/>
              <a:ext cx="0" cy="150427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2121061-FC72-B00D-3874-E61CCE21671F}"/>
                </a:ext>
              </a:extLst>
            </p:cNvPr>
            <p:cNvSpPr txBox="1"/>
            <p:nvPr/>
          </p:nvSpPr>
          <p:spPr>
            <a:xfrm>
              <a:off x="10022093" y="4455372"/>
              <a:ext cx="1691247" cy="401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76656">
                <a:spcAft>
                  <a:spcPts val="600"/>
                </a:spcAft>
              </a:pPr>
              <a:r>
                <a:rPr lang="nl-NL" sz="1332" kern="1200" dirty="0">
                  <a:solidFill>
                    <a:srgbClr val="B30000"/>
                  </a:solidFill>
                  <a:latin typeface="+mn-lt"/>
                  <a:ea typeface="+mn-ea"/>
                  <a:cs typeface="+mn-cs"/>
                </a:rPr>
                <a:t>0.5 &lt; </a:t>
              </a:r>
              <a:r>
                <a:rPr lang="en-US" sz="1332" kern="1200" dirty="0">
                  <a:solidFill>
                    <a:srgbClr val="B30000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α</a:t>
              </a:r>
              <a:r>
                <a:rPr lang="en-US" sz="1332" kern="1200" baseline="-25000" dirty="0">
                  <a:solidFill>
                    <a:srgbClr val="B30000"/>
                  </a:solidFill>
                  <a:latin typeface="Calibri" panose="020F0502020204030204" pitchFamily="34" charset="0"/>
                  <a:ea typeface="+mn-ea"/>
                  <a:cs typeface="Times New Roman" panose="02020603050405020304" pitchFamily="18" charset="0"/>
                </a:rPr>
                <a:t>L</a:t>
              </a:r>
              <a:r>
                <a:rPr lang="nl-NL" sz="1332" kern="1200" dirty="0">
                  <a:solidFill>
                    <a:srgbClr val="B30000"/>
                  </a:solidFill>
                  <a:latin typeface="+mn-lt"/>
                  <a:ea typeface="+mn-ea"/>
                  <a:cs typeface="+mn-cs"/>
                </a:rPr>
                <a:t> &lt; 2.0</a:t>
              </a:r>
              <a:r>
                <a:rPr lang="en-US" sz="1332" kern="1200" baseline="-25000" dirty="0">
                  <a:solidFill>
                    <a:srgbClr val="B30000"/>
                  </a:solidFill>
                  <a:latin typeface="Calibri" panose="020F0502020204030204" pitchFamily="34" charset="0"/>
                  <a:ea typeface="+mn-ea"/>
                  <a:cs typeface="Times New Roman" panose="02020603050405020304" pitchFamily="18" charset="0"/>
                </a:rPr>
                <a:t> </a:t>
              </a:r>
              <a:endParaRPr lang="nl-NL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F3FB496-5ACF-C38C-6484-256A8C2A4C15}"/>
                </a:ext>
              </a:extLst>
            </p:cNvPr>
            <p:cNvSpPr txBox="1"/>
            <p:nvPr/>
          </p:nvSpPr>
          <p:spPr>
            <a:xfrm>
              <a:off x="10489660" y="3348765"/>
              <a:ext cx="14038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76656">
                <a:spcAft>
                  <a:spcPts val="600"/>
                </a:spcAft>
              </a:pPr>
              <a:r>
                <a:rPr lang="nl-NL" sz="1332" kern="1200">
                  <a:solidFill>
                    <a:srgbClr val="A22C00"/>
                  </a:solidFill>
                  <a:latin typeface="+mn-lt"/>
                  <a:ea typeface="+mn-ea"/>
                  <a:cs typeface="+mn-cs"/>
                </a:rPr>
                <a:t>0.2 &lt; </a:t>
              </a:r>
              <a:r>
                <a:rPr lang="en-US" sz="1332" kern="1200">
                  <a:solidFill>
                    <a:srgbClr val="A22C00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α</a:t>
              </a:r>
              <a:r>
                <a:rPr lang="en-US" sz="1332" kern="1200" baseline="-25000">
                  <a:solidFill>
                    <a:srgbClr val="A22C00"/>
                  </a:solidFill>
                  <a:latin typeface="Calibri" panose="020F0502020204030204" pitchFamily="34" charset="0"/>
                  <a:ea typeface="+mn-ea"/>
                  <a:cs typeface="Times New Roman" panose="02020603050405020304" pitchFamily="18" charset="0"/>
                </a:rPr>
                <a:t>L</a:t>
              </a:r>
              <a:r>
                <a:rPr lang="nl-NL" sz="1332" kern="1200">
                  <a:solidFill>
                    <a:srgbClr val="A22C00"/>
                  </a:solidFill>
                  <a:latin typeface="+mn-lt"/>
                  <a:ea typeface="+mn-ea"/>
                  <a:cs typeface="+mn-cs"/>
                </a:rPr>
                <a:t> &lt; 95</a:t>
              </a:r>
              <a:r>
                <a:rPr lang="en-US" sz="1332" kern="1200" baseline="-25000">
                  <a:solidFill>
                    <a:srgbClr val="A22C00"/>
                  </a:solidFill>
                  <a:latin typeface="Calibri" panose="020F0502020204030204" pitchFamily="34" charset="0"/>
                  <a:ea typeface="+mn-ea"/>
                  <a:cs typeface="Times New Roman" panose="02020603050405020304" pitchFamily="18" charset="0"/>
                </a:rPr>
                <a:t> </a:t>
              </a:r>
              <a:endParaRPr lang="nl-NL" sz="180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157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true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1538</TotalTime>
  <Words>448</Words>
  <Application>Microsoft Office PowerPoint</Application>
  <PresentationFormat>Widescreen</PresentationFormat>
  <Paragraphs>79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Tahoma</vt:lpstr>
      <vt:lpstr>Times New Roman</vt:lpstr>
      <vt:lpstr>Office Theme</vt:lpstr>
      <vt:lpstr>Aquifer Storage Recharge David Haasnoot (4897900) &amp; Justin van Beek (4480783) </vt:lpstr>
      <vt:lpstr>Situation</vt:lpstr>
      <vt:lpstr>Methodology and rules of thumb</vt:lpstr>
      <vt:lpstr>Comparable systems</vt:lpstr>
      <vt:lpstr>Maximum infiltration rate</vt:lpstr>
      <vt:lpstr>Particle mobilization</vt:lpstr>
      <vt:lpstr>Soil compaction </vt:lpstr>
      <vt:lpstr>Results for analysis rules of thumb </vt:lpstr>
      <vt:lpstr>Dispersivity</vt:lpstr>
      <vt:lpstr>Design ASR system</vt:lpstr>
      <vt:lpstr>Schedule for injection, extraction and storage</vt:lpstr>
      <vt:lpstr>Results</vt:lpstr>
      <vt:lpstr>PowerPoint Presentation</vt:lpstr>
      <vt:lpstr>Conclusion and take-aways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Aquifer Storage Recharge</dc:title>
  <dc:creator>David Haasnoot</dc:creator>
  <cp:lastModifiedBy>Justin van Beek</cp:lastModifiedBy>
  <cp:revision>7</cp:revision>
  <dcterms:created xsi:type="dcterms:W3CDTF">2023-12-13T14:21:03Z</dcterms:created>
  <dcterms:modified xsi:type="dcterms:W3CDTF">2024-01-15T10:47:53Z</dcterms:modified>
</cp:coreProperties>
</file>