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6" r:id="rId6"/>
    <p:sldId id="295" r:id="rId7"/>
    <p:sldId id="29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3D3F-77C7-4BBB-A0B9-6F070966712D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01FB-427A-49CD-9AED-368896EE5B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636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34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482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88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kwrwater.nl/publication/6180238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kwrwater.nl/publication/605185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edepot.wur.nl/4032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://www.grondwaterformules.nl/index.php/formules/onttrekking/deklaag-zonder-rand-de-glee" TargetMode="External"/><Relationship Id="rId4" Type="http://schemas.openxmlformats.org/officeDocument/2006/relationships/hyperlink" Target="https://edepot.wur.nl/35864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AEEB-8AC4-4086-1E38-B6BCC7533C02}"/>
              </a:ext>
            </a:extLst>
          </p:cNvPr>
          <p:cNvGrpSpPr/>
          <p:nvPr/>
        </p:nvGrpSpPr>
        <p:grpSpPr>
          <a:xfrm>
            <a:off x="1381539" y="1690688"/>
            <a:ext cx="7369169" cy="3795712"/>
            <a:chOff x="1381539" y="1690688"/>
            <a:chExt cx="7369169" cy="3795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89F7D-0339-3305-A7A6-FD0775E43380}"/>
                </a:ext>
              </a:extLst>
            </p:cNvPr>
            <p:cNvSpPr/>
            <p:nvPr/>
          </p:nvSpPr>
          <p:spPr>
            <a:xfrm>
              <a:off x="2477729" y="2674374"/>
              <a:ext cx="5761703" cy="2753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93D4C4-3C2E-6D8A-86CE-E1BFD0C30D19}"/>
                </a:ext>
              </a:extLst>
            </p:cNvPr>
            <p:cNvCxnSpPr/>
            <p:nvPr/>
          </p:nvCxnSpPr>
          <p:spPr>
            <a:xfrm>
              <a:off x="1966452" y="2644877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194AFF-C017-2A76-04EA-9C57F6FFDE7D}"/>
                </a:ext>
              </a:extLst>
            </p:cNvPr>
            <p:cNvSpPr txBox="1"/>
            <p:nvPr/>
          </p:nvSpPr>
          <p:spPr>
            <a:xfrm>
              <a:off x="1381539" y="3677478"/>
              <a:ext cx="7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20m</a:t>
              </a:r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C526C-18C8-D609-CCA7-12121FC4E827}"/>
                </a:ext>
              </a:extLst>
            </p:cNvPr>
            <p:cNvSpPr txBox="1"/>
            <p:nvPr/>
          </p:nvSpPr>
          <p:spPr>
            <a:xfrm>
              <a:off x="2551366" y="2773017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10&lt;Kh&lt;50 [m/d]</a:t>
              </a:r>
              <a:endParaRPr lang="en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47FF3-7810-D1C7-CBE5-CF715F628776}"/>
                </a:ext>
              </a:extLst>
            </p:cNvPr>
            <p:cNvSpPr txBox="1"/>
            <p:nvPr/>
          </p:nvSpPr>
          <p:spPr>
            <a:xfrm>
              <a:off x="2551365" y="4978561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Salt = 30g/l</a:t>
              </a:r>
              <a:endParaRPr lang="en-N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0CEA7E-2336-DAC3-E7BB-5FE725D47EE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358581" y="1690688"/>
              <a:ext cx="0" cy="9836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5E607-326E-5E72-8235-F03C3D3AE58D}"/>
                </a:ext>
              </a:extLst>
            </p:cNvPr>
            <p:cNvSpPr txBox="1"/>
            <p:nvPr/>
          </p:nvSpPr>
          <p:spPr>
            <a:xfrm>
              <a:off x="5486399" y="1798450"/>
              <a:ext cx="326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40 000 m^3 in August &amp; July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30E245-7D8F-DF5C-79FB-C6E8AFA3C7FF}"/>
                </a:ext>
              </a:extLst>
            </p:cNvPr>
            <p:cNvCxnSpPr/>
            <p:nvPr/>
          </p:nvCxnSpPr>
          <p:spPr>
            <a:xfrm>
              <a:off x="5172639" y="2032041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009CB9-465B-386A-1807-9135B4E7DE68}"/>
                </a:ext>
              </a:extLst>
            </p:cNvPr>
            <p:cNvCxnSpPr/>
            <p:nvPr/>
          </p:nvCxnSpPr>
          <p:spPr>
            <a:xfrm>
              <a:off x="5508304" y="2008238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DD745-20B6-D051-7B3B-332B6FCC25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5</a:t>
            </a:fld>
            <a:endParaRPr lang="en-GB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6D20-D253-2715-603A-7624AC5C6F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724" y="2030044"/>
            <a:ext cx="6695050" cy="3882309"/>
          </a:xfrm>
        </p:spPr>
        <p:txBody>
          <a:bodyPr>
            <a:normAutofit fontScale="92500" lnSpcReduction="20000"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 Follows </a:t>
            </a:r>
            <a:r>
              <a:rPr lang="nl-NL" dirty="0" err="1"/>
              <a:t>from</a:t>
            </a:r>
            <a:r>
              <a:rPr lang="nl-NL" dirty="0"/>
              <a:t> maximum </a:t>
            </a:r>
            <a:r>
              <a:rPr lang="nl-NL" dirty="0" err="1"/>
              <a:t>infiltration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:</a:t>
            </a:r>
          </a:p>
          <a:p>
            <a:pPr marL="612824" lvl="5" indent="-342797"/>
            <a:r>
              <a:rPr lang="nl-NL" dirty="0"/>
              <a:t>			                    </a:t>
            </a:r>
            <a:br>
              <a:rPr lang="nl-NL" dirty="0"/>
            </a:br>
            <a:r>
              <a:rPr lang="nl-NL" dirty="0"/>
              <a:t>			 (De Glee)</a:t>
            </a:r>
          </a:p>
          <a:p>
            <a:pPr marL="612824" lvl="5" indent="-342797"/>
            <a:endParaRPr lang="nl-NL" dirty="0"/>
          </a:p>
          <a:p>
            <a:endParaRPr lang="nl-NL" dirty="0"/>
          </a:p>
          <a:p>
            <a:pPr marL="882635" lvl="3" indent="-342797"/>
            <a:r>
              <a:rPr lang="nl-NL" sz="1600" i="1" dirty="0"/>
              <a:t>k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conducitivity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(m/d)</a:t>
            </a:r>
          </a:p>
          <a:p>
            <a:pPr marL="882635" lvl="3" indent="-342797"/>
            <a:r>
              <a:rPr lang="nl-NL" sz="1600" i="1" dirty="0"/>
              <a:t>D</a:t>
            </a:r>
            <a:r>
              <a:rPr lang="nl-NL" sz="1600" dirty="0"/>
              <a:t> = </a:t>
            </a:r>
            <a:r>
              <a:rPr lang="nl-NL" sz="1600" dirty="0" err="1"/>
              <a:t>thickness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(m)</a:t>
            </a:r>
          </a:p>
          <a:p>
            <a:pPr marL="882635" lvl="3" indent="-342797"/>
            <a:r>
              <a:rPr lang="nl-NL" sz="1600" i="1" dirty="0"/>
              <a:t>c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resistance</a:t>
            </a:r>
            <a:r>
              <a:rPr lang="nl-NL" sz="1600" dirty="0"/>
              <a:t> of </a:t>
            </a:r>
            <a:r>
              <a:rPr lang="nl-NL" sz="1600" dirty="0" err="1"/>
              <a:t>confining</a:t>
            </a:r>
            <a:r>
              <a:rPr lang="nl-NL" sz="1600" dirty="0"/>
              <a:t> layer (d)</a:t>
            </a:r>
          </a:p>
          <a:p>
            <a:pPr marL="882635" lvl="3" indent="-342797"/>
            <a:r>
              <a:rPr lang="nl-NL" sz="1600" i="1" dirty="0" err="1"/>
              <a:t>r</a:t>
            </a:r>
            <a:r>
              <a:rPr lang="nl-NL" sz="1600" i="1" baseline="-25000" dirty="0" err="1"/>
              <a:t>well</a:t>
            </a:r>
            <a:r>
              <a:rPr lang="nl-NL" sz="1600" dirty="0"/>
              <a:t> = well radius (m)</a:t>
            </a:r>
          </a:p>
          <a:p>
            <a:pPr marL="882635" lvl="3" indent="-342797"/>
            <a:r>
              <a:rPr lang="nl-NL" sz="1600" i="1" dirty="0" err="1"/>
              <a:t>h</a:t>
            </a:r>
            <a:r>
              <a:rPr lang="nl-NL" sz="1600" i="1" baseline="-25000" dirty="0" err="1"/>
              <a:t>in</a:t>
            </a:r>
            <a:r>
              <a:rPr lang="nl-NL" sz="1600" dirty="0"/>
              <a:t> = </a:t>
            </a:r>
            <a:r>
              <a:rPr lang="nl-NL" sz="1600" dirty="0" err="1"/>
              <a:t>infiltration</a:t>
            </a:r>
            <a:r>
              <a:rPr lang="nl-NL" sz="1600" dirty="0"/>
              <a:t> head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marL="882635" lvl="3" indent="-342797"/>
            <a:r>
              <a:rPr lang="nl-NL" sz="1600" i="1" dirty="0"/>
              <a:t>h</a:t>
            </a:r>
            <a:r>
              <a:rPr lang="nl-NL" sz="1600" i="1" baseline="-25000" dirty="0"/>
              <a:t>0</a:t>
            </a:r>
            <a:r>
              <a:rPr lang="nl-NL" sz="1600" dirty="0"/>
              <a:t> = </a:t>
            </a:r>
            <a:r>
              <a:rPr lang="nl-NL" sz="1600" dirty="0" err="1"/>
              <a:t>natural</a:t>
            </a:r>
            <a:r>
              <a:rPr lang="nl-NL" sz="1600" dirty="0"/>
              <a:t> </a:t>
            </a:r>
            <a:r>
              <a:rPr lang="nl-NL" sz="1600" dirty="0" err="1"/>
              <a:t>hydraulic</a:t>
            </a:r>
            <a:r>
              <a:rPr lang="nl-NL" sz="1600" dirty="0"/>
              <a:t> head in </a:t>
            </a:r>
            <a:r>
              <a:rPr lang="nl-NL" sz="1600" dirty="0" err="1"/>
              <a:t>aquifer</a:t>
            </a:r>
            <a:r>
              <a:rPr lang="nl-NL" sz="1600" dirty="0"/>
              <a:t>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lvl="3" indent="0">
              <a:buNone/>
            </a:pPr>
            <a:endParaRPr lang="nl-NL" sz="1600" dirty="0"/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decreases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gradual</a:t>
            </a:r>
            <a:r>
              <a:rPr lang="nl-NL" dirty="0"/>
              <a:t> well clogging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/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sz="179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d>
                            <m:d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799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𝑘𝐷𝑐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𝑤𝑒𝑙𝑙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nl-NL" sz="1799" dirty="0" err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4">
            <a:extLst>
              <a:ext uri="{FF2B5EF4-FFF2-40B4-BE49-F238E27FC236}">
                <a16:creationId xmlns:a16="http://schemas.microsoft.com/office/drawing/2014/main" id="{7F6E615B-D1A7-D154-A930-BE69CE42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0" y="899411"/>
            <a:ext cx="9465535" cy="981820"/>
          </a:xfrm>
        </p:spPr>
        <p:txBody>
          <a:bodyPr/>
          <a:lstStyle/>
          <a:p>
            <a:r>
              <a:rPr lang="nl-NL" dirty="0"/>
              <a:t>Maximum </a:t>
            </a:r>
            <a:r>
              <a:rPr lang="nl-NL" dirty="0" err="1"/>
              <a:t>infiltration</a:t>
            </a:r>
            <a:r>
              <a:rPr lang="nl-NL" dirty="0"/>
              <a:t>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1E82B-C089-7696-886A-292931978E82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Infiltration</a:t>
            </a:r>
            <a:endParaRPr lang="nl-NL" sz="1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C010B-E745-59F4-5CFC-BADC9A11F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b="50000"/>
          <a:stretch/>
        </p:blipFill>
        <p:spPr>
          <a:xfrm>
            <a:off x="6311968" y="2853087"/>
            <a:ext cx="5880033" cy="371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F978-BC9D-CBEE-9CA3-9A00B67FB182}"/>
              </a:ext>
            </a:extLst>
          </p:cNvPr>
          <p:cNvSpPr txBox="1"/>
          <p:nvPr/>
        </p:nvSpPr>
        <p:spPr>
          <a:xfrm>
            <a:off x="6311968" y="6474029"/>
            <a:ext cx="567631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/>
              <a:t>Van Dooren et al. (2020): </a:t>
            </a:r>
            <a:r>
              <a:rPr lang="nl-NL" sz="1000" dirty="0">
                <a:hlinkClick r:id="rId4"/>
              </a:rPr>
              <a:t>https://library.kwrwater.nl/publication/61802381/</a:t>
            </a:r>
            <a:r>
              <a:rPr lang="nl-NL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16109-5057-7A0C-4CFD-540E7E0226A9}"/>
              </a:ext>
            </a:extLst>
          </p:cNvPr>
          <p:cNvSpPr txBox="1"/>
          <p:nvPr/>
        </p:nvSpPr>
        <p:spPr>
          <a:xfrm>
            <a:off x="6239946" y="3285601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95C2-13EE-D794-8778-E9CB8959CA0B}"/>
              </a:ext>
            </a:extLst>
          </p:cNvPr>
          <p:cNvSpPr txBox="1"/>
          <p:nvPr/>
        </p:nvSpPr>
        <p:spPr>
          <a:xfrm>
            <a:off x="6239946" y="4077483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6</a:t>
            </a:fld>
            <a:endParaRPr lang="en-GB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</p:spPr>
            <p:txBody>
              <a:bodyPr>
                <a:normAutofit fontScale="92500" lnSpcReduction="2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Maximum </a:t>
                </a:r>
                <a:r>
                  <a:rPr lang="nl-NL" dirty="0" err="1">
                    <a:latin typeface="Cambria Math" panose="02040503050406030204" pitchFamily="18" charset="0"/>
                  </a:rPr>
                  <a:t>allowed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specific</a:t>
                </a:r>
                <a:r>
                  <a:rPr lang="nl-NL" dirty="0">
                    <a:latin typeface="Cambria Math" panose="02040503050406030204" pitchFamily="18" charset="0"/>
                  </a:rPr>
                  <a:t> discharge on the </a:t>
                </a:r>
                <a:r>
                  <a:rPr lang="nl-NL" dirty="0" err="1">
                    <a:latin typeface="Cambria Math" panose="02040503050406030204" pitchFamily="18" charset="0"/>
                  </a:rPr>
                  <a:t>borehole</a:t>
                </a:r>
                <a:r>
                  <a:rPr lang="nl-NL" dirty="0">
                    <a:latin typeface="Cambria Math" panose="02040503050406030204" pitchFamily="18" charset="0"/>
                  </a:rPr>
                  <a:t> (</a:t>
                </a:r>
                <a:r>
                  <a:rPr lang="nl-NL" dirty="0" err="1">
                    <a:latin typeface="Cambria Math" panose="02040503050406030204" pitchFamily="18" charset="0"/>
                  </a:rPr>
                  <a:t>q</a:t>
                </a:r>
                <a:r>
                  <a:rPr lang="nl-NL" baseline="-25000" dirty="0" err="1">
                    <a:latin typeface="Cambria Math" panose="02040503050406030204" pitchFamily="18" charset="0"/>
                  </a:rPr>
                  <a:t>max</a:t>
                </a:r>
                <a:r>
                  <a:rPr lang="nl-NL" dirty="0">
                    <a:latin typeface="Cambria Math" panose="02040503050406030204" pitchFamily="18" charset="0"/>
                  </a:rPr>
                  <a:t> in </a:t>
                </a:r>
                <a:r>
                  <a:rPr lang="nl-NL" b="1" u="sng" dirty="0">
                    <a:latin typeface="Cambria Math" panose="02040503050406030204" pitchFamily="18" charset="0"/>
                  </a:rPr>
                  <a:t>m/s</a:t>
                </a:r>
                <a:r>
                  <a:rPr lang="nl-NL" dirty="0">
                    <a:latin typeface="Cambria Math" panose="02040503050406030204" pitchFamily="18" charset="0"/>
                  </a:rPr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NL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	(Huisman, </a:t>
                </a:r>
                <a:r>
                  <a:rPr lang="nl-NL" dirty="0" err="1"/>
                  <a:t>empirical</a:t>
                </a:r>
                <a:r>
                  <a:rPr lang="nl-NL" dirty="0"/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𝑤𝑒𝑙𝑙</m:t>
                        </m:r>
                      </m:sub>
                    </m:sSub>
                  </m:oMath>
                </a14:m>
                <a:endParaRPr lang="nl-NL" dirty="0"/>
              </a:p>
              <a:p>
                <a:pPr marL="882635" lvl="3" indent="-342797"/>
                <a:r>
                  <a:rPr lang="nl-NL" sz="1799" i="1" dirty="0"/>
                  <a:t>L</a:t>
                </a:r>
                <a:r>
                  <a:rPr lang="nl-NL" sz="1799" dirty="0"/>
                  <a:t> = screen </a:t>
                </a:r>
                <a:r>
                  <a:rPr lang="nl-NL" sz="1799" dirty="0" err="1"/>
                  <a:t>length</a:t>
                </a:r>
                <a:r>
                  <a:rPr lang="nl-NL" sz="1799" dirty="0"/>
                  <a:t> (m)</a:t>
                </a:r>
              </a:p>
              <a:p>
                <a:pPr marL="882635" lvl="3" indent="-342797"/>
                <a:r>
                  <a:rPr lang="nl-NL" sz="1799" i="1" dirty="0" err="1"/>
                  <a:t>r</a:t>
                </a:r>
                <a:r>
                  <a:rPr lang="nl-NL" sz="1799" i="1" baseline="-25000" dirty="0" err="1"/>
                  <a:t>well</a:t>
                </a:r>
                <a:r>
                  <a:rPr lang="nl-NL" sz="1799" i="1" dirty="0"/>
                  <a:t> </a:t>
                </a:r>
                <a:r>
                  <a:rPr lang="nl-NL" sz="1799" dirty="0"/>
                  <a:t>= well radius (m)</a:t>
                </a:r>
              </a:p>
              <a:p>
                <a:pPr marL="882635" lvl="3" indent="-342797"/>
                <a:r>
                  <a:rPr lang="nl-NL" sz="1799" i="1" dirty="0"/>
                  <a:t>k</a:t>
                </a:r>
                <a:r>
                  <a:rPr lang="nl-NL" sz="1799" dirty="0"/>
                  <a:t> = </a:t>
                </a:r>
                <a:r>
                  <a:rPr lang="nl-NL" sz="1799" dirty="0" err="1"/>
                  <a:t>hydraulic</a:t>
                </a:r>
                <a:r>
                  <a:rPr lang="nl-NL" sz="1799" dirty="0"/>
                  <a:t> </a:t>
                </a:r>
                <a:r>
                  <a:rPr lang="nl-NL" sz="1799" dirty="0" err="1"/>
                  <a:t>conductivity</a:t>
                </a:r>
                <a:r>
                  <a:rPr lang="nl-NL" sz="1799" dirty="0"/>
                  <a:t> (in </a:t>
                </a:r>
                <a:r>
                  <a:rPr lang="nl-NL" sz="1799" b="1" u="sng" dirty="0"/>
                  <a:t>m/s</a:t>
                </a:r>
                <a:r>
                  <a:rPr lang="nl-NL" sz="1799" dirty="0"/>
                  <a:t>)</a:t>
                </a:r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r>
                  <a:rPr lang="nl-NL" sz="1000" dirty="0"/>
                  <a:t>Van der Schans &amp; Meerkerk (2019): </a:t>
                </a:r>
                <a:r>
                  <a:rPr lang="nl-NL" sz="1000" dirty="0">
                    <a:hlinkClick r:id="rId3"/>
                  </a:rPr>
                  <a:t>https://library.kwrwater.nl/publication/60518580/</a:t>
                </a:r>
                <a:r>
                  <a:rPr lang="nl-NL" sz="1000" dirty="0"/>
                  <a:t> </a:t>
                </a:r>
              </a:p>
              <a:p>
                <a:pPr lvl="3" indent="0">
                  <a:buNone/>
                </a:pPr>
                <a:r>
                  <a:rPr lang="nl-NL" sz="1000" dirty="0"/>
                  <a:t>Olsthoorn (1976): </a:t>
                </a:r>
                <a:r>
                  <a:rPr lang="nl-NL" sz="1000" dirty="0">
                    <a:hlinkClick r:id="rId4"/>
                  </a:rPr>
                  <a:t>https://edepot.wur.nl/403280</a:t>
                </a:r>
                <a:r>
                  <a:rPr lang="nl-NL" sz="1000" dirty="0"/>
                  <a:t> 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  <a:blipFill>
                <a:blip r:embed="rId5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mobilization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08D2-72FA-99D0-30BA-52248633D4A0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</p:spTree>
    <p:extLst>
      <p:ext uri="{BB962C8B-B14F-4D97-AF65-F5344CB8AC3E}">
        <p14:creationId xmlns:p14="http://schemas.microsoft.com/office/powerpoint/2010/main" val="3432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7</a:t>
            </a:fld>
            <a:endParaRPr lang="en-GB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</p:spPr>
            <p:txBody>
              <a:bodyPr>
                <a:normAutofit fontScale="85000" lnSpcReduction="1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Drawdown = </a:t>
                </a:r>
                <a:r>
                  <a:rPr lang="nl-NL" dirty="0" err="1">
                    <a:latin typeface="Cambria Math" panose="02040503050406030204" pitchFamily="18" charset="0"/>
                  </a:rPr>
                  <a:t>lowering</a:t>
                </a:r>
                <a:r>
                  <a:rPr lang="nl-NL" dirty="0">
                    <a:latin typeface="Cambria Math" panose="02040503050406030204" pitchFamily="18" charset="0"/>
                  </a:rPr>
                  <a:t> of </a:t>
                </a:r>
                <a:r>
                  <a:rPr lang="nl-NL" dirty="0" err="1">
                    <a:latin typeface="Cambria Math" panose="02040503050406030204" pitchFamily="18" charset="0"/>
                  </a:rPr>
                  <a:t>pore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pressure</a:t>
                </a: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b="0" dirty="0"/>
                  <a:t>Koppejan: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d>
                  </m:oMath>
                </a14:m>
                <a:endParaRPr lang="nl-NL" dirty="0">
                  <a:latin typeface="Cambria Math" panose="02040503050406030204" pitchFamily="18" charset="0"/>
                </a:endParaRP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Z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soil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(m)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thickness</a:t>
                </a:r>
                <a:r>
                  <a:rPr lang="nl-NL" sz="1799" dirty="0">
                    <a:latin typeface="Cambria Math" panose="02040503050406030204" pitchFamily="18" charset="0"/>
                  </a:rPr>
                  <a:t>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confining</a:t>
                </a:r>
                <a:r>
                  <a:rPr lang="nl-NL" sz="1799" dirty="0">
                    <a:latin typeface="Cambria Math" panose="02040503050406030204" pitchFamily="18" charset="0"/>
                  </a:rPr>
                  <a:t> layer (m)</a:t>
                </a:r>
              </a:p>
              <a:p>
                <a:pPr marL="882635" lvl="3" indent="-342797"/>
                <a:r>
                  <a:rPr lang="nl-NL" sz="1799" i="1" dirty="0" err="1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 err="1">
                    <a:latin typeface="Cambria Math" panose="02040503050406030204" pitchFamily="18" charset="0"/>
                  </a:rPr>
                  <a:t>p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primary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>
                    <a:latin typeface="Cambria Math" panose="02040503050406030204" pitchFamily="18" charset="0"/>
                  </a:rPr>
                  <a:t>s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secular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i="1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>
                    <a:latin typeface="Cambria Math" panose="02040503050406030204" pitchFamily="18" charset="0"/>
                  </a:rPr>
                  <a:t>= change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t </a:t>
                </a:r>
                <a:r>
                  <a:rPr lang="nl-NL" sz="1799" dirty="0">
                    <a:latin typeface="Cambria Math" panose="02040503050406030204" pitchFamily="18" charset="0"/>
                  </a:rPr>
                  <a:t>= time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days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  <a:blipFill>
                <a:blip r:embed="rId2"/>
                <a:stretch>
                  <a:fillRect l="-1501" t="-1413" r="-11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Soil</a:t>
            </a:r>
            <a:r>
              <a:rPr lang="nl-NL" dirty="0"/>
              <a:t> </a:t>
            </a:r>
            <a:r>
              <a:rPr lang="nl-NL" dirty="0" err="1"/>
              <a:t>compaction</a:t>
            </a:r>
            <a:br>
              <a:rPr lang="nl-NL" dirty="0"/>
            </a:br>
            <a:r>
              <a:rPr lang="nl-NL" sz="1999" dirty="0"/>
              <a:t>‘zetting’ (in Dutch)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BBCA7-082B-CC30-52E4-E30B4FA6A987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A10FC-3989-043A-D0C2-9C9FDA22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90" y="189483"/>
            <a:ext cx="5192630" cy="386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E9757-9950-786F-6F50-F25B82551DE2}"/>
              </a:ext>
            </a:extLst>
          </p:cNvPr>
          <p:cNvSpPr txBox="1"/>
          <p:nvPr/>
        </p:nvSpPr>
        <p:spPr>
          <a:xfrm>
            <a:off x="912724" y="5635427"/>
            <a:ext cx="6133279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/>
              <a:t>Drijver (2002): </a:t>
            </a:r>
            <a:r>
              <a:rPr lang="nl-NL" sz="1000" dirty="0">
                <a:hlinkClick r:id="rId4"/>
              </a:rPr>
              <a:t>https://edepot.wur.nl/358642</a:t>
            </a:r>
            <a:r>
              <a:rPr lang="nl-NL" sz="10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CD33D-0922-00BC-3944-49268B91346F}"/>
              </a:ext>
            </a:extLst>
          </p:cNvPr>
          <p:cNvSpPr txBox="1"/>
          <p:nvPr/>
        </p:nvSpPr>
        <p:spPr>
          <a:xfrm>
            <a:off x="6573689" y="3974725"/>
            <a:ext cx="542543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hlinkClick r:id="rId5"/>
              </a:rPr>
              <a:t>http://www.grondwaterformules.nl/index.php/formules/onttrekking/deklaag-zonder-rand-de-glee</a:t>
            </a:r>
            <a:r>
              <a:rPr lang="nl-NL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F43E-171B-12F3-7A75-64E02A6B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20" y="4364861"/>
            <a:ext cx="5777105" cy="21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strike="sngStrike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strike="sngStrike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591</Words>
  <Application>Microsoft Office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Aquifer Storage Recharge</vt:lpstr>
      <vt:lpstr>Situation</vt:lpstr>
      <vt:lpstr>Time planning</vt:lpstr>
      <vt:lpstr>Literature search</vt:lpstr>
      <vt:lpstr>Maximum infiltration rate</vt:lpstr>
      <vt:lpstr>Particle mobilization</vt:lpstr>
      <vt:lpstr>Soil compaction ‘zetting’ (in Dutch)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Justin van Beek</cp:lastModifiedBy>
  <cp:revision>4</cp:revision>
  <dcterms:created xsi:type="dcterms:W3CDTF">2023-12-13T14:21:03Z</dcterms:created>
  <dcterms:modified xsi:type="dcterms:W3CDTF">2024-01-03T10:14:42Z</dcterms:modified>
</cp:coreProperties>
</file>