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8A00-B571-2E5B-608E-4B71DC5F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986B0-EB46-66D7-5DE6-C0E8466E6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9C82-66AD-948C-5FF2-96AB41CD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21/12/2023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46F7-400C-4FBE-7C91-0EC9FCED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B7E1-04D7-657C-88F0-0A354EF3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40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D064-28EE-4AD1-9342-8CB9177D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E5F70-BECD-6825-70B9-66100F2B3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D446-78CB-3931-69B0-CB815E4B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21/12/2023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7FF2-05EA-4A9C-455A-E67977EC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F514E-87EB-AA77-6AA9-376B3DAE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494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57B41-A768-D3F5-B851-70EE35C0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6043-8ED3-88D0-50AD-F14BEBC4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83A87-C63C-8F6E-7423-3FE68057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21/12/2023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42359-8008-075B-4C7A-02097365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0B24-80BD-A0EB-65C1-C491415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829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03B8-8977-810C-7EC8-236F751C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B5AC-1298-2C0D-955C-08D06B94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3012-36B2-FF0B-A312-512A36D7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21/12/2023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122E-2B90-D5F0-89C7-E4C8374B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9BC2-0704-6B75-F732-3B09D087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147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3F2B-297D-C3E5-C81C-AF1E1184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903C-D1A0-CEB9-5783-48A573E0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60BDC-9E98-97EE-B88F-9FB2A411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21/12/2023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5443-494F-2727-13ED-64FCC160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91D2C-AFB3-D67F-2387-96E5367C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870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9CCA-9858-48F4-268D-CA293171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28EF-CC9C-C8F3-6480-74DC9A4E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DDD7F-8B03-2A5E-D27C-CE4150E1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ECC42-40DD-697B-5385-D7DE34C5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21/12/2023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7912-4910-9420-18EC-3E3844F3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1360-16F0-8294-D091-F8DC2351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11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3151-DD8B-1000-C906-654E6F65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1958-7AD4-8930-FAB5-D67DCF43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3E8A0-832E-4160-6D48-F211114F9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607C9-FB28-4DD0-8B5D-B84A357AE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92EB5-B1EA-6273-8B67-06F477FF7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992B-DDF8-6EAA-97B1-92416DD9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21/12/2023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1524D-0C30-28AE-395C-EE30896C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A5FD5-FDEE-917E-8599-0271570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730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EAEB-E829-7209-7401-3ADBCBF5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E3909-2E28-83C8-1F98-12BEAF14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21/12/2023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9B239-A698-FD60-910E-B3D058C9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31C29-FB28-6170-DA36-877A072D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101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A53CC-BE2A-5328-588A-71465247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21/12/2023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F5602-AA48-D22B-1602-E67D5F20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4C7FC-B9D1-34BE-46F0-7145B472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091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66FB-7405-0B75-0614-99AB2883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8B1B-E8A7-9CC2-AF1D-B6C75805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47CC2-96C5-6783-011F-9AA303508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530C-B8B0-C439-46C6-C5CB1F00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21/12/2023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6AA03-5DA8-9B50-0B30-2F74D7FD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443D-F8B4-8117-354C-6A53415C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208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3099-4C84-6ED5-7D35-E31DED97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A29D0-6E66-B636-494F-BEAC3F6EC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6B1B5-038E-81A6-763A-E984EBBC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3B3F-7BF4-E56A-A8CD-F8B96C2C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21/12/2023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84BB-78DD-37D7-1D14-FDD90E7B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F24E-E923-DF53-C0EC-5C74368B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54C31-FF53-67D0-B4FD-48C65D0E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4F4B2-43A8-3BD3-0D36-BBB00BE5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0AC1-5E45-10A2-33B9-F66B5294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A7DE-DD20-4600-BA6D-0213E0EB52CA}" type="datetimeFigureOut">
              <a:rPr lang="en-NL" smtClean="0"/>
              <a:t>21/12/2023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6DB8-E93E-AF6E-B7AE-935BAC798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5F0D-379C-7A37-231F-3526FC02E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63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AF7D-41A8-B0B8-A6A4-3AF680C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Aquifer Storage Recharge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21B7F-B681-F0B6-8F9F-25FC776A3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Justin &amp; David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6699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833E-D087-03F9-0654-0FE75A0D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Situation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89F7D-0339-3305-A7A6-FD0775E43380}"/>
              </a:ext>
            </a:extLst>
          </p:cNvPr>
          <p:cNvSpPr/>
          <p:nvPr/>
        </p:nvSpPr>
        <p:spPr>
          <a:xfrm>
            <a:off x="2477729" y="2674374"/>
            <a:ext cx="5761703" cy="275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3D4C4-3C2E-6D8A-86CE-E1BFD0C30D19}"/>
              </a:ext>
            </a:extLst>
          </p:cNvPr>
          <p:cNvCxnSpPr/>
          <p:nvPr/>
        </p:nvCxnSpPr>
        <p:spPr>
          <a:xfrm>
            <a:off x="1966452" y="2644877"/>
            <a:ext cx="0" cy="284152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194AFF-C017-2A76-04EA-9C57F6FFDE7D}"/>
              </a:ext>
            </a:extLst>
          </p:cNvPr>
          <p:cNvSpPr txBox="1"/>
          <p:nvPr/>
        </p:nvSpPr>
        <p:spPr>
          <a:xfrm>
            <a:off x="1381539" y="3677478"/>
            <a:ext cx="76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20m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C526C-18C8-D609-CCA7-12121FC4E827}"/>
              </a:ext>
            </a:extLst>
          </p:cNvPr>
          <p:cNvSpPr txBox="1"/>
          <p:nvPr/>
        </p:nvSpPr>
        <p:spPr>
          <a:xfrm>
            <a:off x="2551366" y="2773017"/>
            <a:ext cx="175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10&lt;Kh&lt;50 [m/d]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47FF3-7810-D1C7-CBE5-CF715F628776}"/>
              </a:ext>
            </a:extLst>
          </p:cNvPr>
          <p:cNvSpPr txBox="1"/>
          <p:nvPr/>
        </p:nvSpPr>
        <p:spPr>
          <a:xfrm>
            <a:off x="2551365" y="4978561"/>
            <a:ext cx="175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Salt = 30g/l</a:t>
            </a:r>
            <a:endParaRPr lang="en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CEA7E-2336-DAC3-E7BB-5FE725D47EE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358581" y="1690688"/>
            <a:ext cx="0" cy="9836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55E607-326E-5E72-8235-F03C3D3AE58D}"/>
              </a:ext>
            </a:extLst>
          </p:cNvPr>
          <p:cNvSpPr txBox="1"/>
          <p:nvPr/>
        </p:nvSpPr>
        <p:spPr>
          <a:xfrm>
            <a:off x="5486399" y="1798450"/>
            <a:ext cx="3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40 000 m^3 in August &amp; July</a:t>
            </a:r>
            <a:endParaRPr lang="en-N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30E245-7D8F-DF5C-79FB-C6E8AFA3C7FF}"/>
              </a:ext>
            </a:extLst>
          </p:cNvPr>
          <p:cNvCxnSpPr/>
          <p:nvPr/>
        </p:nvCxnSpPr>
        <p:spPr>
          <a:xfrm>
            <a:off x="5172639" y="2032041"/>
            <a:ext cx="0" cy="28415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009CB9-465B-386A-1807-9135B4E7DE68}"/>
              </a:ext>
            </a:extLst>
          </p:cNvPr>
          <p:cNvCxnSpPr/>
          <p:nvPr/>
        </p:nvCxnSpPr>
        <p:spPr>
          <a:xfrm>
            <a:off x="5508304" y="2008238"/>
            <a:ext cx="0" cy="28415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3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D0BC-3582-44BE-BFDD-D142F0FF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Time planning</a:t>
            </a:r>
            <a:endParaRPr lang="en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FCEC57-A68F-476D-83C3-1E6BE0491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876187"/>
              </p:ext>
            </p:extLst>
          </p:nvPr>
        </p:nvGraphicFramePr>
        <p:xfrm>
          <a:off x="380558" y="891960"/>
          <a:ext cx="11430883" cy="5966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2758">
                  <a:extLst>
                    <a:ext uri="{9D8B030D-6E8A-4147-A177-3AD203B41FA5}">
                      <a16:colId xmlns:a16="http://schemas.microsoft.com/office/drawing/2014/main" val="4203995048"/>
                    </a:ext>
                  </a:extLst>
                </a:gridCol>
                <a:gridCol w="2216029">
                  <a:extLst>
                    <a:ext uri="{9D8B030D-6E8A-4147-A177-3AD203B41FA5}">
                      <a16:colId xmlns:a16="http://schemas.microsoft.com/office/drawing/2014/main" val="2175625335"/>
                    </a:ext>
                  </a:extLst>
                </a:gridCol>
                <a:gridCol w="1226917">
                  <a:extLst>
                    <a:ext uri="{9D8B030D-6E8A-4147-A177-3AD203B41FA5}">
                      <a16:colId xmlns:a16="http://schemas.microsoft.com/office/drawing/2014/main" val="438242708"/>
                    </a:ext>
                  </a:extLst>
                </a:gridCol>
                <a:gridCol w="1655179">
                  <a:extLst>
                    <a:ext uri="{9D8B030D-6E8A-4147-A177-3AD203B41FA5}">
                      <a16:colId xmlns:a16="http://schemas.microsoft.com/office/drawing/2014/main" val="1344307537"/>
                    </a:ext>
                  </a:extLst>
                </a:gridCol>
              </a:tblGrid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Divided work that needs to be done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Amount of time need to put in per person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Finished before 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Planned working days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06166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Literature search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16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22/Dec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20 and 21 December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7074476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Design ASR system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16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10/Jan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7470357"/>
                  </a:ext>
                </a:extLst>
              </a:tr>
              <a:tr h="60840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Producing schedule for injection, extraction and storage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11/Jan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10/Jan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2038288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Reduce waste of injected drinking water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8631742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Apply guidelines for injection pressure and maximum velocity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4779651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Run model for 10 years with a start-up year and less extracted volume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24/Jan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4761972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Making conclusion and finish report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25/Jan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24/Jan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628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0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u="none" strike="noStrike" dirty="0">
                <a:effectLst/>
              </a:rPr>
              <a:t>Literature search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Comparable systems</a:t>
            </a:r>
          </a:p>
          <a:p>
            <a:pPr lvl="1"/>
            <a:r>
              <a:rPr lang="en-GB" dirty="0"/>
              <a:t>Good practice</a:t>
            </a:r>
          </a:p>
          <a:p>
            <a:pPr lvl="1"/>
            <a:r>
              <a:rPr lang="en-GB" dirty="0"/>
              <a:t>Idea of feasibility</a:t>
            </a:r>
          </a:p>
          <a:p>
            <a:pPr lvl="1"/>
            <a:r>
              <a:rPr lang="en-GB" dirty="0"/>
              <a:t>Rules of thumb</a:t>
            </a:r>
          </a:p>
          <a:p>
            <a:r>
              <a:rPr lang="en-GB" dirty="0"/>
              <a:t>Choose location? </a:t>
            </a:r>
          </a:p>
          <a:p>
            <a:r>
              <a:rPr lang="en-GB" dirty="0"/>
              <a:t>Get guidelines for injection pressure</a:t>
            </a:r>
          </a:p>
          <a:p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6890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Design ASR system</a:t>
            </a:r>
            <a:endParaRPr lang="en-GB" sz="4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MODFLOW6 model</a:t>
            </a:r>
          </a:p>
          <a:p>
            <a:pPr lvl="1"/>
            <a:r>
              <a:rPr lang="en-GB" dirty="0"/>
              <a:t>Adjust parameters</a:t>
            </a:r>
          </a:p>
          <a:p>
            <a:pPr lvl="1"/>
            <a:r>
              <a:rPr lang="en-GB" dirty="0"/>
              <a:t>Background flow?</a:t>
            </a:r>
          </a:p>
          <a:p>
            <a:r>
              <a:rPr lang="en-GB" dirty="0"/>
              <a:t>Optimise model to reduce waste</a:t>
            </a:r>
          </a:p>
          <a:p>
            <a:r>
              <a:rPr lang="en-GB" sz="2800" u="none" strike="noStrike" dirty="0">
                <a:effectLst/>
              </a:rPr>
              <a:t>Ensure guidelines for injection pressure and maximum velocity are met</a:t>
            </a:r>
          </a:p>
          <a:p>
            <a:r>
              <a:rPr lang="en-GB" sz="2800" u="none" strike="noStrike" dirty="0">
                <a:effectLst/>
              </a:rPr>
              <a:t>Run model for 10 years with a start-up year and less extracted volume</a:t>
            </a:r>
            <a:endParaRPr lang="en-GB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4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Producing schedule for injection, extraction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Injection</a:t>
            </a:r>
          </a:p>
          <a:p>
            <a:pPr lvl="1"/>
            <a:r>
              <a:rPr lang="en-GB" strike="sngStrike" dirty="0"/>
              <a:t>Analysis of when water excess</a:t>
            </a:r>
          </a:p>
          <a:p>
            <a:r>
              <a:rPr lang="en-GB" dirty="0"/>
              <a:t>Extraction</a:t>
            </a:r>
          </a:p>
          <a:p>
            <a:pPr lvl="1"/>
            <a:r>
              <a:rPr lang="en-GB" dirty="0"/>
              <a:t>Water deficit – July &amp; august:</a:t>
            </a:r>
          </a:p>
          <a:p>
            <a:pPr lvl="2"/>
            <a:r>
              <a:rPr lang="en-GB" dirty="0"/>
              <a:t>Schedule for 1 year &amp; 10 years </a:t>
            </a:r>
          </a:p>
          <a:p>
            <a:r>
              <a:rPr lang="en-GB" strike="sngStrike" dirty="0"/>
              <a:t>Storage possibly above ground if pumping rate too low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0662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Discuss the uncertainties in your design.</a:t>
            </a:r>
            <a:endParaRPr lang="en-GB" dirty="0"/>
          </a:p>
          <a:p>
            <a:pPr lvl="1"/>
            <a:r>
              <a:rPr lang="en-GB" dirty="0"/>
              <a:t>Changes in Kh 	</a:t>
            </a:r>
          </a:p>
          <a:p>
            <a:pPr lvl="2"/>
            <a:r>
              <a:rPr lang="en-GB" dirty="0"/>
              <a:t>Scenarios? </a:t>
            </a:r>
          </a:p>
          <a:p>
            <a:r>
              <a:rPr lang="en-GB" dirty="0"/>
              <a:t>Present findings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269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Aquifer Storage Recharge</vt:lpstr>
      <vt:lpstr>Situation</vt:lpstr>
      <vt:lpstr>Time planning</vt:lpstr>
      <vt:lpstr>Literature search</vt:lpstr>
      <vt:lpstr>Design ASR system</vt:lpstr>
      <vt:lpstr>Producing schedule for injection, extraction and storage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Aquifer Storage Recharge</dc:title>
  <dc:creator>David Haasnoot</dc:creator>
  <cp:lastModifiedBy>David Haasnoot</cp:lastModifiedBy>
  <cp:revision>3</cp:revision>
  <dcterms:created xsi:type="dcterms:W3CDTF">2023-12-13T14:21:03Z</dcterms:created>
  <dcterms:modified xsi:type="dcterms:W3CDTF">2023-12-21T10:22:55Z</dcterms:modified>
</cp:coreProperties>
</file>