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6" r:id="rId6"/>
    <p:sldId id="295" r:id="rId7"/>
    <p:sldId id="29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24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13D3F-77C7-4BBB-A0B9-6F070966712D}" type="datetimeFigureOut">
              <a:rPr lang="nl-NL" smtClean="0"/>
              <a:t>3-1-2024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101FB-427A-49CD-9AED-368896EE5BD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6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96361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3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8A00-B571-2E5B-608E-4B71DC5F1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986B0-EB46-66D7-5DE6-C0E8466E6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9C82-66AD-948C-5FF2-96AB41CD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46F7-400C-4FBE-7C91-0EC9FCE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B7E1-04D7-657C-88F0-0A354EF3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40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064-28EE-4AD1-9342-8CB9177D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5F70-BECD-6825-70B9-66100F2B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D446-78CB-3931-69B0-CB815E4B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D7FF2-05EA-4A9C-455A-E67977EC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514E-87EB-AA77-6AA9-376B3DA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49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57B41-A768-D3F5-B851-70EE35C0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6043-8ED3-88D0-50AD-F14BEBC4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3A87-C63C-8F6E-7423-3FE68057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2359-8008-075B-4C7A-02097365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0B24-80BD-A0EB-65C1-C491415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829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34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482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nummer 4 (JU-Free)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‹#›</a:t>
            </a:fld>
            <a:endParaRPr lang="en-GB" noProof="1"/>
          </a:p>
        </p:txBody>
      </p:sp>
      <p:sp>
        <p:nvSpPr>
          <p:cNvPr id="7" name="Content Placeholder R (JU-Free)"/>
          <p:cNvSpPr>
            <a:spLocks noGrp="1"/>
          </p:cNvSpPr>
          <p:nvPr>
            <p:ph sz="quarter" idx="14" hasCustomPrompt="1"/>
          </p:nvPr>
        </p:nvSpPr>
        <p:spPr bwMode="gray">
          <a:xfrm>
            <a:off x="6557492" y="2030400"/>
            <a:ext cx="4750763" cy="3883320"/>
          </a:xfrm>
        </p:spPr>
        <p:txBody>
          <a:bodyPr/>
          <a:lstStyle>
            <a:lvl1pPr marL="0" indent="0">
              <a:buNone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9" name="Content Placeholder L (JU-Free)"/>
          <p:cNvSpPr>
            <a:spLocks noGrp="1"/>
          </p:cNvSpPr>
          <p:nvPr>
            <p:ph sz="quarter" idx="13" hasCustomPrompt="1"/>
          </p:nvPr>
        </p:nvSpPr>
        <p:spPr bwMode="gray">
          <a:xfrm>
            <a:off x="912723" y="2029680"/>
            <a:ext cx="4750763" cy="3883320"/>
          </a:xfrm>
        </p:spPr>
        <p:txBody>
          <a:bodyPr/>
          <a:lstStyle>
            <a:lvl1pPr marL="0" marR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lvl1pPr>
            <a:lvl2pPr marL="0" indent="0">
              <a:buNone/>
              <a:defRPr b="1">
                <a:latin typeface="Calibri" panose="020F0502020204030204" pitchFamily="34" charset="0"/>
              </a:defRPr>
            </a:lvl2pPr>
            <a:lvl3pPr marL="269919" indent="-269919">
              <a:buFont typeface="Arial" panose="020B0604020202020204" pitchFamily="34" charset="0"/>
              <a:buChar char="•"/>
            </a:lvl3pPr>
            <a:lvl4pPr marL="539838" indent="-269919">
              <a:buClr>
                <a:schemeClr val="tx1"/>
              </a:buClr>
              <a:buFont typeface="Tahoma" panose="020B0604030504040204" pitchFamily="34" charset="0"/>
              <a:buChar char="-"/>
              <a:defRPr b="0">
                <a:latin typeface="Calibri Light" panose="020F0302020204030204" pitchFamily="34" charset="0"/>
              </a:defRPr>
            </a:lvl4pPr>
            <a:lvl5pPr marL="269919" indent="-269919">
              <a:buClr>
                <a:schemeClr val="accent1"/>
              </a:buClr>
              <a:buFont typeface="+mj-lt"/>
              <a:buAutoNum type="arabicPeriod"/>
            </a:lvl5pPr>
          </a:lstStyle>
          <a:p>
            <a:pPr marL="0" marR="0" lvl="0" indent="0" algn="l" defTabSz="1088610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</a:pPr>
            <a:r>
              <a:rPr lang="en-GB" noProof="1"/>
              <a:t>[Type text or click on icon to insert an object]</a:t>
            </a:r>
          </a:p>
        </p:txBody>
      </p:sp>
      <p:sp>
        <p:nvSpPr>
          <p:cNvPr id="2" name="Title 1 (JU-Free)"/>
          <p:cNvSpPr>
            <a:spLocks noGrp="1"/>
          </p:cNvSpPr>
          <p:nvPr>
            <p:ph type="title" hasCustomPrompt="1"/>
          </p:nvPr>
        </p:nvSpPr>
        <p:spPr>
          <a:xfrm>
            <a:off x="893689" y="898752"/>
            <a:ext cx="9465535" cy="982076"/>
          </a:xfrm>
        </p:spPr>
        <p:txBody>
          <a:bodyPr/>
          <a:lstStyle>
            <a:lvl1pPr/>
          </a:lstStyle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688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03B8-8977-810C-7EC8-236F751C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5AC-1298-2C0D-955C-08D06B94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3012-36B2-FF0B-A312-512A36D7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122E-2B90-D5F0-89C7-E4C8374B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9BC2-0704-6B75-F732-3B09D08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47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3F2B-297D-C3E5-C81C-AF1E1184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903C-D1A0-CEB9-5783-48A573E0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60BDC-9E98-97EE-B88F-9FB2A41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5443-494F-2727-13ED-64FCC160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1D2C-AFB3-D67F-2387-96E5367C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87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9CCA-9858-48F4-268D-CA2931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28EF-CC9C-C8F3-6480-74DC9A4E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DD7F-8B03-2A5E-D27C-CE4150E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CC42-40DD-697B-5385-D7DE34C5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7912-4910-9420-18EC-3E3844F3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1360-16F0-8294-D091-F8DC2351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11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151-DD8B-1000-C906-654E6F6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1958-7AD4-8930-FAB5-D67DCF43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E8A0-832E-4160-6D48-F211114F9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607C9-FB28-4DD0-8B5D-B84A357AE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2EB5-B1EA-6273-8B67-06F477F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992B-DDF8-6EAA-97B1-92416DD9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1524D-0C30-28AE-395C-EE30896C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A5FD5-FDEE-917E-8599-0271570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73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EAEB-E829-7209-7401-3ADBCBF5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3909-2E28-83C8-1F98-12BEAF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B239-A698-FD60-910E-B3D058C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31C29-FB28-6170-DA36-877A072D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01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A53CC-BE2A-5328-588A-71465247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F5602-AA48-D22B-1602-E67D5F2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C7FC-B9D1-34BE-46F0-7145B472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09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66FB-7405-0B75-0614-99AB2883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B1B-E8A7-9CC2-AF1D-B6C75805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47CC2-96C5-6783-011F-9AA30350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530C-B8B0-C439-46C6-C5CB1F00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6AA03-5DA8-9B50-0B30-2F74D7F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443D-F8B4-8117-354C-6A53415C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208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3099-4C84-6ED5-7D35-E31DED97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29D0-6E66-B636-494F-BEAC3F6E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B1B5-038E-81A6-763A-E984EBBC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3B3F-7BF4-E56A-A8CD-F8B96C2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84BB-78DD-37D7-1D14-FDD90E7B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F24E-E923-DF53-C0EC-5C74368B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54C31-FF53-67D0-B4FD-48C65D0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4F4B2-43A8-3BD3-0D36-BBB00BE51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0AC1-5E45-10A2-33B9-F66B529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A7DE-DD20-4600-BA6D-0213E0EB52CA}" type="datetimeFigureOut">
              <a:rPr lang="en-NL" smtClean="0"/>
              <a:t>01/03/2024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6DB8-E93E-AF6E-B7AE-935BAC79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5F0D-379C-7A37-231F-3526FC02E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A905D-4CF1-4E09-9AFF-4E1E8786870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63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ibrary.kwrwater.nl/publication/6180238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kwrwater.nl/publication/605185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edepot.wur.nl/40328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hyperlink" Target="http://www.grondwaterformules.nl/index.php/formules/onttrekking/deklaag-zonder-rand-de-glee" TargetMode="External"/><Relationship Id="rId4" Type="http://schemas.openxmlformats.org/officeDocument/2006/relationships/hyperlink" Target="https://edepot.wur.nl/35864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AF7D-41A8-B0B8-A6A4-3AF680C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Aquifer Storage Recharge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21B7F-B681-F0B6-8F9F-25FC776A3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Justin &amp; David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99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Discuss the uncertainties in your design.</a:t>
            </a:r>
            <a:endParaRPr lang="en-GB" dirty="0"/>
          </a:p>
          <a:p>
            <a:pPr lvl="1"/>
            <a:r>
              <a:rPr lang="en-GB" dirty="0"/>
              <a:t>Changes in Kh 	</a:t>
            </a:r>
          </a:p>
          <a:p>
            <a:pPr lvl="2"/>
            <a:r>
              <a:rPr lang="en-GB" dirty="0"/>
              <a:t>Scenarios? </a:t>
            </a:r>
          </a:p>
          <a:p>
            <a:r>
              <a:rPr lang="en-GB" dirty="0"/>
              <a:t>Present findings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833E-D087-03F9-0654-0FE75A0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Situation</a:t>
            </a:r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AEEB-8AC4-4086-1E38-B6BCC7533C02}"/>
              </a:ext>
            </a:extLst>
          </p:cNvPr>
          <p:cNvGrpSpPr/>
          <p:nvPr/>
        </p:nvGrpSpPr>
        <p:grpSpPr>
          <a:xfrm>
            <a:off x="1381539" y="1690688"/>
            <a:ext cx="7369169" cy="3795712"/>
            <a:chOff x="1381539" y="1690688"/>
            <a:chExt cx="7369169" cy="37957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F89F7D-0339-3305-A7A6-FD0775E43380}"/>
                </a:ext>
              </a:extLst>
            </p:cNvPr>
            <p:cNvSpPr/>
            <p:nvPr/>
          </p:nvSpPr>
          <p:spPr>
            <a:xfrm>
              <a:off x="2477729" y="2674374"/>
              <a:ext cx="5761703" cy="2753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293D4C4-3C2E-6D8A-86CE-E1BFD0C30D19}"/>
                </a:ext>
              </a:extLst>
            </p:cNvPr>
            <p:cNvCxnSpPr/>
            <p:nvPr/>
          </p:nvCxnSpPr>
          <p:spPr>
            <a:xfrm>
              <a:off x="1966452" y="2644877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194AFF-C017-2A76-04EA-9C57F6FFDE7D}"/>
                </a:ext>
              </a:extLst>
            </p:cNvPr>
            <p:cNvSpPr txBox="1"/>
            <p:nvPr/>
          </p:nvSpPr>
          <p:spPr>
            <a:xfrm>
              <a:off x="1381539" y="3677478"/>
              <a:ext cx="765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20m</a:t>
              </a:r>
              <a:endParaRPr lang="en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C526C-18C8-D609-CCA7-12121FC4E827}"/>
                </a:ext>
              </a:extLst>
            </p:cNvPr>
            <p:cNvSpPr txBox="1"/>
            <p:nvPr/>
          </p:nvSpPr>
          <p:spPr>
            <a:xfrm>
              <a:off x="2551366" y="2773017"/>
              <a:ext cx="175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10&lt;Kh&lt;50 [m/d]</a:t>
              </a:r>
              <a:endParaRPr lang="en-N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047FF3-7810-D1C7-CBE5-CF715F628776}"/>
                </a:ext>
              </a:extLst>
            </p:cNvPr>
            <p:cNvSpPr txBox="1"/>
            <p:nvPr/>
          </p:nvSpPr>
          <p:spPr>
            <a:xfrm>
              <a:off x="2551365" y="4978561"/>
              <a:ext cx="1752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Salt = 30g/l</a:t>
              </a:r>
              <a:endParaRPr lang="en-NL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D0CEA7E-2336-DAC3-E7BB-5FE725D47EE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358581" y="1690688"/>
              <a:ext cx="0" cy="98368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55E607-326E-5E72-8235-F03C3D3AE58D}"/>
                </a:ext>
              </a:extLst>
            </p:cNvPr>
            <p:cNvSpPr txBox="1"/>
            <p:nvPr/>
          </p:nvSpPr>
          <p:spPr>
            <a:xfrm>
              <a:off x="5486399" y="1798450"/>
              <a:ext cx="326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40 000 m^3 in August &amp; July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30E245-7D8F-DF5C-79FB-C6E8AFA3C7FF}"/>
                </a:ext>
              </a:extLst>
            </p:cNvPr>
            <p:cNvCxnSpPr/>
            <p:nvPr/>
          </p:nvCxnSpPr>
          <p:spPr>
            <a:xfrm>
              <a:off x="5172639" y="2032041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009CB9-465B-386A-1807-9135B4E7DE68}"/>
                </a:ext>
              </a:extLst>
            </p:cNvPr>
            <p:cNvCxnSpPr/>
            <p:nvPr/>
          </p:nvCxnSpPr>
          <p:spPr>
            <a:xfrm>
              <a:off x="5508304" y="2008238"/>
              <a:ext cx="0" cy="2841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23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D0BC-3582-44BE-BFDD-D142F0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Time planning</a:t>
            </a:r>
            <a:endParaRPr lang="en-N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FCEC57-A68F-476D-83C3-1E6BE0491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76187"/>
              </p:ext>
            </p:extLst>
          </p:nvPr>
        </p:nvGraphicFramePr>
        <p:xfrm>
          <a:off x="380558" y="891960"/>
          <a:ext cx="11430883" cy="5966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2758">
                  <a:extLst>
                    <a:ext uri="{9D8B030D-6E8A-4147-A177-3AD203B41FA5}">
                      <a16:colId xmlns:a16="http://schemas.microsoft.com/office/drawing/2014/main" val="4203995048"/>
                    </a:ext>
                  </a:extLst>
                </a:gridCol>
                <a:gridCol w="2216029">
                  <a:extLst>
                    <a:ext uri="{9D8B030D-6E8A-4147-A177-3AD203B41FA5}">
                      <a16:colId xmlns:a16="http://schemas.microsoft.com/office/drawing/2014/main" val="2175625335"/>
                    </a:ext>
                  </a:extLst>
                </a:gridCol>
                <a:gridCol w="1226917">
                  <a:extLst>
                    <a:ext uri="{9D8B030D-6E8A-4147-A177-3AD203B41FA5}">
                      <a16:colId xmlns:a16="http://schemas.microsoft.com/office/drawing/2014/main" val="438242708"/>
                    </a:ext>
                  </a:extLst>
                </a:gridCol>
                <a:gridCol w="1655179">
                  <a:extLst>
                    <a:ext uri="{9D8B030D-6E8A-4147-A177-3AD203B41FA5}">
                      <a16:colId xmlns:a16="http://schemas.microsoft.com/office/drawing/2014/main" val="1344307537"/>
                    </a:ext>
                  </a:extLst>
                </a:gridCol>
              </a:tblGrid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Divided work that needs to be done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Amount of time need to put in per person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Finished before </a:t>
                      </a:r>
                      <a:endParaRPr lang="en-GB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Planned working days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0616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Literature search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22/Dec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20 and 21 December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074476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Design ASR system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16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7470357"/>
                  </a:ext>
                </a:extLst>
              </a:tr>
              <a:tr h="60840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Producing schedule for injection, extraction and storage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11/Jan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10/Jan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2038288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Reduce waste of injected drinking water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863174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Apply guidelines for injection pressure and maximum velocity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18/Jan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4779651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Run model for 10 years with a start-up year and less extracted volume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22/Jan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4761972"/>
                  </a:ext>
                </a:extLst>
              </a:tr>
              <a:tr h="63486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Making conclusion and finish report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8 hours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25/Jan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24/Jan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8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0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u="none" strike="noStrike" dirty="0">
                <a:effectLst/>
              </a:rPr>
              <a:t>Literature search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Comparable systems</a:t>
            </a:r>
          </a:p>
          <a:p>
            <a:pPr lvl="1"/>
            <a:r>
              <a:rPr lang="en-GB" dirty="0"/>
              <a:t>Good practice</a:t>
            </a:r>
          </a:p>
          <a:p>
            <a:pPr lvl="1"/>
            <a:r>
              <a:rPr lang="en-GB" dirty="0"/>
              <a:t>Idea of feasibility</a:t>
            </a:r>
          </a:p>
          <a:p>
            <a:pPr lvl="1"/>
            <a:r>
              <a:rPr lang="en-GB" dirty="0"/>
              <a:t>Rules of thumb</a:t>
            </a:r>
          </a:p>
          <a:p>
            <a:r>
              <a:rPr lang="en-GB" dirty="0"/>
              <a:t>Choose location? </a:t>
            </a:r>
          </a:p>
          <a:p>
            <a:r>
              <a:rPr lang="en-GB" dirty="0"/>
              <a:t>Get guidelines for injection pressure</a:t>
            </a:r>
          </a:p>
          <a:p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89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2DD745-20B6-D051-7B3B-332B6FCC251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5</a:t>
            </a:fld>
            <a:endParaRPr lang="en-GB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6D20-D253-2715-603A-7624AC5C6F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2724" y="2030044"/>
            <a:ext cx="6695050" cy="3882309"/>
          </a:xfrm>
        </p:spPr>
        <p:txBody>
          <a:bodyPr>
            <a:normAutofit fontScale="92500" lnSpcReduction="20000"/>
          </a:bodyPr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 Follows </a:t>
            </a:r>
            <a:r>
              <a:rPr lang="nl-NL" dirty="0" err="1"/>
              <a:t>from</a:t>
            </a:r>
            <a:r>
              <a:rPr lang="nl-NL" dirty="0"/>
              <a:t> maximum </a:t>
            </a:r>
            <a:r>
              <a:rPr lang="nl-NL" dirty="0" err="1"/>
              <a:t>infiltration</a:t>
            </a:r>
            <a:r>
              <a:rPr lang="nl-NL" dirty="0"/>
              <a:t> </a:t>
            </a:r>
            <a:r>
              <a:rPr lang="nl-NL" dirty="0" err="1"/>
              <a:t>pressure</a:t>
            </a:r>
            <a:r>
              <a:rPr lang="nl-NL" dirty="0"/>
              <a:t>:</a:t>
            </a:r>
          </a:p>
          <a:p>
            <a:pPr marL="612824" lvl="5" indent="-342797"/>
            <a:r>
              <a:rPr lang="nl-NL" dirty="0"/>
              <a:t>			                    </a:t>
            </a:r>
            <a:br>
              <a:rPr lang="nl-NL" dirty="0"/>
            </a:br>
            <a:r>
              <a:rPr lang="nl-NL" dirty="0"/>
              <a:t>			 (De Glee)</a:t>
            </a:r>
          </a:p>
          <a:p>
            <a:pPr marL="612824" lvl="5" indent="-342797"/>
            <a:endParaRPr lang="nl-NL" dirty="0"/>
          </a:p>
          <a:p>
            <a:endParaRPr lang="nl-NL" dirty="0"/>
          </a:p>
          <a:p>
            <a:pPr marL="882635" lvl="3" indent="-342797"/>
            <a:r>
              <a:rPr lang="nl-NL" sz="1600" i="1" dirty="0"/>
              <a:t>k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conducitivity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(m/d)</a:t>
            </a:r>
          </a:p>
          <a:p>
            <a:pPr marL="882635" lvl="3" indent="-342797"/>
            <a:r>
              <a:rPr lang="nl-NL" sz="1600" i="1" dirty="0"/>
              <a:t>D</a:t>
            </a:r>
            <a:r>
              <a:rPr lang="nl-NL" sz="1600" dirty="0"/>
              <a:t> = </a:t>
            </a:r>
            <a:r>
              <a:rPr lang="nl-NL" sz="1600" dirty="0" err="1"/>
              <a:t>thickness</a:t>
            </a:r>
            <a:r>
              <a:rPr lang="nl-NL" sz="1600" dirty="0"/>
              <a:t> of </a:t>
            </a:r>
            <a:r>
              <a:rPr lang="nl-NL" sz="1600" dirty="0" err="1"/>
              <a:t>aquifer</a:t>
            </a:r>
            <a:r>
              <a:rPr lang="nl-NL" sz="1600" dirty="0"/>
              <a:t> (m)</a:t>
            </a:r>
          </a:p>
          <a:p>
            <a:pPr marL="882635" lvl="3" indent="-342797"/>
            <a:r>
              <a:rPr lang="nl-NL" sz="1600" i="1" dirty="0"/>
              <a:t>c</a:t>
            </a:r>
            <a:r>
              <a:rPr lang="nl-NL" sz="1600" dirty="0"/>
              <a:t> = </a:t>
            </a:r>
            <a:r>
              <a:rPr lang="nl-NL" sz="1600" dirty="0" err="1"/>
              <a:t>hydraulic</a:t>
            </a:r>
            <a:r>
              <a:rPr lang="nl-NL" sz="1600" dirty="0"/>
              <a:t> </a:t>
            </a:r>
            <a:r>
              <a:rPr lang="nl-NL" sz="1600" dirty="0" err="1"/>
              <a:t>resistance</a:t>
            </a:r>
            <a:r>
              <a:rPr lang="nl-NL" sz="1600" dirty="0"/>
              <a:t> of </a:t>
            </a:r>
            <a:r>
              <a:rPr lang="nl-NL" sz="1600" dirty="0" err="1"/>
              <a:t>confining</a:t>
            </a:r>
            <a:r>
              <a:rPr lang="nl-NL" sz="1600" dirty="0"/>
              <a:t> layer (d)</a:t>
            </a:r>
          </a:p>
          <a:p>
            <a:pPr marL="882635" lvl="3" indent="-342797"/>
            <a:r>
              <a:rPr lang="nl-NL" sz="1600" i="1" dirty="0" err="1"/>
              <a:t>r</a:t>
            </a:r>
            <a:r>
              <a:rPr lang="nl-NL" sz="1600" i="1" baseline="-25000" dirty="0" err="1"/>
              <a:t>well</a:t>
            </a:r>
            <a:r>
              <a:rPr lang="nl-NL" sz="1600" dirty="0"/>
              <a:t> = well radius (m)</a:t>
            </a:r>
          </a:p>
          <a:p>
            <a:pPr marL="882635" lvl="3" indent="-342797"/>
            <a:r>
              <a:rPr lang="nl-NL" sz="1600" i="1" dirty="0" err="1"/>
              <a:t>h</a:t>
            </a:r>
            <a:r>
              <a:rPr lang="nl-NL" sz="1600" i="1" baseline="-25000" dirty="0" err="1"/>
              <a:t>in</a:t>
            </a:r>
            <a:r>
              <a:rPr lang="nl-NL" sz="1600" dirty="0"/>
              <a:t> = </a:t>
            </a:r>
            <a:r>
              <a:rPr lang="nl-NL" sz="1600" dirty="0" err="1"/>
              <a:t>infiltration</a:t>
            </a:r>
            <a:r>
              <a:rPr lang="nl-NL" sz="1600" dirty="0"/>
              <a:t> head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marL="882635" lvl="3" indent="-342797"/>
            <a:r>
              <a:rPr lang="nl-NL" sz="1600" i="1" dirty="0"/>
              <a:t>h</a:t>
            </a:r>
            <a:r>
              <a:rPr lang="nl-NL" sz="1600" i="1" baseline="-25000" dirty="0"/>
              <a:t>0</a:t>
            </a:r>
            <a:r>
              <a:rPr lang="nl-NL" sz="1600" dirty="0"/>
              <a:t> = </a:t>
            </a:r>
            <a:r>
              <a:rPr lang="nl-NL" sz="1600" dirty="0" err="1"/>
              <a:t>natural</a:t>
            </a:r>
            <a:r>
              <a:rPr lang="nl-NL" sz="1600" dirty="0"/>
              <a:t> </a:t>
            </a:r>
            <a:r>
              <a:rPr lang="nl-NL" sz="1600" dirty="0" err="1"/>
              <a:t>hydraulic</a:t>
            </a:r>
            <a:r>
              <a:rPr lang="nl-NL" sz="1600" dirty="0"/>
              <a:t> head in </a:t>
            </a:r>
            <a:r>
              <a:rPr lang="nl-NL" sz="1600" dirty="0" err="1"/>
              <a:t>aquifer</a:t>
            </a:r>
            <a:r>
              <a:rPr lang="nl-NL" sz="1600" dirty="0"/>
              <a:t> (m + land </a:t>
            </a:r>
            <a:r>
              <a:rPr lang="nl-NL" sz="1600" dirty="0" err="1"/>
              <a:t>surface</a:t>
            </a:r>
            <a:r>
              <a:rPr lang="nl-NL" sz="1600" dirty="0"/>
              <a:t>)</a:t>
            </a:r>
          </a:p>
          <a:p>
            <a:pPr lvl="3" indent="0">
              <a:buNone/>
            </a:pPr>
            <a:endParaRPr lang="nl-NL" sz="1600" dirty="0"/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: </a:t>
            </a:r>
            <a:r>
              <a:rPr lang="nl-NL" dirty="0" err="1"/>
              <a:t>decreases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gradual</a:t>
            </a:r>
            <a:r>
              <a:rPr lang="nl-NL" dirty="0"/>
              <a:t> well clogging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  <a:p>
            <a:pPr marL="342797" indent="-342797">
              <a:buFont typeface="Arial" panose="020B0604020202020204" pitchFamily="34" charset="0"/>
              <a:buChar char="•"/>
            </a:pP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/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sz="1799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799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nl-NL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𝑘𝐷</m:t>
                          </m:r>
                          <m:d>
                            <m:d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nl-NL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l-NL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nl-NL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sz="1799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𝑘𝐷𝑐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nl-NL" sz="1799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𝑤𝑒𝑙𝑙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nl-NL" sz="1799" dirty="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D0CC0B-7D2D-204D-5A4F-84933D85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090" y="2560464"/>
                <a:ext cx="2257979" cy="940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4">
            <a:extLst>
              <a:ext uri="{FF2B5EF4-FFF2-40B4-BE49-F238E27FC236}">
                <a16:creationId xmlns:a16="http://schemas.microsoft.com/office/drawing/2014/main" id="{7F6E615B-D1A7-D154-A930-BE69CE42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90" y="899411"/>
            <a:ext cx="9465535" cy="981820"/>
          </a:xfrm>
        </p:spPr>
        <p:txBody>
          <a:bodyPr/>
          <a:lstStyle/>
          <a:p>
            <a:r>
              <a:rPr lang="nl-NL" dirty="0"/>
              <a:t>Maximum </a:t>
            </a:r>
            <a:r>
              <a:rPr lang="nl-NL" dirty="0" err="1"/>
              <a:t>infiltration</a:t>
            </a:r>
            <a:r>
              <a:rPr lang="nl-NL" dirty="0"/>
              <a:t>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1E82B-C089-7696-886A-292931978E82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Infiltration</a:t>
            </a:r>
            <a:endParaRPr lang="nl-NL" sz="17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C010B-E745-59F4-5CFC-BADC9A11F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2" b="50000"/>
          <a:stretch/>
        </p:blipFill>
        <p:spPr>
          <a:xfrm>
            <a:off x="6311968" y="2853087"/>
            <a:ext cx="5880033" cy="371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EF978-BC9D-CBEE-9CA3-9A00B67FB182}"/>
              </a:ext>
            </a:extLst>
          </p:cNvPr>
          <p:cNvSpPr txBox="1"/>
          <p:nvPr/>
        </p:nvSpPr>
        <p:spPr>
          <a:xfrm>
            <a:off x="6311968" y="6474029"/>
            <a:ext cx="567631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/>
              <a:t>Van Dooren et al. (2020): </a:t>
            </a:r>
            <a:r>
              <a:rPr lang="nl-NL" sz="1000" dirty="0">
                <a:hlinkClick r:id="rId4"/>
              </a:rPr>
              <a:t>https://library.kwrwater.nl/publication/61802381/</a:t>
            </a:r>
            <a:r>
              <a:rPr lang="nl-NL" sz="1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16109-5057-7A0C-4CFD-540E7E0226A9}"/>
              </a:ext>
            </a:extLst>
          </p:cNvPr>
          <p:cNvSpPr txBox="1"/>
          <p:nvPr/>
        </p:nvSpPr>
        <p:spPr>
          <a:xfrm>
            <a:off x="6239946" y="3285601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D95C2-13EE-D794-8778-E9CB8959CA0B}"/>
              </a:ext>
            </a:extLst>
          </p:cNvPr>
          <p:cNvSpPr txBox="1"/>
          <p:nvPr/>
        </p:nvSpPr>
        <p:spPr>
          <a:xfrm>
            <a:off x="6239946" y="4077483"/>
            <a:ext cx="287990" cy="215388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nl-NL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6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</p:spPr>
            <p:txBody>
              <a:bodyPr>
                <a:normAutofit fontScale="92500" lnSpcReduction="2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Maximum </a:t>
                </a:r>
                <a:r>
                  <a:rPr lang="nl-NL" dirty="0" err="1">
                    <a:latin typeface="Cambria Math" panose="02040503050406030204" pitchFamily="18" charset="0"/>
                  </a:rPr>
                  <a:t>allowed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specific</a:t>
                </a:r>
                <a:r>
                  <a:rPr lang="nl-NL" dirty="0">
                    <a:latin typeface="Cambria Math" panose="02040503050406030204" pitchFamily="18" charset="0"/>
                  </a:rPr>
                  <a:t> discharge on the </a:t>
                </a:r>
                <a:r>
                  <a:rPr lang="nl-NL" dirty="0" err="1">
                    <a:latin typeface="Cambria Math" panose="02040503050406030204" pitchFamily="18" charset="0"/>
                  </a:rPr>
                  <a:t>borehole</a:t>
                </a:r>
                <a:r>
                  <a:rPr lang="nl-NL" dirty="0">
                    <a:latin typeface="Cambria Math" panose="02040503050406030204" pitchFamily="18" charset="0"/>
                  </a:rPr>
                  <a:t> (</a:t>
                </a:r>
                <a:r>
                  <a:rPr lang="nl-NL" dirty="0" err="1">
                    <a:latin typeface="Cambria Math" panose="02040503050406030204" pitchFamily="18" charset="0"/>
                  </a:rPr>
                  <a:t>q</a:t>
                </a:r>
                <a:r>
                  <a:rPr lang="nl-NL" baseline="-25000" dirty="0" err="1">
                    <a:latin typeface="Cambria Math" panose="02040503050406030204" pitchFamily="18" charset="0"/>
                  </a:rPr>
                  <a:t>max</a:t>
                </a:r>
                <a:r>
                  <a:rPr lang="nl-NL" dirty="0">
                    <a:latin typeface="Cambria Math" panose="02040503050406030204" pitchFamily="18" charset="0"/>
                  </a:rPr>
                  <a:t> in </a:t>
                </a:r>
                <a:r>
                  <a:rPr lang="nl-NL" b="1" u="sng" dirty="0">
                    <a:latin typeface="Cambria Math" panose="02040503050406030204" pitchFamily="18" charset="0"/>
                  </a:rPr>
                  <a:t>m/s</a:t>
                </a:r>
                <a:r>
                  <a:rPr lang="nl-NL" dirty="0">
                    <a:latin typeface="Cambria Math" panose="02040503050406030204" pitchFamily="18" charset="0"/>
                  </a:rPr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baseline="-25000" dirty="0" err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nl-NL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	(Huisman, </a:t>
                </a:r>
                <a:r>
                  <a:rPr lang="nl-NL" dirty="0" err="1"/>
                  <a:t>empirical</a:t>
                </a:r>
                <a:r>
                  <a:rPr lang="nl-NL" dirty="0"/>
                  <a:t>)</a:t>
                </a: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∗2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𝑤𝑒𝑙𝑙</m:t>
                        </m:r>
                      </m:sub>
                    </m:sSub>
                  </m:oMath>
                </a14:m>
                <a:endParaRPr lang="nl-NL" dirty="0"/>
              </a:p>
              <a:p>
                <a:pPr marL="882635" lvl="3" indent="-342797"/>
                <a:r>
                  <a:rPr lang="nl-NL" sz="1799" i="1" dirty="0"/>
                  <a:t>L</a:t>
                </a:r>
                <a:r>
                  <a:rPr lang="nl-NL" sz="1799" dirty="0"/>
                  <a:t> = screen </a:t>
                </a:r>
                <a:r>
                  <a:rPr lang="nl-NL" sz="1799" dirty="0" err="1"/>
                  <a:t>length</a:t>
                </a:r>
                <a:r>
                  <a:rPr lang="nl-NL" sz="1799" dirty="0"/>
                  <a:t> (m)</a:t>
                </a:r>
              </a:p>
              <a:p>
                <a:pPr marL="882635" lvl="3" indent="-342797"/>
                <a:r>
                  <a:rPr lang="nl-NL" sz="1799" i="1" dirty="0" err="1"/>
                  <a:t>r</a:t>
                </a:r>
                <a:r>
                  <a:rPr lang="nl-NL" sz="1799" i="1" baseline="-25000" dirty="0" err="1"/>
                  <a:t>well</a:t>
                </a:r>
                <a:r>
                  <a:rPr lang="nl-NL" sz="1799" i="1" dirty="0"/>
                  <a:t> </a:t>
                </a:r>
                <a:r>
                  <a:rPr lang="nl-NL" sz="1799" dirty="0"/>
                  <a:t>= well radius (m)</a:t>
                </a:r>
              </a:p>
              <a:p>
                <a:pPr marL="882635" lvl="3" indent="-342797"/>
                <a:r>
                  <a:rPr lang="nl-NL" sz="1799" i="1" dirty="0"/>
                  <a:t>k</a:t>
                </a:r>
                <a:r>
                  <a:rPr lang="nl-NL" sz="1799" dirty="0"/>
                  <a:t> = </a:t>
                </a:r>
                <a:r>
                  <a:rPr lang="nl-NL" sz="1799" dirty="0" err="1"/>
                  <a:t>hydraulic</a:t>
                </a:r>
                <a:r>
                  <a:rPr lang="nl-NL" sz="1799" dirty="0"/>
                  <a:t> </a:t>
                </a:r>
                <a:r>
                  <a:rPr lang="nl-NL" sz="1799" dirty="0" err="1"/>
                  <a:t>conductivity</a:t>
                </a:r>
                <a:r>
                  <a:rPr lang="nl-NL" sz="1799" dirty="0"/>
                  <a:t> (in </a:t>
                </a:r>
                <a:r>
                  <a:rPr lang="nl-NL" sz="1799" b="1" u="sng" dirty="0"/>
                  <a:t>m/s</a:t>
                </a:r>
                <a:r>
                  <a:rPr lang="nl-NL" sz="1799" dirty="0"/>
                  <a:t>)</a:t>
                </a:r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endParaRPr lang="nl-NL" sz="1000" dirty="0"/>
              </a:p>
              <a:p>
                <a:pPr lvl="3" indent="0">
                  <a:buNone/>
                </a:pPr>
                <a:r>
                  <a:rPr lang="nl-NL" sz="1000" dirty="0"/>
                  <a:t>Van der Schans &amp; Meerkerk (2019): </a:t>
                </a:r>
                <a:r>
                  <a:rPr lang="nl-NL" sz="1000" dirty="0">
                    <a:hlinkClick r:id="rId3"/>
                  </a:rPr>
                  <a:t>https://library.kwrwater.nl/publication/60518580/</a:t>
                </a:r>
                <a:r>
                  <a:rPr lang="nl-NL" sz="1000" dirty="0"/>
                  <a:t> </a:t>
                </a:r>
              </a:p>
              <a:p>
                <a:pPr lvl="3" indent="0">
                  <a:buNone/>
                </a:pPr>
                <a:r>
                  <a:rPr lang="nl-NL" sz="1000" dirty="0"/>
                  <a:t>Olsthoorn (1976): </a:t>
                </a:r>
                <a:r>
                  <a:rPr lang="nl-NL" sz="1000" dirty="0">
                    <a:hlinkClick r:id="rId4"/>
                  </a:rPr>
                  <a:t>https://edepot.wur.nl/403280</a:t>
                </a:r>
                <a:r>
                  <a:rPr lang="nl-NL" sz="1000" dirty="0"/>
                  <a:t> 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8422793" cy="3882309"/>
              </a:xfrm>
              <a:blipFill>
                <a:blip r:embed="rId5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mobilization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208D2-72FA-99D0-30BA-52248633D4A0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</p:spTree>
    <p:extLst>
      <p:ext uri="{BB962C8B-B14F-4D97-AF65-F5344CB8AC3E}">
        <p14:creationId xmlns:p14="http://schemas.microsoft.com/office/powerpoint/2010/main" val="34324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C5DFB-736C-BD23-7FCF-6384872C0F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36C48C-F87C-4E4B-81EF-5027B17D1F61}" type="slidenum">
              <a:rPr lang="en-GB" noProof="1" smtClean="0"/>
              <a:t>7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</p:spPr>
            <p:txBody>
              <a:bodyPr>
                <a:normAutofit fontScale="85000" lnSpcReduction="10000"/>
              </a:bodyPr>
              <a:lstStyle/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dirty="0">
                    <a:latin typeface="Cambria Math" panose="02040503050406030204" pitchFamily="18" charset="0"/>
                  </a:rPr>
                  <a:t>Drawdown = </a:t>
                </a:r>
                <a:r>
                  <a:rPr lang="nl-NL" dirty="0" err="1">
                    <a:latin typeface="Cambria Math" panose="02040503050406030204" pitchFamily="18" charset="0"/>
                  </a:rPr>
                  <a:t>lowering</a:t>
                </a:r>
                <a:r>
                  <a:rPr lang="nl-NL" dirty="0">
                    <a:latin typeface="Cambria Math" panose="02040503050406030204" pitchFamily="18" charset="0"/>
                  </a:rPr>
                  <a:t> of </a:t>
                </a:r>
                <a:r>
                  <a:rPr lang="nl-NL" dirty="0" err="1">
                    <a:latin typeface="Cambria Math" panose="02040503050406030204" pitchFamily="18" charset="0"/>
                  </a:rPr>
                  <a:t>pore</a:t>
                </a:r>
                <a:r>
                  <a:rPr lang="nl-NL" dirty="0">
                    <a:latin typeface="Cambria Math" panose="02040503050406030204" pitchFamily="18" charset="0"/>
                  </a:rPr>
                  <a:t> </a:t>
                </a:r>
                <a:r>
                  <a:rPr lang="nl-NL" dirty="0" err="1">
                    <a:latin typeface="Cambria Math" panose="02040503050406030204" pitchFamily="18" charset="0"/>
                  </a:rPr>
                  <a:t>pressure</a:t>
                </a:r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r>
                  <a:rPr lang="nl-NL" b="0" dirty="0"/>
                  <a:t>Koppejan: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nl-NL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e>
                    </m:d>
                  </m:oMath>
                </a14:m>
                <a:endParaRPr lang="nl-NL" dirty="0">
                  <a:latin typeface="Cambria Math" panose="02040503050406030204" pitchFamily="18" charset="0"/>
                </a:endParaRP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Z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soil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(m)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thickness</a:t>
                </a:r>
                <a:r>
                  <a:rPr lang="nl-NL" sz="1799" dirty="0">
                    <a:latin typeface="Cambria Math" panose="02040503050406030204" pitchFamily="18" charset="0"/>
                  </a:rPr>
                  <a:t>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confining</a:t>
                </a:r>
                <a:r>
                  <a:rPr lang="nl-NL" sz="1799" dirty="0">
                    <a:latin typeface="Cambria Math" panose="02040503050406030204" pitchFamily="18" charset="0"/>
                  </a:rPr>
                  <a:t> layer (m)</a:t>
                </a:r>
              </a:p>
              <a:p>
                <a:pPr marL="882635" lvl="3" indent="-342797"/>
                <a:r>
                  <a:rPr lang="nl-NL" sz="1799" i="1" dirty="0" err="1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 err="1">
                    <a:latin typeface="Cambria Math" panose="02040503050406030204" pitchFamily="18" charset="0"/>
                  </a:rPr>
                  <a:t>p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primary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C</a:t>
                </a:r>
                <a:r>
                  <a:rPr lang="nl-NL" sz="1799" i="1" baseline="-25000" dirty="0">
                    <a:latin typeface="Cambria Math" panose="02040503050406030204" pitchFamily="18" charset="0"/>
                  </a:rPr>
                  <a:t>s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secular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compaction</a:t>
                </a:r>
                <a:r>
                  <a:rPr lang="nl-NL" sz="1799" dirty="0">
                    <a:latin typeface="Cambria Math" panose="02040503050406030204" pitchFamily="18" charset="0"/>
                  </a:rPr>
                  <a:t> constant (-)</a:t>
                </a:r>
              </a:p>
              <a:p>
                <a:pPr marL="882635" lvl="3" indent="-342797"/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dirty="0">
                    <a:latin typeface="Cambria Math" panose="02040503050406030204" pitchFamily="18" charset="0"/>
                  </a:rPr>
                  <a:t> =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d</a:t>
                </a:r>
                <a:r>
                  <a:rPr lang="el-GR" sz="1799" i="1" dirty="0">
                    <a:latin typeface="Cambria Math" panose="02040503050406030204" pitchFamily="18" charset="0"/>
                  </a:rPr>
                  <a:t>Φ</a:t>
                </a:r>
                <a:r>
                  <a:rPr lang="nl-NL" sz="1799" i="1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>
                    <a:latin typeface="Cambria Math" panose="02040503050406030204" pitchFamily="18" charset="0"/>
                  </a:rPr>
                  <a:t>= change of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pore</a:t>
                </a:r>
                <a:r>
                  <a:rPr lang="nl-NL" sz="1799" dirty="0">
                    <a:latin typeface="Cambria Math" panose="02040503050406030204" pitchFamily="18" charset="0"/>
                  </a:rPr>
                  <a:t> 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pressure</a:t>
                </a:r>
                <a:r>
                  <a:rPr lang="nl-NL" sz="1799" dirty="0">
                    <a:latin typeface="Cambria Math" panose="02040503050406030204" pitchFamily="18" charset="0"/>
                  </a:rPr>
                  <a:t>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kN</a:t>
                </a:r>
                <a:r>
                  <a:rPr lang="nl-NL" sz="1799" dirty="0">
                    <a:latin typeface="Cambria Math" panose="02040503050406030204" pitchFamily="18" charset="0"/>
                  </a:rPr>
                  <a:t>/m</a:t>
                </a:r>
                <a:r>
                  <a:rPr lang="nl-NL" sz="1799" baseline="30000" dirty="0">
                    <a:latin typeface="Cambria Math" panose="02040503050406030204" pitchFamily="18" charset="0"/>
                  </a:rPr>
                  <a:t>2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pPr marL="882635" lvl="3" indent="-342797"/>
                <a:r>
                  <a:rPr lang="nl-NL" sz="1799" i="1" dirty="0">
                    <a:latin typeface="Cambria Math" panose="02040503050406030204" pitchFamily="18" charset="0"/>
                  </a:rPr>
                  <a:t>t </a:t>
                </a:r>
                <a:r>
                  <a:rPr lang="nl-NL" sz="1799" dirty="0">
                    <a:latin typeface="Cambria Math" panose="02040503050406030204" pitchFamily="18" charset="0"/>
                  </a:rPr>
                  <a:t>= time (</a:t>
                </a:r>
                <a:r>
                  <a:rPr lang="nl-NL" sz="1799" dirty="0" err="1">
                    <a:latin typeface="Cambria Math" panose="02040503050406030204" pitchFamily="18" charset="0"/>
                  </a:rPr>
                  <a:t>days</a:t>
                </a:r>
                <a:r>
                  <a:rPr lang="nl-NL" sz="1799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pPr marL="342797" indent="-342797">
                  <a:buFont typeface="Arial" panose="020B0604020202020204" pitchFamily="34" charset="0"/>
                  <a:buChar char="•"/>
                </a:pPr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>
                  <a:latin typeface="Cambria Math" panose="02040503050406030204" pitchFamily="18" charset="0"/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640B7B5-C3D9-8994-5B24-E30F5BB67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2724" y="2030044"/>
                <a:ext cx="5687851" cy="3882309"/>
              </a:xfrm>
              <a:blipFill>
                <a:blip r:embed="rId2"/>
                <a:stretch>
                  <a:fillRect l="-1501" t="-1413" r="-11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69629E6F-6985-67FE-B3C7-AA9F191A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Soil</a:t>
            </a:r>
            <a:r>
              <a:rPr lang="nl-NL" dirty="0"/>
              <a:t> </a:t>
            </a:r>
            <a:r>
              <a:rPr lang="nl-NL" dirty="0" err="1"/>
              <a:t>compaction</a:t>
            </a:r>
            <a:br>
              <a:rPr lang="nl-NL" dirty="0"/>
            </a:br>
            <a:r>
              <a:rPr lang="nl-NL" sz="1999" dirty="0"/>
              <a:t>‘zetting’ (in Dutch)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BBCA7-082B-CC30-52E4-E30B4FA6A987}"/>
              </a:ext>
            </a:extLst>
          </p:cNvPr>
          <p:cNvSpPr txBox="1"/>
          <p:nvPr/>
        </p:nvSpPr>
        <p:spPr>
          <a:xfrm>
            <a:off x="0" y="893"/>
            <a:ext cx="6095967" cy="369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99" dirty="0"/>
              <a:t>Extraction</a:t>
            </a:r>
            <a:endParaRPr lang="nl-NL" sz="179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A10FC-3989-043A-D0C2-9C9FDA22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90" y="189483"/>
            <a:ext cx="5192630" cy="386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E9757-9950-786F-6F50-F25B82551DE2}"/>
              </a:ext>
            </a:extLst>
          </p:cNvPr>
          <p:cNvSpPr txBox="1"/>
          <p:nvPr/>
        </p:nvSpPr>
        <p:spPr>
          <a:xfrm>
            <a:off x="912724" y="5635427"/>
            <a:ext cx="6133279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/>
              <a:t>Drijver (2002): </a:t>
            </a:r>
            <a:r>
              <a:rPr lang="nl-NL" sz="1000" dirty="0">
                <a:hlinkClick r:id="rId4"/>
              </a:rPr>
              <a:t>https://edepot.wur.nl/358642</a:t>
            </a:r>
            <a:r>
              <a:rPr lang="nl-NL" sz="1000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CD33D-0922-00BC-3944-49268B91346F}"/>
              </a:ext>
            </a:extLst>
          </p:cNvPr>
          <p:cNvSpPr txBox="1"/>
          <p:nvPr/>
        </p:nvSpPr>
        <p:spPr>
          <a:xfrm>
            <a:off x="6573689" y="3974725"/>
            <a:ext cx="5425430" cy="24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>
                <a:hlinkClick r:id="rId5"/>
              </a:rPr>
              <a:t>http://www.grondwaterformules.nl/index.php/formules/onttrekking/deklaag-zonder-rand-de-glee</a:t>
            </a:r>
            <a:r>
              <a:rPr lang="nl-NL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A0F43E-171B-12F3-7A75-64E02A6B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920" y="4364861"/>
            <a:ext cx="5777105" cy="21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Click="true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Design ASR system</a:t>
            </a:r>
            <a:endParaRPr lang="en-GB" sz="4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MODFLOW6 model</a:t>
            </a:r>
          </a:p>
          <a:p>
            <a:pPr lvl="1"/>
            <a:r>
              <a:rPr lang="en-GB" dirty="0"/>
              <a:t>Adjust parameters</a:t>
            </a:r>
          </a:p>
          <a:p>
            <a:pPr lvl="1"/>
            <a:r>
              <a:rPr lang="en-GB" dirty="0"/>
              <a:t>Background flow?</a:t>
            </a:r>
          </a:p>
          <a:p>
            <a:r>
              <a:rPr lang="en-GB" dirty="0"/>
              <a:t>Optimise model to reduce waste</a:t>
            </a:r>
          </a:p>
          <a:p>
            <a:r>
              <a:rPr lang="en-GB" sz="2800" u="none" strike="noStrike" dirty="0">
                <a:effectLst/>
              </a:rPr>
              <a:t>Ensure guidelines for injection pressure and maximum velocity are met</a:t>
            </a:r>
          </a:p>
          <a:p>
            <a:r>
              <a:rPr lang="en-GB" sz="2800" u="none" strike="noStrike" dirty="0">
                <a:effectLst/>
              </a:rPr>
              <a:t>Run model for 10 years with a start-up year and less extracted volume</a:t>
            </a:r>
            <a:endParaRPr lang="en-GB" sz="2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4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916C-D4E2-386A-B250-5CEAF46B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"/>
            <a:r>
              <a:rPr lang="en-GB" sz="4400" u="none" strike="noStrike" dirty="0">
                <a:effectLst/>
              </a:rPr>
              <a:t>Producing schedule for injection, extraction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E4A4-9126-BB3E-A065-D2362182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Injection</a:t>
            </a:r>
          </a:p>
          <a:p>
            <a:pPr lvl="1"/>
            <a:r>
              <a:rPr lang="en-GB" strike="sngStrike" dirty="0"/>
              <a:t>Analysis of when water excess</a:t>
            </a:r>
          </a:p>
          <a:p>
            <a:r>
              <a:rPr lang="en-GB" dirty="0"/>
              <a:t>Extraction</a:t>
            </a:r>
          </a:p>
          <a:p>
            <a:pPr lvl="1"/>
            <a:r>
              <a:rPr lang="en-GB" dirty="0"/>
              <a:t>Water deficit – July &amp; august:</a:t>
            </a:r>
          </a:p>
          <a:p>
            <a:pPr lvl="2"/>
            <a:r>
              <a:rPr lang="en-GB" dirty="0"/>
              <a:t>Schedule for 1 year &amp; 10 years </a:t>
            </a:r>
          </a:p>
          <a:p>
            <a:r>
              <a:rPr lang="en-GB" strike="sngStrike" dirty="0"/>
              <a:t>Storage possibly above ground if pumping rate too 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0662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591</Words>
  <Application>Microsoft Office PowerPoint</Application>
  <PresentationFormat>Widescreen</PresentationFormat>
  <Paragraphs>124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Aquifer Storage Recharge</vt:lpstr>
      <vt:lpstr>Situation</vt:lpstr>
      <vt:lpstr>Time planning</vt:lpstr>
      <vt:lpstr>Literature search</vt:lpstr>
      <vt:lpstr>Maximum infiltration rate</vt:lpstr>
      <vt:lpstr>Particle mobilization</vt:lpstr>
      <vt:lpstr>Soil compaction ‘zetting’ (in Dutch)</vt:lpstr>
      <vt:lpstr>Design ASR system</vt:lpstr>
      <vt:lpstr>Producing schedule for injection, extraction and storage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Aquifer Storage Recharge</dc:title>
  <dc:creator>David Haasnoot</dc:creator>
  <cp:lastModifiedBy>Justin van Beek</cp:lastModifiedBy>
  <cp:revision>4</cp:revision>
  <dcterms:created xsi:type="dcterms:W3CDTF">2023-12-13T14:21:03Z</dcterms:created>
  <dcterms:modified xsi:type="dcterms:W3CDTF">2024-01-03T12:32:06Z</dcterms:modified>
</cp:coreProperties>
</file>