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300" r:id="rId4"/>
    <p:sldId id="259" r:id="rId5"/>
    <p:sldId id="313" r:id="rId6"/>
    <p:sldId id="314" r:id="rId7"/>
    <p:sldId id="315" r:id="rId8"/>
    <p:sldId id="312" r:id="rId9"/>
    <p:sldId id="304" r:id="rId10"/>
    <p:sldId id="306" r:id="rId11"/>
    <p:sldId id="261" r:id="rId12"/>
    <p:sldId id="318" r:id="rId13"/>
    <p:sldId id="320" r:id="rId14"/>
    <p:sldId id="319" r:id="rId15"/>
    <p:sldId id="316" r:id="rId16"/>
    <p:sldId id="321" r:id="rId17"/>
    <p:sldId id="323" r:id="rId18"/>
    <p:sldId id="322" r:id="rId19"/>
    <p:sldId id="317" r:id="rId20"/>
    <p:sldId id="324" r:id="rId21"/>
    <p:sldId id="310" r:id="rId22"/>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607" autoAdjust="0"/>
    <p:restoredTop sz="80806" autoAdjust="0"/>
  </p:normalViewPr>
  <p:slideViewPr>
    <p:cSldViewPr snapToGrid="0">
      <p:cViewPr>
        <p:scale>
          <a:sx n="33" d="100"/>
          <a:sy n="33" d="100"/>
        </p:scale>
        <p:origin x="1598" y="9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C13D3F-77C7-4BBB-A0B9-6F070966712D}" type="datetimeFigureOut">
              <a:rPr lang="nl-NL" smtClean="0"/>
              <a:t>15-1-2024</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8101FB-427A-49CD-9AED-368896EE5BDA}" type="slidenum">
              <a:rPr lang="nl-NL" smtClean="0"/>
              <a:t>‹#›</a:t>
            </a:fld>
            <a:endParaRPr lang="nl-NL"/>
          </a:p>
        </p:txBody>
      </p:sp>
    </p:spTree>
    <p:extLst>
      <p:ext uri="{BB962C8B-B14F-4D97-AF65-F5344CB8AC3E}">
        <p14:creationId xmlns:p14="http://schemas.microsoft.com/office/powerpoint/2010/main" val="1946624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This sytstem and design needs to hold the following important parameters:</a:t>
            </a:r>
          </a:p>
          <a:p>
            <a:endParaRPr lang="nl-NL" dirty="0"/>
          </a:p>
          <a:p>
            <a:pPr marL="171450" indent="-171450">
              <a:buFont typeface="Arial" panose="020B0604020202020204" pitchFamily="34" charset="0"/>
              <a:buChar char="•"/>
            </a:pPr>
            <a:r>
              <a:rPr lang="en-US" dirty="0"/>
              <a:t>The drinking water company needs to extract a total of 40,000 m3 of drinking water during the summer months of July and August. </a:t>
            </a:r>
          </a:p>
          <a:p>
            <a:pPr marL="171450" indent="-171450">
              <a:buFont typeface="Arial" panose="020B0604020202020204" pitchFamily="34" charset="0"/>
              <a:buChar char="•"/>
            </a:pPr>
            <a:r>
              <a:rPr lang="en-US" dirty="0"/>
              <a:t>A time schedule for injection, extraction and, if necessary, storage. </a:t>
            </a:r>
          </a:p>
          <a:p>
            <a:pPr marL="171450" indent="-171450">
              <a:buFont typeface="Arial" panose="020B0604020202020204" pitchFamily="34" charset="0"/>
              <a:buChar char="•"/>
            </a:pPr>
            <a:r>
              <a:rPr lang="en-US" dirty="0"/>
              <a:t>The waste of injected drinking water needs to be as small as possible. </a:t>
            </a:r>
          </a:p>
          <a:p>
            <a:pPr marL="171450" indent="-171450">
              <a:buFont typeface="Arial" panose="020B0604020202020204" pitchFamily="34" charset="0"/>
              <a:buChar char="•"/>
            </a:pPr>
            <a:r>
              <a:rPr lang="en-US" dirty="0"/>
              <a:t>The system needs to meet the guidelines for injection pressure and maximum velocity during extraction. • The ASR system can function for at least 10 years with possibly a start-up year when the extracted volume is smaller. </a:t>
            </a:r>
          </a:p>
        </p:txBody>
      </p:sp>
      <p:sp>
        <p:nvSpPr>
          <p:cNvPr id="4" name="Slide Number Placeholder 3"/>
          <p:cNvSpPr>
            <a:spLocks noGrp="1"/>
          </p:cNvSpPr>
          <p:nvPr>
            <p:ph type="sldNum" sz="quarter" idx="5"/>
          </p:nvPr>
        </p:nvSpPr>
        <p:spPr/>
        <p:txBody>
          <a:bodyPr/>
          <a:lstStyle/>
          <a:p>
            <a:fld id="{C28101FB-427A-49CD-9AED-368896EE5BDA}" type="slidenum">
              <a:rPr lang="nl-NL" smtClean="0"/>
              <a:t>2</a:t>
            </a:fld>
            <a:endParaRPr lang="nl-NL"/>
          </a:p>
        </p:txBody>
      </p:sp>
    </p:spTree>
    <p:extLst>
      <p:ext uri="{BB962C8B-B14F-4D97-AF65-F5344CB8AC3E}">
        <p14:creationId xmlns:p14="http://schemas.microsoft.com/office/powerpoint/2010/main" val="32931377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nl-NL" dirty="0"/>
              <a:t>Setting the final conditions of the first year as initial conditions of the second year</a:t>
            </a:r>
          </a:p>
          <a:p>
            <a:pPr marL="171450" indent="-171450">
              <a:buFont typeface="Arial" panose="020B0604020202020204" pitchFamily="34" charset="0"/>
              <a:buChar char="•"/>
            </a:pPr>
            <a:r>
              <a:rPr lang="nl-NL" dirty="0"/>
              <a:t>Efficiency is higher, because it creates a transition area from fresh to brackish water</a:t>
            </a:r>
          </a:p>
          <a:p>
            <a:pPr marL="171450" indent="-171450">
              <a:buFont typeface="Arial" panose="020B0604020202020204" pitchFamily="34" charset="0"/>
              <a:buChar char="•"/>
            </a:pPr>
            <a:r>
              <a:rPr lang="nl-NL" dirty="0"/>
              <a:t>1.25 is set so that from the second year the design value is met</a:t>
            </a:r>
          </a:p>
        </p:txBody>
      </p:sp>
      <p:sp>
        <p:nvSpPr>
          <p:cNvPr id="4" name="Slide Number Placeholder 3"/>
          <p:cNvSpPr>
            <a:spLocks noGrp="1"/>
          </p:cNvSpPr>
          <p:nvPr>
            <p:ph type="sldNum" sz="quarter" idx="5"/>
          </p:nvPr>
        </p:nvSpPr>
        <p:spPr/>
        <p:txBody>
          <a:bodyPr/>
          <a:lstStyle/>
          <a:p>
            <a:fld id="{C28101FB-427A-49CD-9AED-368896EE5BDA}" type="slidenum">
              <a:rPr lang="nl-NL" smtClean="0"/>
              <a:t>13</a:t>
            </a:fld>
            <a:endParaRPr lang="nl-NL"/>
          </a:p>
        </p:txBody>
      </p:sp>
    </p:spTree>
    <p:extLst>
      <p:ext uri="{BB962C8B-B14F-4D97-AF65-F5344CB8AC3E}">
        <p14:creationId xmlns:p14="http://schemas.microsoft.com/office/powerpoint/2010/main" val="13958608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nl-NL" dirty="0"/>
              <a:t>Because efficiency increases, the injection volume can reduce over time to cut down waste water</a:t>
            </a:r>
          </a:p>
          <a:p>
            <a:pPr marL="171450" indent="-171450">
              <a:buFont typeface="Arial" panose="020B0604020202020204" pitchFamily="34" charset="0"/>
              <a:buChar char="•"/>
            </a:pPr>
            <a:r>
              <a:rPr lang="nl-NL" dirty="0"/>
              <a:t>Updated manually, minimsation scheme was not used due to the time it needs to run</a:t>
            </a:r>
          </a:p>
          <a:p>
            <a:pPr marL="171450" indent="-171450">
              <a:buFont typeface="Arial" panose="020B0604020202020204" pitchFamily="34" charset="0"/>
              <a:buChar char="•"/>
            </a:pPr>
            <a:r>
              <a:rPr lang="nl-NL" dirty="0"/>
              <a:t>After 10 years effeciency almost levels off</a:t>
            </a:r>
          </a:p>
          <a:p>
            <a:pPr marL="171450" indent="-171450">
              <a:buFont typeface="Arial" panose="020B0604020202020204" pitchFamily="34" charset="0"/>
              <a:buChar char="•"/>
            </a:pPr>
            <a:r>
              <a:rPr lang="nl-NL" dirty="0"/>
              <a:t>Loss will be eminent</a:t>
            </a:r>
          </a:p>
        </p:txBody>
      </p:sp>
      <p:sp>
        <p:nvSpPr>
          <p:cNvPr id="4" name="Slide Number Placeholder 3"/>
          <p:cNvSpPr>
            <a:spLocks noGrp="1"/>
          </p:cNvSpPr>
          <p:nvPr>
            <p:ph type="sldNum" sz="quarter" idx="5"/>
          </p:nvPr>
        </p:nvSpPr>
        <p:spPr/>
        <p:txBody>
          <a:bodyPr/>
          <a:lstStyle/>
          <a:p>
            <a:fld id="{C28101FB-427A-49CD-9AED-368896EE5BDA}" type="slidenum">
              <a:rPr lang="nl-NL" smtClean="0"/>
              <a:t>14</a:t>
            </a:fld>
            <a:endParaRPr lang="nl-NL"/>
          </a:p>
        </p:txBody>
      </p:sp>
    </p:spTree>
    <p:extLst>
      <p:ext uri="{BB962C8B-B14F-4D97-AF65-F5344CB8AC3E}">
        <p14:creationId xmlns:p14="http://schemas.microsoft.com/office/powerpoint/2010/main" val="29131229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nl-NL" dirty="0"/>
              <a:t>Hydraulic conductivity varies from 10 to 50 m/d</a:t>
            </a:r>
          </a:p>
          <a:p>
            <a:pPr marL="171450" indent="-171450">
              <a:buFont typeface="Arial" panose="020B0604020202020204" pitchFamily="34" charset="0"/>
              <a:buChar char="•"/>
            </a:pPr>
            <a:r>
              <a:rPr lang="nl-NL" dirty="0"/>
              <a:t>Porosity can vary from 0.25 to 0.45</a:t>
            </a:r>
          </a:p>
          <a:p>
            <a:pPr marL="171450" indent="-171450">
              <a:buFont typeface="Arial" panose="020B0604020202020204" pitchFamily="34" charset="0"/>
              <a:buChar char="•"/>
            </a:pPr>
            <a:r>
              <a:rPr lang="nl-NL" dirty="0"/>
              <a:t>Simplification: constant injection volume every year is used</a:t>
            </a:r>
          </a:p>
          <a:p>
            <a:pPr marL="171450" indent="-171450">
              <a:buFont typeface="Arial" panose="020B0604020202020204" pitchFamily="34" charset="0"/>
              <a:buChar char="•"/>
            </a:pPr>
            <a:r>
              <a:rPr lang="nl-NL" dirty="0"/>
              <a:t>Higher porosity is lower efficiency</a:t>
            </a:r>
          </a:p>
          <a:p>
            <a:pPr marL="171450" indent="-171450">
              <a:buFont typeface="Arial" panose="020B0604020202020204" pitchFamily="34" charset="0"/>
              <a:buChar char="•"/>
            </a:pPr>
            <a:r>
              <a:rPr lang="nl-NL" dirty="0"/>
              <a:t>Hydraulic conductivity has only effect on the response of groundwater heads</a:t>
            </a:r>
          </a:p>
          <a:p>
            <a:pPr marL="171450" indent="-171450">
              <a:buFont typeface="Arial" panose="020B0604020202020204" pitchFamily="34" charset="0"/>
              <a:buChar char="•"/>
            </a:pPr>
            <a:endParaRPr lang="nl-NL" dirty="0"/>
          </a:p>
        </p:txBody>
      </p:sp>
      <p:sp>
        <p:nvSpPr>
          <p:cNvPr id="4" name="Slide Number Placeholder 3"/>
          <p:cNvSpPr>
            <a:spLocks noGrp="1"/>
          </p:cNvSpPr>
          <p:nvPr>
            <p:ph type="sldNum" sz="quarter" idx="5"/>
          </p:nvPr>
        </p:nvSpPr>
        <p:spPr/>
        <p:txBody>
          <a:bodyPr/>
          <a:lstStyle/>
          <a:p>
            <a:fld id="{C28101FB-427A-49CD-9AED-368896EE5BDA}" type="slidenum">
              <a:rPr lang="nl-NL" smtClean="0"/>
              <a:t>16</a:t>
            </a:fld>
            <a:endParaRPr lang="nl-NL"/>
          </a:p>
        </p:txBody>
      </p:sp>
    </p:spTree>
    <p:extLst>
      <p:ext uri="{BB962C8B-B14F-4D97-AF65-F5344CB8AC3E}">
        <p14:creationId xmlns:p14="http://schemas.microsoft.com/office/powerpoint/2010/main" val="22624309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nl-NL" dirty="0"/>
              <a:t>Dispersivity ranges from 0.5 to 2</a:t>
            </a:r>
          </a:p>
          <a:p>
            <a:pPr marL="171450" indent="-171450">
              <a:buFont typeface="Arial" panose="020B0604020202020204" pitchFamily="34" charset="0"/>
              <a:buChar char="•"/>
            </a:pPr>
            <a:r>
              <a:rPr lang="nl-NL" dirty="0"/>
              <a:t>Higher value of dispersivity is a lower effciency </a:t>
            </a:r>
          </a:p>
          <a:p>
            <a:pPr marL="171450" indent="-171450">
              <a:buFont typeface="Arial" panose="020B0604020202020204" pitchFamily="34" charset="0"/>
              <a:buChar char="•"/>
            </a:pPr>
            <a:r>
              <a:rPr lang="nl-NL" dirty="0"/>
              <a:t>Parameters keep an asymptotic profile</a:t>
            </a:r>
          </a:p>
          <a:p>
            <a:pPr marL="171450" indent="-171450">
              <a:buFont typeface="Arial" panose="020B0604020202020204" pitchFamily="34" charset="0"/>
              <a:buChar char="•"/>
            </a:pPr>
            <a:r>
              <a:rPr lang="en-US" dirty="0"/>
              <a:t>Some combination of parameters are shifted down, but these can likely be compensated </a:t>
            </a:r>
            <a:r>
              <a:rPr lang="en-US" dirty="0" err="1"/>
              <a:t>throught</a:t>
            </a:r>
            <a:r>
              <a:rPr lang="en-US" dirty="0"/>
              <a:t> the injection scheme proposed.</a:t>
            </a:r>
            <a:endParaRPr lang="nl-NL" dirty="0"/>
          </a:p>
        </p:txBody>
      </p:sp>
      <p:sp>
        <p:nvSpPr>
          <p:cNvPr id="4" name="Slide Number Placeholder 3"/>
          <p:cNvSpPr>
            <a:spLocks noGrp="1"/>
          </p:cNvSpPr>
          <p:nvPr>
            <p:ph type="sldNum" sz="quarter" idx="5"/>
          </p:nvPr>
        </p:nvSpPr>
        <p:spPr/>
        <p:txBody>
          <a:bodyPr/>
          <a:lstStyle/>
          <a:p>
            <a:fld id="{C28101FB-427A-49CD-9AED-368896EE5BDA}" type="slidenum">
              <a:rPr lang="nl-NL" smtClean="0"/>
              <a:t>17</a:t>
            </a:fld>
            <a:endParaRPr lang="nl-NL"/>
          </a:p>
        </p:txBody>
      </p:sp>
    </p:spTree>
    <p:extLst>
      <p:ext uri="{BB962C8B-B14F-4D97-AF65-F5344CB8AC3E}">
        <p14:creationId xmlns:p14="http://schemas.microsoft.com/office/powerpoint/2010/main" val="1645988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nl-NL" dirty="0"/>
              <a:t>Worst case : k = 10 m/d, porosity = 0.5 and ldc = 2</a:t>
            </a:r>
          </a:p>
          <a:p>
            <a:pPr marL="171450" indent="-171450">
              <a:buFont typeface="Arial" panose="020B0604020202020204" pitchFamily="34" charset="0"/>
              <a:buChar char="•"/>
            </a:pPr>
            <a:r>
              <a:rPr lang="nl-NL" dirty="0"/>
              <a:t>70000 m3 injection needed to meet demand within 303 days</a:t>
            </a:r>
          </a:p>
          <a:p>
            <a:pPr marL="171450" indent="-171450">
              <a:buFont typeface="Arial" panose="020B0604020202020204" pitchFamily="34" charset="0"/>
              <a:buChar char="•"/>
            </a:pPr>
            <a:r>
              <a:rPr lang="nl-NL" dirty="0"/>
              <a:t>Maximuym allowed  is 350 m3/d so it is in range</a:t>
            </a:r>
          </a:p>
          <a:p>
            <a:pPr marL="171450" indent="-171450">
              <a:buFont typeface="Arial" panose="020B0604020202020204" pitchFamily="34" charset="0"/>
              <a:buChar char="•"/>
            </a:pPr>
            <a:r>
              <a:rPr lang="nl-NL" dirty="0"/>
              <a:t>To meet the extraction requirements a larger well radius should be used </a:t>
            </a:r>
          </a:p>
        </p:txBody>
      </p:sp>
      <p:sp>
        <p:nvSpPr>
          <p:cNvPr id="4" name="Slide Number Placeholder 3"/>
          <p:cNvSpPr>
            <a:spLocks noGrp="1"/>
          </p:cNvSpPr>
          <p:nvPr>
            <p:ph type="sldNum" sz="quarter" idx="5"/>
          </p:nvPr>
        </p:nvSpPr>
        <p:spPr/>
        <p:txBody>
          <a:bodyPr/>
          <a:lstStyle/>
          <a:p>
            <a:fld id="{C28101FB-427A-49CD-9AED-368896EE5BDA}" type="slidenum">
              <a:rPr lang="nl-NL" smtClean="0"/>
              <a:t>18</a:t>
            </a:fld>
            <a:endParaRPr lang="nl-NL"/>
          </a:p>
        </p:txBody>
      </p:sp>
    </p:spTree>
    <p:extLst>
      <p:ext uri="{BB962C8B-B14F-4D97-AF65-F5344CB8AC3E}">
        <p14:creationId xmlns:p14="http://schemas.microsoft.com/office/powerpoint/2010/main" val="9866649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a:p>
            <a:endParaRPr lang="nl-NL" dirty="0"/>
          </a:p>
          <a:p>
            <a:r>
              <a:rPr lang="nl-NL" dirty="0"/>
              <a:t>Take - aways</a:t>
            </a:r>
          </a:p>
        </p:txBody>
      </p:sp>
      <p:sp>
        <p:nvSpPr>
          <p:cNvPr id="4" name="Slide Number Placeholder 3"/>
          <p:cNvSpPr>
            <a:spLocks noGrp="1"/>
          </p:cNvSpPr>
          <p:nvPr>
            <p:ph type="sldNum" sz="quarter" idx="5"/>
          </p:nvPr>
        </p:nvSpPr>
        <p:spPr/>
        <p:txBody>
          <a:bodyPr/>
          <a:lstStyle/>
          <a:p>
            <a:fld id="{C28101FB-427A-49CD-9AED-368896EE5BDA}" type="slidenum">
              <a:rPr lang="nl-NL" smtClean="0"/>
              <a:t>19</a:t>
            </a:fld>
            <a:endParaRPr lang="nl-NL"/>
          </a:p>
        </p:txBody>
      </p:sp>
    </p:spTree>
    <p:extLst>
      <p:ext uri="{BB962C8B-B14F-4D97-AF65-F5344CB8AC3E}">
        <p14:creationId xmlns:p14="http://schemas.microsoft.com/office/powerpoint/2010/main" val="14477839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Conclusions</a:t>
            </a:r>
          </a:p>
          <a:p>
            <a:pPr marL="171450" indent="-171450">
              <a:buFont typeface="Arial" panose="020B0604020202020204" pitchFamily="34" charset="0"/>
              <a:buChar char="•"/>
            </a:pPr>
            <a:r>
              <a:rPr lang="nl-NL" dirty="0"/>
              <a:t>Injection volume can be lowered over time and still meet demand and minimise waste water</a:t>
            </a:r>
          </a:p>
          <a:p>
            <a:pPr marL="171450" indent="-171450">
              <a:buFont typeface="Arial" panose="020B0604020202020204" pitchFamily="34" charset="0"/>
              <a:buChar char="•"/>
            </a:pPr>
            <a:r>
              <a:rPr lang="nl-NL" dirty="0"/>
              <a:t>Higher porosity leeds to lower efficiency</a:t>
            </a:r>
          </a:p>
          <a:p>
            <a:pPr marL="171450" indent="-171450">
              <a:buFont typeface="Arial" panose="020B0604020202020204" pitchFamily="34" charset="0"/>
              <a:buChar char="•"/>
            </a:pPr>
            <a:r>
              <a:rPr lang="nl-NL" dirty="0"/>
              <a:t>Higher hydraulic conductivity only affects regulations (head-difference) but not the efficiency directly</a:t>
            </a:r>
          </a:p>
          <a:p>
            <a:pPr marL="171450" indent="-171450">
              <a:buFont typeface="Arial" panose="020B0604020202020204" pitchFamily="34" charset="0"/>
              <a:buChar char="•"/>
            </a:pPr>
            <a:r>
              <a:rPr lang="nl-NL" dirty="0"/>
              <a:t>Higher dispersivity means lower efficiency</a:t>
            </a:r>
          </a:p>
          <a:p>
            <a:pPr marL="171450" indent="-171450">
              <a:buFont typeface="Arial" panose="020B0604020202020204" pitchFamily="34" charset="0"/>
              <a:buChar char="•"/>
            </a:pPr>
            <a:r>
              <a:rPr lang="nl-NL" dirty="0"/>
              <a:t>The worst case scenario still meets injection regulations, but exceeds extraction regulations so well radius needs to change</a:t>
            </a:r>
          </a:p>
          <a:p>
            <a:endParaRPr lang="nl-NL" dirty="0"/>
          </a:p>
          <a:p>
            <a:r>
              <a:rPr lang="nl-NL" dirty="0"/>
              <a:t>Take aways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D1D5DB"/>
                </a:solidFill>
                <a:effectLst/>
                <a:latin typeface="Söhne"/>
              </a:rPr>
              <a:t>More certainty in porosity and hydraulic conductivity is needed.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D1D5DB"/>
                </a:solidFill>
                <a:effectLst/>
                <a:latin typeface="Söhne"/>
              </a:rPr>
              <a:t>Optimization after the first cycle, considering actual system performance data.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D1D5DB"/>
                </a:solidFill>
                <a:effectLst/>
                <a:latin typeface="Söhne"/>
              </a:rPr>
              <a:t>Investigation into different well radii can be conducted to prevent failing of project while working with worst case</a:t>
            </a:r>
          </a:p>
          <a:p>
            <a:endParaRPr lang="nl-NL" dirty="0"/>
          </a:p>
        </p:txBody>
      </p:sp>
      <p:sp>
        <p:nvSpPr>
          <p:cNvPr id="4" name="Slide Number Placeholder 3"/>
          <p:cNvSpPr>
            <a:spLocks noGrp="1"/>
          </p:cNvSpPr>
          <p:nvPr>
            <p:ph type="sldNum" sz="quarter" idx="5"/>
          </p:nvPr>
        </p:nvSpPr>
        <p:spPr/>
        <p:txBody>
          <a:bodyPr/>
          <a:lstStyle/>
          <a:p>
            <a:fld id="{C28101FB-427A-49CD-9AED-368896EE5BDA}" type="slidenum">
              <a:rPr lang="nl-NL" smtClean="0"/>
              <a:t>20</a:t>
            </a:fld>
            <a:endParaRPr lang="nl-NL"/>
          </a:p>
        </p:txBody>
      </p:sp>
    </p:spTree>
    <p:extLst>
      <p:ext uri="{BB962C8B-B14F-4D97-AF65-F5344CB8AC3E}">
        <p14:creationId xmlns:p14="http://schemas.microsoft.com/office/powerpoint/2010/main" val="1476666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dirty="0"/>
              <a:t>What is important to see on this figure is:</a:t>
            </a:r>
          </a:p>
          <a:p>
            <a:pPr marL="171450" indent="-171450" algn="l">
              <a:buFont typeface="Arial" panose="020B0604020202020204" pitchFamily="34" charset="0"/>
              <a:buChar char="•"/>
            </a:pPr>
            <a:r>
              <a:rPr lang="en-US" b="0" i="0" dirty="0">
                <a:solidFill>
                  <a:srgbClr val="495365"/>
                </a:solidFill>
                <a:effectLst/>
                <a:latin typeface="Arial" panose="020B0604020202020204" pitchFamily="34" charset="0"/>
              </a:rPr>
              <a:t>Efficient injection and recovery is achieved by aquifers with moderate to high hydraulic conductivity</a:t>
            </a:r>
          </a:p>
          <a:p>
            <a:pPr marL="171450" indent="-171450" algn="l">
              <a:buFont typeface="Arial" panose="020B0604020202020204" pitchFamily="34" charset="0"/>
              <a:buChar char="•"/>
            </a:pPr>
            <a:r>
              <a:rPr lang="en-US" b="0" i="0" dirty="0">
                <a:solidFill>
                  <a:srgbClr val="495365"/>
                </a:solidFill>
                <a:effectLst/>
                <a:latin typeface="Arial" panose="020B0604020202020204" pitchFamily="34" charset="0"/>
              </a:rPr>
              <a:t>A suitable hydraulic gradient will ensure effective movement of water in and out of the aquifer</a:t>
            </a:r>
          </a:p>
          <a:p>
            <a:pPr marL="171450" indent="-171450" algn="l">
              <a:buFont typeface="Arial" panose="020B0604020202020204" pitchFamily="34" charset="0"/>
              <a:buChar char="•"/>
            </a:pPr>
            <a:r>
              <a:rPr lang="en-US" b="0" i="0" dirty="0">
                <a:solidFill>
                  <a:srgbClr val="495365"/>
                </a:solidFill>
                <a:effectLst/>
                <a:latin typeface="Arial" panose="020B0604020202020204" pitchFamily="34" charset="0"/>
              </a:rPr>
              <a:t>The recover efficiency increases with an increasing rate between injection time and extraction</a:t>
            </a:r>
            <a:br>
              <a:rPr lang="en-US" b="0" i="0" dirty="0">
                <a:solidFill>
                  <a:srgbClr val="495365"/>
                </a:solidFill>
                <a:effectLst/>
                <a:latin typeface="Lato" panose="020F0502020204030203" pitchFamily="34" charset="0"/>
              </a:rPr>
            </a:br>
            <a:r>
              <a:rPr lang="en-US" b="0" i="0" dirty="0">
                <a:solidFill>
                  <a:srgbClr val="495365"/>
                </a:solidFill>
                <a:effectLst/>
                <a:latin typeface="Arial" panose="020B0604020202020204" pitchFamily="34" charset="0"/>
              </a:rPr>
              <a:t>rate.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495365"/>
                </a:solidFill>
                <a:effectLst/>
                <a:latin typeface="Arial" panose="020B0604020202020204" pitchFamily="34" charset="0"/>
              </a:rPr>
              <a:t>The Charleston system as described in the figure has the most overlapping factors with the system</a:t>
            </a:r>
            <a:br>
              <a:rPr lang="en-US" b="0" i="0" dirty="0">
                <a:solidFill>
                  <a:srgbClr val="495365"/>
                </a:solidFill>
                <a:effectLst/>
                <a:latin typeface="Lato" panose="020F0502020204030203" pitchFamily="34" charset="0"/>
              </a:rPr>
            </a:br>
            <a:r>
              <a:rPr lang="en-US" b="0" i="0" dirty="0">
                <a:solidFill>
                  <a:srgbClr val="495365"/>
                </a:solidFill>
                <a:effectLst/>
                <a:latin typeface="Arial" panose="020B0604020202020204" pitchFamily="34" charset="0"/>
              </a:rPr>
              <a:t>discussed in this report</a:t>
            </a:r>
            <a:endParaRPr lang="nl-NL" dirty="0"/>
          </a:p>
        </p:txBody>
      </p:sp>
      <p:sp>
        <p:nvSpPr>
          <p:cNvPr id="4" name="Slide Number Placeholder 3"/>
          <p:cNvSpPr>
            <a:spLocks noGrp="1"/>
          </p:cNvSpPr>
          <p:nvPr>
            <p:ph type="sldNum" sz="quarter" idx="5"/>
          </p:nvPr>
        </p:nvSpPr>
        <p:spPr/>
        <p:txBody>
          <a:bodyPr/>
          <a:lstStyle/>
          <a:p>
            <a:fld id="{C28101FB-427A-49CD-9AED-368896EE5BDA}" type="slidenum">
              <a:rPr lang="nl-NL" smtClean="0"/>
              <a:t>4</a:t>
            </a:fld>
            <a:endParaRPr lang="nl-NL"/>
          </a:p>
        </p:txBody>
      </p:sp>
    </p:spTree>
    <p:extLst>
      <p:ext uri="{BB962C8B-B14F-4D97-AF65-F5344CB8AC3E}">
        <p14:creationId xmlns:p14="http://schemas.microsoft.com/office/powerpoint/2010/main" val="212875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If this is too high it could cause:</a:t>
            </a:r>
          </a:p>
          <a:p>
            <a:endParaRPr lang="nl-NL" dirty="0"/>
          </a:p>
          <a:p>
            <a:pPr marL="171450" indent="-171450">
              <a:buFont typeface="Arial" panose="020B0604020202020204" pitchFamily="34" charset="0"/>
              <a:buChar char="•"/>
            </a:pPr>
            <a:r>
              <a:rPr lang="en-US" dirty="0"/>
              <a:t>Over-pressurization of the aquifer which could in the end lead to fracturing or compaction of the aquifer</a:t>
            </a:r>
            <a:endParaRPr lang="nl-NL" dirty="0"/>
          </a:p>
          <a:p>
            <a:pPr marL="171450" indent="-171450">
              <a:buFont typeface="Arial" panose="020B0604020202020204" pitchFamily="34" charset="0"/>
              <a:buChar char="•"/>
            </a:pPr>
            <a:r>
              <a:rPr lang="en-US" dirty="0"/>
              <a:t>Clogging of flow paths due to the damage to the internal structure of the aquifer</a:t>
            </a:r>
            <a:endParaRPr lang="nl-NL" dirty="0"/>
          </a:p>
          <a:p>
            <a:pPr marL="171450" indent="-171450">
              <a:buFont typeface="Arial" panose="020B0604020202020204" pitchFamily="34" charset="0"/>
              <a:buChar char="•"/>
            </a:pPr>
            <a:r>
              <a:rPr lang="en-US" dirty="0"/>
              <a:t>Changes in groundwater flow patterns could be induced which causes water to flow away from the aquifer and increase heads in surrounding areas</a:t>
            </a:r>
          </a:p>
          <a:p>
            <a:pPr marL="171450" indent="-171450">
              <a:buFont typeface="Arial" panose="020B0604020202020204" pitchFamily="34" charset="0"/>
              <a:buChar char="•"/>
            </a:pPr>
            <a:r>
              <a:rPr lang="en-US" dirty="0"/>
              <a:t>Other legal issues, for example the displacement of contaminants or other particles in the water to an area where those aren’t allowed</a:t>
            </a:r>
            <a:endParaRPr lang="nl-NL" dirty="0"/>
          </a:p>
          <a:p>
            <a:pPr marL="171450" indent="-171450">
              <a:buFont typeface="Arial" panose="020B0604020202020204" pitchFamily="34" charset="0"/>
              <a:buChar char="•"/>
            </a:pPr>
            <a:endParaRPr lang="nl-NL" dirty="0"/>
          </a:p>
        </p:txBody>
      </p:sp>
      <p:sp>
        <p:nvSpPr>
          <p:cNvPr id="4" name="Slide Number Placeholder 3"/>
          <p:cNvSpPr>
            <a:spLocks noGrp="1"/>
          </p:cNvSpPr>
          <p:nvPr>
            <p:ph type="sldNum" sz="quarter" idx="5"/>
          </p:nvPr>
        </p:nvSpPr>
        <p:spPr/>
        <p:txBody>
          <a:bodyPr/>
          <a:lstStyle/>
          <a:p>
            <a:fld id="{C28101FB-427A-49CD-9AED-368896EE5BDA}" type="slidenum">
              <a:rPr lang="nl-NL" smtClean="0"/>
              <a:t>5</a:t>
            </a:fld>
            <a:endParaRPr lang="nl-NL"/>
          </a:p>
        </p:txBody>
      </p:sp>
    </p:spTree>
    <p:extLst>
      <p:ext uri="{BB962C8B-B14F-4D97-AF65-F5344CB8AC3E}">
        <p14:creationId xmlns:p14="http://schemas.microsoft.com/office/powerpoint/2010/main" val="2144395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Issues that could arise if the extraction rate is too high:</a:t>
            </a:r>
          </a:p>
          <a:p>
            <a:pPr marL="171450" indent="-171450">
              <a:buFont typeface="Arial" panose="020B0604020202020204" pitchFamily="34" charset="0"/>
              <a:buChar char="•"/>
            </a:pPr>
            <a:r>
              <a:rPr lang="en-US" dirty="0"/>
              <a:t>A specific discharge that is too high could lead to compaction of the surrounding rock or soil and this in its place leads to land subsidence. </a:t>
            </a:r>
            <a:endParaRPr lang="nl-NL" dirty="0"/>
          </a:p>
          <a:p>
            <a:pPr marL="171450" indent="-171450">
              <a:buFont typeface="Arial" panose="020B0604020202020204" pitchFamily="34" charset="0"/>
              <a:buChar char="•"/>
            </a:pPr>
            <a:r>
              <a:rPr lang="en-US" dirty="0"/>
              <a:t>High specific discharge may indicate that the aquifer is being pumped or exploited at a rate exceeding its natural recharge capacity. This can lead to a decline in groundwater levels, potentially causing wells to go dry and impacting the sustainability of water supply.</a:t>
            </a:r>
          </a:p>
          <a:p>
            <a:pPr marL="171450" indent="-171450">
              <a:buFont typeface="Arial" panose="020B0604020202020204" pitchFamily="34" charset="0"/>
              <a:buChar char="•"/>
            </a:pPr>
            <a:r>
              <a:rPr lang="en-US" dirty="0"/>
              <a:t>If the discharge is too high, it could lead to water flowing from or to the aquifer. This may lead to increased discharge into rivers, streams or lakes. Wetlands (animals and plants), ecosystems and reservoirs could be destroyed in the process.</a:t>
            </a:r>
            <a:endParaRPr lang="nl-NL" dirty="0"/>
          </a:p>
        </p:txBody>
      </p:sp>
      <p:sp>
        <p:nvSpPr>
          <p:cNvPr id="4" name="Slide Number Placeholder 3"/>
          <p:cNvSpPr>
            <a:spLocks noGrp="1"/>
          </p:cNvSpPr>
          <p:nvPr>
            <p:ph type="sldNum" sz="quarter" idx="5"/>
          </p:nvPr>
        </p:nvSpPr>
        <p:spPr/>
        <p:txBody>
          <a:bodyPr/>
          <a:lstStyle/>
          <a:p>
            <a:fld id="{C28101FB-427A-49CD-9AED-368896EE5BDA}" type="slidenum">
              <a:rPr lang="nl-NL" smtClean="0"/>
              <a:t>6</a:t>
            </a:fld>
            <a:endParaRPr lang="nl-NL"/>
          </a:p>
        </p:txBody>
      </p:sp>
    </p:spTree>
    <p:extLst>
      <p:ext uri="{BB962C8B-B14F-4D97-AF65-F5344CB8AC3E}">
        <p14:creationId xmlns:p14="http://schemas.microsoft.com/office/powerpoint/2010/main" val="734576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nl-NL" dirty="0"/>
              <a:t>The primary soil compaction is varying from 7 to 140</a:t>
            </a:r>
          </a:p>
          <a:p>
            <a:pPr marL="171450" indent="-171450">
              <a:buFont typeface="Arial" panose="020B0604020202020204" pitchFamily="34" charset="0"/>
              <a:buChar char="•"/>
            </a:pPr>
            <a:r>
              <a:rPr lang="nl-NL" dirty="0"/>
              <a:t>The secular soil compaction is varying from 80 to 1680</a:t>
            </a:r>
          </a:p>
          <a:p>
            <a:pPr marL="171450" indent="-171450">
              <a:buFont typeface="Arial" panose="020B0604020202020204" pitchFamily="34" charset="0"/>
              <a:buChar char="•"/>
            </a:pPr>
            <a:r>
              <a:rPr lang="nl-NL" dirty="0"/>
              <a:t>Pore pressure change of 40 (kN/m2)</a:t>
            </a:r>
          </a:p>
          <a:p>
            <a:pPr marL="171450" indent="-171450">
              <a:buFont typeface="Arial" panose="020B0604020202020204" pitchFamily="34" charset="0"/>
              <a:buChar char="•"/>
            </a:pPr>
            <a:endParaRPr lang="nl-NL" dirty="0"/>
          </a:p>
          <a:p>
            <a:pPr marL="171450" indent="-171450">
              <a:buFont typeface="Arial" panose="020B0604020202020204" pitchFamily="34" charset="0"/>
              <a:buChar char="•"/>
            </a:pPr>
            <a:r>
              <a:rPr lang="en-US" dirty="0"/>
              <a:t>The importance of the determination of the maximum soil compaction is great, because a large amount of compaction could lead to subsidence or decreasing of hydraulic conductivity. Subsidence in its place can cause mass damage to infrastructure and buildings at the surface. Decreasing of the hydraulic conductivity can lead to a decrease in the recover efficiency from the reservoir</a:t>
            </a:r>
            <a:endParaRPr lang="nl-NL" dirty="0"/>
          </a:p>
        </p:txBody>
      </p:sp>
      <p:sp>
        <p:nvSpPr>
          <p:cNvPr id="4" name="Slide Number Placeholder 3"/>
          <p:cNvSpPr>
            <a:spLocks noGrp="1"/>
          </p:cNvSpPr>
          <p:nvPr>
            <p:ph type="sldNum" sz="quarter" idx="5"/>
          </p:nvPr>
        </p:nvSpPr>
        <p:spPr/>
        <p:txBody>
          <a:bodyPr/>
          <a:lstStyle/>
          <a:p>
            <a:fld id="{C28101FB-427A-49CD-9AED-368896EE5BDA}" type="slidenum">
              <a:rPr lang="nl-NL" smtClean="0"/>
              <a:t>7</a:t>
            </a:fld>
            <a:endParaRPr lang="nl-NL"/>
          </a:p>
        </p:txBody>
      </p:sp>
    </p:spTree>
    <p:extLst>
      <p:ext uri="{BB962C8B-B14F-4D97-AF65-F5344CB8AC3E}">
        <p14:creationId xmlns:p14="http://schemas.microsoft.com/office/powerpoint/2010/main" val="2305818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As can be concluded from figure on top that in the worst case (k = 10[m/d]) the maximum injection rate is 350 m3 d , but because we inject over 303 days, we suspect that the maximum injection rate doesn’t will be a constraint for this system. It is important to check as this will vary based on the efficiency of the system. The extraction rate however could become a problem for the system. The maximum extraction rate in the worst-case scenario will be 800 m3 d if this extraction rate is too low, a change can be made in the radius of the extraction well. The extraction rate won’t vary as the total of 40 000m3 in two months is a design requirement.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It is shown in the bottom figure that the soil compaction increases for a lower value of the compaction coefficients, so in the worst case (sandy aquitards) will lead to a compaction of 0.16 m which is acceptable in most cases, but not with critical buildings, maybe some soil compaction need to be in place. This calculation is based on the head change for the average change in pore pressure, this will increase even further if the hydraulic conductivity of the aquifer is lower and the change in head is higher, so that should be taken into account if more knowledge is present about the exact hydraulic conductivity, this knowledge often is available after 1 cycle. </a:t>
            </a:r>
            <a:endParaRPr lang="nl-NL" dirty="0"/>
          </a:p>
        </p:txBody>
      </p:sp>
      <p:sp>
        <p:nvSpPr>
          <p:cNvPr id="4" name="Slide Number Placeholder 3"/>
          <p:cNvSpPr>
            <a:spLocks noGrp="1"/>
          </p:cNvSpPr>
          <p:nvPr>
            <p:ph type="sldNum" sz="quarter" idx="5"/>
          </p:nvPr>
        </p:nvSpPr>
        <p:spPr/>
        <p:txBody>
          <a:bodyPr/>
          <a:lstStyle/>
          <a:p>
            <a:fld id="{C28101FB-427A-49CD-9AED-368896EE5BDA}" type="slidenum">
              <a:rPr lang="nl-NL" smtClean="0"/>
              <a:t>8</a:t>
            </a:fld>
            <a:endParaRPr lang="nl-NL"/>
          </a:p>
        </p:txBody>
      </p:sp>
    </p:spTree>
    <p:extLst>
      <p:ext uri="{BB962C8B-B14F-4D97-AF65-F5344CB8AC3E}">
        <p14:creationId xmlns:p14="http://schemas.microsoft.com/office/powerpoint/2010/main" val="670422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a:t>
            </a:r>
            <a:r>
              <a:rPr lang="en-US" dirty="0" err="1"/>
              <a:t>dispersivity</a:t>
            </a:r>
            <a:r>
              <a:rPr lang="en-US" dirty="0"/>
              <a:t> of an aquifer is a parameter that characterizes the spreading or dispersion of solutes as they move through the porous media of the aquifer</a:t>
            </a:r>
            <a:endParaRPr lang="nl-NL" dirty="0"/>
          </a:p>
          <a:p>
            <a:pPr marL="171450" indent="-171450">
              <a:buFont typeface="Arial" panose="020B0604020202020204" pitchFamily="34" charset="0"/>
              <a:buChar char="•"/>
            </a:pPr>
            <a:r>
              <a:rPr lang="nl-NL" dirty="0"/>
              <a:t>Dispersivity is determined based on this graph using the scale we are working in . </a:t>
            </a:r>
          </a:p>
        </p:txBody>
      </p:sp>
      <p:sp>
        <p:nvSpPr>
          <p:cNvPr id="4" name="Slide Number Placeholder 3"/>
          <p:cNvSpPr>
            <a:spLocks noGrp="1"/>
          </p:cNvSpPr>
          <p:nvPr>
            <p:ph type="sldNum" sz="quarter" idx="5"/>
          </p:nvPr>
        </p:nvSpPr>
        <p:spPr/>
        <p:txBody>
          <a:bodyPr/>
          <a:lstStyle/>
          <a:p>
            <a:fld id="{C28101FB-427A-49CD-9AED-368896EE5BDA}" type="slidenum">
              <a:rPr lang="nl-NL" smtClean="0"/>
              <a:t>9</a:t>
            </a:fld>
            <a:endParaRPr lang="nl-NL"/>
          </a:p>
        </p:txBody>
      </p:sp>
    </p:spTree>
    <p:extLst>
      <p:ext uri="{BB962C8B-B14F-4D97-AF65-F5344CB8AC3E}">
        <p14:creationId xmlns:p14="http://schemas.microsoft.com/office/powerpoint/2010/main" val="35586566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nl-NL" dirty="0"/>
              <a:t>Radial flow used to reduce modeling complexity</a:t>
            </a:r>
          </a:p>
          <a:p>
            <a:pPr marL="171450" indent="-171450">
              <a:buFont typeface="Arial" panose="020B0604020202020204" pitchFamily="34" charset="0"/>
              <a:buChar char="•"/>
            </a:pPr>
            <a:r>
              <a:rPr lang="nl-NL" dirty="0"/>
              <a:t>1D model that behaves radial but uses cell based approach from MODFLOW 6</a:t>
            </a:r>
          </a:p>
          <a:p>
            <a:pPr marL="171450" indent="-171450">
              <a:buFont typeface="Arial" panose="020B0604020202020204" pitchFamily="34" charset="0"/>
              <a:buChar char="•"/>
            </a:pPr>
            <a:r>
              <a:rPr lang="en-US" dirty="0"/>
              <a:t>The porosity and hydraulic conductivity change moving out from the well</a:t>
            </a:r>
          </a:p>
          <a:p>
            <a:pPr marL="171450" indent="-171450">
              <a:buFont typeface="Arial" panose="020B0604020202020204" pitchFamily="34" charset="0"/>
              <a:buChar char="•"/>
            </a:pPr>
            <a:r>
              <a:rPr lang="en-US" dirty="0"/>
              <a:t>Scale the porosity and hydraulic conductivity to still model the groundwater flow correctly</a:t>
            </a:r>
            <a:endParaRPr lang="nl-NL" dirty="0"/>
          </a:p>
        </p:txBody>
      </p:sp>
      <p:sp>
        <p:nvSpPr>
          <p:cNvPr id="4" name="Slide Number Placeholder 3"/>
          <p:cNvSpPr>
            <a:spLocks noGrp="1"/>
          </p:cNvSpPr>
          <p:nvPr>
            <p:ph type="sldNum" sz="quarter" idx="5"/>
          </p:nvPr>
        </p:nvSpPr>
        <p:spPr/>
        <p:txBody>
          <a:bodyPr/>
          <a:lstStyle/>
          <a:p>
            <a:fld id="{C28101FB-427A-49CD-9AED-368896EE5BDA}" type="slidenum">
              <a:rPr lang="nl-NL" smtClean="0"/>
              <a:t>11</a:t>
            </a:fld>
            <a:endParaRPr lang="nl-NL"/>
          </a:p>
        </p:txBody>
      </p:sp>
    </p:spTree>
    <p:extLst>
      <p:ext uri="{BB962C8B-B14F-4D97-AF65-F5344CB8AC3E}">
        <p14:creationId xmlns:p14="http://schemas.microsoft.com/office/powerpoint/2010/main" val="20919055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An average value of 30m/d for hydraulic conductivity and 0.35 for porosity are used. An initial guess of 0.5 is used for the longitudinal </a:t>
            </a:r>
            <a:r>
              <a:rPr lang="en-US" dirty="0" err="1"/>
              <a:t>dispersivity</a:t>
            </a:r>
            <a:r>
              <a:rPr lang="en-US" dirty="0"/>
              <a:t>.</a:t>
            </a:r>
          </a:p>
          <a:p>
            <a:pPr marL="171450" indent="-171450">
              <a:buFont typeface="Arial" panose="020B0604020202020204" pitchFamily="34" charset="0"/>
              <a:buChar char="•"/>
            </a:pPr>
            <a:r>
              <a:rPr lang="en-US" dirty="0"/>
              <a:t>Salt transport model is added</a:t>
            </a:r>
          </a:p>
          <a:p>
            <a:pPr marL="171450" indent="-171450">
              <a:buFont typeface="Arial" panose="020B0604020202020204" pitchFamily="34" charset="0"/>
              <a:buChar char="•"/>
            </a:pPr>
            <a:r>
              <a:rPr lang="en-US" dirty="0"/>
              <a:t>The water is assumed to be injected throughout the year (303 days) and extracted in the 62 days during July and August.</a:t>
            </a:r>
          </a:p>
          <a:p>
            <a:pPr marL="171450" indent="-171450">
              <a:buFont typeface="Arial" panose="020B0604020202020204" pitchFamily="34" charset="0"/>
              <a:buChar char="•"/>
            </a:pPr>
            <a:r>
              <a:rPr lang="en-US" dirty="0"/>
              <a:t>The total wanted production is 40 000 m3 /year, initially a design factor of 1.25 is applied to account for losses resulting in a total injection of 50 000 m3 /year,. For the later years where efficiency reaches around 90% this is too high, but this is adjusted later.</a:t>
            </a:r>
          </a:p>
          <a:p>
            <a:pPr marL="171450" indent="-171450">
              <a:buFont typeface="Arial" panose="020B0604020202020204" pitchFamily="34" charset="0"/>
              <a:buChar char="•"/>
            </a:pPr>
            <a:r>
              <a:rPr lang="en-US" dirty="0"/>
              <a:t>This results in an extraction of 806m3 /d and an injection of 165m3 /d. The extraction is stopped when the concentration reaches 1g/L as this is a design limit. In the first year this happens after 27 days of extraction (day 340) as seen depicted as the purple line in figure 3.2. This results in a low efficiency of 61%. </a:t>
            </a:r>
            <a:endParaRPr lang="nl-NL" dirty="0"/>
          </a:p>
        </p:txBody>
      </p:sp>
      <p:sp>
        <p:nvSpPr>
          <p:cNvPr id="4" name="Slide Number Placeholder 3"/>
          <p:cNvSpPr>
            <a:spLocks noGrp="1"/>
          </p:cNvSpPr>
          <p:nvPr>
            <p:ph type="sldNum" sz="quarter" idx="5"/>
          </p:nvPr>
        </p:nvSpPr>
        <p:spPr/>
        <p:txBody>
          <a:bodyPr/>
          <a:lstStyle/>
          <a:p>
            <a:fld id="{C28101FB-427A-49CD-9AED-368896EE5BDA}" type="slidenum">
              <a:rPr lang="nl-NL" smtClean="0"/>
              <a:t>12</a:t>
            </a:fld>
            <a:endParaRPr lang="nl-NL"/>
          </a:p>
        </p:txBody>
      </p:sp>
    </p:spTree>
    <p:extLst>
      <p:ext uri="{BB962C8B-B14F-4D97-AF65-F5344CB8AC3E}">
        <p14:creationId xmlns:p14="http://schemas.microsoft.com/office/powerpoint/2010/main" val="751681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E8A00-B571-2E5B-608E-4B71DC5F1F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L"/>
          </a:p>
        </p:txBody>
      </p:sp>
      <p:sp>
        <p:nvSpPr>
          <p:cNvPr id="3" name="Subtitle 2">
            <a:extLst>
              <a:ext uri="{FF2B5EF4-FFF2-40B4-BE49-F238E27FC236}">
                <a16:creationId xmlns:a16="http://schemas.microsoft.com/office/drawing/2014/main" id="{042986B0-EB46-66D7-5DE6-C0E8466E6D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L"/>
          </a:p>
        </p:txBody>
      </p:sp>
      <p:sp>
        <p:nvSpPr>
          <p:cNvPr id="4" name="Date Placeholder 3">
            <a:extLst>
              <a:ext uri="{FF2B5EF4-FFF2-40B4-BE49-F238E27FC236}">
                <a16:creationId xmlns:a16="http://schemas.microsoft.com/office/drawing/2014/main" id="{225D9C82-66AD-948C-5FF2-96AB41CD1BF0}"/>
              </a:ext>
            </a:extLst>
          </p:cNvPr>
          <p:cNvSpPr>
            <a:spLocks noGrp="1"/>
          </p:cNvSpPr>
          <p:nvPr>
            <p:ph type="dt" sz="half" idx="10"/>
          </p:nvPr>
        </p:nvSpPr>
        <p:spPr/>
        <p:txBody>
          <a:bodyPr/>
          <a:lstStyle/>
          <a:p>
            <a:fld id="{74C2A7DE-DD20-4600-BA6D-0213E0EB52CA}" type="datetimeFigureOut">
              <a:rPr lang="en-NL" smtClean="0"/>
              <a:t>01/15/2024</a:t>
            </a:fld>
            <a:endParaRPr lang="en-NL"/>
          </a:p>
        </p:txBody>
      </p:sp>
      <p:sp>
        <p:nvSpPr>
          <p:cNvPr id="5" name="Footer Placeholder 4">
            <a:extLst>
              <a:ext uri="{FF2B5EF4-FFF2-40B4-BE49-F238E27FC236}">
                <a16:creationId xmlns:a16="http://schemas.microsoft.com/office/drawing/2014/main" id="{A60746F7-400C-4FBE-7C91-0EC9FCED944A}"/>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DF68B7E1-04D7-657C-88F0-0A354EF3CBF5}"/>
              </a:ext>
            </a:extLst>
          </p:cNvPr>
          <p:cNvSpPr>
            <a:spLocks noGrp="1"/>
          </p:cNvSpPr>
          <p:nvPr>
            <p:ph type="sldNum" sz="quarter" idx="12"/>
          </p:nvPr>
        </p:nvSpPr>
        <p:spPr/>
        <p:txBody>
          <a:bodyPr/>
          <a:lstStyle/>
          <a:p>
            <a:fld id="{2F4A905D-4CF1-4E09-9AFF-4E1E87868709}" type="slidenum">
              <a:rPr lang="en-NL" smtClean="0"/>
              <a:t>‹#›</a:t>
            </a:fld>
            <a:endParaRPr lang="en-NL"/>
          </a:p>
        </p:txBody>
      </p:sp>
    </p:spTree>
    <p:extLst>
      <p:ext uri="{BB962C8B-B14F-4D97-AF65-F5344CB8AC3E}">
        <p14:creationId xmlns:p14="http://schemas.microsoft.com/office/powerpoint/2010/main" val="944082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2D064-28EE-4AD1-9342-8CB9177D3E4D}"/>
              </a:ext>
            </a:extLst>
          </p:cNvPr>
          <p:cNvSpPr>
            <a:spLocks noGrp="1"/>
          </p:cNvSpPr>
          <p:nvPr>
            <p:ph type="title"/>
          </p:nvPr>
        </p:nvSpPr>
        <p:spPr/>
        <p:txBody>
          <a:bodyPr/>
          <a:lstStyle/>
          <a:p>
            <a:r>
              <a:rPr lang="en-US"/>
              <a:t>Click to edit Master title style</a:t>
            </a:r>
            <a:endParaRPr lang="en-NL"/>
          </a:p>
        </p:txBody>
      </p:sp>
      <p:sp>
        <p:nvSpPr>
          <p:cNvPr id="3" name="Vertical Text Placeholder 2">
            <a:extLst>
              <a:ext uri="{FF2B5EF4-FFF2-40B4-BE49-F238E27FC236}">
                <a16:creationId xmlns:a16="http://schemas.microsoft.com/office/drawing/2014/main" id="{502E5F70-BECD-6825-70B9-66100F2B37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6D28D446-78CB-3931-69B0-CB815E4BB5C3}"/>
              </a:ext>
            </a:extLst>
          </p:cNvPr>
          <p:cNvSpPr>
            <a:spLocks noGrp="1"/>
          </p:cNvSpPr>
          <p:nvPr>
            <p:ph type="dt" sz="half" idx="10"/>
          </p:nvPr>
        </p:nvSpPr>
        <p:spPr/>
        <p:txBody>
          <a:bodyPr/>
          <a:lstStyle/>
          <a:p>
            <a:fld id="{74C2A7DE-DD20-4600-BA6D-0213E0EB52CA}" type="datetimeFigureOut">
              <a:rPr lang="en-NL" smtClean="0"/>
              <a:t>01/15/2024</a:t>
            </a:fld>
            <a:endParaRPr lang="en-NL"/>
          </a:p>
        </p:txBody>
      </p:sp>
      <p:sp>
        <p:nvSpPr>
          <p:cNvPr id="5" name="Footer Placeholder 4">
            <a:extLst>
              <a:ext uri="{FF2B5EF4-FFF2-40B4-BE49-F238E27FC236}">
                <a16:creationId xmlns:a16="http://schemas.microsoft.com/office/drawing/2014/main" id="{9D5D7FF2-05EA-4A9C-455A-E67977EC5449}"/>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797F514E-87EB-AA77-6AA9-376B3DAED27A}"/>
              </a:ext>
            </a:extLst>
          </p:cNvPr>
          <p:cNvSpPr>
            <a:spLocks noGrp="1"/>
          </p:cNvSpPr>
          <p:nvPr>
            <p:ph type="sldNum" sz="quarter" idx="12"/>
          </p:nvPr>
        </p:nvSpPr>
        <p:spPr/>
        <p:txBody>
          <a:bodyPr/>
          <a:lstStyle/>
          <a:p>
            <a:fld id="{2F4A905D-4CF1-4E09-9AFF-4E1E87868709}" type="slidenum">
              <a:rPr lang="en-NL" smtClean="0"/>
              <a:t>‹#›</a:t>
            </a:fld>
            <a:endParaRPr lang="en-NL"/>
          </a:p>
        </p:txBody>
      </p:sp>
    </p:spTree>
    <p:extLst>
      <p:ext uri="{BB962C8B-B14F-4D97-AF65-F5344CB8AC3E}">
        <p14:creationId xmlns:p14="http://schemas.microsoft.com/office/powerpoint/2010/main" val="3024949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657B41-A768-D3F5-B851-70EE35C0B44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L"/>
          </a:p>
        </p:txBody>
      </p:sp>
      <p:sp>
        <p:nvSpPr>
          <p:cNvPr id="3" name="Vertical Text Placeholder 2">
            <a:extLst>
              <a:ext uri="{FF2B5EF4-FFF2-40B4-BE49-F238E27FC236}">
                <a16:creationId xmlns:a16="http://schemas.microsoft.com/office/drawing/2014/main" id="{06266043-8ED3-88D0-50AD-F14BEBC420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D2783A87-C63C-8F6E-7423-3FE68057470F}"/>
              </a:ext>
            </a:extLst>
          </p:cNvPr>
          <p:cNvSpPr>
            <a:spLocks noGrp="1"/>
          </p:cNvSpPr>
          <p:nvPr>
            <p:ph type="dt" sz="half" idx="10"/>
          </p:nvPr>
        </p:nvSpPr>
        <p:spPr/>
        <p:txBody>
          <a:bodyPr/>
          <a:lstStyle/>
          <a:p>
            <a:fld id="{74C2A7DE-DD20-4600-BA6D-0213E0EB52CA}" type="datetimeFigureOut">
              <a:rPr lang="en-NL" smtClean="0"/>
              <a:t>01/15/2024</a:t>
            </a:fld>
            <a:endParaRPr lang="en-NL"/>
          </a:p>
        </p:txBody>
      </p:sp>
      <p:sp>
        <p:nvSpPr>
          <p:cNvPr id="5" name="Footer Placeholder 4">
            <a:extLst>
              <a:ext uri="{FF2B5EF4-FFF2-40B4-BE49-F238E27FC236}">
                <a16:creationId xmlns:a16="http://schemas.microsoft.com/office/drawing/2014/main" id="{A0742359-8008-075B-4C7A-02097365EB9C}"/>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58410B24-80BD-A0EB-65C1-C491415BC8F2}"/>
              </a:ext>
            </a:extLst>
          </p:cNvPr>
          <p:cNvSpPr>
            <a:spLocks noGrp="1"/>
          </p:cNvSpPr>
          <p:nvPr>
            <p:ph type="sldNum" sz="quarter" idx="12"/>
          </p:nvPr>
        </p:nvSpPr>
        <p:spPr/>
        <p:txBody>
          <a:bodyPr/>
          <a:lstStyle/>
          <a:p>
            <a:fld id="{2F4A905D-4CF1-4E09-9AFF-4E1E87868709}" type="slidenum">
              <a:rPr lang="en-NL" smtClean="0"/>
              <a:t>‹#›</a:t>
            </a:fld>
            <a:endParaRPr lang="en-NL"/>
          </a:p>
        </p:txBody>
      </p:sp>
    </p:spTree>
    <p:extLst>
      <p:ext uri="{BB962C8B-B14F-4D97-AF65-F5344CB8AC3E}">
        <p14:creationId xmlns:p14="http://schemas.microsoft.com/office/powerpoint/2010/main" val="19082903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wo Content">
    <p:spTree>
      <p:nvGrpSpPr>
        <p:cNvPr id="1" name=""/>
        <p:cNvGrpSpPr/>
        <p:nvPr/>
      </p:nvGrpSpPr>
      <p:grpSpPr>
        <a:xfrm>
          <a:off x="0" y="0"/>
          <a:ext cx="0" cy="0"/>
          <a:chOff x="0" y="0"/>
          <a:chExt cx="0" cy="0"/>
        </a:xfrm>
      </p:grpSpPr>
      <p:sp>
        <p:nvSpPr>
          <p:cNvPr id="5" name="Placeholdernummer 4 (JU-Free)"/>
          <p:cNvSpPr>
            <a:spLocks noGrp="1"/>
          </p:cNvSpPr>
          <p:nvPr>
            <p:ph type="sldNum" sz="quarter" idx="17"/>
          </p:nvPr>
        </p:nvSpPr>
        <p:spPr/>
        <p:txBody>
          <a:bodyPr/>
          <a:lstStyle/>
          <a:p>
            <a:fld id="{1336C48C-F87C-4E4B-81EF-5027B17D1F61}" type="slidenum">
              <a:rPr lang="en-GB" noProof="1" smtClean="0"/>
              <a:t>‹#›</a:t>
            </a:fld>
            <a:endParaRPr lang="en-GB" noProof="1"/>
          </a:p>
        </p:txBody>
      </p:sp>
      <p:sp>
        <p:nvSpPr>
          <p:cNvPr id="7" name="Content Placeholder R (JU-Free)"/>
          <p:cNvSpPr>
            <a:spLocks noGrp="1"/>
          </p:cNvSpPr>
          <p:nvPr>
            <p:ph sz="quarter" idx="14" hasCustomPrompt="1"/>
          </p:nvPr>
        </p:nvSpPr>
        <p:spPr bwMode="gray">
          <a:xfrm>
            <a:off x="6557492" y="2030400"/>
            <a:ext cx="4750763" cy="3883320"/>
          </a:xfrm>
        </p:spPr>
        <p:txBody>
          <a:bodyPr/>
          <a:lstStyle>
            <a:lvl1pPr marL="0" indent="0">
              <a:buNone/>
            </a:lvl1pPr>
            <a:lvl2pPr marL="0" indent="0">
              <a:buNone/>
              <a:defRPr b="1">
                <a:latin typeface="Calibri" panose="020F0502020204030204" pitchFamily="34" charset="0"/>
              </a:defRPr>
            </a:lvl2pPr>
            <a:lvl3pPr marL="269919" indent="-269919">
              <a:buFont typeface="Arial" panose="020B0604020202020204" pitchFamily="34" charset="0"/>
              <a:buChar char="•"/>
            </a:lvl3pPr>
            <a:lvl4pPr marL="539838" indent="-269919">
              <a:buClr>
                <a:schemeClr val="tx1"/>
              </a:buClr>
              <a:buFont typeface="Tahoma" panose="020B0604030504040204" pitchFamily="34" charset="0"/>
              <a:buChar char="-"/>
              <a:defRPr b="0">
                <a:latin typeface="Calibri Light" panose="020F0302020204030204" pitchFamily="34" charset="0"/>
              </a:defRPr>
            </a:lvl4pPr>
            <a:lvl5pPr marL="269919" indent="-269919">
              <a:buClr>
                <a:schemeClr val="accent1"/>
              </a:buClr>
              <a:buFont typeface="+mj-lt"/>
              <a:buAutoNum type="arabicPeriod"/>
            </a:lvl5pPr>
          </a:lstStyle>
          <a:p>
            <a:pPr lvl="0"/>
            <a:r>
              <a:rPr lang="en-GB" noProof="1"/>
              <a:t>[Type text or click on icon to insert an object]</a:t>
            </a:r>
          </a:p>
        </p:txBody>
      </p:sp>
      <p:sp>
        <p:nvSpPr>
          <p:cNvPr id="9" name="Content Placeholder L (JU-Free)"/>
          <p:cNvSpPr>
            <a:spLocks noGrp="1"/>
          </p:cNvSpPr>
          <p:nvPr>
            <p:ph sz="quarter" idx="13" hasCustomPrompt="1"/>
          </p:nvPr>
        </p:nvSpPr>
        <p:spPr bwMode="gray">
          <a:xfrm>
            <a:off x="912723" y="2029680"/>
            <a:ext cx="4750763" cy="3883320"/>
          </a:xfrm>
        </p:spPr>
        <p:txBody>
          <a:bodyPr/>
          <a:lstStyle>
            <a:lvl1pPr marL="0" marR="0" indent="0" algn="l" defTabSz="1088610" rtl="0">
              <a:lnSpc>
                <a:spcPct val="117000"/>
              </a:lnSpc>
              <a:spcBef>
                <a:spcPts val="0"/>
              </a:spcBef>
              <a:spcAft>
                <a:spcPts val="0"/>
              </a:spcAft>
              <a:buClr>
                <a:schemeClr val="accent1"/>
              </a:buClr>
              <a:buSzTx/>
              <a:buFont typeface="Arial" pitchFamily="34" charset="0"/>
              <a:buNone/>
              <a:tabLst/>
            </a:lvl1pPr>
            <a:lvl2pPr marL="0" indent="0">
              <a:buNone/>
              <a:defRPr b="1">
                <a:latin typeface="Calibri" panose="020F0502020204030204" pitchFamily="34" charset="0"/>
              </a:defRPr>
            </a:lvl2pPr>
            <a:lvl3pPr marL="269919" indent="-269919">
              <a:buFont typeface="Arial" panose="020B0604020202020204" pitchFamily="34" charset="0"/>
              <a:buChar char="•"/>
            </a:lvl3pPr>
            <a:lvl4pPr marL="539838" indent="-269919">
              <a:buClr>
                <a:schemeClr val="tx1"/>
              </a:buClr>
              <a:buFont typeface="Tahoma" panose="020B0604030504040204" pitchFamily="34" charset="0"/>
              <a:buChar char="-"/>
              <a:defRPr b="0">
                <a:latin typeface="Calibri Light" panose="020F0302020204030204" pitchFamily="34" charset="0"/>
              </a:defRPr>
            </a:lvl4pPr>
            <a:lvl5pPr marL="269919" indent="-269919">
              <a:buClr>
                <a:schemeClr val="accent1"/>
              </a:buClr>
              <a:buFont typeface="+mj-lt"/>
              <a:buAutoNum type="arabicPeriod"/>
            </a:lvl5pPr>
          </a:lstStyle>
          <a:p>
            <a:pPr marL="0" marR="0" lvl="0" indent="0" algn="l" defTabSz="1088610" rtl="0">
              <a:lnSpc>
                <a:spcPct val="117000"/>
              </a:lnSpc>
              <a:spcBef>
                <a:spcPts val="0"/>
              </a:spcBef>
              <a:spcAft>
                <a:spcPts val="0"/>
              </a:spcAft>
              <a:buClr>
                <a:schemeClr val="accent1"/>
              </a:buClr>
              <a:buSzTx/>
              <a:buFont typeface="Arial" pitchFamily="34" charset="0"/>
              <a:buNone/>
              <a:tabLst/>
            </a:pPr>
            <a:r>
              <a:rPr lang="en-GB" noProof="1"/>
              <a:t>[Type text or click on icon to insert an object]</a:t>
            </a:r>
          </a:p>
        </p:txBody>
      </p:sp>
      <p:sp>
        <p:nvSpPr>
          <p:cNvPr id="2" name="Title 1 (JU-Free)"/>
          <p:cNvSpPr>
            <a:spLocks noGrp="1"/>
          </p:cNvSpPr>
          <p:nvPr>
            <p:ph type="title" hasCustomPrompt="1"/>
          </p:nvPr>
        </p:nvSpPr>
        <p:spPr>
          <a:xfrm>
            <a:off x="893689" y="898752"/>
            <a:ext cx="9465535" cy="982076"/>
          </a:xfrm>
        </p:spPr>
        <p:txBody>
          <a:bodyPr/>
          <a:lstStyle>
            <a:lvl1pPr/>
          </a:lstStyle>
          <a:p>
            <a:r>
              <a:rPr lang="en-GB" dirty="0"/>
              <a:t>[Title]</a:t>
            </a:r>
          </a:p>
        </p:txBody>
      </p:sp>
    </p:spTree>
    <p:extLst>
      <p:ext uri="{BB962C8B-B14F-4D97-AF65-F5344CB8AC3E}">
        <p14:creationId xmlns:p14="http://schemas.microsoft.com/office/powerpoint/2010/main" val="393473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advClick="true">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3_Two Content">
    <p:spTree>
      <p:nvGrpSpPr>
        <p:cNvPr id="1" name=""/>
        <p:cNvGrpSpPr/>
        <p:nvPr/>
      </p:nvGrpSpPr>
      <p:grpSpPr>
        <a:xfrm>
          <a:off x="0" y="0"/>
          <a:ext cx="0" cy="0"/>
          <a:chOff x="0" y="0"/>
          <a:chExt cx="0" cy="0"/>
        </a:xfrm>
      </p:grpSpPr>
      <p:sp>
        <p:nvSpPr>
          <p:cNvPr id="5" name="Placeholdernummer 4 (JU-Free)"/>
          <p:cNvSpPr>
            <a:spLocks noGrp="1"/>
          </p:cNvSpPr>
          <p:nvPr>
            <p:ph type="sldNum" sz="quarter" idx="17"/>
          </p:nvPr>
        </p:nvSpPr>
        <p:spPr/>
        <p:txBody>
          <a:bodyPr/>
          <a:lstStyle/>
          <a:p>
            <a:fld id="{1336C48C-F87C-4E4B-81EF-5027B17D1F61}" type="slidenum">
              <a:rPr lang="en-GB" noProof="1" smtClean="0"/>
              <a:t>‹#›</a:t>
            </a:fld>
            <a:endParaRPr lang="en-GB" noProof="1"/>
          </a:p>
        </p:txBody>
      </p:sp>
      <p:sp>
        <p:nvSpPr>
          <p:cNvPr id="7" name="Content Placeholder R (JU-Free)"/>
          <p:cNvSpPr>
            <a:spLocks noGrp="1"/>
          </p:cNvSpPr>
          <p:nvPr>
            <p:ph sz="quarter" idx="14" hasCustomPrompt="1"/>
          </p:nvPr>
        </p:nvSpPr>
        <p:spPr bwMode="gray">
          <a:xfrm>
            <a:off x="6557492" y="2030400"/>
            <a:ext cx="4750763" cy="3883320"/>
          </a:xfrm>
        </p:spPr>
        <p:txBody>
          <a:bodyPr/>
          <a:lstStyle>
            <a:lvl1pPr marL="0" indent="0">
              <a:buNone/>
            </a:lvl1pPr>
            <a:lvl2pPr marL="0" indent="0">
              <a:buNone/>
              <a:defRPr b="1">
                <a:latin typeface="Calibri" panose="020F0502020204030204" pitchFamily="34" charset="0"/>
              </a:defRPr>
            </a:lvl2pPr>
            <a:lvl3pPr marL="269919" indent="-269919">
              <a:buFont typeface="Arial" panose="020B0604020202020204" pitchFamily="34" charset="0"/>
              <a:buChar char="•"/>
            </a:lvl3pPr>
            <a:lvl4pPr marL="539838" indent="-269919">
              <a:buClr>
                <a:schemeClr val="tx1"/>
              </a:buClr>
              <a:buFont typeface="Tahoma" panose="020B0604030504040204" pitchFamily="34" charset="0"/>
              <a:buChar char="-"/>
              <a:defRPr b="0">
                <a:latin typeface="Calibri Light" panose="020F0302020204030204" pitchFamily="34" charset="0"/>
              </a:defRPr>
            </a:lvl4pPr>
            <a:lvl5pPr marL="269919" indent="-269919">
              <a:buClr>
                <a:schemeClr val="accent1"/>
              </a:buClr>
              <a:buFont typeface="+mj-lt"/>
              <a:buAutoNum type="arabicPeriod"/>
            </a:lvl5pPr>
          </a:lstStyle>
          <a:p>
            <a:pPr lvl="0"/>
            <a:r>
              <a:rPr lang="en-GB" noProof="1"/>
              <a:t>[Type text or click on icon to insert an object]</a:t>
            </a:r>
          </a:p>
        </p:txBody>
      </p:sp>
      <p:sp>
        <p:nvSpPr>
          <p:cNvPr id="9" name="Content Placeholder L (JU-Free)"/>
          <p:cNvSpPr>
            <a:spLocks noGrp="1"/>
          </p:cNvSpPr>
          <p:nvPr>
            <p:ph sz="quarter" idx="13" hasCustomPrompt="1"/>
          </p:nvPr>
        </p:nvSpPr>
        <p:spPr bwMode="gray">
          <a:xfrm>
            <a:off x="912723" y="2029680"/>
            <a:ext cx="4750763" cy="3883320"/>
          </a:xfrm>
        </p:spPr>
        <p:txBody>
          <a:bodyPr/>
          <a:lstStyle>
            <a:lvl1pPr marL="0" marR="0" indent="0" algn="l" defTabSz="1088610" rtl="0">
              <a:lnSpc>
                <a:spcPct val="117000"/>
              </a:lnSpc>
              <a:spcBef>
                <a:spcPts val="0"/>
              </a:spcBef>
              <a:spcAft>
                <a:spcPts val="0"/>
              </a:spcAft>
              <a:buClr>
                <a:schemeClr val="accent1"/>
              </a:buClr>
              <a:buSzTx/>
              <a:buFont typeface="Arial" pitchFamily="34" charset="0"/>
              <a:buNone/>
              <a:tabLst/>
            </a:lvl1pPr>
            <a:lvl2pPr marL="0" indent="0">
              <a:buNone/>
              <a:defRPr b="1">
                <a:latin typeface="Calibri" panose="020F0502020204030204" pitchFamily="34" charset="0"/>
              </a:defRPr>
            </a:lvl2pPr>
            <a:lvl3pPr marL="269919" indent="-269919">
              <a:buFont typeface="Arial" panose="020B0604020202020204" pitchFamily="34" charset="0"/>
              <a:buChar char="•"/>
            </a:lvl3pPr>
            <a:lvl4pPr marL="539838" indent="-269919">
              <a:buClr>
                <a:schemeClr val="tx1"/>
              </a:buClr>
              <a:buFont typeface="Tahoma" panose="020B0604030504040204" pitchFamily="34" charset="0"/>
              <a:buChar char="-"/>
              <a:defRPr b="0">
                <a:latin typeface="Calibri Light" panose="020F0302020204030204" pitchFamily="34" charset="0"/>
              </a:defRPr>
            </a:lvl4pPr>
            <a:lvl5pPr marL="269919" indent="-269919">
              <a:buClr>
                <a:schemeClr val="accent1"/>
              </a:buClr>
              <a:buFont typeface="+mj-lt"/>
              <a:buAutoNum type="arabicPeriod"/>
            </a:lvl5pPr>
          </a:lstStyle>
          <a:p>
            <a:pPr marL="0" marR="0" lvl="0" indent="0" algn="l" defTabSz="1088610" rtl="0">
              <a:lnSpc>
                <a:spcPct val="117000"/>
              </a:lnSpc>
              <a:spcBef>
                <a:spcPts val="0"/>
              </a:spcBef>
              <a:spcAft>
                <a:spcPts val="0"/>
              </a:spcAft>
              <a:buClr>
                <a:schemeClr val="accent1"/>
              </a:buClr>
              <a:buSzTx/>
              <a:buFont typeface="Arial" pitchFamily="34" charset="0"/>
              <a:buNone/>
              <a:tabLst/>
            </a:pPr>
            <a:r>
              <a:rPr lang="en-GB" noProof="1"/>
              <a:t>[Type text or click on icon to insert an object]</a:t>
            </a:r>
          </a:p>
        </p:txBody>
      </p:sp>
      <p:sp>
        <p:nvSpPr>
          <p:cNvPr id="2" name="Title 1 (JU-Free)"/>
          <p:cNvSpPr>
            <a:spLocks noGrp="1"/>
          </p:cNvSpPr>
          <p:nvPr>
            <p:ph type="title" hasCustomPrompt="1"/>
          </p:nvPr>
        </p:nvSpPr>
        <p:spPr>
          <a:xfrm>
            <a:off x="893689" y="898752"/>
            <a:ext cx="9465535" cy="982076"/>
          </a:xfrm>
        </p:spPr>
        <p:txBody>
          <a:bodyPr/>
          <a:lstStyle>
            <a:lvl1pPr/>
          </a:lstStyle>
          <a:p>
            <a:r>
              <a:rPr lang="en-GB" dirty="0"/>
              <a:t>[Title]</a:t>
            </a:r>
          </a:p>
        </p:txBody>
      </p:sp>
    </p:spTree>
    <p:extLst>
      <p:ext uri="{BB962C8B-B14F-4D97-AF65-F5344CB8AC3E}">
        <p14:creationId xmlns:p14="http://schemas.microsoft.com/office/powerpoint/2010/main" val="368861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advClick="true">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B03B8-8977-810C-7EC8-236F751C0DCE}"/>
              </a:ext>
            </a:extLst>
          </p:cNvPr>
          <p:cNvSpPr>
            <a:spLocks noGrp="1"/>
          </p:cNvSpPr>
          <p:nvPr>
            <p:ph type="title"/>
          </p:nvPr>
        </p:nvSpPr>
        <p:spPr/>
        <p:txBody>
          <a:bodyPr/>
          <a:lstStyle/>
          <a:p>
            <a:r>
              <a:rPr lang="en-US"/>
              <a:t>Click to edit Master title style</a:t>
            </a:r>
            <a:endParaRPr lang="en-NL"/>
          </a:p>
        </p:txBody>
      </p:sp>
      <p:sp>
        <p:nvSpPr>
          <p:cNvPr id="3" name="Content Placeholder 2">
            <a:extLst>
              <a:ext uri="{FF2B5EF4-FFF2-40B4-BE49-F238E27FC236}">
                <a16:creationId xmlns:a16="http://schemas.microsoft.com/office/drawing/2014/main" id="{D057B5AC-1298-2C0D-955C-08D06B94E8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59DE3012-36B2-FF0B-A312-512A36D74287}"/>
              </a:ext>
            </a:extLst>
          </p:cNvPr>
          <p:cNvSpPr>
            <a:spLocks noGrp="1"/>
          </p:cNvSpPr>
          <p:nvPr>
            <p:ph type="dt" sz="half" idx="10"/>
          </p:nvPr>
        </p:nvSpPr>
        <p:spPr/>
        <p:txBody>
          <a:bodyPr/>
          <a:lstStyle/>
          <a:p>
            <a:fld id="{74C2A7DE-DD20-4600-BA6D-0213E0EB52CA}" type="datetimeFigureOut">
              <a:rPr lang="en-NL" smtClean="0"/>
              <a:t>01/15/2024</a:t>
            </a:fld>
            <a:endParaRPr lang="en-NL"/>
          </a:p>
        </p:txBody>
      </p:sp>
      <p:sp>
        <p:nvSpPr>
          <p:cNvPr id="5" name="Footer Placeholder 4">
            <a:extLst>
              <a:ext uri="{FF2B5EF4-FFF2-40B4-BE49-F238E27FC236}">
                <a16:creationId xmlns:a16="http://schemas.microsoft.com/office/drawing/2014/main" id="{9969122E-2B90-D5F0-89C7-E4C8374B4E88}"/>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F0529BC2-0704-6B75-F732-3B09D0871EE7}"/>
              </a:ext>
            </a:extLst>
          </p:cNvPr>
          <p:cNvSpPr>
            <a:spLocks noGrp="1"/>
          </p:cNvSpPr>
          <p:nvPr>
            <p:ph type="sldNum" sz="quarter" idx="12"/>
          </p:nvPr>
        </p:nvSpPr>
        <p:spPr/>
        <p:txBody>
          <a:bodyPr/>
          <a:lstStyle/>
          <a:p>
            <a:fld id="{2F4A905D-4CF1-4E09-9AFF-4E1E87868709}" type="slidenum">
              <a:rPr lang="en-NL" smtClean="0"/>
              <a:t>‹#›</a:t>
            </a:fld>
            <a:endParaRPr lang="en-NL"/>
          </a:p>
        </p:txBody>
      </p:sp>
    </p:spTree>
    <p:extLst>
      <p:ext uri="{BB962C8B-B14F-4D97-AF65-F5344CB8AC3E}">
        <p14:creationId xmlns:p14="http://schemas.microsoft.com/office/powerpoint/2010/main" val="3951477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D3F2B-297D-C3E5-C81C-AF1E118439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L"/>
          </a:p>
        </p:txBody>
      </p:sp>
      <p:sp>
        <p:nvSpPr>
          <p:cNvPr id="3" name="Text Placeholder 2">
            <a:extLst>
              <a:ext uri="{FF2B5EF4-FFF2-40B4-BE49-F238E27FC236}">
                <a16:creationId xmlns:a16="http://schemas.microsoft.com/office/drawing/2014/main" id="{E687903C-D1A0-CEB9-5783-48A573E075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560BDC-9E98-97EE-B88F-9FB2A4118E47}"/>
              </a:ext>
            </a:extLst>
          </p:cNvPr>
          <p:cNvSpPr>
            <a:spLocks noGrp="1"/>
          </p:cNvSpPr>
          <p:nvPr>
            <p:ph type="dt" sz="half" idx="10"/>
          </p:nvPr>
        </p:nvSpPr>
        <p:spPr/>
        <p:txBody>
          <a:bodyPr/>
          <a:lstStyle/>
          <a:p>
            <a:fld id="{74C2A7DE-DD20-4600-BA6D-0213E0EB52CA}" type="datetimeFigureOut">
              <a:rPr lang="en-NL" smtClean="0"/>
              <a:t>01/15/2024</a:t>
            </a:fld>
            <a:endParaRPr lang="en-NL"/>
          </a:p>
        </p:txBody>
      </p:sp>
      <p:sp>
        <p:nvSpPr>
          <p:cNvPr id="5" name="Footer Placeholder 4">
            <a:extLst>
              <a:ext uri="{FF2B5EF4-FFF2-40B4-BE49-F238E27FC236}">
                <a16:creationId xmlns:a16="http://schemas.microsoft.com/office/drawing/2014/main" id="{B6065443-494F-2727-13ED-64FCC16037C3}"/>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19E91D2C-AFB3-D67F-2387-96E5367C600D}"/>
              </a:ext>
            </a:extLst>
          </p:cNvPr>
          <p:cNvSpPr>
            <a:spLocks noGrp="1"/>
          </p:cNvSpPr>
          <p:nvPr>
            <p:ph type="sldNum" sz="quarter" idx="12"/>
          </p:nvPr>
        </p:nvSpPr>
        <p:spPr/>
        <p:txBody>
          <a:bodyPr/>
          <a:lstStyle/>
          <a:p>
            <a:fld id="{2F4A905D-4CF1-4E09-9AFF-4E1E87868709}" type="slidenum">
              <a:rPr lang="en-NL" smtClean="0"/>
              <a:t>‹#›</a:t>
            </a:fld>
            <a:endParaRPr lang="en-NL"/>
          </a:p>
        </p:txBody>
      </p:sp>
    </p:spTree>
    <p:extLst>
      <p:ext uri="{BB962C8B-B14F-4D97-AF65-F5344CB8AC3E}">
        <p14:creationId xmlns:p14="http://schemas.microsoft.com/office/powerpoint/2010/main" val="1868702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79CCA-9858-48F4-268D-CA293171DDC6}"/>
              </a:ext>
            </a:extLst>
          </p:cNvPr>
          <p:cNvSpPr>
            <a:spLocks noGrp="1"/>
          </p:cNvSpPr>
          <p:nvPr>
            <p:ph type="title"/>
          </p:nvPr>
        </p:nvSpPr>
        <p:spPr/>
        <p:txBody>
          <a:bodyPr/>
          <a:lstStyle/>
          <a:p>
            <a:r>
              <a:rPr lang="en-US"/>
              <a:t>Click to edit Master title style</a:t>
            </a:r>
            <a:endParaRPr lang="en-NL"/>
          </a:p>
        </p:txBody>
      </p:sp>
      <p:sp>
        <p:nvSpPr>
          <p:cNvPr id="3" name="Content Placeholder 2">
            <a:extLst>
              <a:ext uri="{FF2B5EF4-FFF2-40B4-BE49-F238E27FC236}">
                <a16:creationId xmlns:a16="http://schemas.microsoft.com/office/drawing/2014/main" id="{A2FF28EF-CC9C-C8F3-6480-74DC9A4E7C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Content Placeholder 3">
            <a:extLst>
              <a:ext uri="{FF2B5EF4-FFF2-40B4-BE49-F238E27FC236}">
                <a16:creationId xmlns:a16="http://schemas.microsoft.com/office/drawing/2014/main" id="{5E0DDD7F-8B03-2A5E-D27C-CE4150E18E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5" name="Date Placeholder 4">
            <a:extLst>
              <a:ext uri="{FF2B5EF4-FFF2-40B4-BE49-F238E27FC236}">
                <a16:creationId xmlns:a16="http://schemas.microsoft.com/office/drawing/2014/main" id="{CEDECC42-40DD-697B-5385-D7DE34C5A7C2}"/>
              </a:ext>
            </a:extLst>
          </p:cNvPr>
          <p:cNvSpPr>
            <a:spLocks noGrp="1"/>
          </p:cNvSpPr>
          <p:nvPr>
            <p:ph type="dt" sz="half" idx="10"/>
          </p:nvPr>
        </p:nvSpPr>
        <p:spPr/>
        <p:txBody>
          <a:bodyPr/>
          <a:lstStyle/>
          <a:p>
            <a:fld id="{74C2A7DE-DD20-4600-BA6D-0213E0EB52CA}" type="datetimeFigureOut">
              <a:rPr lang="en-NL" smtClean="0"/>
              <a:t>01/15/2024</a:t>
            </a:fld>
            <a:endParaRPr lang="en-NL"/>
          </a:p>
        </p:txBody>
      </p:sp>
      <p:sp>
        <p:nvSpPr>
          <p:cNvPr id="6" name="Footer Placeholder 5">
            <a:extLst>
              <a:ext uri="{FF2B5EF4-FFF2-40B4-BE49-F238E27FC236}">
                <a16:creationId xmlns:a16="http://schemas.microsoft.com/office/drawing/2014/main" id="{0CC67912-4910-9420-18EC-3E3844F3C88F}"/>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BDEB1360-16F0-8294-D091-F8DC235131F1}"/>
              </a:ext>
            </a:extLst>
          </p:cNvPr>
          <p:cNvSpPr>
            <a:spLocks noGrp="1"/>
          </p:cNvSpPr>
          <p:nvPr>
            <p:ph type="sldNum" sz="quarter" idx="12"/>
          </p:nvPr>
        </p:nvSpPr>
        <p:spPr/>
        <p:txBody>
          <a:bodyPr/>
          <a:lstStyle/>
          <a:p>
            <a:fld id="{2F4A905D-4CF1-4E09-9AFF-4E1E87868709}" type="slidenum">
              <a:rPr lang="en-NL" smtClean="0"/>
              <a:t>‹#›</a:t>
            </a:fld>
            <a:endParaRPr lang="en-NL"/>
          </a:p>
        </p:txBody>
      </p:sp>
    </p:spTree>
    <p:extLst>
      <p:ext uri="{BB962C8B-B14F-4D97-AF65-F5344CB8AC3E}">
        <p14:creationId xmlns:p14="http://schemas.microsoft.com/office/powerpoint/2010/main" val="1901120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C3151-DD8B-1000-C906-654E6F657F76}"/>
              </a:ext>
            </a:extLst>
          </p:cNvPr>
          <p:cNvSpPr>
            <a:spLocks noGrp="1"/>
          </p:cNvSpPr>
          <p:nvPr>
            <p:ph type="title"/>
          </p:nvPr>
        </p:nvSpPr>
        <p:spPr>
          <a:xfrm>
            <a:off x="839788" y="365125"/>
            <a:ext cx="10515600" cy="1325563"/>
          </a:xfrm>
        </p:spPr>
        <p:txBody>
          <a:bodyPr/>
          <a:lstStyle/>
          <a:p>
            <a:r>
              <a:rPr lang="en-US"/>
              <a:t>Click to edit Master title style</a:t>
            </a:r>
            <a:endParaRPr lang="en-NL"/>
          </a:p>
        </p:txBody>
      </p:sp>
      <p:sp>
        <p:nvSpPr>
          <p:cNvPr id="3" name="Text Placeholder 2">
            <a:extLst>
              <a:ext uri="{FF2B5EF4-FFF2-40B4-BE49-F238E27FC236}">
                <a16:creationId xmlns:a16="http://schemas.microsoft.com/office/drawing/2014/main" id="{30311958-7AD4-8930-FAB5-D67DCF4318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33E8A0-832E-4160-6D48-F211114F9C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5" name="Text Placeholder 4">
            <a:extLst>
              <a:ext uri="{FF2B5EF4-FFF2-40B4-BE49-F238E27FC236}">
                <a16:creationId xmlns:a16="http://schemas.microsoft.com/office/drawing/2014/main" id="{10E607C9-FB28-4DD0-8B5D-B84A357AE4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B92EB5-B1EA-6273-8B67-06F477FF70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7" name="Date Placeholder 6">
            <a:extLst>
              <a:ext uri="{FF2B5EF4-FFF2-40B4-BE49-F238E27FC236}">
                <a16:creationId xmlns:a16="http://schemas.microsoft.com/office/drawing/2014/main" id="{7000992B-DDF8-6EAA-97B1-92416DD94EB1}"/>
              </a:ext>
            </a:extLst>
          </p:cNvPr>
          <p:cNvSpPr>
            <a:spLocks noGrp="1"/>
          </p:cNvSpPr>
          <p:nvPr>
            <p:ph type="dt" sz="half" idx="10"/>
          </p:nvPr>
        </p:nvSpPr>
        <p:spPr/>
        <p:txBody>
          <a:bodyPr/>
          <a:lstStyle/>
          <a:p>
            <a:fld id="{74C2A7DE-DD20-4600-BA6D-0213E0EB52CA}" type="datetimeFigureOut">
              <a:rPr lang="en-NL" smtClean="0"/>
              <a:t>01/15/2024</a:t>
            </a:fld>
            <a:endParaRPr lang="en-NL"/>
          </a:p>
        </p:txBody>
      </p:sp>
      <p:sp>
        <p:nvSpPr>
          <p:cNvPr id="8" name="Footer Placeholder 7">
            <a:extLst>
              <a:ext uri="{FF2B5EF4-FFF2-40B4-BE49-F238E27FC236}">
                <a16:creationId xmlns:a16="http://schemas.microsoft.com/office/drawing/2014/main" id="{09C1524D-0C30-28AE-395C-EE30896C5A35}"/>
              </a:ext>
            </a:extLst>
          </p:cNvPr>
          <p:cNvSpPr>
            <a:spLocks noGrp="1"/>
          </p:cNvSpPr>
          <p:nvPr>
            <p:ph type="ftr" sz="quarter" idx="11"/>
          </p:nvPr>
        </p:nvSpPr>
        <p:spPr/>
        <p:txBody>
          <a:bodyPr/>
          <a:lstStyle/>
          <a:p>
            <a:endParaRPr lang="en-NL"/>
          </a:p>
        </p:txBody>
      </p:sp>
      <p:sp>
        <p:nvSpPr>
          <p:cNvPr id="9" name="Slide Number Placeholder 8">
            <a:extLst>
              <a:ext uri="{FF2B5EF4-FFF2-40B4-BE49-F238E27FC236}">
                <a16:creationId xmlns:a16="http://schemas.microsoft.com/office/drawing/2014/main" id="{375A5FD5-FDEE-917E-8599-0271570208A0}"/>
              </a:ext>
            </a:extLst>
          </p:cNvPr>
          <p:cNvSpPr>
            <a:spLocks noGrp="1"/>
          </p:cNvSpPr>
          <p:nvPr>
            <p:ph type="sldNum" sz="quarter" idx="12"/>
          </p:nvPr>
        </p:nvSpPr>
        <p:spPr/>
        <p:txBody>
          <a:bodyPr/>
          <a:lstStyle/>
          <a:p>
            <a:fld id="{2F4A905D-4CF1-4E09-9AFF-4E1E87868709}" type="slidenum">
              <a:rPr lang="en-NL" smtClean="0"/>
              <a:t>‹#›</a:t>
            </a:fld>
            <a:endParaRPr lang="en-NL"/>
          </a:p>
        </p:txBody>
      </p:sp>
    </p:spTree>
    <p:extLst>
      <p:ext uri="{BB962C8B-B14F-4D97-AF65-F5344CB8AC3E}">
        <p14:creationId xmlns:p14="http://schemas.microsoft.com/office/powerpoint/2010/main" val="4267304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3EAEB-E829-7209-7401-3ADBCBF5143D}"/>
              </a:ext>
            </a:extLst>
          </p:cNvPr>
          <p:cNvSpPr>
            <a:spLocks noGrp="1"/>
          </p:cNvSpPr>
          <p:nvPr>
            <p:ph type="title"/>
          </p:nvPr>
        </p:nvSpPr>
        <p:spPr/>
        <p:txBody>
          <a:bodyPr/>
          <a:lstStyle/>
          <a:p>
            <a:r>
              <a:rPr lang="en-US"/>
              <a:t>Click to edit Master title style</a:t>
            </a:r>
            <a:endParaRPr lang="en-NL"/>
          </a:p>
        </p:txBody>
      </p:sp>
      <p:sp>
        <p:nvSpPr>
          <p:cNvPr id="3" name="Date Placeholder 2">
            <a:extLst>
              <a:ext uri="{FF2B5EF4-FFF2-40B4-BE49-F238E27FC236}">
                <a16:creationId xmlns:a16="http://schemas.microsoft.com/office/drawing/2014/main" id="{E5BE3909-2E28-83C8-1F98-12BEAF144950}"/>
              </a:ext>
            </a:extLst>
          </p:cNvPr>
          <p:cNvSpPr>
            <a:spLocks noGrp="1"/>
          </p:cNvSpPr>
          <p:nvPr>
            <p:ph type="dt" sz="half" idx="10"/>
          </p:nvPr>
        </p:nvSpPr>
        <p:spPr/>
        <p:txBody>
          <a:bodyPr/>
          <a:lstStyle/>
          <a:p>
            <a:fld id="{74C2A7DE-DD20-4600-BA6D-0213E0EB52CA}" type="datetimeFigureOut">
              <a:rPr lang="en-NL" smtClean="0"/>
              <a:t>01/15/2024</a:t>
            </a:fld>
            <a:endParaRPr lang="en-NL"/>
          </a:p>
        </p:txBody>
      </p:sp>
      <p:sp>
        <p:nvSpPr>
          <p:cNvPr id="4" name="Footer Placeholder 3">
            <a:extLst>
              <a:ext uri="{FF2B5EF4-FFF2-40B4-BE49-F238E27FC236}">
                <a16:creationId xmlns:a16="http://schemas.microsoft.com/office/drawing/2014/main" id="{C5B9B239-A698-FD60-910E-B3D058C938A8}"/>
              </a:ext>
            </a:extLst>
          </p:cNvPr>
          <p:cNvSpPr>
            <a:spLocks noGrp="1"/>
          </p:cNvSpPr>
          <p:nvPr>
            <p:ph type="ftr" sz="quarter" idx="11"/>
          </p:nvPr>
        </p:nvSpPr>
        <p:spPr/>
        <p:txBody>
          <a:bodyPr/>
          <a:lstStyle/>
          <a:p>
            <a:endParaRPr lang="en-NL"/>
          </a:p>
        </p:txBody>
      </p:sp>
      <p:sp>
        <p:nvSpPr>
          <p:cNvPr id="5" name="Slide Number Placeholder 4">
            <a:extLst>
              <a:ext uri="{FF2B5EF4-FFF2-40B4-BE49-F238E27FC236}">
                <a16:creationId xmlns:a16="http://schemas.microsoft.com/office/drawing/2014/main" id="{47631C29-FB28-6170-DA36-877A072DE765}"/>
              </a:ext>
            </a:extLst>
          </p:cNvPr>
          <p:cNvSpPr>
            <a:spLocks noGrp="1"/>
          </p:cNvSpPr>
          <p:nvPr>
            <p:ph type="sldNum" sz="quarter" idx="12"/>
          </p:nvPr>
        </p:nvSpPr>
        <p:spPr/>
        <p:txBody>
          <a:bodyPr/>
          <a:lstStyle/>
          <a:p>
            <a:fld id="{2F4A905D-4CF1-4E09-9AFF-4E1E87868709}" type="slidenum">
              <a:rPr lang="en-NL" smtClean="0"/>
              <a:t>‹#›</a:t>
            </a:fld>
            <a:endParaRPr lang="en-NL"/>
          </a:p>
        </p:txBody>
      </p:sp>
    </p:spTree>
    <p:extLst>
      <p:ext uri="{BB962C8B-B14F-4D97-AF65-F5344CB8AC3E}">
        <p14:creationId xmlns:p14="http://schemas.microsoft.com/office/powerpoint/2010/main" val="1561019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AA53CC-BE2A-5328-588A-71465247FC97}"/>
              </a:ext>
            </a:extLst>
          </p:cNvPr>
          <p:cNvSpPr>
            <a:spLocks noGrp="1"/>
          </p:cNvSpPr>
          <p:nvPr>
            <p:ph type="dt" sz="half" idx="10"/>
          </p:nvPr>
        </p:nvSpPr>
        <p:spPr/>
        <p:txBody>
          <a:bodyPr/>
          <a:lstStyle/>
          <a:p>
            <a:fld id="{74C2A7DE-DD20-4600-BA6D-0213E0EB52CA}" type="datetimeFigureOut">
              <a:rPr lang="en-NL" smtClean="0"/>
              <a:t>01/15/2024</a:t>
            </a:fld>
            <a:endParaRPr lang="en-NL"/>
          </a:p>
        </p:txBody>
      </p:sp>
      <p:sp>
        <p:nvSpPr>
          <p:cNvPr id="3" name="Footer Placeholder 2">
            <a:extLst>
              <a:ext uri="{FF2B5EF4-FFF2-40B4-BE49-F238E27FC236}">
                <a16:creationId xmlns:a16="http://schemas.microsoft.com/office/drawing/2014/main" id="{EFDF5602-AA48-D22B-1602-E67D5F20B960}"/>
              </a:ext>
            </a:extLst>
          </p:cNvPr>
          <p:cNvSpPr>
            <a:spLocks noGrp="1"/>
          </p:cNvSpPr>
          <p:nvPr>
            <p:ph type="ftr" sz="quarter" idx="11"/>
          </p:nvPr>
        </p:nvSpPr>
        <p:spPr/>
        <p:txBody>
          <a:bodyPr/>
          <a:lstStyle/>
          <a:p>
            <a:endParaRPr lang="en-NL"/>
          </a:p>
        </p:txBody>
      </p:sp>
      <p:sp>
        <p:nvSpPr>
          <p:cNvPr id="4" name="Slide Number Placeholder 3">
            <a:extLst>
              <a:ext uri="{FF2B5EF4-FFF2-40B4-BE49-F238E27FC236}">
                <a16:creationId xmlns:a16="http://schemas.microsoft.com/office/drawing/2014/main" id="{70E4C7FC-B9D1-34BE-46F0-7145B472F9A1}"/>
              </a:ext>
            </a:extLst>
          </p:cNvPr>
          <p:cNvSpPr>
            <a:spLocks noGrp="1"/>
          </p:cNvSpPr>
          <p:nvPr>
            <p:ph type="sldNum" sz="quarter" idx="12"/>
          </p:nvPr>
        </p:nvSpPr>
        <p:spPr/>
        <p:txBody>
          <a:bodyPr/>
          <a:lstStyle/>
          <a:p>
            <a:fld id="{2F4A905D-4CF1-4E09-9AFF-4E1E87868709}" type="slidenum">
              <a:rPr lang="en-NL" smtClean="0"/>
              <a:t>‹#›</a:t>
            </a:fld>
            <a:endParaRPr lang="en-NL"/>
          </a:p>
        </p:txBody>
      </p:sp>
    </p:spTree>
    <p:extLst>
      <p:ext uri="{BB962C8B-B14F-4D97-AF65-F5344CB8AC3E}">
        <p14:creationId xmlns:p14="http://schemas.microsoft.com/office/powerpoint/2010/main" val="3960915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D66FB-7405-0B75-0614-99AB288350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L"/>
          </a:p>
        </p:txBody>
      </p:sp>
      <p:sp>
        <p:nvSpPr>
          <p:cNvPr id="3" name="Content Placeholder 2">
            <a:extLst>
              <a:ext uri="{FF2B5EF4-FFF2-40B4-BE49-F238E27FC236}">
                <a16:creationId xmlns:a16="http://schemas.microsoft.com/office/drawing/2014/main" id="{3D8C8B1B-E8A7-9CC2-AF1D-B6C758056D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Text Placeholder 3">
            <a:extLst>
              <a:ext uri="{FF2B5EF4-FFF2-40B4-BE49-F238E27FC236}">
                <a16:creationId xmlns:a16="http://schemas.microsoft.com/office/drawing/2014/main" id="{CC747CC2-96C5-6783-011F-9AA303508D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01530C-B8B0-C439-46C6-C5CB1F004C16}"/>
              </a:ext>
            </a:extLst>
          </p:cNvPr>
          <p:cNvSpPr>
            <a:spLocks noGrp="1"/>
          </p:cNvSpPr>
          <p:nvPr>
            <p:ph type="dt" sz="half" idx="10"/>
          </p:nvPr>
        </p:nvSpPr>
        <p:spPr/>
        <p:txBody>
          <a:bodyPr/>
          <a:lstStyle/>
          <a:p>
            <a:fld id="{74C2A7DE-DD20-4600-BA6D-0213E0EB52CA}" type="datetimeFigureOut">
              <a:rPr lang="en-NL" smtClean="0"/>
              <a:t>01/15/2024</a:t>
            </a:fld>
            <a:endParaRPr lang="en-NL"/>
          </a:p>
        </p:txBody>
      </p:sp>
      <p:sp>
        <p:nvSpPr>
          <p:cNvPr id="6" name="Footer Placeholder 5">
            <a:extLst>
              <a:ext uri="{FF2B5EF4-FFF2-40B4-BE49-F238E27FC236}">
                <a16:creationId xmlns:a16="http://schemas.microsoft.com/office/drawing/2014/main" id="{1F26AA03-5DA8-9B50-0B30-2F74D7FD4305}"/>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7ABC443D-F8B4-8117-354C-6A53415C5456}"/>
              </a:ext>
            </a:extLst>
          </p:cNvPr>
          <p:cNvSpPr>
            <a:spLocks noGrp="1"/>
          </p:cNvSpPr>
          <p:nvPr>
            <p:ph type="sldNum" sz="quarter" idx="12"/>
          </p:nvPr>
        </p:nvSpPr>
        <p:spPr/>
        <p:txBody>
          <a:bodyPr/>
          <a:lstStyle/>
          <a:p>
            <a:fld id="{2F4A905D-4CF1-4E09-9AFF-4E1E87868709}" type="slidenum">
              <a:rPr lang="en-NL" smtClean="0"/>
              <a:t>‹#›</a:t>
            </a:fld>
            <a:endParaRPr lang="en-NL"/>
          </a:p>
        </p:txBody>
      </p:sp>
    </p:spTree>
    <p:extLst>
      <p:ext uri="{BB962C8B-B14F-4D97-AF65-F5344CB8AC3E}">
        <p14:creationId xmlns:p14="http://schemas.microsoft.com/office/powerpoint/2010/main" val="3092087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93099-4C84-6ED5-7D35-E31DED97D1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L"/>
          </a:p>
        </p:txBody>
      </p:sp>
      <p:sp>
        <p:nvSpPr>
          <p:cNvPr id="3" name="Picture Placeholder 2">
            <a:extLst>
              <a:ext uri="{FF2B5EF4-FFF2-40B4-BE49-F238E27FC236}">
                <a16:creationId xmlns:a16="http://schemas.microsoft.com/office/drawing/2014/main" id="{C07A29D0-6E66-B636-494F-BEAC3F6EC4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L"/>
          </a:p>
        </p:txBody>
      </p:sp>
      <p:sp>
        <p:nvSpPr>
          <p:cNvPr id="4" name="Text Placeholder 3">
            <a:extLst>
              <a:ext uri="{FF2B5EF4-FFF2-40B4-BE49-F238E27FC236}">
                <a16:creationId xmlns:a16="http://schemas.microsoft.com/office/drawing/2014/main" id="{34B6B1B5-038E-81A6-763A-E984EBBC02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953B3F-7BF4-E56A-A8CD-F8B96C2C443D}"/>
              </a:ext>
            </a:extLst>
          </p:cNvPr>
          <p:cNvSpPr>
            <a:spLocks noGrp="1"/>
          </p:cNvSpPr>
          <p:nvPr>
            <p:ph type="dt" sz="half" idx="10"/>
          </p:nvPr>
        </p:nvSpPr>
        <p:spPr/>
        <p:txBody>
          <a:bodyPr/>
          <a:lstStyle/>
          <a:p>
            <a:fld id="{74C2A7DE-DD20-4600-BA6D-0213E0EB52CA}" type="datetimeFigureOut">
              <a:rPr lang="en-NL" smtClean="0"/>
              <a:t>01/15/2024</a:t>
            </a:fld>
            <a:endParaRPr lang="en-NL"/>
          </a:p>
        </p:txBody>
      </p:sp>
      <p:sp>
        <p:nvSpPr>
          <p:cNvPr id="6" name="Footer Placeholder 5">
            <a:extLst>
              <a:ext uri="{FF2B5EF4-FFF2-40B4-BE49-F238E27FC236}">
                <a16:creationId xmlns:a16="http://schemas.microsoft.com/office/drawing/2014/main" id="{BCDB84BB-78DD-37D7-1D14-FDD90E7B787C}"/>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1D16F24E-E923-DF53-C0EC-5C74368B0968}"/>
              </a:ext>
            </a:extLst>
          </p:cNvPr>
          <p:cNvSpPr>
            <a:spLocks noGrp="1"/>
          </p:cNvSpPr>
          <p:nvPr>
            <p:ph type="sldNum" sz="quarter" idx="12"/>
          </p:nvPr>
        </p:nvSpPr>
        <p:spPr/>
        <p:txBody>
          <a:bodyPr/>
          <a:lstStyle/>
          <a:p>
            <a:fld id="{2F4A905D-4CF1-4E09-9AFF-4E1E87868709}" type="slidenum">
              <a:rPr lang="en-NL" smtClean="0"/>
              <a:t>‹#›</a:t>
            </a:fld>
            <a:endParaRPr lang="en-NL"/>
          </a:p>
        </p:txBody>
      </p:sp>
    </p:spTree>
    <p:extLst>
      <p:ext uri="{BB962C8B-B14F-4D97-AF65-F5344CB8AC3E}">
        <p14:creationId xmlns:p14="http://schemas.microsoft.com/office/powerpoint/2010/main" val="84419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D54C31-FF53-67D0-B4FD-48C65D0E69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L"/>
          </a:p>
        </p:txBody>
      </p:sp>
      <p:sp>
        <p:nvSpPr>
          <p:cNvPr id="3" name="Text Placeholder 2">
            <a:extLst>
              <a:ext uri="{FF2B5EF4-FFF2-40B4-BE49-F238E27FC236}">
                <a16:creationId xmlns:a16="http://schemas.microsoft.com/office/drawing/2014/main" id="{8324F4B2-43A8-3BD3-0D36-BBB00BE517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37220AC1-5E45-10A2-33B9-F66B5294A4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C2A7DE-DD20-4600-BA6D-0213E0EB52CA}" type="datetimeFigureOut">
              <a:rPr lang="en-NL" smtClean="0"/>
              <a:t>01/15/2024</a:t>
            </a:fld>
            <a:endParaRPr lang="en-NL"/>
          </a:p>
        </p:txBody>
      </p:sp>
      <p:sp>
        <p:nvSpPr>
          <p:cNvPr id="5" name="Footer Placeholder 4">
            <a:extLst>
              <a:ext uri="{FF2B5EF4-FFF2-40B4-BE49-F238E27FC236}">
                <a16:creationId xmlns:a16="http://schemas.microsoft.com/office/drawing/2014/main" id="{AABF6DB8-E93E-AF6E-B7AE-935BAC7982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L"/>
          </a:p>
        </p:txBody>
      </p:sp>
      <p:sp>
        <p:nvSpPr>
          <p:cNvPr id="6" name="Slide Number Placeholder 5">
            <a:extLst>
              <a:ext uri="{FF2B5EF4-FFF2-40B4-BE49-F238E27FC236}">
                <a16:creationId xmlns:a16="http://schemas.microsoft.com/office/drawing/2014/main" id="{E4645F0D-379C-7A37-231F-3526FC02E7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4A905D-4CF1-4E09-9AFF-4E1E87868709}" type="slidenum">
              <a:rPr lang="en-NL" smtClean="0"/>
              <a:t>‹#›</a:t>
            </a:fld>
            <a:endParaRPr lang="en-NL"/>
          </a:p>
        </p:txBody>
      </p:sp>
    </p:spTree>
    <p:extLst>
      <p:ext uri="{BB962C8B-B14F-4D97-AF65-F5344CB8AC3E}">
        <p14:creationId xmlns:p14="http://schemas.microsoft.com/office/powerpoint/2010/main" val="28563583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sv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 Id="rId14" Type="http://schemas.openxmlformats.org/officeDocument/2006/relationships/image" Target="../media/image28.svg"/></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library.kwrwater.nl/publication/61802381/" TargetMode="Externa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hyperlink" Target="https://library.kwrwater.nl/publication/60518580/"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edepot.wur.nl/403280"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24"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txBody>
            <a:bodyPr/>
            <a:lstStyle/>
            <a:p>
              <a:endParaRPr lang="en-US"/>
            </a:p>
          </p:txBody>
        </p:sp>
        <p:sp>
          <p:nvSpPr>
            <p:cNvPr id="25" name="Oval 24">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txBody>
            <a:bodyPr/>
            <a:lstStyle/>
            <a:p>
              <a:endParaRPr lang="en-US"/>
            </a:p>
          </p:txBody>
        </p:sp>
        <p:sp>
          <p:nvSpPr>
            <p:cNvPr id="26"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txBody>
            <a:bodyPr/>
            <a:lstStyle/>
            <a:p>
              <a:endParaRPr lang="en-US"/>
            </a:p>
          </p:txBody>
        </p:sp>
      </p:grpSp>
      <p:sp>
        <p:nvSpPr>
          <p:cNvPr id="28" name="Rectangle 27">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E2FFAF7D-41A8-B0B8-A6A4-3AF680C724A6}"/>
              </a:ext>
            </a:extLst>
          </p:cNvPr>
          <p:cNvSpPr>
            <a:spLocks noGrp="1"/>
          </p:cNvSpPr>
          <p:nvPr>
            <p:ph type="ctrTitle"/>
          </p:nvPr>
        </p:nvSpPr>
        <p:spPr>
          <a:xfrm>
            <a:off x="1524000" y="2962212"/>
            <a:ext cx="9144000" cy="1381188"/>
          </a:xfrm>
        </p:spPr>
        <p:txBody>
          <a:bodyPr vert="horz" lIns="91440" tIns="45720" rIns="91440" bIns="45720" rtlCol="0" anchor="ctr">
            <a:normAutofit fontScale="90000"/>
          </a:bodyPr>
          <a:lstStyle/>
          <a:p>
            <a:r>
              <a:rPr lang="en-US" sz="4000" kern="1200" dirty="0">
                <a:solidFill>
                  <a:schemeClr val="bg2"/>
                </a:solidFill>
                <a:latin typeface="+mj-lt"/>
                <a:ea typeface="+mj-ea"/>
                <a:cs typeface="+mj-cs"/>
              </a:rPr>
              <a:t>Aquifer Storage Recharge</a:t>
            </a:r>
            <a:br>
              <a:rPr lang="nl-NL" sz="2200" kern="1200" dirty="0">
                <a:solidFill>
                  <a:schemeClr val="bg2"/>
                </a:solidFill>
                <a:latin typeface="+mj-lt"/>
                <a:ea typeface="+mj-ea"/>
                <a:cs typeface="+mj-cs"/>
              </a:rPr>
            </a:br>
            <a:r>
              <a:rPr lang="nl-NL" sz="1800" kern="1200" dirty="0">
                <a:solidFill>
                  <a:schemeClr val="bg2"/>
                </a:solidFill>
                <a:latin typeface="+mj-lt"/>
                <a:ea typeface="+mj-ea"/>
                <a:cs typeface="+mj-cs"/>
              </a:rPr>
              <a:t>David Haasnoot (4897900) &amp; Justin van Beek (4480783)</a:t>
            </a:r>
            <a:br>
              <a:rPr lang="nl-NL" sz="4000" kern="1200" dirty="0">
                <a:solidFill>
                  <a:schemeClr val="bg2"/>
                </a:solidFill>
                <a:latin typeface="+mj-lt"/>
                <a:ea typeface="+mj-ea"/>
                <a:cs typeface="+mj-cs"/>
              </a:rPr>
            </a:br>
            <a:endParaRPr lang="en-US" sz="4000" kern="1200" dirty="0">
              <a:solidFill>
                <a:schemeClr val="bg2"/>
              </a:solidFill>
              <a:latin typeface="+mj-lt"/>
              <a:ea typeface="+mj-ea"/>
              <a:cs typeface="+mj-cs"/>
            </a:endParaRPr>
          </a:p>
        </p:txBody>
      </p:sp>
    </p:spTree>
    <p:extLst>
      <p:ext uri="{BB962C8B-B14F-4D97-AF65-F5344CB8AC3E}">
        <p14:creationId xmlns:p14="http://schemas.microsoft.com/office/powerpoint/2010/main" val="346699344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5F7DA5D-A430-5238-9858-9168C3268760}"/>
              </a:ext>
            </a:extLst>
          </p:cNvPr>
          <p:cNvSpPr>
            <a:spLocks noGrp="1"/>
          </p:cNvSpPr>
          <p:nvPr>
            <p:ph type="ctrTitle"/>
          </p:nvPr>
        </p:nvSpPr>
        <p:spPr>
          <a:xfrm>
            <a:off x="1314824" y="735106"/>
            <a:ext cx="10053763" cy="2928470"/>
          </a:xfrm>
        </p:spPr>
        <p:txBody>
          <a:bodyPr anchor="b">
            <a:normAutofit/>
          </a:bodyPr>
          <a:lstStyle/>
          <a:p>
            <a:pPr algn="l"/>
            <a:r>
              <a:rPr lang="nl-NL" sz="4800">
                <a:solidFill>
                  <a:srgbClr val="FFFFFF"/>
                </a:solidFill>
              </a:rPr>
              <a:t>Design ASR system</a:t>
            </a:r>
          </a:p>
        </p:txBody>
      </p:sp>
      <p:sp>
        <p:nvSpPr>
          <p:cNvPr id="3" name="Subtitle 2">
            <a:extLst>
              <a:ext uri="{FF2B5EF4-FFF2-40B4-BE49-F238E27FC236}">
                <a16:creationId xmlns:a16="http://schemas.microsoft.com/office/drawing/2014/main" id="{BC6F201A-4DB1-E074-5467-7A9708971D19}"/>
              </a:ext>
            </a:extLst>
          </p:cNvPr>
          <p:cNvSpPr>
            <a:spLocks noGrp="1"/>
          </p:cNvSpPr>
          <p:nvPr>
            <p:ph type="subTitle" idx="1"/>
          </p:nvPr>
        </p:nvSpPr>
        <p:spPr>
          <a:xfrm>
            <a:off x="1350682" y="4870824"/>
            <a:ext cx="10005951" cy="1458258"/>
          </a:xfrm>
        </p:spPr>
        <p:txBody>
          <a:bodyPr anchor="ctr">
            <a:normAutofit/>
          </a:bodyPr>
          <a:lstStyle/>
          <a:p>
            <a:pPr algn="l"/>
            <a:endParaRPr lang="nl-NL"/>
          </a:p>
        </p:txBody>
      </p:sp>
    </p:spTree>
    <p:extLst>
      <p:ext uri="{BB962C8B-B14F-4D97-AF65-F5344CB8AC3E}">
        <p14:creationId xmlns:p14="http://schemas.microsoft.com/office/powerpoint/2010/main" val="33961374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01916C-D4E2-386A-B250-5CEAF46B5F6D}"/>
              </a:ext>
            </a:extLst>
          </p:cNvPr>
          <p:cNvSpPr>
            <a:spLocks noGrp="1"/>
          </p:cNvSpPr>
          <p:nvPr>
            <p:ph type="title"/>
          </p:nvPr>
        </p:nvSpPr>
        <p:spPr>
          <a:xfrm>
            <a:off x="466722" y="586855"/>
            <a:ext cx="3201366" cy="3387497"/>
          </a:xfrm>
        </p:spPr>
        <p:txBody>
          <a:bodyPr anchor="b">
            <a:normAutofit/>
          </a:bodyPr>
          <a:lstStyle/>
          <a:p>
            <a:pPr algn="r" fontAlgn="b"/>
            <a:r>
              <a:rPr lang="en-GB" sz="4000" u="none" strike="noStrike" dirty="0">
                <a:solidFill>
                  <a:srgbClr val="FFFFFF"/>
                </a:solidFill>
                <a:effectLst/>
              </a:rPr>
              <a:t>Model one year</a:t>
            </a:r>
          </a:p>
        </p:txBody>
      </p:sp>
      <p:sp>
        <p:nvSpPr>
          <p:cNvPr id="3" name="Content Placeholder 2">
            <a:extLst>
              <a:ext uri="{FF2B5EF4-FFF2-40B4-BE49-F238E27FC236}">
                <a16:creationId xmlns:a16="http://schemas.microsoft.com/office/drawing/2014/main" id="{09C5E4A4-9126-BB3E-A065-D2362182A902}"/>
              </a:ext>
            </a:extLst>
          </p:cNvPr>
          <p:cNvSpPr>
            <a:spLocks noGrp="1"/>
          </p:cNvSpPr>
          <p:nvPr>
            <p:ph idx="1"/>
          </p:nvPr>
        </p:nvSpPr>
        <p:spPr>
          <a:xfrm>
            <a:off x="4810259" y="649480"/>
            <a:ext cx="6555347" cy="5546047"/>
          </a:xfrm>
        </p:spPr>
        <p:txBody>
          <a:bodyPr numCol="2" anchor="ctr">
            <a:normAutofit/>
          </a:bodyPr>
          <a:lstStyle/>
          <a:p>
            <a:pPr lvl="1"/>
            <a:endParaRPr lang="en-GB" sz="2000" dirty="0"/>
          </a:p>
          <a:p>
            <a:pPr lvl="1"/>
            <a:endParaRPr lang="en-GB" sz="2000" dirty="0"/>
          </a:p>
          <a:p>
            <a:pPr lvl="1"/>
            <a:endParaRPr lang="en-GB" sz="2000" dirty="0"/>
          </a:p>
          <a:p>
            <a:pPr lvl="1"/>
            <a:endParaRPr lang="en-NL" sz="2000" dirty="0"/>
          </a:p>
        </p:txBody>
      </p:sp>
      <p:pic>
        <p:nvPicPr>
          <p:cNvPr id="5" name="Picture 4" descr="A graph of a function&#10;&#10;Description automatically generated">
            <a:extLst>
              <a:ext uri="{FF2B5EF4-FFF2-40B4-BE49-F238E27FC236}">
                <a16:creationId xmlns:a16="http://schemas.microsoft.com/office/drawing/2014/main" id="{0F09AF89-5C15-A20E-C07E-ED1E1646EE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4542" y="1200185"/>
            <a:ext cx="6106780" cy="4406820"/>
          </a:xfrm>
          <a:prstGeom prst="rect">
            <a:avLst/>
          </a:prstGeom>
        </p:spPr>
      </p:pic>
    </p:spTree>
    <p:extLst>
      <p:ext uri="{BB962C8B-B14F-4D97-AF65-F5344CB8AC3E}">
        <p14:creationId xmlns:p14="http://schemas.microsoft.com/office/powerpoint/2010/main" val="20066210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01916C-D4E2-386A-B250-5CEAF46B5F6D}"/>
              </a:ext>
            </a:extLst>
          </p:cNvPr>
          <p:cNvSpPr>
            <a:spLocks noGrp="1"/>
          </p:cNvSpPr>
          <p:nvPr>
            <p:ph type="title"/>
          </p:nvPr>
        </p:nvSpPr>
        <p:spPr>
          <a:xfrm>
            <a:off x="466722" y="586855"/>
            <a:ext cx="3201366" cy="3387497"/>
          </a:xfrm>
        </p:spPr>
        <p:txBody>
          <a:bodyPr anchor="b">
            <a:normAutofit/>
          </a:bodyPr>
          <a:lstStyle/>
          <a:p>
            <a:pPr algn="r" fontAlgn="b"/>
            <a:r>
              <a:rPr lang="en-GB" sz="4000" u="none" strike="noStrike">
                <a:solidFill>
                  <a:srgbClr val="FFFFFF"/>
                </a:solidFill>
                <a:effectLst/>
              </a:rPr>
              <a:t>Concentration during injection &amp; extraction</a:t>
            </a:r>
            <a:endParaRPr lang="en-GB" sz="4000" u="none" strike="noStrike" dirty="0">
              <a:solidFill>
                <a:srgbClr val="FFFFFF"/>
              </a:solidFill>
              <a:effectLst/>
            </a:endParaRPr>
          </a:p>
        </p:txBody>
      </p:sp>
      <p:sp>
        <p:nvSpPr>
          <p:cNvPr id="3" name="Content Placeholder 2">
            <a:extLst>
              <a:ext uri="{FF2B5EF4-FFF2-40B4-BE49-F238E27FC236}">
                <a16:creationId xmlns:a16="http://schemas.microsoft.com/office/drawing/2014/main" id="{09C5E4A4-9126-BB3E-A065-D2362182A902}"/>
              </a:ext>
            </a:extLst>
          </p:cNvPr>
          <p:cNvSpPr>
            <a:spLocks noGrp="1"/>
          </p:cNvSpPr>
          <p:nvPr>
            <p:ph idx="1"/>
          </p:nvPr>
        </p:nvSpPr>
        <p:spPr>
          <a:xfrm>
            <a:off x="4810259" y="649480"/>
            <a:ext cx="6555347" cy="5546047"/>
          </a:xfrm>
        </p:spPr>
        <p:txBody>
          <a:bodyPr numCol="2" anchor="ctr">
            <a:normAutofit/>
          </a:bodyPr>
          <a:lstStyle/>
          <a:p>
            <a:pPr lvl="1"/>
            <a:endParaRPr lang="en-GB" sz="2000"/>
          </a:p>
          <a:p>
            <a:pPr lvl="1"/>
            <a:endParaRPr lang="en-GB" sz="2000"/>
          </a:p>
          <a:p>
            <a:pPr lvl="1"/>
            <a:endParaRPr lang="en-GB" sz="2000"/>
          </a:p>
          <a:p>
            <a:pPr lvl="1"/>
            <a:endParaRPr lang="en-NL" sz="2000" dirty="0"/>
          </a:p>
        </p:txBody>
      </p:sp>
      <p:pic>
        <p:nvPicPr>
          <p:cNvPr id="5" name="Picture 4">
            <a:extLst>
              <a:ext uri="{FF2B5EF4-FFF2-40B4-BE49-F238E27FC236}">
                <a16:creationId xmlns:a16="http://schemas.microsoft.com/office/drawing/2014/main" id="{5A74841E-6349-F430-87DF-A5883A1BD4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8389" y="1937529"/>
            <a:ext cx="7772415" cy="2962662"/>
          </a:xfrm>
          <a:prstGeom prst="rect">
            <a:avLst/>
          </a:prstGeom>
        </p:spPr>
      </p:pic>
    </p:spTree>
    <p:extLst>
      <p:ext uri="{BB962C8B-B14F-4D97-AF65-F5344CB8AC3E}">
        <p14:creationId xmlns:p14="http://schemas.microsoft.com/office/powerpoint/2010/main" val="14744402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01916C-D4E2-386A-B250-5CEAF46B5F6D}"/>
              </a:ext>
            </a:extLst>
          </p:cNvPr>
          <p:cNvSpPr>
            <a:spLocks noGrp="1"/>
          </p:cNvSpPr>
          <p:nvPr>
            <p:ph type="title"/>
          </p:nvPr>
        </p:nvSpPr>
        <p:spPr>
          <a:xfrm>
            <a:off x="466722" y="586855"/>
            <a:ext cx="3201366" cy="3387497"/>
          </a:xfrm>
        </p:spPr>
        <p:txBody>
          <a:bodyPr anchor="b">
            <a:normAutofit/>
          </a:bodyPr>
          <a:lstStyle/>
          <a:p>
            <a:pPr algn="r" fontAlgn="b"/>
            <a:r>
              <a:rPr lang="en-GB" sz="4000" u="none" strike="noStrike" dirty="0">
                <a:solidFill>
                  <a:srgbClr val="FFFFFF"/>
                </a:solidFill>
                <a:effectLst/>
              </a:rPr>
              <a:t>Repetition for 10 years</a:t>
            </a:r>
          </a:p>
        </p:txBody>
      </p:sp>
      <p:sp>
        <p:nvSpPr>
          <p:cNvPr id="3" name="Content Placeholder 2">
            <a:extLst>
              <a:ext uri="{FF2B5EF4-FFF2-40B4-BE49-F238E27FC236}">
                <a16:creationId xmlns:a16="http://schemas.microsoft.com/office/drawing/2014/main" id="{09C5E4A4-9126-BB3E-A065-D2362182A902}"/>
              </a:ext>
            </a:extLst>
          </p:cNvPr>
          <p:cNvSpPr>
            <a:spLocks noGrp="1"/>
          </p:cNvSpPr>
          <p:nvPr>
            <p:ph idx="1"/>
          </p:nvPr>
        </p:nvSpPr>
        <p:spPr>
          <a:xfrm>
            <a:off x="4810259" y="649480"/>
            <a:ext cx="6555347" cy="5546047"/>
          </a:xfrm>
        </p:spPr>
        <p:txBody>
          <a:bodyPr numCol="2" anchor="ctr">
            <a:normAutofit/>
          </a:bodyPr>
          <a:lstStyle/>
          <a:p>
            <a:pPr lvl="1"/>
            <a:endParaRPr lang="en-GB" sz="2000"/>
          </a:p>
          <a:p>
            <a:pPr lvl="1"/>
            <a:endParaRPr lang="en-GB" sz="2000"/>
          </a:p>
          <a:p>
            <a:pPr lvl="1"/>
            <a:endParaRPr lang="en-GB" sz="2000"/>
          </a:p>
          <a:p>
            <a:pPr lvl="1"/>
            <a:endParaRPr lang="en-NL" sz="2000"/>
          </a:p>
        </p:txBody>
      </p:sp>
      <p:pic>
        <p:nvPicPr>
          <p:cNvPr id="5" name="Picture 4" descr="A graph with a blue line&#10;&#10;Description automatically generated">
            <a:extLst>
              <a:ext uri="{FF2B5EF4-FFF2-40B4-BE49-F238E27FC236}">
                <a16:creationId xmlns:a16="http://schemas.microsoft.com/office/drawing/2014/main" id="{2A6F3FF8-11D3-CBA8-0BB6-333539397D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222" y="306163"/>
            <a:ext cx="4297689" cy="2926086"/>
          </a:xfrm>
          <a:prstGeom prst="rect">
            <a:avLst/>
          </a:prstGeom>
        </p:spPr>
      </p:pic>
      <p:pic>
        <p:nvPicPr>
          <p:cNvPr id="7" name="Picture 6" descr="A graph with a line and a line&#10;&#10;Description automatically generated">
            <a:extLst>
              <a:ext uri="{FF2B5EF4-FFF2-40B4-BE49-F238E27FC236}">
                <a16:creationId xmlns:a16="http://schemas.microsoft.com/office/drawing/2014/main" id="{F63EC863-575F-0476-4C4A-51A6C62741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8222" y="3625752"/>
            <a:ext cx="4389129" cy="2889510"/>
          </a:xfrm>
          <a:prstGeom prst="rect">
            <a:avLst/>
          </a:prstGeom>
        </p:spPr>
      </p:pic>
    </p:spTree>
    <p:extLst>
      <p:ext uri="{BB962C8B-B14F-4D97-AF65-F5344CB8AC3E}">
        <p14:creationId xmlns:p14="http://schemas.microsoft.com/office/powerpoint/2010/main" val="29719859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01916C-D4E2-386A-B250-5CEAF46B5F6D}"/>
              </a:ext>
            </a:extLst>
          </p:cNvPr>
          <p:cNvSpPr>
            <a:spLocks noGrp="1"/>
          </p:cNvSpPr>
          <p:nvPr>
            <p:ph type="title"/>
          </p:nvPr>
        </p:nvSpPr>
        <p:spPr>
          <a:xfrm>
            <a:off x="466722" y="586855"/>
            <a:ext cx="3201366" cy="3387497"/>
          </a:xfrm>
        </p:spPr>
        <p:txBody>
          <a:bodyPr anchor="b">
            <a:normAutofit/>
          </a:bodyPr>
          <a:lstStyle/>
          <a:p>
            <a:pPr algn="r" fontAlgn="b"/>
            <a:r>
              <a:rPr lang="en-GB" sz="4000" u="none" strike="noStrike">
                <a:solidFill>
                  <a:srgbClr val="FFFFFF"/>
                </a:solidFill>
                <a:effectLst/>
              </a:rPr>
              <a:t>Schedule for injection, extraction and storage</a:t>
            </a:r>
          </a:p>
        </p:txBody>
      </p:sp>
      <p:sp>
        <p:nvSpPr>
          <p:cNvPr id="3" name="Content Placeholder 2">
            <a:extLst>
              <a:ext uri="{FF2B5EF4-FFF2-40B4-BE49-F238E27FC236}">
                <a16:creationId xmlns:a16="http://schemas.microsoft.com/office/drawing/2014/main" id="{09C5E4A4-9126-BB3E-A065-D2362182A902}"/>
              </a:ext>
            </a:extLst>
          </p:cNvPr>
          <p:cNvSpPr>
            <a:spLocks noGrp="1"/>
          </p:cNvSpPr>
          <p:nvPr>
            <p:ph idx="1"/>
          </p:nvPr>
        </p:nvSpPr>
        <p:spPr>
          <a:xfrm>
            <a:off x="4810259" y="649480"/>
            <a:ext cx="6555347" cy="5546047"/>
          </a:xfrm>
        </p:spPr>
        <p:txBody>
          <a:bodyPr numCol="2" anchor="ctr">
            <a:normAutofit/>
          </a:bodyPr>
          <a:lstStyle/>
          <a:p>
            <a:pPr lvl="1"/>
            <a:endParaRPr lang="en-GB" sz="2000"/>
          </a:p>
          <a:p>
            <a:pPr lvl="1"/>
            <a:endParaRPr lang="en-GB" sz="2000"/>
          </a:p>
          <a:p>
            <a:pPr lvl="1"/>
            <a:endParaRPr lang="en-GB" sz="2000"/>
          </a:p>
          <a:p>
            <a:pPr lvl="1"/>
            <a:endParaRPr lang="en-NL" sz="2000"/>
          </a:p>
        </p:txBody>
      </p:sp>
      <p:pic>
        <p:nvPicPr>
          <p:cNvPr id="5" name="Picture 4">
            <a:extLst>
              <a:ext uri="{FF2B5EF4-FFF2-40B4-BE49-F238E27FC236}">
                <a16:creationId xmlns:a16="http://schemas.microsoft.com/office/drawing/2014/main" id="{B951E990-3F89-0BEB-CCB5-363642606A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6561" y="1240704"/>
            <a:ext cx="6442742" cy="4241472"/>
          </a:xfrm>
          <a:prstGeom prst="rect">
            <a:avLst/>
          </a:prstGeom>
        </p:spPr>
      </p:pic>
    </p:spTree>
    <p:extLst>
      <p:ext uri="{BB962C8B-B14F-4D97-AF65-F5344CB8AC3E}">
        <p14:creationId xmlns:p14="http://schemas.microsoft.com/office/powerpoint/2010/main" val="23739205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5F7DA5D-A430-5238-9858-9168C3268760}"/>
              </a:ext>
            </a:extLst>
          </p:cNvPr>
          <p:cNvSpPr>
            <a:spLocks noGrp="1"/>
          </p:cNvSpPr>
          <p:nvPr>
            <p:ph type="ctrTitle"/>
          </p:nvPr>
        </p:nvSpPr>
        <p:spPr>
          <a:xfrm>
            <a:off x="1314824" y="735106"/>
            <a:ext cx="10053763" cy="2928470"/>
          </a:xfrm>
        </p:spPr>
        <p:txBody>
          <a:bodyPr anchor="b">
            <a:normAutofit/>
          </a:bodyPr>
          <a:lstStyle/>
          <a:p>
            <a:pPr algn="l"/>
            <a:r>
              <a:rPr lang="nl-NL" sz="4800" dirty="0">
                <a:solidFill>
                  <a:srgbClr val="FFFFFF"/>
                </a:solidFill>
              </a:rPr>
              <a:t>Results</a:t>
            </a:r>
          </a:p>
        </p:txBody>
      </p:sp>
      <p:sp>
        <p:nvSpPr>
          <p:cNvPr id="3" name="Subtitle 2">
            <a:extLst>
              <a:ext uri="{FF2B5EF4-FFF2-40B4-BE49-F238E27FC236}">
                <a16:creationId xmlns:a16="http://schemas.microsoft.com/office/drawing/2014/main" id="{BC6F201A-4DB1-E074-5467-7A9708971D19}"/>
              </a:ext>
            </a:extLst>
          </p:cNvPr>
          <p:cNvSpPr>
            <a:spLocks noGrp="1"/>
          </p:cNvSpPr>
          <p:nvPr>
            <p:ph type="subTitle" idx="1"/>
          </p:nvPr>
        </p:nvSpPr>
        <p:spPr>
          <a:xfrm>
            <a:off x="1350682" y="4870824"/>
            <a:ext cx="10005951" cy="1458258"/>
          </a:xfrm>
        </p:spPr>
        <p:txBody>
          <a:bodyPr anchor="ctr">
            <a:normAutofit/>
          </a:bodyPr>
          <a:lstStyle/>
          <a:p>
            <a:pPr algn="l"/>
            <a:endParaRPr lang="nl-NL"/>
          </a:p>
        </p:txBody>
      </p:sp>
    </p:spTree>
    <p:extLst>
      <p:ext uri="{BB962C8B-B14F-4D97-AF65-F5344CB8AC3E}">
        <p14:creationId xmlns:p14="http://schemas.microsoft.com/office/powerpoint/2010/main" val="10892760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01916C-D4E2-386A-B250-5CEAF46B5F6D}"/>
              </a:ext>
            </a:extLst>
          </p:cNvPr>
          <p:cNvSpPr>
            <a:spLocks noGrp="1"/>
          </p:cNvSpPr>
          <p:nvPr>
            <p:ph type="title"/>
          </p:nvPr>
        </p:nvSpPr>
        <p:spPr>
          <a:xfrm>
            <a:off x="466722" y="586855"/>
            <a:ext cx="3201366" cy="3387497"/>
          </a:xfrm>
        </p:spPr>
        <p:txBody>
          <a:bodyPr anchor="b">
            <a:normAutofit/>
          </a:bodyPr>
          <a:lstStyle/>
          <a:p>
            <a:pPr algn="r" fontAlgn="b"/>
            <a:r>
              <a:rPr lang="en-GB" sz="4000" u="none" strike="noStrike" dirty="0">
                <a:solidFill>
                  <a:srgbClr val="FFFFFF"/>
                </a:solidFill>
                <a:effectLst/>
              </a:rPr>
              <a:t>Parameter sensitivity</a:t>
            </a:r>
            <a:br>
              <a:rPr lang="en-GB" sz="4000" u="none" strike="noStrike" dirty="0">
                <a:solidFill>
                  <a:srgbClr val="FFFFFF"/>
                </a:solidFill>
                <a:effectLst/>
              </a:rPr>
            </a:br>
            <a:endParaRPr lang="en-GB" sz="4000" u="none" strike="noStrike" dirty="0">
              <a:solidFill>
                <a:srgbClr val="FFFFFF"/>
              </a:solidFill>
              <a:effectLst/>
            </a:endParaRPr>
          </a:p>
        </p:txBody>
      </p:sp>
      <p:sp>
        <p:nvSpPr>
          <p:cNvPr id="3" name="Content Placeholder 2">
            <a:extLst>
              <a:ext uri="{FF2B5EF4-FFF2-40B4-BE49-F238E27FC236}">
                <a16:creationId xmlns:a16="http://schemas.microsoft.com/office/drawing/2014/main" id="{09C5E4A4-9126-BB3E-A065-D2362182A902}"/>
              </a:ext>
            </a:extLst>
          </p:cNvPr>
          <p:cNvSpPr>
            <a:spLocks noGrp="1"/>
          </p:cNvSpPr>
          <p:nvPr>
            <p:ph idx="1"/>
          </p:nvPr>
        </p:nvSpPr>
        <p:spPr>
          <a:xfrm>
            <a:off x="4698858" y="586855"/>
            <a:ext cx="6555347" cy="764636"/>
          </a:xfrm>
        </p:spPr>
        <p:txBody>
          <a:bodyPr numCol="1" anchor="ctr">
            <a:normAutofit fontScale="77500" lnSpcReduction="20000"/>
          </a:bodyPr>
          <a:lstStyle/>
          <a:p>
            <a:pPr marL="457200" lvl="1" indent="0">
              <a:buNone/>
            </a:pPr>
            <a:endParaRPr lang="en-GB" sz="3600" dirty="0">
              <a:solidFill>
                <a:schemeClr val="bg2">
                  <a:lumMod val="50000"/>
                </a:schemeClr>
              </a:solidFill>
            </a:endParaRPr>
          </a:p>
          <a:p>
            <a:pPr marL="457200" lvl="1" indent="0" algn="ctr">
              <a:buNone/>
            </a:pPr>
            <a:r>
              <a:rPr lang="en-GB" sz="3600" dirty="0">
                <a:solidFill>
                  <a:schemeClr val="bg2">
                    <a:lumMod val="50000"/>
                  </a:schemeClr>
                </a:solidFill>
              </a:rPr>
              <a:t>Hydraulic conductivity &amp; Porosity</a:t>
            </a:r>
          </a:p>
          <a:p>
            <a:pPr lvl="1"/>
            <a:endParaRPr lang="en-GB" sz="2000" dirty="0">
              <a:solidFill>
                <a:schemeClr val="bg2">
                  <a:lumMod val="50000"/>
                </a:schemeClr>
              </a:solidFill>
            </a:endParaRPr>
          </a:p>
          <a:p>
            <a:pPr lvl="1"/>
            <a:endParaRPr lang="en-NL" sz="2000" dirty="0">
              <a:solidFill>
                <a:schemeClr val="bg2">
                  <a:lumMod val="50000"/>
                </a:schemeClr>
              </a:solidFill>
            </a:endParaRPr>
          </a:p>
        </p:txBody>
      </p:sp>
      <p:pic>
        <p:nvPicPr>
          <p:cNvPr id="7" name="Picture 6" descr="A graph of different colored lines&#10;&#10;Description automatically generated with medium confidence">
            <a:extLst>
              <a:ext uri="{FF2B5EF4-FFF2-40B4-BE49-F238E27FC236}">
                <a16:creationId xmlns:a16="http://schemas.microsoft.com/office/drawing/2014/main" id="{87A1048D-5B43-AA7A-5702-E9BC396517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2195" y="1700327"/>
            <a:ext cx="7631473" cy="4548050"/>
          </a:xfrm>
          <a:prstGeom prst="rect">
            <a:avLst/>
          </a:prstGeom>
        </p:spPr>
      </p:pic>
    </p:spTree>
    <p:extLst>
      <p:ext uri="{BB962C8B-B14F-4D97-AF65-F5344CB8AC3E}">
        <p14:creationId xmlns:p14="http://schemas.microsoft.com/office/powerpoint/2010/main" val="8030408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01916C-D4E2-386A-B250-5CEAF46B5F6D}"/>
              </a:ext>
            </a:extLst>
          </p:cNvPr>
          <p:cNvSpPr>
            <a:spLocks noGrp="1"/>
          </p:cNvSpPr>
          <p:nvPr>
            <p:ph type="title"/>
          </p:nvPr>
        </p:nvSpPr>
        <p:spPr>
          <a:xfrm>
            <a:off x="466722" y="586855"/>
            <a:ext cx="3201366" cy="3387497"/>
          </a:xfrm>
        </p:spPr>
        <p:txBody>
          <a:bodyPr anchor="b">
            <a:normAutofit/>
          </a:bodyPr>
          <a:lstStyle/>
          <a:p>
            <a:pPr algn="r" fontAlgn="b"/>
            <a:r>
              <a:rPr lang="en-GB" sz="4000" u="none" strike="noStrike" dirty="0">
                <a:solidFill>
                  <a:srgbClr val="FFFFFF"/>
                </a:solidFill>
                <a:effectLst/>
              </a:rPr>
              <a:t>Parameter sensitivity</a:t>
            </a:r>
            <a:br>
              <a:rPr lang="en-GB" sz="4000" u="none" strike="noStrike" dirty="0">
                <a:solidFill>
                  <a:srgbClr val="FFFFFF"/>
                </a:solidFill>
                <a:effectLst/>
              </a:rPr>
            </a:br>
            <a:endParaRPr lang="en-GB" sz="4000" u="none" strike="noStrike" dirty="0">
              <a:solidFill>
                <a:srgbClr val="FFFFFF"/>
              </a:solidFill>
              <a:effectLst/>
            </a:endParaRPr>
          </a:p>
        </p:txBody>
      </p:sp>
      <p:sp>
        <p:nvSpPr>
          <p:cNvPr id="3" name="Content Placeholder 2">
            <a:extLst>
              <a:ext uri="{FF2B5EF4-FFF2-40B4-BE49-F238E27FC236}">
                <a16:creationId xmlns:a16="http://schemas.microsoft.com/office/drawing/2014/main" id="{09C5E4A4-9126-BB3E-A065-D2362182A902}"/>
              </a:ext>
            </a:extLst>
          </p:cNvPr>
          <p:cNvSpPr>
            <a:spLocks noGrp="1"/>
          </p:cNvSpPr>
          <p:nvPr>
            <p:ph idx="1"/>
          </p:nvPr>
        </p:nvSpPr>
        <p:spPr>
          <a:xfrm>
            <a:off x="4810259" y="649480"/>
            <a:ext cx="6555347" cy="5546047"/>
          </a:xfrm>
        </p:spPr>
        <p:txBody>
          <a:bodyPr numCol="2" anchor="ctr">
            <a:normAutofit/>
          </a:bodyPr>
          <a:lstStyle/>
          <a:p>
            <a:pPr lvl="1"/>
            <a:endParaRPr lang="en-GB" sz="2000" dirty="0"/>
          </a:p>
          <a:p>
            <a:pPr lvl="1"/>
            <a:endParaRPr lang="en-GB" sz="2000" dirty="0"/>
          </a:p>
          <a:p>
            <a:pPr lvl="1"/>
            <a:endParaRPr lang="en-GB" sz="2000" dirty="0"/>
          </a:p>
          <a:p>
            <a:pPr lvl="1"/>
            <a:endParaRPr lang="en-NL" sz="2000" dirty="0"/>
          </a:p>
        </p:txBody>
      </p:sp>
      <p:pic>
        <p:nvPicPr>
          <p:cNvPr id="5" name="Picture 4" descr="A graph of different colored lines&#10;&#10;Description automatically generated">
            <a:extLst>
              <a:ext uri="{FF2B5EF4-FFF2-40B4-BE49-F238E27FC236}">
                <a16:creationId xmlns:a16="http://schemas.microsoft.com/office/drawing/2014/main" id="{70F6CC1E-990B-A0B3-A750-B2852D127F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1949" y="1996965"/>
            <a:ext cx="5092120" cy="3019866"/>
          </a:xfrm>
          <a:prstGeom prst="rect">
            <a:avLst/>
          </a:prstGeom>
        </p:spPr>
      </p:pic>
      <p:sp>
        <p:nvSpPr>
          <p:cNvPr id="4" name="Content Placeholder 2">
            <a:extLst>
              <a:ext uri="{FF2B5EF4-FFF2-40B4-BE49-F238E27FC236}">
                <a16:creationId xmlns:a16="http://schemas.microsoft.com/office/drawing/2014/main" id="{1339917E-3729-BDFE-08AB-E5A68582302D}"/>
              </a:ext>
            </a:extLst>
          </p:cNvPr>
          <p:cNvSpPr txBox="1">
            <a:spLocks/>
          </p:cNvSpPr>
          <p:nvPr/>
        </p:nvSpPr>
        <p:spPr>
          <a:xfrm>
            <a:off x="4698858" y="586855"/>
            <a:ext cx="6555347" cy="764636"/>
          </a:xfrm>
          <a:prstGeom prst="rect">
            <a:avLst/>
          </a:prstGeom>
        </p:spPr>
        <p:txBody>
          <a:bodyPr vert="horz" lIns="91440" tIns="45720" rIns="91440" bIns="45720" numCol="1" rtlCol="0" anchor="ct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Arial" panose="020B0604020202020204" pitchFamily="34" charset="0"/>
              <a:buNone/>
            </a:pPr>
            <a:endParaRPr lang="en-GB" sz="3600" dirty="0">
              <a:solidFill>
                <a:schemeClr val="bg2">
                  <a:lumMod val="50000"/>
                </a:schemeClr>
              </a:solidFill>
            </a:endParaRPr>
          </a:p>
          <a:p>
            <a:pPr marL="457200" lvl="1" indent="0" algn="ctr">
              <a:buFont typeface="Arial" panose="020B0604020202020204" pitchFamily="34" charset="0"/>
              <a:buNone/>
            </a:pPr>
            <a:r>
              <a:rPr lang="en-GB" sz="3600" dirty="0" err="1">
                <a:solidFill>
                  <a:schemeClr val="bg2">
                    <a:lumMod val="50000"/>
                  </a:schemeClr>
                </a:solidFill>
              </a:rPr>
              <a:t>Dispersivity</a:t>
            </a:r>
            <a:endParaRPr lang="en-GB" sz="3600" dirty="0">
              <a:solidFill>
                <a:schemeClr val="bg2">
                  <a:lumMod val="50000"/>
                </a:schemeClr>
              </a:solidFill>
            </a:endParaRPr>
          </a:p>
          <a:p>
            <a:pPr lvl="1"/>
            <a:endParaRPr lang="en-GB" sz="2000" dirty="0">
              <a:solidFill>
                <a:schemeClr val="bg2">
                  <a:lumMod val="50000"/>
                </a:schemeClr>
              </a:solidFill>
            </a:endParaRPr>
          </a:p>
          <a:p>
            <a:pPr lvl="1"/>
            <a:endParaRPr lang="en-NL" sz="2000" dirty="0">
              <a:solidFill>
                <a:schemeClr val="bg2">
                  <a:lumMod val="50000"/>
                </a:schemeClr>
              </a:solidFill>
            </a:endParaRPr>
          </a:p>
        </p:txBody>
      </p:sp>
    </p:spTree>
    <p:extLst>
      <p:ext uri="{BB962C8B-B14F-4D97-AF65-F5344CB8AC3E}">
        <p14:creationId xmlns:p14="http://schemas.microsoft.com/office/powerpoint/2010/main" val="7586638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01916C-D4E2-386A-B250-5CEAF46B5F6D}"/>
              </a:ext>
            </a:extLst>
          </p:cNvPr>
          <p:cNvSpPr>
            <a:spLocks noGrp="1"/>
          </p:cNvSpPr>
          <p:nvPr>
            <p:ph type="title"/>
          </p:nvPr>
        </p:nvSpPr>
        <p:spPr>
          <a:xfrm>
            <a:off x="466722" y="586855"/>
            <a:ext cx="3201366" cy="3387497"/>
          </a:xfrm>
        </p:spPr>
        <p:txBody>
          <a:bodyPr anchor="b">
            <a:normAutofit/>
          </a:bodyPr>
          <a:lstStyle/>
          <a:p>
            <a:pPr algn="r" fontAlgn="b"/>
            <a:r>
              <a:rPr lang="en-GB" sz="4000" u="none" strike="noStrike" dirty="0">
                <a:solidFill>
                  <a:srgbClr val="FFFFFF"/>
                </a:solidFill>
                <a:effectLst/>
              </a:rPr>
              <a:t>Worst case scenario</a:t>
            </a:r>
          </a:p>
        </p:txBody>
      </p:sp>
      <p:sp>
        <p:nvSpPr>
          <p:cNvPr id="3" name="Content Placeholder 2">
            <a:extLst>
              <a:ext uri="{FF2B5EF4-FFF2-40B4-BE49-F238E27FC236}">
                <a16:creationId xmlns:a16="http://schemas.microsoft.com/office/drawing/2014/main" id="{09C5E4A4-9126-BB3E-A065-D2362182A902}"/>
              </a:ext>
            </a:extLst>
          </p:cNvPr>
          <p:cNvSpPr>
            <a:spLocks noGrp="1"/>
          </p:cNvSpPr>
          <p:nvPr>
            <p:ph idx="1"/>
          </p:nvPr>
        </p:nvSpPr>
        <p:spPr>
          <a:xfrm>
            <a:off x="4810259" y="649480"/>
            <a:ext cx="6555347" cy="5546047"/>
          </a:xfrm>
        </p:spPr>
        <p:txBody>
          <a:bodyPr numCol="2" anchor="ctr">
            <a:normAutofit/>
          </a:bodyPr>
          <a:lstStyle/>
          <a:p>
            <a:pPr lvl="1"/>
            <a:endParaRPr lang="en-GB" sz="2000"/>
          </a:p>
          <a:p>
            <a:pPr lvl="1"/>
            <a:endParaRPr lang="en-GB" sz="2000"/>
          </a:p>
          <a:p>
            <a:pPr lvl="1"/>
            <a:endParaRPr lang="en-GB" sz="2000"/>
          </a:p>
          <a:p>
            <a:pPr lvl="1"/>
            <a:endParaRPr lang="en-NL" sz="2000"/>
          </a:p>
        </p:txBody>
      </p:sp>
      <p:pic>
        <p:nvPicPr>
          <p:cNvPr id="5" name="Picture 4" descr="A graph with a line and a line&#10;&#10;Description automatically generated with medium confidence">
            <a:extLst>
              <a:ext uri="{FF2B5EF4-FFF2-40B4-BE49-F238E27FC236}">
                <a16:creationId xmlns:a16="http://schemas.microsoft.com/office/drawing/2014/main" id="{EF946CD2-A1AC-B1E5-3234-817F180CEB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9286" y="1426202"/>
            <a:ext cx="6675992" cy="4005595"/>
          </a:xfrm>
          <a:prstGeom prst="rect">
            <a:avLst/>
          </a:prstGeom>
        </p:spPr>
      </p:pic>
    </p:spTree>
    <p:extLst>
      <p:ext uri="{BB962C8B-B14F-4D97-AF65-F5344CB8AC3E}">
        <p14:creationId xmlns:p14="http://schemas.microsoft.com/office/powerpoint/2010/main" val="38962051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5F7DA5D-A430-5238-9858-9168C3268760}"/>
              </a:ext>
            </a:extLst>
          </p:cNvPr>
          <p:cNvSpPr>
            <a:spLocks noGrp="1"/>
          </p:cNvSpPr>
          <p:nvPr>
            <p:ph type="ctrTitle"/>
          </p:nvPr>
        </p:nvSpPr>
        <p:spPr>
          <a:xfrm>
            <a:off x="1314824" y="735106"/>
            <a:ext cx="10053763" cy="2928470"/>
          </a:xfrm>
        </p:spPr>
        <p:txBody>
          <a:bodyPr anchor="b">
            <a:normAutofit/>
          </a:bodyPr>
          <a:lstStyle/>
          <a:p>
            <a:pPr algn="l"/>
            <a:r>
              <a:rPr lang="nl-NL" sz="4800" dirty="0">
                <a:solidFill>
                  <a:srgbClr val="FFFFFF"/>
                </a:solidFill>
              </a:rPr>
              <a:t>Conclusion and take-aways</a:t>
            </a:r>
          </a:p>
        </p:txBody>
      </p:sp>
      <p:sp>
        <p:nvSpPr>
          <p:cNvPr id="3" name="Subtitle 2">
            <a:extLst>
              <a:ext uri="{FF2B5EF4-FFF2-40B4-BE49-F238E27FC236}">
                <a16:creationId xmlns:a16="http://schemas.microsoft.com/office/drawing/2014/main" id="{BC6F201A-4DB1-E074-5467-7A9708971D19}"/>
              </a:ext>
            </a:extLst>
          </p:cNvPr>
          <p:cNvSpPr>
            <a:spLocks noGrp="1"/>
          </p:cNvSpPr>
          <p:nvPr>
            <p:ph type="subTitle" idx="1"/>
          </p:nvPr>
        </p:nvSpPr>
        <p:spPr>
          <a:xfrm>
            <a:off x="1350682" y="4870824"/>
            <a:ext cx="10005951" cy="1458258"/>
          </a:xfrm>
        </p:spPr>
        <p:txBody>
          <a:bodyPr anchor="ctr">
            <a:normAutofit/>
          </a:bodyPr>
          <a:lstStyle/>
          <a:p>
            <a:pPr algn="l"/>
            <a:endParaRPr lang="nl-NL" dirty="0"/>
          </a:p>
        </p:txBody>
      </p:sp>
    </p:spTree>
    <p:extLst>
      <p:ext uri="{BB962C8B-B14F-4D97-AF65-F5344CB8AC3E}">
        <p14:creationId xmlns:p14="http://schemas.microsoft.com/office/powerpoint/2010/main" val="4632096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B94833E-D087-03F9-0654-0FE75A0DF190}"/>
              </a:ext>
            </a:extLst>
          </p:cNvPr>
          <p:cNvSpPr>
            <a:spLocks noGrp="1"/>
          </p:cNvSpPr>
          <p:nvPr>
            <p:ph type="title"/>
          </p:nvPr>
        </p:nvSpPr>
        <p:spPr>
          <a:xfrm>
            <a:off x="1371597" y="348865"/>
            <a:ext cx="10044023" cy="877729"/>
          </a:xfrm>
        </p:spPr>
        <p:txBody>
          <a:bodyPr anchor="ctr">
            <a:normAutofit/>
          </a:bodyPr>
          <a:lstStyle/>
          <a:p>
            <a:r>
              <a:rPr lang="en-GB" sz="4000">
                <a:solidFill>
                  <a:srgbClr val="FFFFFF"/>
                </a:solidFill>
              </a:rPr>
              <a:t>Situation</a:t>
            </a:r>
            <a:endParaRPr lang="en-NL" sz="4000">
              <a:solidFill>
                <a:srgbClr val="FFFFFF"/>
              </a:solidFill>
            </a:endParaRPr>
          </a:p>
        </p:txBody>
      </p:sp>
      <p:grpSp>
        <p:nvGrpSpPr>
          <p:cNvPr id="10" name="Group 9">
            <a:extLst>
              <a:ext uri="{FF2B5EF4-FFF2-40B4-BE49-F238E27FC236}">
                <a16:creationId xmlns:a16="http://schemas.microsoft.com/office/drawing/2014/main" id="{2521838F-6405-8D4C-219F-07F9120A9854}"/>
              </a:ext>
            </a:extLst>
          </p:cNvPr>
          <p:cNvGrpSpPr/>
          <p:nvPr/>
        </p:nvGrpSpPr>
        <p:grpSpPr>
          <a:xfrm>
            <a:off x="1868374" y="2112580"/>
            <a:ext cx="8479193" cy="4192806"/>
            <a:chOff x="1074565" y="1690688"/>
            <a:chExt cx="7676143" cy="3795712"/>
          </a:xfrm>
        </p:grpSpPr>
        <p:grpSp>
          <p:nvGrpSpPr>
            <p:cNvPr id="3" name="Group 2">
              <a:extLst>
                <a:ext uri="{FF2B5EF4-FFF2-40B4-BE49-F238E27FC236}">
                  <a16:creationId xmlns:a16="http://schemas.microsoft.com/office/drawing/2014/main" id="{B438AEEB-8AC4-4086-1E38-B6BCC7533C02}"/>
                </a:ext>
              </a:extLst>
            </p:cNvPr>
            <p:cNvGrpSpPr/>
            <p:nvPr/>
          </p:nvGrpSpPr>
          <p:grpSpPr>
            <a:xfrm>
              <a:off x="1074565" y="1690688"/>
              <a:ext cx="7676143" cy="3795712"/>
              <a:chOff x="1074565" y="1690688"/>
              <a:chExt cx="7676143" cy="3795712"/>
            </a:xfrm>
          </p:grpSpPr>
          <p:sp>
            <p:nvSpPr>
              <p:cNvPr id="4" name="Rectangle 3">
                <a:extLst>
                  <a:ext uri="{FF2B5EF4-FFF2-40B4-BE49-F238E27FC236}">
                    <a16:creationId xmlns:a16="http://schemas.microsoft.com/office/drawing/2014/main" id="{B4F89F7D-0339-3305-A7A6-FD0775E43380}"/>
                  </a:ext>
                </a:extLst>
              </p:cNvPr>
              <p:cNvSpPr/>
              <p:nvPr/>
            </p:nvSpPr>
            <p:spPr>
              <a:xfrm>
                <a:off x="2477729" y="2674374"/>
                <a:ext cx="5761703" cy="2753032"/>
              </a:xfrm>
              <a:prstGeom prst="rect">
                <a:avLst/>
              </a:prstGeom>
              <a:solidFill>
                <a:schemeClr val="accent4">
                  <a:lumMod val="20000"/>
                  <a:lumOff val="80000"/>
                </a:schemeClr>
              </a:solid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cxnSp>
            <p:nvCxnSpPr>
              <p:cNvPr id="6" name="Straight Arrow Connector 5">
                <a:extLst>
                  <a:ext uri="{FF2B5EF4-FFF2-40B4-BE49-F238E27FC236}">
                    <a16:creationId xmlns:a16="http://schemas.microsoft.com/office/drawing/2014/main" id="{3293D4C4-3C2E-6D8A-86CE-E1BFD0C30D19}"/>
                  </a:ext>
                </a:extLst>
              </p:cNvPr>
              <p:cNvCxnSpPr/>
              <p:nvPr/>
            </p:nvCxnSpPr>
            <p:spPr>
              <a:xfrm>
                <a:off x="1966452" y="2644877"/>
                <a:ext cx="0" cy="2841523"/>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E194AFF-C017-2A76-04EA-9C57F6FFDE7D}"/>
                  </a:ext>
                </a:extLst>
              </p:cNvPr>
              <p:cNvSpPr txBox="1"/>
              <p:nvPr/>
            </p:nvSpPr>
            <p:spPr>
              <a:xfrm>
                <a:off x="1074565" y="3681558"/>
                <a:ext cx="917622" cy="369332"/>
              </a:xfrm>
              <a:prstGeom prst="rect">
                <a:avLst/>
              </a:prstGeom>
              <a:noFill/>
            </p:spPr>
            <p:txBody>
              <a:bodyPr wrap="square" rtlCol="0">
                <a:spAutoFit/>
              </a:bodyPr>
              <a:lstStyle/>
              <a:p>
                <a:pPr defTabSz="1005840">
                  <a:spcAft>
                    <a:spcPts val="600"/>
                  </a:spcAft>
                </a:pPr>
                <a:r>
                  <a:rPr lang="en-GB" sz="1980" kern="1200">
                    <a:solidFill>
                      <a:schemeClr val="tx1"/>
                    </a:solidFill>
                    <a:latin typeface="+mn-lt"/>
                    <a:ea typeface="+mn-ea"/>
                    <a:cs typeface="+mn-cs"/>
                  </a:rPr>
                  <a:t>20 [m]</a:t>
                </a:r>
                <a:endParaRPr lang="en-NL"/>
              </a:p>
            </p:txBody>
          </p:sp>
          <p:sp>
            <p:nvSpPr>
              <p:cNvPr id="8" name="TextBox 7">
                <a:extLst>
                  <a:ext uri="{FF2B5EF4-FFF2-40B4-BE49-F238E27FC236}">
                    <a16:creationId xmlns:a16="http://schemas.microsoft.com/office/drawing/2014/main" id="{052C526C-18C8-D609-CCA7-12121FC4E827}"/>
                  </a:ext>
                </a:extLst>
              </p:cNvPr>
              <p:cNvSpPr txBox="1"/>
              <p:nvPr/>
            </p:nvSpPr>
            <p:spPr>
              <a:xfrm>
                <a:off x="2551366" y="2773017"/>
                <a:ext cx="2011311" cy="369332"/>
              </a:xfrm>
              <a:prstGeom prst="rect">
                <a:avLst/>
              </a:prstGeom>
              <a:noFill/>
            </p:spPr>
            <p:txBody>
              <a:bodyPr wrap="square" rtlCol="0">
                <a:spAutoFit/>
              </a:bodyPr>
              <a:lstStyle/>
              <a:p>
                <a:pPr defTabSz="1005840">
                  <a:spcAft>
                    <a:spcPts val="600"/>
                  </a:spcAft>
                </a:pPr>
                <a:r>
                  <a:rPr lang="en-GB" sz="1980" kern="1200">
                    <a:solidFill>
                      <a:schemeClr val="tx1"/>
                    </a:solidFill>
                    <a:latin typeface="+mn-lt"/>
                    <a:ea typeface="+mn-ea"/>
                    <a:cs typeface="+mn-cs"/>
                  </a:rPr>
                  <a:t>10 &lt; k &lt; 40 [m/d]</a:t>
                </a:r>
                <a:endParaRPr lang="en-NL"/>
              </a:p>
            </p:txBody>
          </p:sp>
          <p:sp>
            <p:nvSpPr>
              <p:cNvPr id="9" name="TextBox 8">
                <a:extLst>
                  <a:ext uri="{FF2B5EF4-FFF2-40B4-BE49-F238E27FC236}">
                    <a16:creationId xmlns:a16="http://schemas.microsoft.com/office/drawing/2014/main" id="{44047FF3-7810-D1C7-CBE5-CF715F628776}"/>
                  </a:ext>
                </a:extLst>
              </p:cNvPr>
              <p:cNvSpPr txBox="1"/>
              <p:nvPr/>
            </p:nvSpPr>
            <p:spPr>
              <a:xfrm>
                <a:off x="2551365" y="4978561"/>
                <a:ext cx="1752277" cy="369332"/>
              </a:xfrm>
              <a:prstGeom prst="rect">
                <a:avLst/>
              </a:prstGeom>
              <a:noFill/>
            </p:spPr>
            <p:txBody>
              <a:bodyPr wrap="square" rtlCol="0">
                <a:spAutoFit/>
              </a:bodyPr>
              <a:lstStyle/>
              <a:p>
                <a:pPr defTabSz="1005840">
                  <a:spcAft>
                    <a:spcPts val="600"/>
                  </a:spcAft>
                </a:pPr>
                <a:r>
                  <a:rPr lang="en-GB" sz="1980" kern="1200">
                    <a:solidFill>
                      <a:schemeClr val="tx1"/>
                    </a:solidFill>
                    <a:latin typeface="+mn-lt"/>
                    <a:ea typeface="+mn-ea"/>
                    <a:cs typeface="+mn-cs"/>
                  </a:rPr>
                  <a:t>Salt = 30 [g/l]</a:t>
                </a:r>
                <a:endParaRPr lang="en-NL"/>
              </a:p>
            </p:txBody>
          </p:sp>
          <p:cxnSp>
            <p:nvCxnSpPr>
              <p:cNvPr id="12" name="Straight Arrow Connector 11">
                <a:extLst>
                  <a:ext uri="{FF2B5EF4-FFF2-40B4-BE49-F238E27FC236}">
                    <a16:creationId xmlns:a16="http://schemas.microsoft.com/office/drawing/2014/main" id="{1D0CEA7E-2336-DAC3-E7BB-5FE725D47EE7}"/>
                  </a:ext>
                </a:extLst>
              </p:cNvPr>
              <p:cNvCxnSpPr>
                <a:cxnSpLocks/>
                <a:stCxn id="4" idx="0"/>
              </p:cNvCxnSpPr>
              <p:nvPr/>
            </p:nvCxnSpPr>
            <p:spPr>
              <a:xfrm flipV="1">
                <a:off x="5358581" y="1690688"/>
                <a:ext cx="0" cy="98368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055E607-326E-5E72-8235-F03C3D3AE58D}"/>
                  </a:ext>
                </a:extLst>
              </p:cNvPr>
              <p:cNvSpPr txBox="1"/>
              <p:nvPr/>
            </p:nvSpPr>
            <p:spPr>
              <a:xfrm>
                <a:off x="5486399" y="1798450"/>
                <a:ext cx="3264309" cy="369332"/>
              </a:xfrm>
              <a:prstGeom prst="rect">
                <a:avLst/>
              </a:prstGeom>
              <a:noFill/>
            </p:spPr>
            <p:txBody>
              <a:bodyPr wrap="square" rtlCol="0">
                <a:spAutoFit/>
              </a:bodyPr>
              <a:lstStyle/>
              <a:p>
                <a:pPr defTabSz="1005840">
                  <a:spcAft>
                    <a:spcPts val="600"/>
                  </a:spcAft>
                </a:pPr>
                <a:r>
                  <a:rPr lang="en-GB" sz="1980" kern="1200">
                    <a:solidFill>
                      <a:schemeClr val="tx1"/>
                    </a:solidFill>
                    <a:latin typeface="+mn-lt"/>
                    <a:ea typeface="+mn-ea"/>
                    <a:cs typeface="+mn-cs"/>
                  </a:rPr>
                  <a:t>40 000 [m^3] in August &amp; July</a:t>
                </a:r>
                <a:endParaRPr lang="en-NL"/>
              </a:p>
            </p:txBody>
          </p:sp>
          <p:cxnSp>
            <p:nvCxnSpPr>
              <p:cNvPr id="18" name="Straight Arrow Connector 17">
                <a:extLst>
                  <a:ext uri="{FF2B5EF4-FFF2-40B4-BE49-F238E27FC236}">
                    <a16:creationId xmlns:a16="http://schemas.microsoft.com/office/drawing/2014/main" id="{2C30E245-7D8F-DF5C-79FB-C6E8AFA3C7FF}"/>
                  </a:ext>
                </a:extLst>
              </p:cNvPr>
              <p:cNvCxnSpPr/>
              <p:nvPr/>
            </p:nvCxnSpPr>
            <p:spPr>
              <a:xfrm>
                <a:off x="5172639" y="2032041"/>
                <a:ext cx="0" cy="2841523"/>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B009CB9-465B-386A-1807-9135B4E7DE68}"/>
                  </a:ext>
                </a:extLst>
              </p:cNvPr>
              <p:cNvCxnSpPr/>
              <p:nvPr/>
            </p:nvCxnSpPr>
            <p:spPr>
              <a:xfrm>
                <a:off x="5508304" y="2008238"/>
                <a:ext cx="0" cy="2841523"/>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5" name="TextBox 4">
              <a:extLst>
                <a:ext uri="{FF2B5EF4-FFF2-40B4-BE49-F238E27FC236}">
                  <a16:creationId xmlns:a16="http://schemas.microsoft.com/office/drawing/2014/main" id="{A228DE73-1FFD-4716-9CEB-BE3F3F499268}"/>
                </a:ext>
              </a:extLst>
            </p:cNvPr>
            <p:cNvSpPr txBox="1"/>
            <p:nvPr/>
          </p:nvSpPr>
          <p:spPr>
            <a:xfrm>
              <a:off x="6404397" y="2810115"/>
              <a:ext cx="1752277" cy="646331"/>
            </a:xfrm>
            <a:prstGeom prst="rect">
              <a:avLst/>
            </a:prstGeom>
            <a:noFill/>
          </p:spPr>
          <p:txBody>
            <a:bodyPr wrap="square" rtlCol="0">
              <a:spAutoFit/>
            </a:bodyPr>
            <a:lstStyle/>
            <a:p>
              <a:pPr algn="r" defTabSz="1005840">
                <a:spcAft>
                  <a:spcPts val="600"/>
                </a:spcAft>
              </a:pPr>
              <a:r>
                <a:rPr lang="en-GB" sz="1980" kern="1200">
                  <a:solidFill>
                    <a:srgbClr val="595353"/>
                  </a:solidFill>
                  <a:latin typeface="+mn-lt"/>
                  <a:ea typeface="+mn-ea"/>
                  <a:cs typeface="+mn-cs"/>
                </a:rPr>
                <a:t>0.25 &lt; </a:t>
              </a:r>
              <a:r>
                <a:rPr lang="el-GR" sz="1980" kern="1200">
                  <a:solidFill>
                    <a:srgbClr val="595353"/>
                  </a:solidFill>
                  <a:latin typeface="+mn-lt"/>
                  <a:ea typeface="+mn-ea"/>
                  <a:cs typeface="+mn-cs"/>
                </a:rPr>
                <a:t>φ</a:t>
              </a:r>
              <a:r>
                <a:rPr lang="nl-NL" sz="1980" kern="1200">
                  <a:solidFill>
                    <a:srgbClr val="595353"/>
                  </a:solidFill>
                  <a:latin typeface="+mn-lt"/>
                  <a:ea typeface="+mn-ea"/>
                  <a:cs typeface="+mn-cs"/>
                </a:rPr>
                <a:t> &lt; 0.5 [-] </a:t>
              </a:r>
            </a:p>
            <a:p>
              <a:pPr algn="r" defTabSz="1005840">
                <a:spcAft>
                  <a:spcPts val="600"/>
                </a:spcAft>
              </a:pPr>
              <a:r>
                <a:rPr lang="nl-NL" sz="1980" kern="1200">
                  <a:solidFill>
                    <a:srgbClr val="595353"/>
                  </a:solidFill>
                  <a:latin typeface="+mn-lt"/>
                  <a:ea typeface="+mn-ea"/>
                  <a:cs typeface="+mn-cs"/>
                </a:rPr>
                <a:t>0.5 &lt; </a:t>
              </a:r>
              <a:r>
                <a:rPr lang="el-GR" sz="1980" kern="1200">
                  <a:solidFill>
                    <a:srgbClr val="595353"/>
                  </a:solidFill>
                  <a:latin typeface="+mn-lt"/>
                  <a:ea typeface="+mn-ea"/>
                  <a:cs typeface="+mn-cs"/>
                </a:rPr>
                <a:t>α</a:t>
              </a:r>
              <a:r>
                <a:rPr lang="nl-NL" sz="1980" kern="1200">
                  <a:solidFill>
                    <a:srgbClr val="595353"/>
                  </a:solidFill>
                  <a:latin typeface="+mn-lt"/>
                  <a:ea typeface="+mn-ea"/>
                  <a:cs typeface="+mn-cs"/>
                </a:rPr>
                <a:t> &lt; 2 [m]</a:t>
              </a:r>
              <a:endParaRPr lang="en-NL">
                <a:solidFill>
                  <a:schemeClr val="bg2">
                    <a:lumMod val="50000"/>
                  </a:schemeClr>
                </a:solidFill>
              </a:endParaRPr>
            </a:p>
          </p:txBody>
        </p:sp>
      </p:grpSp>
    </p:spTree>
    <p:extLst>
      <p:ext uri="{BB962C8B-B14F-4D97-AF65-F5344CB8AC3E}">
        <p14:creationId xmlns:p14="http://schemas.microsoft.com/office/powerpoint/2010/main" val="36232302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6B319F-86FE-4754-878E-06F0804D8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32385"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1" name="Rectangle 10">
            <a:extLst>
              <a:ext uri="{FF2B5EF4-FFF2-40B4-BE49-F238E27FC236}">
                <a16:creationId xmlns:a16="http://schemas.microsoft.com/office/drawing/2014/main" id="{DCF7D1B5-3477-499F-ACC5-2C8B07F4E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2385" y="0"/>
            <a:ext cx="3218914"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A4B014F-A6D9-2042-92CF-50F232DF9B34}"/>
              </a:ext>
            </a:extLst>
          </p:cNvPr>
          <p:cNvSpPr>
            <a:spLocks noGrp="1"/>
          </p:cNvSpPr>
          <p:nvPr>
            <p:ph sz="half" idx="1"/>
          </p:nvPr>
        </p:nvSpPr>
        <p:spPr>
          <a:xfrm>
            <a:off x="4718745" y="905282"/>
            <a:ext cx="3421958" cy="454595"/>
          </a:xfrm>
        </p:spPr>
        <p:txBody>
          <a:bodyPr>
            <a:normAutofit/>
          </a:bodyPr>
          <a:lstStyle/>
          <a:p>
            <a:pPr marL="0" indent="0">
              <a:buNone/>
            </a:pPr>
            <a:r>
              <a:rPr lang="nl-NL" sz="2000" dirty="0"/>
              <a:t>Conclusions</a:t>
            </a:r>
          </a:p>
        </p:txBody>
      </p:sp>
      <p:sp>
        <p:nvSpPr>
          <p:cNvPr id="4" name="Content Placeholder 3">
            <a:extLst>
              <a:ext uri="{FF2B5EF4-FFF2-40B4-BE49-F238E27FC236}">
                <a16:creationId xmlns:a16="http://schemas.microsoft.com/office/drawing/2014/main" id="{4EADD0CF-1001-8D7C-580F-7BB1AC19A642}"/>
              </a:ext>
            </a:extLst>
          </p:cNvPr>
          <p:cNvSpPr>
            <a:spLocks noGrp="1"/>
          </p:cNvSpPr>
          <p:nvPr>
            <p:ph sz="half" idx="2"/>
          </p:nvPr>
        </p:nvSpPr>
        <p:spPr>
          <a:xfrm>
            <a:off x="8460743" y="905282"/>
            <a:ext cx="3421957" cy="454595"/>
          </a:xfrm>
        </p:spPr>
        <p:txBody>
          <a:bodyPr>
            <a:normAutofit/>
          </a:bodyPr>
          <a:lstStyle/>
          <a:p>
            <a:pPr marL="0" indent="0">
              <a:buNone/>
            </a:pPr>
            <a:r>
              <a:rPr lang="nl-NL" sz="2000" dirty="0"/>
              <a:t>Take – aways</a:t>
            </a:r>
          </a:p>
          <a:p>
            <a:pPr marL="0" indent="0">
              <a:buNone/>
            </a:pPr>
            <a:endParaRPr lang="nl-NL" sz="2000" dirty="0"/>
          </a:p>
        </p:txBody>
      </p:sp>
      <p:pic>
        <p:nvPicPr>
          <p:cNvPr id="6" name="Graphic 5" descr="Document with solid fill">
            <a:extLst>
              <a:ext uri="{FF2B5EF4-FFF2-40B4-BE49-F238E27FC236}">
                <a16:creationId xmlns:a16="http://schemas.microsoft.com/office/drawing/2014/main" id="{EF5F1AFA-F18D-E19B-9264-7C3C6455816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24428" y="4381824"/>
            <a:ext cx="1517115" cy="1517115"/>
          </a:xfrm>
          <a:prstGeom prst="rect">
            <a:avLst/>
          </a:prstGeom>
        </p:spPr>
      </p:pic>
      <p:pic>
        <p:nvPicPr>
          <p:cNvPr id="8" name="Graphic 7" descr="Abacus with solid fill">
            <a:extLst>
              <a:ext uri="{FF2B5EF4-FFF2-40B4-BE49-F238E27FC236}">
                <a16:creationId xmlns:a16="http://schemas.microsoft.com/office/drawing/2014/main" id="{45B3F6B3-9701-8A4A-2519-A299AF931F7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824428" y="2870850"/>
            <a:ext cx="1517116" cy="1517116"/>
          </a:xfrm>
          <a:prstGeom prst="rect">
            <a:avLst/>
          </a:prstGeom>
        </p:spPr>
      </p:pic>
      <p:pic>
        <p:nvPicPr>
          <p:cNvPr id="12" name="Graphic 11" descr="Leaky Tap with solid fill">
            <a:extLst>
              <a:ext uri="{FF2B5EF4-FFF2-40B4-BE49-F238E27FC236}">
                <a16:creationId xmlns:a16="http://schemas.microsoft.com/office/drawing/2014/main" id="{C442258E-83EA-74AD-FEAF-352A5B3003B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824428" y="1359877"/>
            <a:ext cx="1517116" cy="1517116"/>
          </a:xfrm>
          <a:prstGeom prst="rect">
            <a:avLst/>
          </a:prstGeom>
        </p:spPr>
      </p:pic>
      <p:pic>
        <p:nvPicPr>
          <p:cNvPr id="14" name="Graphic 13" descr="Circles with arrows with solid fill">
            <a:extLst>
              <a:ext uri="{FF2B5EF4-FFF2-40B4-BE49-F238E27FC236}">
                <a16:creationId xmlns:a16="http://schemas.microsoft.com/office/drawing/2014/main" id="{1664A7DD-8A83-D9A8-4A8E-9D931771F35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441744" y="2870850"/>
            <a:ext cx="1517116" cy="1517116"/>
          </a:xfrm>
          <a:prstGeom prst="rect">
            <a:avLst/>
          </a:prstGeom>
        </p:spPr>
      </p:pic>
      <p:pic>
        <p:nvPicPr>
          <p:cNvPr id="16" name="Graphic 15" descr="Drawing compass with solid fill">
            <a:extLst>
              <a:ext uri="{FF2B5EF4-FFF2-40B4-BE49-F238E27FC236}">
                <a16:creationId xmlns:a16="http://schemas.microsoft.com/office/drawing/2014/main" id="{099D81DB-7458-4239-7D49-A21B6D665D3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441744" y="4381823"/>
            <a:ext cx="1517115" cy="1517115"/>
          </a:xfrm>
          <a:prstGeom prst="rect">
            <a:avLst/>
          </a:prstGeom>
        </p:spPr>
      </p:pic>
      <p:pic>
        <p:nvPicPr>
          <p:cNvPr id="18" name="Graphic 17" descr="Bullseye with solid fill">
            <a:extLst>
              <a:ext uri="{FF2B5EF4-FFF2-40B4-BE49-F238E27FC236}">
                <a16:creationId xmlns:a16="http://schemas.microsoft.com/office/drawing/2014/main" id="{8CABDF2D-045E-2793-A532-A6290826D37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441744" y="1359877"/>
            <a:ext cx="1517115" cy="1517115"/>
          </a:xfrm>
          <a:prstGeom prst="rect">
            <a:avLst/>
          </a:prstGeom>
        </p:spPr>
      </p:pic>
    </p:spTree>
    <p:extLst>
      <p:ext uri="{BB962C8B-B14F-4D97-AF65-F5344CB8AC3E}">
        <p14:creationId xmlns:p14="http://schemas.microsoft.com/office/powerpoint/2010/main" val="17976647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F0D5D0-E8B4-620B-B52A-55752B368F51}"/>
              </a:ext>
            </a:extLst>
          </p:cNvPr>
          <p:cNvSpPr>
            <a:spLocks noGrp="1"/>
          </p:cNvSpPr>
          <p:nvPr>
            <p:ph type="title"/>
          </p:nvPr>
        </p:nvSpPr>
        <p:spPr>
          <a:xfrm>
            <a:off x="1371599" y="5510253"/>
            <a:ext cx="9895951" cy="1033669"/>
          </a:xfrm>
        </p:spPr>
        <p:txBody>
          <a:bodyPr>
            <a:normAutofit/>
          </a:bodyPr>
          <a:lstStyle/>
          <a:p>
            <a:r>
              <a:rPr lang="nl-NL" sz="4000">
                <a:solidFill>
                  <a:srgbClr val="FFFFFF"/>
                </a:solidFill>
              </a:rPr>
              <a:t>References</a:t>
            </a:r>
          </a:p>
        </p:txBody>
      </p:sp>
      <p:pic>
        <p:nvPicPr>
          <p:cNvPr id="5" name="Content Placeholder 4">
            <a:extLst>
              <a:ext uri="{FF2B5EF4-FFF2-40B4-BE49-F238E27FC236}">
                <a16:creationId xmlns:a16="http://schemas.microsoft.com/office/drawing/2014/main" id="{F051479D-0039-57FD-39C4-333996FC3311}"/>
              </a:ext>
            </a:extLst>
          </p:cNvPr>
          <p:cNvPicPr>
            <a:picLocks noChangeAspect="1"/>
          </p:cNvPicPr>
          <p:nvPr/>
        </p:nvPicPr>
        <p:blipFill>
          <a:blip r:embed="rId2"/>
          <a:stretch>
            <a:fillRect/>
          </a:stretch>
        </p:blipFill>
        <p:spPr>
          <a:xfrm>
            <a:off x="755611" y="774744"/>
            <a:ext cx="10862882" cy="4182209"/>
          </a:xfrm>
          <a:prstGeom prst="rect">
            <a:avLst/>
          </a:prstGeom>
        </p:spPr>
      </p:pic>
    </p:spTree>
    <p:extLst>
      <p:ext uri="{BB962C8B-B14F-4D97-AF65-F5344CB8AC3E}">
        <p14:creationId xmlns:p14="http://schemas.microsoft.com/office/powerpoint/2010/main" val="293438765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BD547D8-9223-28BB-4F2D-34DBFC91C689}"/>
              </a:ext>
            </a:extLst>
          </p:cNvPr>
          <p:cNvSpPr>
            <a:spLocks noGrp="1"/>
          </p:cNvSpPr>
          <p:nvPr>
            <p:ph type="ctrTitle"/>
          </p:nvPr>
        </p:nvSpPr>
        <p:spPr>
          <a:xfrm>
            <a:off x="1314824" y="735106"/>
            <a:ext cx="10053763" cy="2928470"/>
          </a:xfrm>
        </p:spPr>
        <p:txBody>
          <a:bodyPr anchor="b">
            <a:normAutofit/>
          </a:bodyPr>
          <a:lstStyle/>
          <a:p>
            <a:pPr algn="l"/>
            <a:r>
              <a:rPr lang="nl-NL" sz="4800">
                <a:solidFill>
                  <a:srgbClr val="FFFFFF"/>
                </a:solidFill>
              </a:rPr>
              <a:t>Methodology and rules of thumb</a:t>
            </a:r>
          </a:p>
        </p:txBody>
      </p:sp>
      <p:sp>
        <p:nvSpPr>
          <p:cNvPr id="3" name="Subtitle 2">
            <a:extLst>
              <a:ext uri="{FF2B5EF4-FFF2-40B4-BE49-F238E27FC236}">
                <a16:creationId xmlns:a16="http://schemas.microsoft.com/office/drawing/2014/main" id="{F7449ADB-FF59-9758-1A1E-1DBA8C5C7F03}"/>
              </a:ext>
            </a:extLst>
          </p:cNvPr>
          <p:cNvSpPr>
            <a:spLocks noGrp="1"/>
          </p:cNvSpPr>
          <p:nvPr>
            <p:ph type="subTitle" idx="1"/>
          </p:nvPr>
        </p:nvSpPr>
        <p:spPr>
          <a:xfrm>
            <a:off x="1350682" y="4870824"/>
            <a:ext cx="10005951" cy="1458258"/>
          </a:xfrm>
        </p:spPr>
        <p:txBody>
          <a:bodyPr anchor="ctr">
            <a:normAutofit/>
          </a:bodyPr>
          <a:lstStyle/>
          <a:p>
            <a:pPr algn="l"/>
            <a:r>
              <a:rPr lang="nl-NL" dirty="0">
                <a:solidFill>
                  <a:schemeClr val="bg2">
                    <a:lumMod val="50000"/>
                  </a:schemeClr>
                </a:solidFill>
              </a:rPr>
              <a:t>Maximum infiltration and extraction rate, soil compaction and dispersivity</a:t>
            </a:r>
          </a:p>
        </p:txBody>
      </p:sp>
    </p:spTree>
    <p:extLst>
      <p:ext uri="{BB962C8B-B14F-4D97-AF65-F5344CB8AC3E}">
        <p14:creationId xmlns:p14="http://schemas.microsoft.com/office/powerpoint/2010/main" val="33710724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501916C-D4E2-386A-B250-5CEAF46B5F6D}"/>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Comparable systems</a:t>
            </a:r>
          </a:p>
        </p:txBody>
      </p:sp>
      <p:pic>
        <p:nvPicPr>
          <p:cNvPr id="5" name="Content Placeholder 4" descr="A screenshot of a computer&#10;&#10;Description automatically generated">
            <a:extLst>
              <a:ext uri="{FF2B5EF4-FFF2-40B4-BE49-F238E27FC236}">
                <a16:creationId xmlns:a16="http://schemas.microsoft.com/office/drawing/2014/main" id="{568A9DAF-7687-EFB7-BEF3-5C3B1C80FCD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02428" y="1532241"/>
            <a:ext cx="7225748" cy="3793517"/>
          </a:xfrm>
          <a:prstGeom prst="rect">
            <a:avLst/>
          </a:prstGeom>
        </p:spPr>
      </p:pic>
    </p:spTree>
    <p:extLst>
      <p:ext uri="{BB962C8B-B14F-4D97-AF65-F5344CB8AC3E}">
        <p14:creationId xmlns:p14="http://schemas.microsoft.com/office/powerpoint/2010/main" val="15689068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B94833E-D087-03F9-0654-0FE75A0DF190}"/>
              </a:ext>
            </a:extLst>
          </p:cNvPr>
          <p:cNvSpPr>
            <a:spLocks noGrp="1"/>
          </p:cNvSpPr>
          <p:nvPr>
            <p:ph type="title"/>
          </p:nvPr>
        </p:nvSpPr>
        <p:spPr>
          <a:xfrm>
            <a:off x="1371597" y="348865"/>
            <a:ext cx="10044023" cy="877729"/>
          </a:xfrm>
        </p:spPr>
        <p:txBody>
          <a:bodyPr anchor="ctr">
            <a:normAutofit/>
          </a:bodyPr>
          <a:lstStyle/>
          <a:p>
            <a:r>
              <a:rPr lang="en-GB" sz="4000" dirty="0">
                <a:solidFill>
                  <a:srgbClr val="FFFFFF"/>
                </a:solidFill>
              </a:rPr>
              <a:t>Maximum infiltration rate</a:t>
            </a:r>
            <a:endParaRPr lang="en-NL" sz="4000" dirty="0">
              <a:solidFill>
                <a:srgbClr val="FFFFFF"/>
              </a:solidFill>
            </a:endParaRPr>
          </a:p>
        </p:txBody>
      </p:sp>
      <p:sp>
        <p:nvSpPr>
          <p:cNvPr id="13" name="Content Placeholder 3">
            <a:extLst>
              <a:ext uri="{FF2B5EF4-FFF2-40B4-BE49-F238E27FC236}">
                <a16:creationId xmlns:a16="http://schemas.microsoft.com/office/drawing/2014/main" id="{47FFA1EF-8E4E-6F14-756C-7CF07C36B8CB}"/>
              </a:ext>
            </a:extLst>
          </p:cNvPr>
          <p:cNvSpPr txBox="1">
            <a:spLocks/>
          </p:cNvSpPr>
          <p:nvPr/>
        </p:nvSpPr>
        <p:spPr>
          <a:xfrm>
            <a:off x="615577" y="2243226"/>
            <a:ext cx="6695050" cy="388230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0027" lvl="5" indent="0">
              <a:buFont typeface="Arial" panose="020B0604020202020204" pitchFamily="34" charset="0"/>
              <a:buNone/>
            </a:pPr>
            <a:r>
              <a:rPr lang="nl-NL"/>
              <a:t>			                    </a:t>
            </a:r>
            <a:br>
              <a:rPr lang="nl-NL"/>
            </a:br>
            <a:r>
              <a:rPr lang="nl-NL"/>
              <a:t>			 (De Glee)</a:t>
            </a:r>
          </a:p>
          <a:p>
            <a:pPr marL="612824" lvl="5" indent="-342797"/>
            <a:endParaRPr lang="nl-NL"/>
          </a:p>
          <a:p>
            <a:endParaRPr lang="nl-NL"/>
          </a:p>
          <a:p>
            <a:pPr marL="882635" lvl="3" indent="-342797"/>
            <a:r>
              <a:rPr lang="nl-NL" sz="1600" i="1"/>
              <a:t>k</a:t>
            </a:r>
            <a:r>
              <a:rPr lang="nl-NL" sz="1600"/>
              <a:t> = hydraulic conducitivity of aquifer (m/d)</a:t>
            </a:r>
          </a:p>
          <a:p>
            <a:pPr marL="882635" lvl="3" indent="-342797"/>
            <a:r>
              <a:rPr lang="nl-NL" sz="1600" i="1"/>
              <a:t>D</a:t>
            </a:r>
            <a:r>
              <a:rPr lang="nl-NL" sz="1600"/>
              <a:t> = thickness of aquifer (m)</a:t>
            </a:r>
          </a:p>
          <a:p>
            <a:pPr marL="882635" lvl="3" indent="-342797"/>
            <a:r>
              <a:rPr lang="nl-NL" sz="1600" i="1"/>
              <a:t>c</a:t>
            </a:r>
            <a:r>
              <a:rPr lang="nl-NL" sz="1600"/>
              <a:t> = hydraulic resistance of confining layer (d)</a:t>
            </a:r>
          </a:p>
          <a:p>
            <a:pPr marL="882635" lvl="3" indent="-342797"/>
            <a:r>
              <a:rPr lang="nl-NL" sz="1600" i="1"/>
              <a:t>r</a:t>
            </a:r>
            <a:r>
              <a:rPr lang="nl-NL" sz="1600" i="1" baseline="-25000"/>
              <a:t>well</a:t>
            </a:r>
            <a:r>
              <a:rPr lang="nl-NL" sz="1600"/>
              <a:t> = well radius (m)</a:t>
            </a:r>
          </a:p>
          <a:p>
            <a:pPr marL="882635" lvl="3" indent="-342797"/>
            <a:r>
              <a:rPr lang="nl-NL" sz="1600" i="1"/>
              <a:t>h</a:t>
            </a:r>
            <a:r>
              <a:rPr lang="nl-NL" sz="1600" i="1" baseline="-25000"/>
              <a:t>in</a:t>
            </a:r>
            <a:r>
              <a:rPr lang="nl-NL" sz="1600"/>
              <a:t> = infiltration head (m + land surface)</a:t>
            </a:r>
          </a:p>
          <a:p>
            <a:pPr marL="882635" lvl="3" indent="-342797"/>
            <a:r>
              <a:rPr lang="nl-NL" sz="1600" i="1"/>
              <a:t>h</a:t>
            </a:r>
            <a:r>
              <a:rPr lang="nl-NL" sz="1600" i="1" baseline="-25000"/>
              <a:t>0</a:t>
            </a:r>
            <a:r>
              <a:rPr lang="nl-NL" sz="1600"/>
              <a:t> = natural hydraulic head in aquifer (m + land surface)</a:t>
            </a:r>
          </a:p>
          <a:p>
            <a:pPr lvl="3" indent="0">
              <a:buFont typeface="Arial" panose="020B0604020202020204" pitchFamily="34" charset="0"/>
              <a:buNone/>
            </a:pPr>
            <a:endParaRPr lang="nl-NL" sz="1600"/>
          </a:p>
          <a:p>
            <a:pPr marL="342797" indent="-342797"/>
            <a:endParaRPr lang="nl-NL"/>
          </a:p>
          <a:p>
            <a:pPr marL="342797" indent="-342797"/>
            <a:endParaRPr lang="nl-NL" dirty="0"/>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C2DAD4B-F61E-0D2E-98B7-93919D612A9B}"/>
                  </a:ext>
                </a:extLst>
              </p:cNvPr>
              <p:cNvSpPr txBox="1"/>
              <p:nvPr/>
            </p:nvSpPr>
            <p:spPr>
              <a:xfrm>
                <a:off x="1136963" y="2274360"/>
                <a:ext cx="2257979" cy="9405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nl-NL" sz="1799" i="1">
                              <a:latin typeface="Cambria Math" panose="02040503050406030204" pitchFamily="18" charset="0"/>
                            </a:rPr>
                          </m:ctrlPr>
                        </m:sSubPr>
                        <m:e>
                          <m:r>
                            <a:rPr lang="nl-NL" sz="1799" i="1">
                              <a:latin typeface="Cambria Math" panose="02040503050406030204" pitchFamily="18" charset="0"/>
                            </a:rPr>
                            <m:t>𝑄</m:t>
                          </m:r>
                        </m:e>
                        <m:sub>
                          <m:r>
                            <a:rPr lang="nl-NL" sz="1799" i="1">
                              <a:latin typeface="Cambria Math" panose="02040503050406030204" pitchFamily="18" charset="0"/>
                            </a:rPr>
                            <m:t>𝑖𝑛</m:t>
                          </m:r>
                        </m:sub>
                      </m:sSub>
                      <m:r>
                        <a:rPr lang="nl-NL" sz="1799" i="1">
                          <a:latin typeface="Cambria Math" panose="02040503050406030204" pitchFamily="18" charset="0"/>
                        </a:rPr>
                        <m:t>=</m:t>
                      </m:r>
                      <m:f>
                        <m:fPr>
                          <m:ctrlPr>
                            <a:rPr lang="nl-NL" sz="1799" i="1">
                              <a:latin typeface="Cambria Math" panose="02040503050406030204" pitchFamily="18" charset="0"/>
                              <a:ea typeface="Cambria Math" panose="02040503050406030204" pitchFamily="18" charset="0"/>
                            </a:rPr>
                          </m:ctrlPr>
                        </m:fPr>
                        <m:num>
                          <m:r>
                            <a:rPr lang="nl-NL" sz="1799" i="1">
                              <a:latin typeface="Cambria Math" panose="02040503050406030204" pitchFamily="18" charset="0"/>
                            </a:rPr>
                            <m:t>2</m:t>
                          </m:r>
                          <m:r>
                            <a:rPr lang="nl-NL" sz="1799" i="1">
                              <a:latin typeface="Cambria Math" panose="02040503050406030204" pitchFamily="18" charset="0"/>
                              <a:ea typeface="Cambria Math" panose="02040503050406030204" pitchFamily="18" charset="0"/>
                            </a:rPr>
                            <m:t>𝜋</m:t>
                          </m:r>
                          <m:r>
                            <a:rPr lang="nl-NL" sz="1799" i="1">
                              <a:latin typeface="Cambria Math" panose="02040503050406030204" pitchFamily="18" charset="0"/>
                              <a:ea typeface="Cambria Math" panose="02040503050406030204" pitchFamily="18" charset="0"/>
                            </a:rPr>
                            <m:t>𝑘𝐷</m:t>
                          </m:r>
                          <m:d>
                            <m:dPr>
                              <m:ctrlPr>
                                <a:rPr lang="nl-NL" sz="1799" i="1">
                                  <a:latin typeface="Cambria Math" panose="02040503050406030204" pitchFamily="18" charset="0"/>
                                  <a:ea typeface="Cambria Math" panose="02040503050406030204" pitchFamily="18" charset="0"/>
                                </a:rPr>
                              </m:ctrlPr>
                            </m:dPr>
                            <m:e>
                              <m:sSub>
                                <m:sSubPr>
                                  <m:ctrlPr>
                                    <a:rPr lang="nl-NL" sz="1799" i="1">
                                      <a:latin typeface="Cambria Math" panose="02040503050406030204" pitchFamily="18" charset="0"/>
                                      <a:ea typeface="Cambria Math" panose="02040503050406030204" pitchFamily="18" charset="0"/>
                                    </a:rPr>
                                  </m:ctrlPr>
                                </m:sSubPr>
                                <m:e>
                                  <m:r>
                                    <a:rPr lang="nl-NL" sz="1799" i="1">
                                      <a:latin typeface="Cambria Math" panose="02040503050406030204" pitchFamily="18" charset="0"/>
                                      <a:ea typeface="Cambria Math" panose="02040503050406030204" pitchFamily="18" charset="0"/>
                                    </a:rPr>
                                    <m:t>h</m:t>
                                  </m:r>
                                </m:e>
                                <m:sub>
                                  <m:r>
                                    <a:rPr lang="nl-NL" sz="1799" i="1">
                                      <a:latin typeface="Cambria Math" panose="02040503050406030204" pitchFamily="18" charset="0"/>
                                      <a:ea typeface="Cambria Math" panose="02040503050406030204" pitchFamily="18" charset="0"/>
                                    </a:rPr>
                                    <m:t>𝑖𝑛</m:t>
                                  </m:r>
                                </m:sub>
                              </m:sSub>
                              <m:r>
                                <a:rPr lang="nl-NL" sz="1799" i="1">
                                  <a:latin typeface="Cambria Math" panose="02040503050406030204" pitchFamily="18" charset="0"/>
                                  <a:ea typeface="Cambria Math" panose="02040503050406030204" pitchFamily="18" charset="0"/>
                                </a:rPr>
                                <m:t>−</m:t>
                              </m:r>
                              <m:sSub>
                                <m:sSubPr>
                                  <m:ctrlPr>
                                    <a:rPr lang="nl-NL" sz="1799" i="1">
                                      <a:latin typeface="Cambria Math" panose="02040503050406030204" pitchFamily="18" charset="0"/>
                                      <a:ea typeface="Cambria Math" panose="02040503050406030204" pitchFamily="18" charset="0"/>
                                    </a:rPr>
                                  </m:ctrlPr>
                                </m:sSubPr>
                                <m:e>
                                  <m:r>
                                    <a:rPr lang="nl-NL" sz="1799" i="1">
                                      <a:latin typeface="Cambria Math" panose="02040503050406030204" pitchFamily="18" charset="0"/>
                                      <a:ea typeface="Cambria Math" panose="02040503050406030204" pitchFamily="18" charset="0"/>
                                    </a:rPr>
                                    <m:t>h</m:t>
                                  </m:r>
                                </m:e>
                                <m:sub>
                                  <m:r>
                                    <a:rPr lang="nl-NL" sz="1799" i="1">
                                      <a:latin typeface="Cambria Math" panose="02040503050406030204" pitchFamily="18" charset="0"/>
                                      <a:ea typeface="Cambria Math" panose="02040503050406030204" pitchFamily="18" charset="0"/>
                                    </a:rPr>
                                    <m:t>𝑜</m:t>
                                  </m:r>
                                </m:sub>
                              </m:sSub>
                            </m:e>
                          </m:d>
                        </m:num>
                        <m:den>
                          <m:func>
                            <m:funcPr>
                              <m:ctrlPr>
                                <a:rPr lang="nl-NL" sz="1799" i="1">
                                  <a:latin typeface="Cambria Math" panose="02040503050406030204" pitchFamily="18" charset="0"/>
                                  <a:ea typeface="Cambria Math" panose="02040503050406030204" pitchFamily="18" charset="0"/>
                                </a:rPr>
                              </m:ctrlPr>
                            </m:funcPr>
                            <m:fName>
                              <m:r>
                                <m:rPr>
                                  <m:sty m:val="p"/>
                                </m:rPr>
                                <a:rPr lang="nl-NL" sz="1799">
                                  <a:latin typeface="Cambria Math" panose="02040503050406030204" pitchFamily="18" charset="0"/>
                                  <a:ea typeface="Cambria Math" panose="02040503050406030204" pitchFamily="18" charset="0"/>
                                </a:rPr>
                                <m:t>ln</m:t>
                              </m:r>
                            </m:fName>
                            <m:e>
                              <m:d>
                                <m:dPr>
                                  <m:ctrlPr>
                                    <a:rPr lang="nl-NL" sz="1799" i="1">
                                      <a:latin typeface="Cambria Math" panose="02040503050406030204" pitchFamily="18" charset="0"/>
                                      <a:ea typeface="Cambria Math" panose="02040503050406030204" pitchFamily="18" charset="0"/>
                                    </a:rPr>
                                  </m:ctrlPr>
                                </m:dPr>
                                <m:e>
                                  <m:f>
                                    <m:fPr>
                                      <m:ctrlPr>
                                        <a:rPr lang="nl-NL" sz="1799" i="1">
                                          <a:latin typeface="Cambria Math" panose="02040503050406030204" pitchFamily="18" charset="0"/>
                                          <a:ea typeface="Cambria Math" panose="02040503050406030204" pitchFamily="18" charset="0"/>
                                        </a:rPr>
                                      </m:ctrlPr>
                                    </m:fPr>
                                    <m:num>
                                      <m:rad>
                                        <m:radPr>
                                          <m:degHide m:val="on"/>
                                          <m:ctrlPr>
                                            <a:rPr lang="nl-NL" sz="1799" i="1">
                                              <a:latin typeface="Cambria Math" panose="02040503050406030204" pitchFamily="18" charset="0"/>
                                              <a:ea typeface="Cambria Math" panose="02040503050406030204" pitchFamily="18" charset="0"/>
                                            </a:rPr>
                                          </m:ctrlPr>
                                        </m:radPr>
                                        <m:deg/>
                                        <m:e>
                                          <m:r>
                                            <a:rPr lang="nl-NL" sz="1799" i="1">
                                              <a:latin typeface="Cambria Math" panose="02040503050406030204" pitchFamily="18" charset="0"/>
                                              <a:ea typeface="Cambria Math" panose="02040503050406030204" pitchFamily="18" charset="0"/>
                                            </a:rPr>
                                            <m:t>𝑘𝐷𝑐</m:t>
                                          </m:r>
                                        </m:e>
                                      </m:rad>
                                    </m:num>
                                    <m:den>
                                      <m:sSub>
                                        <m:sSubPr>
                                          <m:ctrlPr>
                                            <a:rPr lang="nl-NL" sz="1799" i="1">
                                              <a:latin typeface="Cambria Math" panose="02040503050406030204" pitchFamily="18" charset="0"/>
                                              <a:ea typeface="Cambria Math" panose="02040503050406030204" pitchFamily="18" charset="0"/>
                                            </a:rPr>
                                          </m:ctrlPr>
                                        </m:sSubPr>
                                        <m:e>
                                          <m:r>
                                            <a:rPr lang="nl-NL" sz="1799" i="1">
                                              <a:latin typeface="Cambria Math" panose="02040503050406030204" pitchFamily="18" charset="0"/>
                                              <a:ea typeface="Cambria Math" panose="02040503050406030204" pitchFamily="18" charset="0"/>
                                            </a:rPr>
                                            <m:t>𝑟</m:t>
                                          </m:r>
                                        </m:e>
                                        <m:sub>
                                          <m:r>
                                            <a:rPr lang="nl-NL" sz="1799" i="1">
                                              <a:latin typeface="Cambria Math" panose="02040503050406030204" pitchFamily="18" charset="0"/>
                                              <a:ea typeface="Cambria Math" panose="02040503050406030204" pitchFamily="18" charset="0"/>
                                            </a:rPr>
                                            <m:t>𝑤𝑒𝑙𝑙</m:t>
                                          </m:r>
                                        </m:sub>
                                      </m:sSub>
                                    </m:den>
                                  </m:f>
                                </m:e>
                              </m:d>
                            </m:e>
                          </m:func>
                        </m:den>
                      </m:f>
                    </m:oMath>
                  </m:oMathPara>
                </a14:m>
                <a:endParaRPr lang="nl-NL" sz="1799" dirty="0" err="1"/>
              </a:p>
            </p:txBody>
          </p:sp>
        </mc:Choice>
        <mc:Fallback xmlns="">
          <p:sp>
            <p:nvSpPr>
              <p:cNvPr id="15" name="TextBox 14">
                <a:extLst>
                  <a:ext uri="{FF2B5EF4-FFF2-40B4-BE49-F238E27FC236}">
                    <a16:creationId xmlns:a16="http://schemas.microsoft.com/office/drawing/2014/main" id="{AC2DAD4B-F61E-0D2E-98B7-93919D612A9B}"/>
                  </a:ext>
                </a:extLst>
              </p:cNvPr>
              <p:cNvSpPr txBox="1">
                <a:spLocks noRot="1" noChangeAspect="1" noMove="1" noResize="1" noEditPoints="1" noAdjustHandles="1" noChangeArrowheads="1" noChangeShapeType="1" noTextEdit="1"/>
              </p:cNvSpPr>
              <p:nvPr/>
            </p:nvSpPr>
            <p:spPr>
              <a:xfrm>
                <a:off x="1136963" y="2274360"/>
                <a:ext cx="2257979" cy="940525"/>
              </a:xfrm>
              <a:prstGeom prst="rect">
                <a:avLst/>
              </a:prstGeom>
              <a:blipFill>
                <a:blip r:embed="rId3"/>
                <a:stretch>
                  <a:fillRect/>
                </a:stretch>
              </a:blipFill>
            </p:spPr>
            <p:txBody>
              <a:bodyPr/>
              <a:lstStyle/>
              <a:p>
                <a:r>
                  <a:rPr lang="nl-NL">
                    <a:noFill/>
                  </a:rPr>
                  <a:t> </a:t>
                </a:r>
              </a:p>
            </p:txBody>
          </p:sp>
        </mc:Fallback>
      </mc:AlternateContent>
      <p:grpSp>
        <p:nvGrpSpPr>
          <p:cNvPr id="16" name="Group 15">
            <a:extLst>
              <a:ext uri="{FF2B5EF4-FFF2-40B4-BE49-F238E27FC236}">
                <a16:creationId xmlns:a16="http://schemas.microsoft.com/office/drawing/2014/main" id="{0C344DED-FF9B-7E8C-6BEF-5FF8C99C0007}"/>
              </a:ext>
            </a:extLst>
          </p:cNvPr>
          <p:cNvGrpSpPr/>
          <p:nvPr/>
        </p:nvGrpSpPr>
        <p:grpSpPr>
          <a:xfrm>
            <a:off x="6096000" y="1924820"/>
            <a:ext cx="5952055" cy="3867099"/>
            <a:chOff x="6095967" y="1680504"/>
            <a:chExt cx="5952055" cy="3867099"/>
          </a:xfrm>
        </p:grpSpPr>
        <p:pic>
          <p:nvPicPr>
            <p:cNvPr id="17" name="Picture 16">
              <a:extLst>
                <a:ext uri="{FF2B5EF4-FFF2-40B4-BE49-F238E27FC236}">
                  <a16:creationId xmlns:a16="http://schemas.microsoft.com/office/drawing/2014/main" id="{FA3E5A42-4395-FACA-EA06-BA4EA1AC6CBB}"/>
                </a:ext>
              </a:extLst>
            </p:cNvPr>
            <p:cNvPicPr>
              <a:picLocks noChangeAspect="1"/>
            </p:cNvPicPr>
            <p:nvPr/>
          </p:nvPicPr>
          <p:blipFill rotWithShape="1">
            <a:blip r:embed="rId4"/>
            <a:srcRect l="4632" b="50000"/>
            <a:stretch/>
          </p:blipFill>
          <p:spPr>
            <a:xfrm>
              <a:off x="6167989" y="1680504"/>
              <a:ext cx="5880033" cy="3716063"/>
            </a:xfrm>
            <a:prstGeom prst="rect">
              <a:avLst/>
            </a:prstGeom>
          </p:spPr>
        </p:pic>
        <p:sp>
          <p:nvSpPr>
            <p:cNvPr id="20" name="TextBox 19">
              <a:extLst>
                <a:ext uri="{FF2B5EF4-FFF2-40B4-BE49-F238E27FC236}">
                  <a16:creationId xmlns:a16="http://schemas.microsoft.com/office/drawing/2014/main" id="{D742E881-3910-DFE3-9A0E-7CB7A8E5C6B3}"/>
                </a:ext>
              </a:extLst>
            </p:cNvPr>
            <p:cNvSpPr txBox="1"/>
            <p:nvPr/>
          </p:nvSpPr>
          <p:spPr>
            <a:xfrm>
              <a:off x="6167989" y="5301446"/>
              <a:ext cx="5676310" cy="246157"/>
            </a:xfrm>
            <a:prstGeom prst="rect">
              <a:avLst/>
            </a:prstGeom>
            <a:noFill/>
          </p:spPr>
          <p:txBody>
            <a:bodyPr wrap="square">
              <a:spAutoFit/>
            </a:bodyPr>
            <a:lstStyle/>
            <a:p>
              <a:pPr algn="r"/>
              <a:r>
                <a:rPr lang="nl-NL" sz="1000" dirty="0"/>
                <a:t>Van Dooren et al. (2020): </a:t>
              </a:r>
              <a:r>
                <a:rPr lang="nl-NL" sz="1000" dirty="0">
                  <a:hlinkClick r:id="rId5"/>
                </a:rPr>
                <a:t>https://library.kwrwater.nl/publication/61802381/</a:t>
              </a:r>
              <a:r>
                <a:rPr lang="nl-NL" sz="1000" dirty="0"/>
                <a:t> </a:t>
              </a:r>
            </a:p>
          </p:txBody>
        </p:sp>
        <p:sp>
          <p:nvSpPr>
            <p:cNvPr id="21" name="TextBox 20">
              <a:extLst>
                <a:ext uri="{FF2B5EF4-FFF2-40B4-BE49-F238E27FC236}">
                  <a16:creationId xmlns:a16="http://schemas.microsoft.com/office/drawing/2014/main" id="{17D8820B-BC2E-5F7E-AB6C-774359CE525D}"/>
                </a:ext>
              </a:extLst>
            </p:cNvPr>
            <p:cNvSpPr txBox="1"/>
            <p:nvPr/>
          </p:nvSpPr>
          <p:spPr>
            <a:xfrm>
              <a:off x="6095967" y="2113018"/>
              <a:ext cx="287990" cy="215388"/>
            </a:xfrm>
            <a:prstGeom prst="rect">
              <a:avLst/>
            </a:prstGeom>
            <a:solidFill>
              <a:schemeClr val="bg2"/>
            </a:solidFill>
          </p:spPr>
          <p:txBody>
            <a:bodyPr wrap="square" lIns="0" tIns="0" rIns="0" bIns="0" rtlCol="0">
              <a:spAutoFit/>
            </a:bodyPr>
            <a:lstStyle/>
            <a:p>
              <a:pPr algn="r"/>
              <a:r>
                <a:rPr lang="nl-NL" sz="1400" dirty="0" err="1">
                  <a:latin typeface="Times New Roman" panose="02020603050405020304" pitchFamily="18" charset="0"/>
                  <a:cs typeface="Times New Roman" panose="02020603050405020304" pitchFamily="18" charset="0"/>
                </a:rPr>
                <a:t>h</a:t>
              </a:r>
              <a:r>
                <a:rPr lang="nl-NL" sz="1400" baseline="-25000" dirty="0" err="1">
                  <a:latin typeface="Times New Roman" panose="02020603050405020304" pitchFamily="18" charset="0"/>
                  <a:cs typeface="Times New Roman" panose="02020603050405020304" pitchFamily="18" charset="0"/>
                </a:rPr>
                <a:t>in</a:t>
              </a:r>
              <a:endParaRPr lang="nl-NL" sz="1400"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3EC6B12D-3E52-804E-7930-6C269782A3A0}"/>
                </a:ext>
              </a:extLst>
            </p:cNvPr>
            <p:cNvSpPr txBox="1"/>
            <p:nvPr/>
          </p:nvSpPr>
          <p:spPr>
            <a:xfrm>
              <a:off x="6095967" y="2904900"/>
              <a:ext cx="287990" cy="215388"/>
            </a:xfrm>
            <a:prstGeom prst="rect">
              <a:avLst/>
            </a:prstGeom>
            <a:solidFill>
              <a:schemeClr val="bg2"/>
            </a:solidFill>
          </p:spPr>
          <p:txBody>
            <a:bodyPr wrap="square" lIns="0" tIns="0" rIns="0" bIns="0" rtlCol="0">
              <a:spAutoFit/>
            </a:bodyPr>
            <a:lstStyle/>
            <a:p>
              <a:pPr algn="r"/>
              <a:r>
                <a:rPr lang="nl-NL" sz="1400" dirty="0">
                  <a:latin typeface="Times New Roman" panose="02020603050405020304" pitchFamily="18" charset="0"/>
                  <a:cs typeface="Times New Roman" panose="02020603050405020304" pitchFamily="18" charset="0"/>
                </a:rPr>
                <a:t>h</a:t>
              </a:r>
              <a:r>
                <a:rPr lang="nl-NL" sz="1400" baseline="-25000" dirty="0">
                  <a:latin typeface="Times New Roman" panose="02020603050405020304" pitchFamily="18" charset="0"/>
                  <a:cs typeface="Times New Roman" panose="02020603050405020304" pitchFamily="18" charset="0"/>
                </a:rPr>
                <a:t>0</a:t>
              </a:r>
              <a:endParaRPr lang="nl-NL" sz="14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0285464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B94833E-D087-03F9-0654-0FE75A0DF190}"/>
              </a:ext>
            </a:extLst>
          </p:cNvPr>
          <p:cNvSpPr>
            <a:spLocks noGrp="1"/>
          </p:cNvSpPr>
          <p:nvPr>
            <p:ph type="title"/>
          </p:nvPr>
        </p:nvSpPr>
        <p:spPr>
          <a:xfrm>
            <a:off x="1371597" y="348865"/>
            <a:ext cx="10044023" cy="877729"/>
          </a:xfrm>
        </p:spPr>
        <p:txBody>
          <a:bodyPr anchor="ctr">
            <a:normAutofit/>
          </a:bodyPr>
          <a:lstStyle/>
          <a:p>
            <a:r>
              <a:rPr lang="en-GB" sz="4000" dirty="0">
                <a:solidFill>
                  <a:srgbClr val="FFFFFF"/>
                </a:solidFill>
              </a:rPr>
              <a:t>Particle mobilization</a:t>
            </a:r>
            <a:endParaRPr lang="en-NL" sz="4000" dirty="0">
              <a:solidFill>
                <a:srgbClr val="FFFFFF"/>
              </a:solidFill>
            </a:endParaRPr>
          </a:p>
        </p:txBody>
      </p:sp>
      <mc:AlternateContent xmlns:mc="http://schemas.openxmlformats.org/markup-compatibility/2006" xmlns:a14="http://schemas.microsoft.com/office/drawing/2010/main">
        <mc:Choice Requires="a14">
          <p:sp>
            <p:nvSpPr>
              <p:cNvPr id="3" name="Content Placeholder 3">
                <a:extLst>
                  <a:ext uri="{FF2B5EF4-FFF2-40B4-BE49-F238E27FC236}">
                    <a16:creationId xmlns:a16="http://schemas.microsoft.com/office/drawing/2014/main" id="{1D7D5238-D5D6-2DB1-5635-14EC5D63EC34}"/>
                  </a:ext>
                </a:extLst>
              </p:cNvPr>
              <p:cNvSpPr txBox="1">
                <a:spLocks/>
              </p:cNvSpPr>
              <p:nvPr/>
            </p:nvSpPr>
            <p:spPr>
              <a:xfrm>
                <a:off x="1737635" y="2409579"/>
                <a:ext cx="8422793" cy="3882309"/>
              </a:xfrm>
              <a:prstGeom prst="rect">
                <a:avLst/>
              </a:prstGeom>
            </p:spPr>
            <p:txBody>
              <a:bodyPr numCol="2">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797" indent="-342797"/>
                <a:endParaRPr lang="nl-NL" dirty="0">
                  <a:latin typeface="Cambria Math" panose="02040503050406030204" pitchFamily="18" charset="0"/>
                </a:endParaRPr>
              </a:p>
              <a:p>
                <a:pPr marL="342797" indent="-342797"/>
                <a14:m>
                  <m:oMath xmlns:m="http://schemas.openxmlformats.org/officeDocument/2006/math">
                    <m:r>
                      <a:rPr lang="nl-NL" i="1" dirty="0" smtClean="0">
                        <a:latin typeface="Cambria Math" panose="02040503050406030204" pitchFamily="18" charset="0"/>
                      </a:rPr>
                      <m:t>𝑞</m:t>
                    </m:r>
                    <m:r>
                      <a:rPr lang="nl-NL" i="1" baseline="-25000" dirty="0" err="1" smtClean="0">
                        <a:latin typeface="Cambria Math" panose="02040503050406030204" pitchFamily="18" charset="0"/>
                      </a:rPr>
                      <m:t>𝑚𝑎𝑥</m:t>
                    </m:r>
                    <m:r>
                      <a:rPr lang="nl-NL" i="1" dirty="0" smtClean="0">
                        <a:latin typeface="Cambria Math" panose="02040503050406030204" pitchFamily="18" charset="0"/>
                      </a:rPr>
                      <m:t> =</m:t>
                    </m:r>
                    <m:f>
                      <m:fPr>
                        <m:ctrlPr>
                          <a:rPr lang="nl-NL" i="1" dirty="0" smtClean="0">
                            <a:latin typeface="Cambria Math" panose="02040503050406030204" pitchFamily="18" charset="0"/>
                          </a:rPr>
                        </m:ctrlPr>
                      </m:fPr>
                      <m:num>
                        <m:rad>
                          <m:radPr>
                            <m:degHide m:val="on"/>
                            <m:ctrlPr>
                              <a:rPr lang="nl-NL" i="1" dirty="0" smtClean="0">
                                <a:latin typeface="Cambria Math" panose="02040503050406030204" pitchFamily="18" charset="0"/>
                              </a:rPr>
                            </m:ctrlPr>
                          </m:radPr>
                          <m:deg/>
                          <m:e>
                            <m:r>
                              <a:rPr lang="nl-NL" i="1" dirty="0" smtClean="0">
                                <a:latin typeface="Cambria Math" panose="02040503050406030204" pitchFamily="18" charset="0"/>
                              </a:rPr>
                              <m:t>𝑘</m:t>
                            </m:r>
                          </m:e>
                        </m:rad>
                      </m:num>
                      <m:den>
                        <m:r>
                          <a:rPr lang="nl-NL" i="1" dirty="0" smtClean="0">
                            <a:latin typeface="Cambria Math" panose="02040503050406030204" pitchFamily="18" charset="0"/>
                          </a:rPr>
                          <m:t>30</m:t>
                        </m:r>
                      </m:den>
                    </m:f>
                    <m:r>
                      <a:rPr lang="nl-NL" i="1" dirty="0" smtClean="0">
                        <a:latin typeface="Cambria Math" panose="02040503050406030204" pitchFamily="18" charset="0"/>
                      </a:rPr>
                      <m:t> </m:t>
                    </m:r>
                  </m:oMath>
                </a14:m>
                <a:r>
                  <a:rPr lang="nl-NL" dirty="0"/>
                  <a:t>	(Huisman, </a:t>
                </a:r>
                <a:r>
                  <a:rPr lang="nl-NL" dirty="0" err="1"/>
                  <a:t>empirical</a:t>
                </a:r>
                <a:r>
                  <a:rPr lang="nl-NL" dirty="0"/>
                  <a:t>)</a:t>
                </a:r>
              </a:p>
              <a:p>
                <a:pPr marL="342797" indent="-342797"/>
                <a:endParaRPr lang="nl-NL" i="1" dirty="0">
                  <a:latin typeface="Cambria Math" panose="02040503050406030204" pitchFamily="18" charset="0"/>
                </a:endParaRPr>
              </a:p>
              <a:p>
                <a:pPr marL="342797" indent="-342797"/>
                <a:endParaRPr lang="nl-NL" i="1" dirty="0">
                  <a:latin typeface="Cambria Math" panose="02040503050406030204" pitchFamily="18" charset="0"/>
                </a:endParaRPr>
              </a:p>
              <a:p>
                <a:pPr marL="342797" indent="-342797"/>
                <a:endParaRPr lang="nl-NL" i="1" dirty="0">
                  <a:latin typeface="Cambria Math" panose="02040503050406030204" pitchFamily="18" charset="0"/>
                </a:endParaRPr>
              </a:p>
              <a:p>
                <a:pPr marL="342797" indent="-342797"/>
                <a:endParaRPr lang="nl-NL" i="1" dirty="0">
                  <a:latin typeface="Cambria Math" panose="02040503050406030204" pitchFamily="18" charset="0"/>
                </a:endParaRPr>
              </a:p>
              <a:p>
                <a:pPr marL="342797" indent="-342797"/>
                <a:endParaRPr lang="nl-NL" i="1" dirty="0">
                  <a:latin typeface="Cambria Math" panose="02040503050406030204" pitchFamily="18" charset="0"/>
                </a:endParaRPr>
              </a:p>
              <a:p>
                <a:pPr marL="342797" indent="-342797"/>
                <a14:m>
                  <m:oMath xmlns:m="http://schemas.openxmlformats.org/officeDocument/2006/math">
                    <m:sSub>
                      <m:sSubPr>
                        <m:ctrlPr>
                          <a:rPr lang="nl-NL" i="1" smtClean="0">
                            <a:latin typeface="Cambria Math" panose="02040503050406030204" pitchFamily="18" charset="0"/>
                          </a:rPr>
                        </m:ctrlPr>
                      </m:sSubPr>
                      <m:e>
                        <m:r>
                          <a:rPr lang="nl-NL" i="1" smtClean="0">
                            <a:latin typeface="Cambria Math" panose="02040503050406030204" pitchFamily="18" charset="0"/>
                          </a:rPr>
                          <m:t>𝑄</m:t>
                        </m:r>
                      </m:e>
                      <m:sub>
                        <m:r>
                          <a:rPr lang="nl-NL" i="1" smtClean="0">
                            <a:latin typeface="Cambria Math" panose="02040503050406030204" pitchFamily="18" charset="0"/>
                          </a:rPr>
                          <m:t>𝑚𝑎𝑥</m:t>
                        </m:r>
                      </m:sub>
                    </m:sSub>
                    <m:r>
                      <a:rPr lang="nl-NL" i="1" smtClean="0">
                        <a:latin typeface="Cambria Math" panose="02040503050406030204" pitchFamily="18" charset="0"/>
                      </a:rPr>
                      <m:t>=</m:t>
                    </m:r>
                    <m:sSub>
                      <m:sSubPr>
                        <m:ctrlPr>
                          <a:rPr lang="nl-NL" i="1" smtClean="0">
                            <a:latin typeface="Cambria Math" panose="02040503050406030204" pitchFamily="18" charset="0"/>
                          </a:rPr>
                        </m:ctrlPr>
                      </m:sSubPr>
                      <m:e>
                        <m:r>
                          <a:rPr lang="nl-NL" i="1" smtClean="0">
                            <a:latin typeface="Cambria Math" panose="02040503050406030204" pitchFamily="18" charset="0"/>
                          </a:rPr>
                          <m:t>𝑞</m:t>
                        </m:r>
                      </m:e>
                      <m:sub>
                        <m:r>
                          <a:rPr lang="nl-NL" i="1" smtClean="0">
                            <a:latin typeface="Cambria Math" panose="02040503050406030204" pitchFamily="18" charset="0"/>
                          </a:rPr>
                          <m:t>𝑚𝑎𝑥</m:t>
                        </m:r>
                      </m:sub>
                    </m:sSub>
                    <m:r>
                      <a:rPr lang="nl-NL" i="1" smtClean="0">
                        <a:latin typeface="Cambria Math" panose="02040503050406030204" pitchFamily="18" charset="0"/>
                      </a:rPr>
                      <m:t>∗2</m:t>
                    </m:r>
                    <m:r>
                      <a:rPr lang="nl-NL" i="1" smtClean="0">
                        <a:latin typeface="Cambria Math" panose="02040503050406030204" pitchFamily="18" charset="0"/>
                      </a:rPr>
                      <m:t>𝐿</m:t>
                    </m:r>
                    <m:r>
                      <a:rPr lang="nl-NL" i="1" smtClean="0">
                        <a:latin typeface="Cambria Math" panose="02040503050406030204" pitchFamily="18" charset="0"/>
                        <a:ea typeface="Cambria Math" panose="02040503050406030204" pitchFamily="18" charset="0"/>
                      </a:rPr>
                      <m:t>𝜋</m:t>
                    </m:r>
                    <m:sSub>
                      <m:sSubPr>
                        <m:ctrlPr>
                          <a:rPr lang="nl-NL" i="1" smtClean="0">
                            <a:latin typeface="Cambria Math" panose="02040503050406030204" pitchFamily="18" charset="0"/>
                            <a:ea typeface="Cambria Math" panose="02040503050406030204" pitchFamily="18" charset="0"/>
                          </a:rPr>
                        </m:ctrlPr>
                      </m:sSubPr>
                      <m:e>
                        <m:r>
                          <a:rPr lang="nl-NL" i="1" smtClean="0">
                            <a:latin typeface="Cambria Math" panose="02040503050406030204" pitchFamily="18" charset="0"/>
                            <a:ea typeface="Cambria Math" panose="02040503050406030204" pitchFamily="18" charset="0"/>
                          </a:rPr>
                          <m:t>𝑟</m:t>
                        </m:r>
                      </m:e>
                      <m:sub>
                        <m:r>
                          <a:rPr lang="nl-NL" i="1" smtClean="0">
                            <a:latin typeface="Cambria Math" panose="02040503050406030204" pitchFamily="18" charset="0"/>
                            <a:ea typeface="Cambria Math" panose="02040503050406030204" pitchFamily="18" charset="0"/>
                          </a:rPr>
                          <m:t>𝑤𝑒𝑙𝑙</m:t>
                        </m:r>
                      </m:sub>
                    </m:sSub>
                  </m:oMath>
                </a14:m>
                <a:endParaRPr lang="nl-NL" dirty="0"/>
              </a:p>
              <a:p>
                <a:pPr marL="882635" lvl="3" indent="-342797"/>
                <a:r>
                  <a:rPr lang="nl-NL" sz="1799" i="1" dirty="0"/>
                  <a:t>L</a:t>
                </a:r>
                <a:r>
                  <a:rPr lang="nl-NL" sz="1799" dirty="0"/>
                  <a:t> = screen </a:t>
                </a:r>
                <a:r>
                  <a:rPr lang="nl-NL" sz="1799" dirty="0" err="1"/>
                  <a:t>length</a:t>
                </a:r>
                <a:r>
                  <a:rPr lang="nl-NL" sz="1799" dirty="0"/>
                  <a:t> (m)</a:t>
                </a:r>
              </a:p>
              <a:p>
                <a:pPr marL="882635" lvl="3" indent="-342797"/>
                <a:r>
                  <a:rPr lang="nl-NL" sz="1799" i="1" dirty="0" err="1"/>
                  <a:t>r</a:t>
                </a:r>
                <a:r>
                  <a:rPr lang="nl-NL" sz="1799" i="1" baseline="-25000" dirty="0" err="1"/>
                  <a:t>well</a:t>
                </a:r>
                <a:r>
                  <a:rPr lang="nl-NL" sz="1799" i="1" dirty="0"/>
                  <a:t> </a:t>
                </a:r>
                <a:r>
                  <a:rPr lang="nl-NL" sz="1799" dirty="0"/>
                  <a:t>= well radius (m)</a:t>
                </a:r>
              </a:p>
              <a:p>
                <a:pPr marL="882635" lvl="3" indent="-342797"/>
                <a:r>
                  <a:rPr lang="nl-NL" sz="1799" i="1" dirty="0"/>
                  <a:t>k</a:t>
                </a:r>
                <a:r>
                  <a:rPr lang="nl-NL" sz="1799" dirty="0"/>
                  <a:t> = </a:t>
                </a:r>
                <a:r>
                  <a:rPr lang="nl-NL" sz="1799" dirty="0" err="1"/>
                  <a:t>hydraulic</a:t>
                </a:r>
                <a:r>
                  <a:rPr lang="nl-NL" sz="1799" dirty="0"/>
                  <a:t> </a:t>
                </a:r>
                <a:r>
                  <a:rPr lang="nl-NL" sz="1799" dirty="0" err="1"/>
                  <a:t>conductivity</a:t>
                </a:r>
                <a:r>
                  <a:rPr lang="nl-NL" sz="1799" dirty="0"/>
                  <a:t> (in </a:t>
                </a:r>
                <a:r>
                  <a:rPr lang="nl-NL" sz="1799" b="1" u="sng" dirty="0"/>
                  <a:t>m/s</a:t>
                </a:r>
                <a:r>
                  <a:rPr lang="nl-NL" sz="1799" dirty="0"/>
                  <a:t>)</a:t>
                </a:r>
              </a:p>
              <a:p>
                <a:pPr lvl="3" indent="0">
                  <a:buFont typeface="Arial" panose="020B0604020202020204" pitchFamily="34" charset="0"/>
                  <a:buNone/>
                </a:pPr>
                <a:endParaRPr lang="nl-NL" sz="1000" dirty="0"/>
              </a:p>
              <a:p>
                <a:pPr lvl="3" indent="0">
                  <a:buFont typeface="Arial" panose="020B0604020202020204" pitchFamily="34" charset="0"/>
                  <a:buNone/>
                </a:pPr>
                <a:endParaRPr lang="nl-NL" sz="1000" dirty="0"/>
              </a:p>
              <a:p>
                <a:pPr lvl="3" indent="0">
                  <a:buFont typeface="Arial" panose="020B0604020202020204" pitchFamily="34" charset="0"/>
                  <a:buNone/>
                </a:pPr>
                <a:r>
                  <a:rPr lang="nl-NL" sz="1000" dirty="0"/>
                  <a:t>Van der Schans &amp; Meerkerk (2019): </a:t>
                </a:r>
                <a:r>
                  <a:rPr lang="nl-NL" sz="1000" dirty="0">
                    <a:hlinkClick r:id="rId3"/>
                  </a:rPr>
                  <a:t>https://library.kwrwater.nl/publication/60518580/</a:t>
                </a:r>
                <a:r>
                  <a:rPr lang="nl-NL" sz="1000" dirty="0"/>
                  <a:t> </a:t>
                </a:r>
              </a:p>
              <a:p>
                <a:pPr lvl="3" indent="0">
                  <a:buFont typeface="Arial" panose="020B0604020202020204" pitchFamily="34" charset="0"/>
                  <a:buNone/>
                </a:pPr>
                <a:r>
                  <a:rPr lang="nl-NL" sz="1000" dirty="0"/>
                  <a:t>Olsthoorn (1976): </a:t>
                </a:r>
                <a:r>
                  <a:rPr lang="nl-NL" sz="1000" dirty="0">
                    <a:hlinkClick r:id="rId4"/>
                  </a:rPr>
                  <a:t>https://edepot.wur.nl/403280</a:t>
                </a:r>
                <a:r>
                  <a:rPr lang="nl-NL" sz="1000" dirty="0"/>
                  <a:t> </a:t>
                </a:r>
              </a:p>
              <a:p>
                <a:endParaRPr lang="nl-NL" dirty="0"/>
              </a:p>
            </p:txBody>
          </p:sp>
        </mc:Choice>
        <mc:Fallback xmlns="">
          <p:sp>
            <p:nvSpPr>
              <p:cNvPr id="3" name="Content Placeholder 3">
                <a:extLst>
                  <a:ext uri="{FF2B5EF4-FFF2-40B4-BE49-F238E27FC236}">
                    <a16:creationId xmlns:a16="http://schemas.microsoft.com/office/drawing/2014/main" id="{1D7D5238-D5D6-2DB1-5635-14EC5D63EC34}"/>
                  </a:ext>
                </a:extLst>
              </p:cNvPr>
              <p:cNvSpPr txBox="1">
                <a:spLocks noRot="1" noChangeAspect="1" noMove="1" noResize="1" noEditPoints="1" noAdjustHandles="1" noChangeArrowheads="1" noChangeShapeType="1" noTextEdit="1"/>
              </p:cNvSpPr>
              <p:nvPr/>
            </p:nvSpPr>
            <p:spPr>
              <a:xfrm>
                <a:off x="1737635" y="2409579"/>
                <a:ext cx="8422793" cy="3882309"/>
              </a:xfrm>
              <a:prstGeom prst="rect">
                <a:avLst/>
              </a:prstGeom>
              <a:blipFill>
                <a:blip r:embed="rId5"/>
                <a:stretch>
                  <a:fillRect/>
                </a:stretch>
              </a:blipFill>
            </p:spPr>
            <p:txBody>
              <a:bodyPr/>
              <a:lstStyle/>
              <a:p>
                <a:r>
                  <a:rPr lang="nl-NL">
                    <a:noFill/>
                  </a:rPr>
                  <a:t> </a:t>
                </a:r>
              </a:p>
            </p:txBody>
          </p:sp>
        </mc:Fallback>
      </mc:AlternateContent>
    </p:spTree>
    <p:extLst>
      <p:ext uri="{BB962C8B-B14F-4D97-AF65-F5344CB8AC3E}">
        <p14:creationId xmlns:p14="http://schemas.microsoft.com/office/powerpoint/2010/main" val="39182910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B94833E-D087-03F9-0654-0FE75A0DF190}"/>
              </a:ext>
            </a:extLst>
          </p:cNvPr>
          <p:cNvSpPr>
            <a:spLocks noGrp="1"/>
          </p:cNvSpPr>
          <p:nvPr>
            <p:ph type="title"/>
          </p:nvPr>
        </p:nvSpPr>
        <p:spPr>
          <a:xfrm>
            <a:off x="1371597" y="348865"/>
            <a:ext cx="10044023" cy="877729"/>
          </a:xfrm>
        </p:spPr>
        <p:txBody>
          <a:bodyPr anchor="ctr">
            <a:normAutofit/>
          </a:bodyPr>
          <a:lstStyle/>
          <a:p>
            <a:r>
              <a:rPr lang="en-GB" sz="4000" dirty="0">
                <a:solidFill>
                  <a:srgbClr val="FFFFFF"/>
                </a:solidFill>
              </a:rPr>
              <a:t>Soil compaction </a:t>
            </a:r>
            <a:endParaRPr lang="en-NL" sz="4000" dirty="0">
              <a:solidFill>
                <a:srgbClr val="FFFFFF"/>
              </a:solidFill>
            </a:endParaRPr>
          </a:p>
        </p:txBody>
      </p:sp>
      <mc:AlternateContent xmlns:mc="http://schemas.openxmlformats.org/markup-compatibility/2006" xmlns:a14="http://schemas.microsoft.com/office/drawing/2010/main">
        <mc:Choice Requires="a14">
          <p:sp>
            <p:nvSpPr>
              <p:cNvPr id="3" name="Content Placeholder 3">
                <a:extLst>
                  <a:ext uri="{FF2B5EF4-FFF2-40B4-BE49-F238E27FC236}">
                    <a16:creationId xmlns:a16="http://schemas.microsoft.com/office/drawing/2014/main" id="{9D2068AC-7B67-20D6-DB20-9395F347EC2A}"/>
                  </a:ext>
                </a:extLst>
              </p:cNvPr>
              <p:cNvSpPr txBox="1">
                <a:spLocks/>
              </p:cNvSpPr>
              <p:nvPr/>
            </p:nvSpPr>
            <p:spPr>
              <a:xfrm>
                <a:off x="168198" y="2413668"/>
                <a:ext cx="6881447" cy="388230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797" indent="-342797"/>
                <a:r>
                  <a:rPr lang="nl-NL" dirty="0"/>
                  <a:t>Koppejan: </a:t>
                </a:r>
                <a14:m>
                  <m:oMath xmlns:m="http://schemas.openxmlformats.org/officeDocument/2006/math">
                    <m:r>
                      <a:rPr lang="nl-NL" i="1" smtClean="0">
                        <a:latin typeface="Cambria Math" panose="02040503050406030204" pitchFamily="18" charset="0"/>
                      </a:rPr>
                      <m:t>𝑍</m:t>
                    </m:r>
                    <m:r>
                      <a:rPr lang="nl-NL" i="1" smtClean="0">
                        <a:latin typeface="Cambria Math" panose="02040503050406030204" pitchFamily="18" charset="0"/>
                      </a:rPr>
                      <m:t>=</m:t>
                    </m:r>
                    <m:r>
                      <a:rPr lang="nl-NL" i="1" smtClean="0">
                        <a:latin typeface="Cambria Math" panose="02040503050406030204" pitchFamily="18" charset="0"/>
                      </a:rPr>
                      <m:t>𝑑</m:t>
                    </m:r>
                    <m:d>
                      <m:dPr>
                        <m:ctrlPr>
                          <a:rPr lang="nl-NL" i="1" smtClean="0">
                            <a:latin typeface="Cambria Math" panose="02040503050406030204" pitchFamily="18" charset="0"/>
                          </a:rPr>
                        </m:ctrlPr>
                      </m:dPr>
                      <m:e>
                        <m:f>
                          <m:fPr>
                            <m:ctrlPr>
                              <a:rPr lang="nl-NL" i="1" smtClean="0">
                                <a:latin typeface="Cambria Math" panose="02040503050406030204" pitchFamily="18" charset="0"/>
                              </a:rPr>
                            </m:ctrlPr>
                          </m:fPr>
                          <m:num>
                            <m:r>
                              <a:rPr lang="nl-NL" i="1" smtClean="0">
                                <a:latin typeface="Cambria Math" panose="02040503050406030204" pitchFamily="18" charset="0"/>
                              </a:rPr>
                              <m:t>1</m:t>
                            </m:r>
                          </m:num>
                          <m:den>
                            <m:sSub>
                              <m:sSubPr>
                                <m:ctrlPr>
                                  <a:rPr lang="nl-NL" i="1" smtClean="0">
                                    <a:latin typeface="Cambria Math" panose="02040503050406030204" pitchFamily="18" charset="0"/>
                                  </a:rPr>
                                </m:ctrlPr>
                              </m:sSubPr>
                              <m:e>
                                <m:r>
                                  <a:rPr lang="nl-NL" i="1" smtClean="0">
                                    <a:latin typeface="Cambria Math" panose="02040503050406030204" pitchFamily="18" charset="0"/>
                                  </a:rPr>
                                  <m:t>𝐶</m:t>
                                </m:r>
                              </m:e>
                              <m:sub>
                                <m:r>
                                  <a:rPr lang="nl-NL" i="1" smtClean="0">
                                    <a:latin typeface="Cambria Math" panose="02040503050406030204" pitchFamily="18" charset="0"/>
                                  </a:rPr>
                                  <m:t>𝑝</m:t>
                                </m:r>
                              </m:sub>
                            </m:sSub>
                          </m:den>
                        </m:f>
                        <m:r>
                          <a:rPr lang="nl-NL" i="1" smtClean="0">
                            <a:latin typeface="Cambria Math" panose="02040503050406030204" pitchFamily="18" charset="0"/>
                          </a:rPr>
                          <m:t>+</m:t>
                        </m:r>
                        <m:f>
                          <m:fPr>
                            <m:ctrlPr>
                              <a:rPr lang="nl-NL" i="1" smtClean="0">
                                <a:latin typeface="Cambria Math" panose="02040503050406030204" pitchFamily="18" charset="0"/>
                              </a:rPr>
                            </m:ctrlPr>
                          </m:fPr>
                          <m:num>
                            <m:r>
                              <m:rPr>
                                <m:sty m:val="p"/>
                              </m:rPr>
                              <a:rPr lang="nl-NL" smtClean="0">
                                <a:latin typeface="Cambria Math" panose="02040503050406030204" pitchFamily="18" charset="0"/>
                              </a:rPr>
                              <m:t>log</m:t>
                            </m:r>
                            <m:d>
                              <m:dPr>
                                <m:ctrlPr>
                                  <a:rPr lang="nl-NL" i="1" smtClean="0">
                                    <a:latin typeface="Cambria Math" panose="02040503050406030204" pitchFamily="18" charset="0"/>
                                  </a:rPr>
                                </m:ctrlPr>
                              </m:dPr>
                              <m:e>
                                <m:r>
                                  <m:rPr>
                                    <m:sty m:val="p"/>
                                  </m:rPr>
                                  <a:rPr lang="nl-NL" smtClean="0">
                                    <a:latin typeface="Cambria Math" panose="02040503050406030204" pitchFamily="18" charset="0"/>
                                  </a:rPr>
                                  <m:t>t</m:t>
                                </m:r>
                              </m:e>
                            </m:d>
                          </m:num>
                          <m:den>
                            <m:sSub>
                              <m:sSubPr>
                                <m:ctrlPr>
                                  <a:rPr lang="nl-NL" i="1" smtClean="0">
                                    <a:latin typeface="Cambria Math" panose="02040503050406030204" pitchFamily="18" charset="0"/>
                                  </a:rPr>
                                </m:ctrlPr>
                              </m:sSubPr>
                              <m:e>
                                <m:r>
                                  <m:rPr>
                                    <m:sty m:val="p"/>
                                  </m:rPr>
                                  <a:rPr lang="nl-NL" smtClean="0">
                                    <a:latin typeface="Cambria Math" panose="02040503050406030204" pitchFamily="18" charset="0"/>
                                  </a:rPr>
                                  <m:t>C</m:t>
                                </m:r>
                              </m:e>
                              <m:sub>
                                <m:r>
                                  <m:rPr>
                                    <m:sty m:val="p"/>
                                  </m:rPr>
                                  <a:rPr lang="nl-NL" smtClean="0">
                                    <a:latin typeface="Cambria Math" panose="02040503050406030204" pitchFamily="18" charset="0"/>
                                  </a:rPr>
                                  <m:t>s</m:t>
                                </m:r>
                              </m:sub>
                            </m:sSub>
                          </m:den>
                        </m:f>
                      </m:e>
                    </m:d>
                    <m:r>
                      <m:rPr>
                        <m:sty m:val="p"/>
                      </m:rPr>
                      <a:rPr lang="nl-NL" smtClean="0">
                        <a:latin typeface="Cambria Math" panose="02040503050406030204" pitchFamily="18" charset="0"/>
                      </a:rPr>
                      <m:t>ln</m:t>
                    </m:r>
                    <m:d>
                      <m:dPr>
                        <m:ctrlPr>
                          <a:rPr lang="nl-NL" i="1" smtClean="0">
                            <a:latin typeface="Cambria Math" panose="02040503050406030204" pitchFamily="18" charset="0"/>
                          </a:rPr>
                        </m:ctrlPr>
                      </m:dPr>
                      <m:e>
                        <m:f>
                          <m:fPr>
                            <m:ctrlPr>
                              <a:rPr lang="nl-NL" i="1" smtClean="0">
                                <a:latin typeface="Cambria Math" panose="02040503050406030204" pitchFamily="18" charset="0"/>
                                <a:ea typeface="Cambria Math" panose="02040503050406030204" pitchFamily="18" charset="0"/>
                              </a:rPr>
                            </m:ctrlPr>
                          </m:fPr>
                          <m:num>
                            <m:r>
                              <m:rPr>
                                <m:sty m:val="p"/>
                              </m:rPr>
                              <a:rPr lang="el-GR" i="1" smtClean="0">
                                <a:latin typeface="Cambria Math" panose="02040503050406030204" pitchFamily="18" charset="0"/>
                                <a:ea typeface="Cambria Math" panose="02040503050406030204" pitchFamily="18" charset="0"/>
                              </a:rPr>
                              <m:t>φ</m:t>
                            </m:r>
                            <m:r>
                              <a:rPr lang="nl-NL" i="1" smtClean="0">
                                <a:latin typeface="Cambria Math" panose="02040503050406030204" pitchFamily="18" charset="0"/>
                                <a:ea typeface="Cambria Math" panose="02040503050406030204" pitchFamily="18" charset="0"/>
                              </a:rPr>
                              <m:t>+</m:t>
                            </m:r>
                            <m:f>
                              <m:fPr>
                                <m:ctrlPr>
                                  <a:rPr lang="nl-NL" i="1" smtClean="0">
                                    <a:latin typeface="Cambria Math" panose="02040503050406030204" pitchFamily="18" charset="0"/>
                                    <a:ea typeface="Cambria Math" panose="02040503050406030204" pitchFamily="18" charset="0"/>
                                  </a:rPr>
                                </m:ctrlPr>
                              </m:fPr>
                              <m:num>
                                <m:r>
                                  <a:rPr lang="nl-NL" i="1" smtClean="0">
                                    <a:latin typeface="Cambria Math" panose="02040503050406030204" pitchFamily="18" charset="0"/>
                                    <a:ea typeface="Cambria Math" panose="02040503050406030204" pitchFamily="18" charset="0"/>
                                  </a:rPr>
                                  <m:t>1</m:t>
                                </m:r>
                              </m:num>
                              <m:den>
                                <m:r>
                                  <a:rPr lang="nl-NL" i="1" smtClean="0">
                                    <a:latin typeface="Cambria Math" panose="02040503050406030204" pitchFamily="18" charset="0"/>
                                    <a:ea typeface="Cambria Math" panose="02040503050406030204" pitchFamily="18" charset="0"/>
                                  </a:rPr>
                                  <m:t>2</m:t>
                                </m:r>
                              </m:den>
                            </m:f>
                            <m:r>
                              <a:rPr lang="nl-NL" i="1" smtClean="0">
                                <a:latin typeface="Cambria Math" panose="02040503050406030204" pitchFamily="18" charset="0"/>
                                <a:ea typeface="Cambria Math" panose="02040503050406030204" pitchFamily="18" charset="0"/>
                              </a:rPr>
                              <m:t>𝑑</m:t>
                            </m:r>
                            <m:r>
                              <a:rPr lang="nl-NL" i="1" smtClean="0">
                                <a:latin typeface="Cambria Math" panose="02040503050406030204" pitchFamily="18" charset="0"/>
                                <a:ea typeface="Cambria Math" panose="02040503050406030204" pitchFamily="18" charset="0"/>
                              </a:rPr>
                              <m:t>𝜑</m:t>
                            </m:r>
                          </m:num>
                          <m:den>
                            <m:r>
                              <a:rPr lang="nl-NL" i="1" smtClean="0">
                                <a:latin typeface="Cambria Math" panose="02040503050406030204" pitchFamily="18" charset="0"/>
                                <a:ea typeface="Cambria Math" panose="02040503050406030204" pitchFamily="18" charset="0"/>
                              </a:rPr>
                              <m:t>𝜑</m:t>
                            </m:r>
                          </m:den>
                        </m:f>
                      </m:e>
                    </m:d>
                  </m:oMath>
                </a14:m>
                <a:endParaRPr lang="nl-NL" dirty="0">
                  <a:latin typeface="Cambria Math" panose="02040503050406030204" pitchFamily="18" charset="0"/>
                </a:endParaRPr>
              </a:p>
              <a:p>
                <a:pPr marL="882635" lvl="3" indent="-342797"/>
                <a:r>
                  <a:rPr lang="nl-NL" sz="1799" i="1" dirty="0">
                    <a:latin typeface="Cambria Math" panose="02040503050406030204" pitchFamily="18" charset="0"/>
                  </a:rPr>
                  <a:t>Z</a:t>
                </a:r>
                <a:r>
                  <a:rPr lang="nl-NL" sz="1799" dirty="0">
                    <a:latin typeface="Cambria Math" panose="02040503050406030204" pitchFamily="18" charset="0"/>
                  </a:rPr>
                  <a:t> = </a:t>
                </a:r>
                <a:r>
                  <a:rPr lang="nl-NL" sz="1799" dirty="0" err="1">
                    <a:latin typeface="Cambria Math" panose="02040503050406030204" pitchFamily="18" charset="0"/>
                  </a:rPr>
                  <a:t>soil</a:t>
                </a:r>
                <a:r>
                  <a:rPr lang="nl-NL" sz="1799" dirty="0">
                    <a:latin typeface="Cambria Math" panose="02040503050406030204" pitchFamily="18" charset="0"/>
                  </a:rPr>
                  <a:t> </a:t>
                </a:r>
                <a:r>
                  <a:rPr lang="nl-NL" sz="1799" dirty="0" err="1">
                    <a:latin typeface="Cambria Math" panose="02040503050406030204" pitchFamily="18" charset="0"/>
                  </a:rPr>
                  <a:t>compaction</a:t>
                </a:r>
                <a:r>
                  <a:rPr lang="nl-NL" sz="1799" dirty="0">
                    <a:latin typeface="Cambria Math" panose="02040503050406030204" pitchFamily="18" charset="0"/>
                  </a:rPr>
                  <a:t> (m)</a:t>
                </a:r>
              </a:p>
              <a:p>
                <a:pPr marL="882635" lvl="3" indent="-342797"/>
                <a:r>
                  <a:rPr lang="nl-NL" sz="1799" i="1" dirty="0">
                    <a:latin typeface="Cambria Math" panose="02040503050406030204" pitchFamily="18" charset="0"/>
                  </a:rPr>
                  <a:t>d</a:t>
                </a:r>
                <a:r>
                  <a:rPr lang="nl-NL" sz="1799" dirty="0">
                    <a:latin typeface="Cambria Math" panose="02040503050406030204" pitchFamily="18" charset="0"/>
                  </a:rPr>
                  <a:t> = </a:t>
                </a:r>
                <a:r>
                  <a:rPr lang="nl-NL" sz="1799" dirty="0" err="1">
                    <a:latin typeface="Cambria Math" panose="02040503050406030204" pitchFamily="18" charset="0"/>
                  </a:rPr>
                  <a:t>thickness</a:t>
                </a:r>
                <a:r>
                  <a:rPr lang="nl-NL" sz="1799" dirty="0">
                    <a:latin typeface="Cambria Math" panose="02040503050406030204" pitchFamily="18" charset="0"/>
                  </a:rPr>
                  <a:t> of </a:t>
                </a:r>
                <a:r>
                  <a:rPr lang="nl-NL" sz="1799" dirty="0" err="1">
                    <a:latin typeface="Cambria Math" panose="02040503050406030204" pitchFamily="18" charset="0"/>
                  </a:rPr>
                  <a:t>confining</a:t>
                </a:r>
                <a:r>
                  <a:rPr lang="nl-NL" sz="1799" dirty="0">
                    <a:latin typeface="Cambria Math" panose="02040503050406030204" pitchFamily="18" charset="0"/>
                  </a:rPr>
                  <a:t> layer (m)</a:t>
                </a:r>
              </a:p>
              <a:p>
                <a:pPr marL="882635" lvl="3" indent="-342797"/>
                <a:r>
                  <a:rPr lang="nl-NL" sz="1799" i="1" dirty="0" err="1">
                    <a:latin typeface="Cambria Math" panose="02040503050406030204" pitchFamily="18" charset="0"/>
                  </a:rPr>
                  <a:t>C</a:t>
                </a:r>
                <a:r>
                  <a:rPr lang="nl-NL" sz="1799" i="1" baseline="-25000" dirty="0" err="1">
                    <a:latin typeface="Cambria Math" panose="02040503050406030204" pitchFamily="18" charset="0"/>
                  </a:rPr>
                  <a:t>p</a:t>
                </a:r>
                <a:r>
                  <a:rPr lang="nl-NL" sz="1799" dirty="0">
                    <a:latin typeface="Cambria Math" panose="02040503050406030204" pitchFamily="18" charset="0"/>
                  </a:rPr>
                  <a:t> = </a:t>
                </a:r>
                <a:r>
                  <a:rPr lang="nl-NL" sz="1799" dirty="0" err="1">
                    <a:latin typeface="Cambria Math" panose="02040503050406030204" pitchFamily="18" charset="0"/>
                  </a:rPr>
                  <a:t>primary</a:t>
                </a:r>
                <a:r>
                  <a:rPr lang="nl-NL" sz="1799" dirty="0">
                    <a:latin typeface="Cambria Math" panose="02040503050406030204" pitchFamily="18" charset="0"/>
                  </a:rPr>
                  <a:t> </a:t>
                </a:r>
                <a:r>
                  <a:rPr lang="nl-NL" sz="1799" dirty="0" err="1">
                    <a:latin typeface="Cambria Math" panose="02040503050406030204" pitchFamily="18" charset="0"/>
                  </a:rPr>
                  <a:t>compaction</a:t>
                </a:r>
                <a:r>
                  <a:rPr lang="nl-NL" sz="1799" dirty="0">
                    <a:latin typeface="Cambria Math" panose="02040503050406030204" pitchFamily="18" charset="0"/>
                  </a:rPr>
                  <a:t> constant (-)</a:t>
                </a:r>
              </a:p>
              <a:p>
                <a:pPr marL="882635" lvl="3" indent="-342797"/>
                <a:r>
                  <a:rPr lang="nl-NL" sz="1799" i="1" dirty="0">
                    <a:latin typeface="Cambria Math" panose="02040503050406030204" pitchFamily="18" charset="0"/>
                  </a:rPr>
                  <a:t>C</a:t>
                </a:r>
                <a:r>
                  <a:rPr lang="nl-NL" sz="1799" i="1" baseline="-25000" dirty="0">
                    <a:latin typeface="Cambria Math" panose="02040503050406030204" pitchFamily="18" charset="0"/>
                  </a:rPr>
                  <a:t>s</a:t>
                </a:r>
                <a:r>
                  <a:rPr lang="nl-NL" sz="1799" dirty="0">
                    <a:latin typeface="Cambria Math" panose="02040503050406030204" pitchFamily="18" charset="0"/>
                  </a:rPr>
                  <a:t> = </a:t>
                </a:r>
                <a:r>
                  <a:rPr lang="nl-NL" sz="1799" dirty="0" err="1">
                    <a:latin typeface="Cambria Math" panose="02040503050406030204" pitchFamily="18" charset="0"/>
                  </a:rPr>
                  <a:t>secular</a:t>
                </a:r>
                <a:r>
                  <a:rPr lang="nl-NL" sz="1799" dirty="0">
                    <a:latin typeface="Cambria Math" panose="02040503050406030204" pitchFamily="18" charset="0"/>
                  </a:rPr>
                  <a:t> </a:t>
                </a:r>
                <a:r>
                  <a:rPr lang="nl-NL" sz="1799" dirty="0" err="1">
                    <a:latin typeface="Cambria Math" panose="02040503050406030204" pitchFamily="18" charset="0"/>
                  </a:rPr>
                  <a:t>compaction</a:t>
                </a:r>
                <a:r>
                  <a:rPr lang="nl-NL" sz="1799" dirty="0">
                    <a:latin typeface="Cambria Math" panose="02040503050406030204" pitchFamily="18" charset="0"/>
                  </a:rPr>
                  <a:t> constant (-)</a:t>
                </a:r>
              </a:p>
              <a:p>
                <a:pPr marL="882635" lvl="3" indent="-342797"/>
                <a:r>
                  <a:rPr lang="el-GR" sz="1799" i="1" dirty="0">
                    <a:latin typeface="Cambria Math" panose="02040503050406030204" pitchFamily="18" charset="0"/>
                  </a:rPr>
                  <a:t>Φ</a:t>
                </a:r>
                <a:r>
                  <a:rPr lang="nl-NL" sz="1799" dirty="0">
                    <a:latin typeface="Cambria Math" panose="02040503050406030204" pitchFamily="18" charset="0"/>
                  </a:rPr>
                  <a:t> = </a:t>
                </a:r>
                <a:r>
                  <a:rPr lang="nl-NL" sz="1799" dirty="0" err="1">
                    <a:latin typeface="Cambria Math" panose="02040503050406030204" pitchFamily="18" charset="0"/>
                  </a:rPr>
                  <a:t>pore</a:t>
                </a:r>
                <a:r>
                  <a:rPr lang="nl-NL" sz="1799" dirty="0">
                    <a:latin typeface="Cambria Math" panose="02040503050406030204" pitchFamily="18" charset="0"/>
                  </a:rPr>
                  <a:t> </a:t>
                </a:r>
                <a:r>
                  <a:rPr lang="nl-NL" sz="1799" dirty="0" err="1">
                    <a:latin typeface="Cambria Math" panose="02040503050406030204" pitchFamily="18" charset="0"/>
                  </a:rPr>
                  <a:t>pressure</a:t>
                </a:r>
                <a:r>
                  <a:rPr lang="nl-NL" sz="1799" dirty="0">
                    <a:latin typeface="Cambria Math" panose="02040503050406030204" pitchFamily="18" charset="0"/>
                  </a:rPr>
                  <a:t> (</a:t>
                </a:r>
                <a:r>
                  <a:rPr lang="nl-NL" sz="1799" dirty="0" err="1">
                    <a:latin typeface="Cambria Math" panose="02040503050406030204" pitchFamily="18" charset="0"/>
                  </a:rPr>
                  <a:t>kN</a:t>
                </a:r>
                <a:r>
                  <a:rPr lang="nl-NL" sz="1799" dirty="0">
                    <a:latin typeface="Cambria Math" panose="02040503050406030204" pitchFamily="18" charset="0"/>
                  </a:rPr>
                  <a:t>/m</a:t>
                </a:r>
                <a:r>
                  <a:rPr lang="nl-NL" sz="1799" baseline="30000" dirty="0">
                    <a:latin typeface="Cambria Math" panose="02040503050406030204" pitchFamily="18" charset="0"/>
                  </a:rPr>
                  <a:t>2</a:t>
                </a:r>
                <a:r>
                  <a:rPr lang="nl-NL" sz="1799" dirty="0">
                    <a:latin typeface="Cambria Math" panose="02040503050406030204" pitchFamily="18" charset="0"/>
                  </a:rPr>
                  <a:t>)</a:t>
                </a:r>
              </a:p>
              <a:p>
                <a:pPr marL="882635" lvl="3" indent="-342797"/>
                <a:r>
                  <a:rPr lang="nl-NL" sz="1799" i="1" dirty="0">
                    <a:latin typeface="Cambria Math" panose="02040503050406030204" pitchFamily="18" charset="0"/>
                  </a:rPr>
                  <a:t>d</a:t>
                </a:r>
                <a:r>
                  <a:rPr lang="el-GR" sz="1799" i="1" dirty="0">
                    <a:latin typeface="Cambria Math" panose="02040503050406030204" pitchFamily="18" charset="0"/>
                  </a:rPr>
                  <a:t>Φ</a:t>
                </a:r>
                <a:r>
                  <a:rPr lang="nl-NL" sz="1799" i="1" dirty="0">
                    <a:latin typeface="Cambria Math" panose="02040503050406030204" pitchFamily="18" charset="0"/>
                  </a:rPr>
                  <a:t> </a:t>
                </a:r>
                <a:r>
                  <a:rPr lang="nl-NL" sz="1799" dirty="0">
                    <a:latin typeface="Cambria Math" panose="02040503050406030204" pitchFamily="18" charset="0"/>
                  </a:rPr>
                  <a:t>= change of </a:t>
                </a:r>
                <a:r>
                  <a:rPr lang="nl-NL" sz="1799" dirty="0" err="1">
                    <a:latin typeface="Cambria Math" panose="02040503050406030204" pitchFamily="18" charset="0"/>
                  </a:rPr>
                  <a:t>pore</a:t>
                </a:r>
                <a:r>
                  <a:rPr lang="nl-NL" sz="1799" dirty="0">
                    <a:latin typeface="Cambria Math" panose="02040503050406030204" pitchFamily="18" charset="0"/>
                  </a:rPr>
                  <a:t> </a:t>
                </a:r>
                <a:r>
                  <a:rPr lang="nl-NL" sz="1799" dirty="0" err="1">
                    <a:latin typeface="Cambria Math" panose="02040503050406030204" pitchFamily="18" charset="0"/>
                  </a:rPr>
                  <a:t>pressure</a:t>
                </a:r>
                <a:r>
                  <a:rPr lang="nl-NL" sz="1799" dirty="0">
                    <a:latin typeface="Cambria Math" panose="02040503050406030204" pitchFamily="18" charset="0"/>
                  </a:rPr>
                  <a:t> (</a:t>
                </a:r>
                <a:r>
                  <a:rPr lang="nl-NL" sz="1799" dirty="0" err="1">
                    <a:latin typeface="Cambria Math" panose="02040503050406030204" pitchFamily="18" charset="0"/>
                  </a:rPr>
                  <a:t>kN</a:t>
                </a:r>
                <a:r>
                  <a:rPr lang="nl-NL" sz="1799" dirty="0">
                    <a:latin typeface="Cambria Math" panose="02040503050406030204" pitchFamily="18" charset="0"/>
                  </a:rPr>
                  <a:t>/m</a:t>
                </a:r>
                <a:r>
                  <a:rPr lang="nl-NL" sz="1799" baseline="30000" dirty="0">
                    <a:latin typeface="Cambria Math" panose="02040503050406030204" pitchFamily="18" charset="0"/>
                  </a:rPr>
                  <a:t>2</a:t>
                </a:r>
                <a:r>
                  <a:rPr lang="nl-NL" sz="1799" dirty="0">
                    <a:latin typeface="Cambria Math" panose="02040503050406030204" pitchFamily="18" charset="0"/>
                  </a:rPr>
                  <a:t>)</a:t>
                </a:r>
              </a:p>
              <a:p>
                <a:pPr marL="882635" lvl="3" indent="-342797"/>
                <a:r>
                  <a:rPr lang="nl-NL" sz="1799" i="1" dirty="0">
                    <a:latin typeface="Cambria Math" panose="02040503050406030204" pitchFamily="18" charset="0"/>
                  </a:rPr>
                  <a:t>t </a:t>
                </a:r>
                <a:r>
                  <a:rPr lang="nl-NL" sz="1799" dirty="0">
                    <a:latin typeface="Cambria Math" panose="02040503050406030204" pitchFamily="18" charset="0"/>
                  </a:rPr>
                  <a:t>= time (</a:t>
                </a:r>
                <a:r>
                  <a:rPr lang="nl-NL" sz="1799" dirty="0" err="1">
                    <a:latin typeface="Cambria Math" panose="02040503050406030204" pitchFamily="18" charset="0"/>
                  </a:rPr>
                  <a:t>days</a:t>
                </a:r>
                <a:r>
                  <a:rPr lang="nl-NL" sz="1799" dirty="0">
                    <a:latin typeface="Cambria Math" panose="02040503050406030204" pitchFamily="18" charset="0"/>
                  </a:rPr>
                  <a:t>)</a:t>
                </a:r>
              </a:p>
              <a:p>
                <a:endParaRPr lang="nl-NL" dirty="0">
                  <a:latin typeface="Cambria Math" panose="02040503050406030204" pitchFamily="18" charset="0"/>
                </a:endParaRPr>
              </a:p>
              <a:p>
                <a:pPr marL="342797" indent="-342797"/>
                <a:endParaRPr lang="nl-NL" dirty="0">
                  <a:latin typeface="Cambria Math" panose="02040503050406030204" pitchFamily="18" charset="0"/>
                </a:endParaRPr>
              </a:p>
              <a:p>
                <a:endParaRPr lang="nl-NL" dirty="0">
                  <a:latin typeface="Cambria Math" panose="02040503050406030204" pitchFamily="18" charset="0"/>
                </a:endParaRPr>
              </a:p>
              <a:p>
                <a:pPr marL="342797" indent="-342797"/>
                <a:endParaRPr lang="nl-NL" dirty="0">
                  <a:latin typeface="Cambria Math" panose="02040503050406030204" pitchFamily="18" charset="0"/>
                </a:endParaRPr>
              </a:p>
              <a:p>
                <a:endParaRPr lang="nl-NL" dirty="0">
                  <a:latin typeface="Cambria Math" panose="02040503050406030204" pitchFamily="18" charset="0"/>
                </a:endParaRPr>
              </a:p>
              <a:p>
                <a:endParaRPr lang="nl-NL" dirty="0"/>
              </a:p>
            </p:txBody>
          </p:sp>
        </mc:Choice>
        <mc:Fallback xmlns="">
          <p:sp>
            <p:nvSpPr>
              <p:cNvPr id="3" name="Content Placeholder 3">
                <a:extLst>
                  <a:ext uri="{FF2B5EF4-FFF2-40B4-BE49-F238E27FC236}">
                    <a16:creationId xmlns:a16="http://schemas.microsoft.com/office/drawing/2014/main" id="{9D2068AC-7B67-20D6-DB20-9395F347EC2A}"/>
                  </a:ext>
                </a:extLst>
              </p:cNvPr>
              <p:cNvSpPr txBox="1">
                <a:spLocks noRot="1" noChangeAspect="1" noMove="1" noResize="1" noEditPoints="1" noAdjustHandles="1" noChangeArrowheads="1" noChangeShapeType="1" noTextEdit="1"/>
              </p:cNvSpPr>
              <p:nvPr/>
            </p:nvSpPr>
            <p:spPr>
              <a:xfrm>
                <a:off x="168198" y="2413668"/>
                <a:ext cx="6881447" cy="3882309"/>
              </a:xfrm>
              <a:prstGeom prst="rect">
                <a:avLst/>
              </a:prstGeom>
              <a:blipFill>
                <a:blip r:embed="rId3"/>
                <a:stretch>
                  <a:fillRect l="-1596"/>
                </a:stretch>
              </a:blipFill>
            </p:spPr>
            <p:txBody>
              <a:bodyPr/>
              <a:lstStyle/>
              <a:p>
                <a:r>
                  <a:rPr lang="nl-NL">
                    <a:noFill/>
                  </a:rPr>
                  <a:t> </a:t>
                </a:r>
              </a:p>
            </p:txBody>
          </p:sp>
        </mc:Fallback>
      </mc:AlternateContent>
      <p:pic>
        <p:nvPicPr>
          <p:cNvPr id="5" name="Picture 2" descr="ontrekking-in-afgesloten-pakket">
            <a:extLst>
              <a:ext uri="{FF2B5EF4-FFF2-40B4-BE49-F238E27FC236}">
                <a16:creationId xmlns:a16="http://schemas.microsoft.com/office/drawing/2014/main" id="{39161AFD-7611-C304-384E-3290CB4890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6229" y="2336858"/>
            <a:ext cx="5527573" cy="3759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85685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2">
            <a:extLst>
              <a:ext uri="{FF2B5EF4-FFF2-40B4-BE49-F238E27FC236}">
                <a16:creationId xmlns:a16="http://schemas.microsoft.com/office/drawing/2014/main" id="{02D44074-0B69-4F0C-A7B3-5645CE40D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solidFill>
            <a:srgbClr val="4D5B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86A85632-0DEE-E43F-3FDE-49938111FE4A}"/>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765175" y="639763"/>
            <a:ext cx="6324600" cy="3048000"/>
          </a:xfrm>
        </p:spPr>
      </p:pic>
      <p:pic>
        <p:nvPicPr>
          <p:cNvPr id="8" name="Content Placeholder 7">
            <a:extLst>
              <a:ext uri="{FF2B5EF4-FFF2-40B4-BE49-F238E27FC236}">
                <a16:creationId xmlns:a16="http://schemas.microsoft.com/office/drawing/2014/main" id="{47CF2A79-7287-8F41-254C-7DCDA77AF590}"/>
              </a:ext>
            </a:extLst>
          </p:cNvPr>
          <p:cNvPicPr>
            <a:picLocks noGrp="1" noChangeAspect="1"/>
          </p:cNvPicPr>
          <p:nvPr>
            <p:ph sz="quarter" idx="14"/>
          </p:nvPr>
        </p:nvPicPr>
        <p:blipFill>
          <a:blip r:embed="rId4">
            <a:extLst>
              <a:ext uri="{28A0092B-C50C-407E-A947-70E740481C1C}">
                <a14:useLocalDpi xmlns:a14="http://schemas.microsoft.com/office/drawing/2010/main" val="0"/>
              </a:ext>
            </a:extLst>
          </a:blip>
          <a:stretch>
            <a:fillRect/>
          </a:stretch>
        </p:blipFill>
        <p:spPr>
          <a:xfrm>
            <a:off x="765175" y="3756025"/>
            <a:ext cx="6324600" cy="2457450"/>
          </a:xfrm>
        </p:spPr>
      </p:pic>
      <p:sp>
        <p:nvSpPr>
          <p:cNvPr id="4" name="Title 3">
            <a:extLst>
              <a:ext uri="{FF2B5EF4-FFF2-40B4-BE49-F238E27FC236}">
                <a16:creationId xmlns:a16="http://schemas.microsoft.com/office/drawing/2014/main" id="{4B90E67F-A594-8CAA-DC1E-10517948EAE0}"/>
              </a:ext>
            </a:extLst>
          </p:cNvPr>
          <p:cNvSpPr>
            <a:spLocks noGrp="1"/>
          </p:cNvSpPr>
          <p:nvPr>
            <p:ph type="title"/>
          </p:nvPr>
        </p:nvSpPr>
        <p:spPr>
          <a:xfrm>
            <a:off x="8153399" y="640081"/>
            <a:ext cx="3395133" cy="5574452"/>
          </a:xfrm>
        </p:spPr>
        <p:txBody>
          <a:bodyPr vert="horz" lIns="91440" tIns="45720" rIns="91440" bIns="45720" rtlCol="0" anchor="ctr">
            <a:normAutofit/>
          </a:bodyPr>
          <a:lstStyle/>
          <a:p>
            <a:r>
              <a:rPr lang="en-US" kern="1200">
                <a:solidFill>
                  <a:srgbClr val="FFFFFF"/>
                </a:solidFill>
                <a:latin typeface="+mj-lt"/>
                <a:ea typeface="+mj-ea"/>
                <a:cs typeface="+mj-cs"/>
              </a:rPr>
              <a:t>Results for analysis rules of thumb </a:t>
            </a:r>
          </a:p>
        </p:txBody>
      </p:sp>
    </p:spTree>
    <p:extLst>
      <p:ext uri="{BB962C8B-B14F-4D97-AF65-F5344CB8AC3E}">
        <p14:creationId xmlns:p14="http://schemas.microsoft.com/office/powerpoint/2010/main" val="11032681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45021609-A332-80AB-DDE9-7D2FB6A9BD32}"/>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kern="1200">
                <a:solidFill>
                  <a:srgbClr val="FFFFFF"/>
                </a:solidFill>
                <a:latin typeface="+mj-lt"/>
                <a:ea typeface="+mj-ea"/>
                <a:cs typeface="+mj-cs"/>
              </a:rPr>
              <a:t>Dispersivity</a:t>
            </a:r>
          </a:p>
        </p:txBody>
      </p:sp>
      <p:grpSp>
        <p:nvGrpSpPr>
          <p:cNvPr id="2" name="Group 1">
            <a:extLst>
              <a:ext uri="{FF2B5EF4-FFF2-40B4-BE49-F238E27FC236}">
                <a16:creationId xmlns:a16="http://schemas.microsoft.com/office/drawing/2014/main" id="{B7FDC108-8A96-B32C-C2D2-AFC54832B2FA}"/>
              </a:ext>
            </a:extLst>
          </p:cNvPr>
          <p:cNvGrpSpPr/>
          <p:nvPr/>
        </p:nvGrpSpPr>
        <p:grpSpPr>
          <a:xfrm>
            <a:off x="3449527" y="2112579"/>
            <a:ext cx="5316887" cy="4192805"/>
            <a:chOff x="4711849" y="780418"/>
            <a:chExt cx="7181683" cy="5663352"/>
          </a:xfrm>
        </p:grpSpPr>
        <p:pic>
          <p:nvPicPr>
            <p:cNvPr id="6" name="Picture 5">
              <a:extLst>
                <a:ext uri="{FF2B5EF4-FFF2-40B4-BE49-F238E27FC236}">
                  <a16:creationId xmlns:a16="http://schemas.microsoft.com/office/drawing/2014/main" id="{BB8F00D0-8C66-425F-9951-EBB10E1AF2E0}"/>
                </a:ext>
              </a:extLst>
            </p:cNvPr>
            <p:cNvPicPr>
              <a:picLocks noChangeAspect="1"/>
            </p:cNvPicPr>
            <p:nvPr/>
          </p:nvPicPr>
          <p:blipFill rotWithShape="1">
            <a:blip r:embed="rId3"/>
            <a:srcRect l="8739" r="7385" b="8475"/>
            <a:stretch/>
          </p:blipFill>
          <p:spPr>
            <a:xfrm>
              <a:off x="4711849" y="780418"/>
              <a:ext cx="5310244" cy="5663352"/>
            </a:xfrm>
            <a:prstGeom prst="rect">
              <a:avLst/>
            </a:prstGeom>
          </p:spPr>
        </p:pic>
        <p:sp>
          <p:nvSpPr>
            <p:cNvPr id="7" name="Oval 6">
              <a:extLst>
                <a:ext uri="{FF2B5EF4-FFF2-40B4-BE49-F238E27FC236}">
                  <a16:creationId xmlns:a16="http://schemas.microsoft.com/office/drawing/2014/main" id="{673C088E-9B9C-769D-785C-A9D48D331109}"/>
                </a:ext>
              </a:extLst>
            </p:cNvPr>
            <p:cNvSpPr/>
            <p:nvPr/>
          </p:nvSpPr>
          <p:spPr>
            <a:xfrm>
              <a:off x="6778661" y="2798720"/>
              <a:ext cx="236669" cy="1611853"/>
            </a:xfrm>
            <a:prstGeom prst="ellipse">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noFill/>
              </a:endParaRPr>
            </a:p>
          </p:txBody>
        </p:sp>
        <p:cxnSp>
          <p:nvCxnSpPr>
            <p:cNvPr id="9" name="Straight Connector 8">
              <a:extLst>
                <a:ext uri="{FF2B5EF4-FFF2-40B4-BE49-F238E27FC236}">
                  <a16:creationId xmlns:a16="http://schemas.microsoft.com/office/drawing/2014/main" id="{09CCB48B-35CD-B845-315B-F85D8EB00847}"/>
                </a:ext>
              </a:extLst>
            </p:cNvPr>
            <p:cNvCxnSpPr/>
            <p:nvPr/>
          </p:nvCxnSpPr>
          <p:spPr>
            <a:xfrm>
              <a:off x="5455471" y="4302998"/>
              <a:ext cx="4432151"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A1D28956-70AF-6FDF-6649-10B960BCFBA6}"/>
                </a:ext>
              </a:extLst>
            </p:cNvPr>
            <p:cNvCxnSpPr/>
            <p:nvPr/>
          </p:nvCxnSpPr>
          <p:spPr>
            <a:xfrm>
              <a:off x="5455471" y="2798720"/>
              <a:ext cx="4432151"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11" name="Oval 10">
              <a:extLst>
                <a:ext uri="{FF2B5EF4-FFF2-40B4-BE49-F238E27FC236}">
                  <a16:creationId xmlns:a16="http://schemas.microsoft.com/office/drawing/2014/main" id="{03786393-1292-0210-ED11-1B52DC38C00C}"/>
                </a:ext>
              </a:extLst>
            </p:cNvPr>
            <p:cNvSpPr/>
            <p:nvPr/>
          </p:nvSpPr>
          <p:spPr>
            <a:xfrm>
              <a:off x="6778661" y="3634728"/>
              <a:ext cx="236669" cy="57145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12" name="Straight Connector 11">
              <a:extLst>
                <a:ext uri="{FF2B5EF4-FFF2-40B4-BE49-F238E27FC236}">
                  <a16:creationId xmlns:a16="http://schemas.microsoft.com/office/drawing/2014/main" id="{B78239B3-1706-4775-ACB0-45E4573DDB53}"/>
                </a:ext>
              </a:extLst>
            </p:cNvPr>
            <p:cNvCxnSpPr/>
            <p:nvPr/>
          </p:nvCxnSpPr>
          <p:spPr>
            <a:xfrm>
              <a:off x="5455471" y="4111153"/>
              <a:ext cx="4432151" cy="0"/>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3" name="Straight Connector 12">
              <a:extLst>
                <a:ext uri="{FF2B5EF4-FFF2-40B4-BE49-F238E27FC236}">
                  <a16:creationId xmlns:a16="http://schemas.microsoft.com/office/drawing/2014/main" id="{153D1E08-6E35-B09F-6629-A0A9B6259245}"/>
                </a:ext>
              </a:extLst>
            </p:cNvPr>
            <p:cNvCxnSpPr/>
            <p:nvPr/>
          </p:nvCxnSpPr>
          <p:spPr>
            <a:xfrm>
              <a:off x="5455471" y="3725671"/>
              <a:ext cx="4432151" cy="0"/>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 name="Straight Arrow Connector 14">
              <a:extLst>
                <a:ext uri="{FF2B5EF4-FFF2-40B4-BE49-F238E27FC236}">
                  <a16:creationId xmlns:a16="http://schemas.microsoft.com/office/drawing/2014/main" id="{8FD7A87F-6C74-AD7B-FF9B-F00FA9EC9C7E}"/>
                </a:ext>
              </a:extLst>
            </p:cNvPr>
            <p:cNvCxnSpPr>
              <a:cxnSpLocks/>
            </p:cNvCxnSpPr>
            <p:nvPr/>
          </p:nvCxnSpPr>
          <p:spPr>
            <a:xfrm>
              <a:off x="10027471" y="3725671"/>
              <a:ext cx="0" cy="385482"/>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1ECED91-DC23-1885-79F6-693143CEE9FE}"/>
                </a:ext>
              </a:extLst>
            </p:cNvPr>
            <p:cNvCxnSpPr>
              <a:cxnSpLocks/>
            </p:cNvCxnSpPr>
            <p:nvPr/>
          </p:nvCxnSpPr>
          <p:spPr>
            <a:xfrm>
              <a:off x="10308963" y="2798720"/>
              <a:ext cx="0" cy="1504278"/>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sp>
          <p:nvSpPr>
            <p:cNvPr id="19" name="TextBox 18">
              <a:extLst>
                <a:ext uri="{FF2B5EF4-FFF2-40B4-BE49-F238E27FC236}">
                  <a16:creationId xmlns:a16="http://schemas.microsoft.com/office/drawing/2014/main" id="{62121061-FC72-B00D-3874-E61CCE21671F}"/>
                </a:ext>
              </a:extLst>
            </p:cNvPr>
            <p:cNvSpPr txBox="1"/>
            <p:nvPr/>
          </p:nvSpPr>
          <p:spPr>
            <a:xfrm>
              <a:off x="10022093" y="4455372"/>
              <a:ext cx="1691247" cy="401606"/>
            </a:xfrm>
            <a:prstGeom prst="rect">
              <a:avLst/>
            </a:prstGeom>
            <a:noFill/>
          </p:spPr>
          <p:txBody>
            <a:bodyPr wrap="square" rtlCol="0">
              <a:spAutoFit/>
            </a:bodyPr>
            <a:lstStyle/>
            <a:p>
              <a:pPr defTabSz="676656">
                <a:spcAft>
                  <a:spcPts val="600"/>
                </a:spcAft>
              </a:pPr>
              <a:r>
                <a:rPr lang="nl-NL" sz="1332" kern="1200" dirty="0">
                  <a:solidFill>
                    <a:srgbClr val="B30000"/>
                  </a:solidFill>
                  <a:latin typeface="+mn-lt"/>
                  <a:ea typeface="+mn-ea"/>
                  <a:cs typeface="+mn-cs"/>
                </a:rPr>
                <a:t>0.5 &lt; </a:t>
              </a:r>
              <a:r>
                <a:rPr lang="en-US" sz="1332" kern="1200" dirty="0">
                  <a:solidFill>
                    <a:srgbClr val="B30000"/>
                  </a:solidFill>
                  <a:latin typeface="Calibri" panose="020F0502020204030204" pitchFamily="34" charset="0"/>
                  <a:ea typeface="+mn-ea"/>
                  <a:cs typeface="Calibri" panose="020F0502020204030204" pitchFamily="34" charset="0"/>
                </a:rPr>
                <a:t>α</a:t>
              </a:r>
              <a:r>
                <a:rPr lang="en-US" sz="1332" kern="1200" baseline="-25000" dirty="0">
                  <a:solidFill>
                    <a:srgbClr val="B30000"/>
                  </a:solidFill>
                  <a:latin typeface="Calibri" panose="020F0502020204030204" pitchFamily="34" charset="0"/>
                  <a:ea typeface="+mn-ea"/>
                  <a:cs typeface="Times New Roman" panose="02020603050405020304" pitchFamily="18" charset="0"/>
                </a:rPr>
                <a:t>L</a:t>
              </a:r>
              <a:r>
                <a:rPr lang="nl-NL" sz="1332" kern="1200" dirty="0">
                  <a:solidFill>
                    <a:srgbClr val="B30000"/>
                  </a:solidFill>
                  <a:latin typeface="+mn-lt"/>
                  <a:ea typeface="+mn-ea"/>
                  <a:cs typeface="+mn-cs"/>
                </a:rPr>
                <a:t> &lt; 2.0</a:t>
              </a:r>
              <a:r>
                <a:rPr lang="en-US" sz="1332" kern="1200" baseline="-25000" dirty="0">
                  <a:solidFill>
                    <a:srgbClr val="B30000"/>
                  </a:solidFill>
                  <a:latin typeface="Calibri" panose="020F0502020204030204" pitchFamily="34" charset="0"/>
                  <a:ea typeface="+mn-ea"/>
                  <a:cs typeface="Times New Roman" panose="02020603050405020304" pitchFamily="18" charset="0"/>
                </a:rPr>
                <a:t> </a:t>
              </a:r>
              <a:endParaRPr lang="nl-NL"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Box 20">
              <a:extLst>
                <a:ext uri="{FF2B5EF4-FFF2-40B4-BE49-F238E27FC236}">
                  <a16:creationId xmlns:a16="http://schemas.microsoft.com/office/drawing/2014/main" id="{7F3FB496-5ACF-C38C-6484-256A8C2A4C15}"/>
                </a:ext>
              </a:extLst>
            </p:cNvPr>
            <p:cNvSpPr txBox="1"/>
            <p:nvPr/>
          </p:nvSpPr>
          <p:spPr>
            <a:xfrm>
              <a:off x="10489660" y="3348765"/>
              <a:ext cx="1403872" cy="369332"/>
            </a:xfrm>
            <a:prstGeom prst="rect">
              <a:avLst/>
            </a:prstGeom>
            <a:noFill/>
          </p:spPr>
          <p:txBody>
            <a:bodyPr wrap="square" rtlCol="0">
              <a:spAutoFit/>
            </a:bodyPr>
            <a:lstStyle/>
            <a:p>
              <a:pPr defTabSz="676656">
                <a:spcAft>
                  <a:spcPts val="600"/>
                </a:spcAft>
              </a:pPr>
              <a:r>
                <a:rPr lang="nl-NL" sz="1332" kern="1200">
                  <a:solidFill>
                    <a:srgbClr val="A22C00"/>
                  </a:solidFill>
                  <a:latin typeface="+mn-lt"/>
                  <a:ea typeface="+mn-ea"/>
                  <a:cs typeface="+mn-cs"/>
                </a:rPr>
                <a:t>0.2 &lt; </a:t>
              </a:r>
              <a:r>
                <a:rPr lang="en-US" sz="1332" kern="1200">
                  <a:solidFill>
                    <a:srgbClr val="A22C00"/>
                  </a:solidFill>
                  <a:latin typeface="Calibri" panose="020F0502020204030204" pitchFamily="34" charset="0"/>
                  <a:ea typeface="+mn-ea"/>
                  <a:cs typeface="Calibri" panose="020F0502020204030204" pitchFamily="34" charset="0"/>
                </a:rPr>
                <a:t>α</a:t>
              </a:r>
              <a:r>
                <a:rPr lang="en-US" sz="1332" kern="1200" baseline="-25000">
                  <a:solidFill>
                    <a:srgbClr val="A22C00"/>
                  </a:solidFill>
                  <a:latin typeface="Calibri" panose="020F0502020204030204" pitchFamily="34" charset="0"/>
                  <a:ea typeface="+mn-ea"/>
                  <a:cs typeface="Times New Roman" panose="02020603050405020304" pitchFamily="18" charset="0"/>
                </a:rPr>
                <a:t>L</a:t>
              </a:r>
              <a:r>
                <a:rPr lang="nl-NL" sz="1332" kern="1200">
                  <a:solidFill>
                    <a:srgbClr val="A22C00"/>
                  </a:solidFill>
                  <a:latin typeface="+mn-lt"/>
                  <a:ea typeface="+mn-ea"/>
                  <a:cs typeface="+mn-cs"/>
                </a:rPr>
                <a:t> &lt; 95</a:t>
              </a:r>
              <a:r>
                <a:rPr lang="en-US" sz="1332" kern="1200" baseline="-25000">
                  <a:solidFill>
                    <a:srgbClr val="A22C00"/>
                  </a:solidFill>
                  <a:latin typeface="Calibri" panose="020F0502020204030204" pitchFamily="34" charset="0"/>
                  <a:ea typeface="+mn-ea"/>
                  <a:cs typeface="Times New Roman" panose="02020603050405020304" pitchFamily="18" charset="0"/>
                </a:rPr>
                <a:t> </a:t>
              </a:r>
              <a:endParaRPr lang="nl-NL" sz="180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36915748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1900</TotalTime>
  <Words>1749</Words>
  <Application>Microsoft Office PowerPoint</Application>
  <PresentationFormat>Widescreen</PresentationFormat>
  <Paragraphs>178</Paragraphs>
  <Slides>21</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Calibri</vt:lpstr>
      <vt:lpstr>Calibri Light</vt:lpstr>
      <vt:lpstr>Cambria Math</vt:lpstr>
      <vt:lpstr>Lato</vt:lpstr>
      <vt:lpstr>Söhne</vt:lpstr>
      <vt:lpstr>Tahoma</vt:lpstr>
      <vt:lpstr>Times New Roman</vt:lpstr>
      <vt:lpstr>Office Theme</vt:lpstr>
      <vt:lpstr>Aquifer Storage Recharge David Haasnoot (4897900) &amp; Justin van Beek (4480783) </vt:lpstr>
      <vt:lpstr>Situation</vt:lpstr>
      <vt:lpstr>Methodology and rules of thumb</vt:lpstr>
      <vt:lpstr>Comparable systems</vt:lpstr>
      <vt:lpstr>Maximum infiltration rate</vt:lpstr>
      <vt:lpstr>Particle mobilization</vt:lpstr>
      <vt:lpstr>Soil compaction </vt:lpstr>
      <vt:lpstr>Results for analysis rules of thumb </vt:lpstr>
      <vt:lpstr>Dispersivity</vt:lpstr>
      <vt:lpstr>Design ASR system</vt:lpstr>
      <vt:lpstr>Model one year</vt:lpstr>
      <vt:lpstr>Concentration during injection &amp; extraction</vt:lpstr>
      <vt:lpstr>Repetition for 10 years</vt:lpstr>
      <vt:lpstr>Schedule for injection, extraction and storage</vt:lpstr>
      <vt:lpstr>Results</vt:lpstr>
      <vt:lpstr>Parameter sensitivity </vt:lpstr>
      <vt:lpstr>Parameter sensitivity </vt:lpstr>
      <vt:lpstr>Worst case scenario</vt:lpstr>
      <vt:lpstr>Conclusion and take-aways</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Aquifer Storage Recharge</dc:title>
  <dc:creator>David Haasnoot</dc:creator>
  <cp:lastModifiedBy>Justin van Beek</cp:lastModifiedBy>
  <cp:revision>8</cp:revision>
  <dcterms:created xsi:type="dcterms:W3CDTF">2023-12-13T14:21:03Z</dcterms:created>
  <dcterms:modified xsi:type="dcterms:W3CDTF">2024-01-15T16:52:03Z</dcterms:modified>
</cp:coreProperties>
</file>