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300" r:id="rId6"/>
    <p:sldId id="299" r:id="rId7"/>
    <p:sldId id="301" r:id="rId8"/>
    <p:sldId id="302" r:id="rId9"/>
    <p:sldId id="303" r:id="rId10"/>
    <p:sldId id="286" r:id="rId11"/>
    <p:sldId id="295" r:id="rId12"/>
    <p:sldId id="298" r:id="rId13"/>
    <p:sldId id="304" r:id="rId14"/>
    <p:sldId id="260" r:id="rId15"/>
    <p:sldId id="261" r:id="rId16"/>
    <p:sldId id="262" r:id="rId1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54" autoAdjust="0"/>
    <p:restoredTop sz="94660"/>
  </p:normalViewPr>
  <p:slideViewPr>
    <p:cSldViewPr snapToGrid="0">
      <p:cViewPr>
        <p:scale>
          <a:sx n="75" d="100"/>
          <a:sy n="75" d="100"/>
        </p:scale>
        <p:origin x="-91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13D3F-77C7-4BBB-A0B9-6F070966712D}" type="datetimeFigureOut">
              <a:rPr lang="nl-NL" smtClean="0"/>
              <a:t>8-1-2024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101FB-427A-49CD-9AED-368896EE5BD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6624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101FB-427A-49CD-9AED-368896EE5BDA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2170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963613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238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E8A00-B571-2E5B-608E-4B71DC5F1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2986B0-EB46-66D7-5DE6-C0E8466E6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D9C82-66AD-948C-5FF2-96AB41CD1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7DE-DD20-4600-BA6D-0213E0EB52CA}" type="datetimeFigureOut">
              <a:rPr lang="en-NL" smtClean="0"/>
              <a:t>01/08/2024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746F7-400C-4FBE-7C91-0EC9FCED9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8B7E1-04D7-657C-88F0-0A354EF3C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905D-4CF1-4E09-9AFF-4E1E878687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44082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2D064-28EE-4AD1-9342-8CB9177D3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2E5F70-BECD-6825-70B9-66100F2B3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8D446-78CB-3931-69B0-CB815E4BB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7DE-DD20-4600-BA6D-0213E0EB52CA}" type="datetimeFigureOut">
              <a:rPr lang="en-NL" smtClean="0"/>
              <a:t>01/08/2024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D7FF2-05EA-4A9C-455A-E67977EC5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F514E-87EB-AA77-6AA9-376B3DAED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905D-4CF1-4E09-9AFF-4E1E878687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24949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657B41-A768-D3F5-B851-70EE35C0B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66043-8ED3-88D0-50AD-F14BEBC42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83A87-C63C-8F6E-7423-3FE680574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7DE-DD20-4600-BA6D-0213E0EB52CA}" type="datetimeFigureOut">
              <a:rPr lang="en-NL" smtClean="0"/>
              <a:t>01/08/2024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42359-8008-075B-4C7A-02097365E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10B24-80BD-A0EB-65C1-C491415BC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905D-4CF1-4E09-9AFF-4E1E878687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08290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nummer 4 (JU-Free)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336C48C-F87C-4E4B-81EF-5027B17D1F61}" type="slidenum">
              <a:rPr lang="en-GB" noProof="1" smtClean="0"/>
              <a:t>‹#›</a:t>
            </a:fld>
            <a:endParaRPr lang="en-GB" noProof="1"/>
          </a:p>
        </p:txBody>
      </p:sp>
      <p:sp>
        <p:nvSpPr>
          <p:cNvPr id="7" name="Content Placeholder R (JU-Free)"/>
          <p:cNvSpPr>
            <a:spLocks noGrp="1"/>
          </p:cNvSpPr>
          <p:nvPr>
            <p:ph sz="quarter" idx="14" hasCustomPrompt="1"/>
          </p:nvPr>
        </p:nvSpPr>
        <p:spPr bwMode="gray">
          <a:xfrm>
            <a:off x="6557492" y="2030400"/>
            <a:ext cx="4750763" cy="3883320"/>
          </a:xfrm>
        </p:spPr>
        <p:txBody>
          <a:bodyPr/>
          <a:lstStyle>
            <a:lvl1pPr marL="0" indent="0">
              <a:buNone/>
            </a:lvl1pPr>
            <a:lvl2pPr marL="0" indent="0">
              <a:buNone/>
              <a:defRPr b="1">
                <a:latin typeface="Calibri" panose="020F0502020204030204" pitchFamily="34" charset="0"/>
              </a:defRPr>
            </a:lvl2pPr>
            <a:lvl3pPr marL="269919" indent="-269919">
              <a:buFont typeface="Arial" panose="020B0604020202020204" pitchFamily="34" charset="0"/>
              <a:buChar char="•"/>
            </a:lvl3pPr>
            <a:lvl4pPr marL="539838" indent="-269919">
              <a:buClr>
                <a:schemeClr val="tx1"/>
              </a:buClr>
              <a:buFont typeface="Tahoma" panose="020B0604030504040204" pitchFamily="34" charset="0"/>
              <a:buChar char="-"/>
              <a:defRPr b="0">
                <a:latin typeface="Calibri Light" panose="020F0302020204030204" pitchFamily="34" charset="0"/>
              </a:defRPr>
            </a:lvl4pPr>
            <a:lvl5pPr marL="269919" indent="-269919">
              <a:buClr>
                <a:schemeClr val="accent1"/>
              </a:buClr>
              <a:buFont typeface="+mj-lt"/>
              <a:buAutoNum type="arabicPeriod"/>
            </a:lvl5pPr>
          </a:lstStyle>
          <a:p>
            <a:pPr lvl="0"/>
            <a:r>
              <a:rPr lang="en-GB" noProof="1"/>
              <a:t>[Type text or click on icon to insert an object]</a:t>
            </a:r>
          </a:p>
        </p:txBody>
      </p:sp>
      <p:sp>
        <p:nvSpPr>
          <p:cNvPr id="9" name="Content Placeholder L (JU-Free)"/>
          <p:cNvSpPr>
            <a:spLocks noGrp="1"/>
          </p:cNvSpPr>
          <p:nvPr>
            <p:ph sz="quarter" idx="13" hasCustomPrompt="1"/>
          </p:nvPr>
        </p:nvSpPr>
        <p:spPr bwMode="gray">
          <a:xfrm>
            <a:off x="912723" y="2029680"/>
            <a:ext cx="4750763" cy="3883320"/>
          </a:xfrm>
        </p:spPr>
        <p:txBody>
          <a:bodyPr/>
          <a:lstStyle>
            <a:lvl1pPr marL="0" marR="0" indent="0" algn="l" defTabSz="1088610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</a:lvl1pPr>
            <a:lvl2pPr marL="0" indent="0">
              <a:buNone/>
              <a:defRPr b="1">
                <a:latin typeface="Calibri" panose="020F0502020204030204" pitchFamily="34" charset="0"/>
              </a:defRPr>
            </a:lvl2pPr>
            <a:lvl3pPr marL="269919" indent="-269919">
              <a:buFont typeface="Arial" panose="020B0604020202020204" pitchFamily="34" charset="0"/>
              <a:buChar char="•"/>
            </a:lvl3pPr>
            <a:lvl4pPr marL="539838" indent="-269919">
              <a:buClr>
                <a:schemeClr val="tx1"/>
              </a:buClr>
              <a:buFont typeface="Tahoma" panose="020B0604030504040204" pitchFamily="34" charset="0"/>
              <a:buChar char="-"/>
              <a:defRPr b="0">
                <a:latin typeface="Calibri Light" panose="020F0302020204030204" pitchFamily="34" charset="0"/>
              </a:defRPr>
            </a:lvl4pPr>
            <a:lvl5pPr marL="269919" indent="-269919">
              <a:buClr>
                <a:schemeClr val="accent1"/>
              </a:buClr>
              <a:buFont typeface="+mj-lt"/>
              <a:buAutoNum type="arabicPeriod"/>
            </a:lvl5pPr>
          </a:lstStyle>
          <a:p>
            <a:pPr marL="0" marR="0" lvl="0" indent="0" algn="l" defTabSz="1088610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</a:pPr>
            <a:r>
              <a:rPr lang="en-GB" noProof="1"/>
              <a:t>[Type text or click on icon to insert an object]</a:t>
            </a:r>
          </a:p>
        </p:txBody>
      </p:sp>
      <p:sp>
        <p:nvSpPr>
          <p:cNvPr id="2" name="Title 1 (JU-Free)"/>
          <p:cNvSpPr>
            <a:spLocks noGrp="1"/>
          </p:cNvSpPr>
          <p:nvPr>
            <p:ph type="title" hasCustomPrompt="1"/>
          </p:nvPr>
        </p:nvSpPr>
        <p:spPr>
          <a:xfrm>
            <a:off x="893689" y="898752"/>
            <a:ext cx="9465535" cy="982076"/>
          </a:xfrm>
        </p:spPr>
        <p:txBody>
          <a:bodyPr/>
          <a:lstStyle>
            <a:lvl1pPr/>
          </a:lstStyle>
          <a:p>
            <a:r>
              <a:rPr lang="en-GB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39347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true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nummer 4 (JU-Free)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336C48C-F87C-4E4B-81EF-5027B17D1F61}" type="slidenum">
              <a:rPr lang="en-GB" noProof="1" smtClean="0"/>
              <a:t>‹#›</a:t>
            </a:fld>
            <a:endParaRPr lang="en-GB" noProof="1"/>
          </a:p>
        </p:txBody>
      </p:sp>
      <p:sp>
        <p:nvSpPr>
          <p:cNvPr id="7" name="Content Placeholder R (JU-Free)"/>
          <p:cNvSpPr>
            <a:spLocks noGrp="1"/>
          </p:cNvSpPr>
          <p:nvPr>
            <p:ph sz="quarter" idx="14" hasCustomPrompt="1"/>
          </p:nvPr>
        </p:nvSpPr>
        <p:spPr bwMode="gray">
          <a:xfrm>
            <a:off x="6557492" y="2030400"/>
            <a:ext cx="4750763" cy="3883320"/>
          </a:xfrm>
        </p:spPr>
        <p:txBody>
          <a:bodyPr/>
          <a:lstStyle>
            <a:lvl1pPr marL="0" indent="0">
              <a:buNone/>
            </a:lvl1pPr>
            <a:lvl2pPr marL="0" indent="0">
              <a:buNone/>
              <a:defRPr b="1">
                <a:latin typeface="Calibri" panose="020F0502020204030204" pitchFamily="34" charset="0"/>
              </a:defRPr>
            </a:lvl2pPr>
            <a:lvl3pPr marL="269919" indent="-269919">
              <a:buFont typeface="Arial" panose="020B0604020202020204" pitchFamily="34" charset="0"/>
              <a:buChar char="•"/>
            </a:lvl3pPr>
            <a:lvl4pPr marL="539838" indent="-269919">
              <a:buClr>
                <a:schemeClr val="tx1"/>
              </a:buClr>
              <a:buFont typeface="Tahoma" panose="020B0604030504040204" pitchFamily="34" charset="0"/>
              <a:buChar char="-"/>
              <a:defRPr b="0">
                <a:latin typeface="Calibri Light" panose="020F0302020204030204" pitchFamily="34" charset="0"/>
              </a:defRPr>
            </a:lvl4pPr>
            <a:lvl5pPr marL="269919" indent="-269919">
              <a:buClr>
                <a:schemeClr val="accent1"/>
              </a:buClr>
              <a:buFont typeface="+mj-lt"/>
              <a:buAutoNum type="arabicPeriod"/>
            </a:lvl5pPr>
          </a:lstStyle>
          <a:p>
            <a:pPr lvl="0"/>
            <a:r>
              <a:rPr lang="en-GB" noProof="1"/>
              <a:t>[Type text or click on icon to insert an object]</a:t>
            </a:r>
          </a:p>
        </p:txBody>
      </p:sp>
      <p:sp>
        <p:nvSpPr>
          <p:cNvPr id="9" name="Content Placeholder L (JU-Free)"/>
          <p:cNvSpPr>
            <a:spLocks noGrp="1"/>
          </p:cNvSpPr>
          <p:nvPr>
            <p:ph sz="quarter" idx="13" hasCustomPrompt="1"/>
          </p:nvPr>
        </p:nvSpPr>
        <p:spPr bwMode="gray">
          <a:xfrm>
            <a:off x="912723" y="2029680"/>
            <a:ext cx="4750763" cy="3883320"/>
          </a:xfrm>
        </p:spPr>
        <p:txBody>
          <a:bodyPr/>
          <a:lstStyle>
            <a:lvl1pPr marL="0" marR="0" indent="0" algn="l" defTabSz="1088610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</a:lvl1pPr>
            <a:lvl2pPr marL="0" indent="0">
              <a:buNone/>
              <a:defRPr b="1">
                <a:latin typeface="Calibri" panose="020F0502020204030204" pitchFamily="34" charset="0"/>
              </a:defRPr>
            </a:lvl2pPr>
            <a:lvl3pPr marL="269919" indent="-269919">
              <a:buFont typeface="Arial" panose="020B0604020202020204" pitchFamily="34" charset="0"/>
              <a:buChar char="•"/>
            </a:lvl3pPr>
            <a:lvl4pPr marL="539838" indent="-269919">
              <a:buClr>
                <a:schemeClr val="tx1"/>
              </a:buClr>
              <a:buFont typeface="Tahoma" panose="020B0604030504040204" pitchFamily="34" charset="0"/>
              <a:buChar char="-"/>
              <a:defRPr b="0">
                <a:latin typeface="Calibri Light" panose="020F0302020204030204" pitchFamily="34" charset="0"/>
              </a:defRPr>
            </a:lvl4pPr>
            <a:lvl5pPr marL="269919" indent="-269919">
              <a:buClr>
                <a:schemeClr val="accent1"/>
              </a:buClr>
              <a:buFont typeface="+mj-lt"/>
              <a:buAutoNum type="arabicPeriod"/>
            </a:lvl5pPr>
          </a:lstStyle>
          <a:p>
            <a:pPr marL="0" marR="0" lvl="0" indent="0" algn="l" defTabSz="1088610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</a:pPr>
            <a:r>
              <a:rPr lang="en-GB" noProof="1"/>
              <a:t>[Type text or click on icon to insert an object]</a:t>
            </a:r>
          </a:p>
        </p:txBody>
      </p:sp>
      <p:sp>
        <p:nvSpPr>
          <p:cNvPr id="2" name="Title 1 (JU-Free)"/>
          <p:cNvSpPr>
            <a:spLocks noGrp="1"/>
          </p:cNvSpPr>
          <p:nvPr>
            <p:ph type="title" hasCustomPrompt="1"/>
          </p:nvPr>
        </p:nvSpPr>
        <p:spPr>
          <a:xfrm>
            <a:off x="893689" y="898752"/>
            <a:ext cx="9465535" cy="982076"/>
          </a:xfrm>
        </p:spPr>
        <p:txBody>
          <a:bodyPr/>
          <a:lstStyle>
            <a:lvl1pPr/>
          </a:lstStyle>
          <a:p>
            <a:r>
              <a:rPr lang="en-GB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74828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true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nummer 4 (JU-Free)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336C48C-F87C-4E4B-81EF-5027B17D1F61}" type="slidenum">
              <a:rPr lang="en-GB" noProof="1" smtClean="0"/>
              <a:t>‹#›</a:t>
            </a:fld>
            <a:endParaRPr lang="en-GB" noProof="1"/>
          </a:p>
        </p:txBody>
      </p:sp>
      <p:sp>
        <p:nvSpPr>
          <p:cNvPr id="7" name="Content Placeholder R (JU-Free)"/>
          <p:cNvSpPr>
            <a:spLocks noGrp="1"/>
          </p:cNvSpPr>
          <p:nvPr>
            <p:ph sz="quarter" idx="14" hasCustomPrompt="1"/>
          </p:nvPr>
        </p:nvSpPr>
        <p:spPr bwMode="gray">
          <a:xfrm>
            <a:off x="6557492" y="2030400"/>
            <a:ext cx="4750763" cy="3883320"/>
          </a:xfrm>
        </p:spPr>
        <p:txBody>
          <a:bodyPr/>
          <a:lstStyle>
            <a:lvl1pPr marL="0" indent="0">
              <a:buNone/>
            </a:lvl1pPr>
            <a:lvl2pPr marL="0" indent="0">
              <a:buNone/>
              <a:defRPr b="1">
                <a:latin typeface="Calibri" panose="020F0502020204030204" pitchFamily="34" charset="0"/>
              </a:defRPr>
            </a:lvl2pPr>
            <a:lvl3pPr marL="269919" indent="-269919">
              <a:buFont typeface="Arial" panose="020B0604020202020204" pitchFamily="34" charset="0"/>
              <a:buChar char="•"/>
            </a:lvl3pPr>
            <a:lvl4pPr marL="539838" indent="-269919">
              <a:buClr>
                <a:schemeClr val="tx1"/>
              </a:buClr>
              <a:buFont typeface="Tahoma" panose="020B0604030504040204" pitchFamily="34" charset="0"/>
              <a:buChar char="-"/>
              <a:defRPr b="0">
                <a:latin typeface="Calibri Light" panose="020F0302020204030204" pitchFamily="34" charset="0"/>
              </a:defRPr>
            </a:lvl4pPr>
            <a:lvl5pPr marL="269919" indent="-269919">
              <a:buClr>
                <a:schemeClr val="accent1"/>
              </a:buClr>
              <a:buFont typeface="+mj-lt"/>
              <a:buAutoNum type="arabicPeriod"/>
            </a:lvl5pPr>
          </a:lstStyle>
          <a:p>
            <a:pPr lvl="0"/>
            <a:r>
              <a:rPr lang="en-GB" noProof="1"/>
              <a:t>[Type text or click on icon to insert an object]</a:t>
            </a:r>
          </a:p>
        </p:txBody>
      </p:sp>
      <p:sp>
        <p:nvSpPr>
          <p:cNvPr id="9" name="Content Placeholder L (JU-Free)"/>
          <p:cNvSpPr>
            <a:spLocks noGrp="1"/>
          </p:cNvSpPr>
          <p:nvPr>
            <p:ph sz="quarter" idx="13" hasCustomPrompt="1"/>
          </p:nvPr>
        </p:nvSpPr>
        <p:spPr bwMode="gray">
          <a:xfrm>
            <a:off x="912723" y="2029680"/>
            <a:ext cx="4750763" cy="3883320"/>
          </a:xfrm>
        </p:spPr>
        <p:txBody>
          <a:bodyPr/>
          <a:lstStyle>
            <a:lvl1pPr marL="0" marR="0" indent="0" algn="l" defTabSz="1088610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</a:lvl1pPr>
            <a:lvl2pPr marL="0" indent="0">
              <a:buNone/>
              <a:defRPr b="1">
                <a:latin typeface="Calibri" panose="020F0502020204030204" pitchFamily="34" charset="0"/>
              </a:defRPr>
            </a:lvl2pPr>
            <a:lvl3pPr marL="269919" indent="-269919">
              <a:buFont typeface="Arial" panose="020B0604020202020204" pitchFamily="34" charset="0"/>
              <a:buChar char="•"/>
            </a:lvl3pPr>
            <a:lvl4pPr marL="539838" indent="-269919">
              <a:buClr>
                <a:schemeClr val="tx1"/>
              </a:buClr>
              <a:buFont typeface="Tahoma" panose="020B0604030504040204" pitchFamily="34" charset="0"/>
              <a:buChar char="-"/>
              <a:defRPr b="0">
                <a:latin typeface="Calibri Light" panose="020F0302020204030204" pitchFamily="34" charset="0"/>
              </a:defRPr>
            </a:lvl4pPr>
            <a:lvl5pPr marL="269919" indent="-269919">
              <a:buClr>
                <a:schemeClr val="accent1"/>
              </a:buClr>
              <a:buFont typeface="+mj-lt"/>
              <a:buAutoNum type="arabicPeriod"/>
            </a:lvl5pPr>
          </a:lstStyle>
          <a:p>
            <a:pPr marL="0" marR="0" lvl="0" indent="0" algn="l" defTabSz="1088610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</a:pPr>
            <a:r>
              <a:rPr lang="en-GB" noProof="1"/>
              <a:t>[Type text or click on icon to insert an object]</a:t>
            </a:r>
          </a:p>
        </p:txBody>
      </p:sp>
      <p:sp>
        <p:nvSpPr>
          <p:cNvPr id="2" name="Title 1 (JU-Free)"/>
          <p:cNvSpPr>
            <a:spLocks noGrp="1"/>
          </p:cNvSpPr>
          <p:nvPr>
            <p:ph type="title" hasCustomPrompt="1"/>
          </p:nvPr>
        </p:nvSpPr>
        <p:spPr>
          <a:xfrm>
            <a:off x="893689" y="898752"/>
            <a:ext cx="9465535" cy="982076"/>
          </a:xfrm>
        </p:spPr>
        <p:txBody>
          <a:bodyPr/>
          <a:lstStyle>
            <a:lvl1pPr/>
          </a:lstStyle>
          <a:p>
            <a:r>
              <a:rPr lang="en-GB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36886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true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B03B8-8977-810C-7EC8-236F751C0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7B5AC-1298-2C0D-955C-08D06B94E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E3012-36B2-FF0B-A312-512A36D74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7DE-DD20-4600-BA6D-0213E0EB52CA}" type="datetimeFigureOut">
              <a:rPr lang="en-NL" smtClean="0"/>
              <a:t>01/08/2024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9122E-2B90-D5F0-89C7-E4C8374B4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29BC2-0704-6B75-F732-3B09D0871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905D-4CF1-4E09-9AFF-4E1E878687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51477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D3F2B-297D-C3E5-C81C-AF1E11843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7903C-D1A0-CEB9-5783-48A573E07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60BDC-9E98-97EE-B88F-9FB2A4118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7DE-DD20-4600-BA6D-0213E0EB52CA}" type="datetimeFigureOut">
              <a:rPr lang="en-NL" smtClean="0"/>
              <a:t>01/08/2024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65443-494F-2727-13ED-64FCC1603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91D2C-AFB3-D67F-2387-96E5367C6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905D-4CF1-4E09-9AFF-4E1E878687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68702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79CCA-9858-48F4-268D-CA293171D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F28EF-CC9C-C8F3-6480-74DC9A4E7C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DDD7F-8B03-2A5E-D27C-CE4150E18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ECC42-40DD-697B-5385-D7DE34C5A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7DE-DD20-4600-BA6D-0213E0EB52CA}" type="datetimeFigureOut">
              <a:rPr lang="en-NL" smtClean="0"/>
              <a:t>01/08/2024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67912-4910-9420-18EC-3E3844F3C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B1360-16F0-8294-D091-F8DC23513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905D-4CF1-4E09-9AFF-4E1E878687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01120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3151-DD8B-1000-C906-654E6F657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11958-7AD4-8930-FAB5-D67DCF431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3E8A0-832E-4160-6D48-F211114F9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607C9-FB28-4DD0-8B5D-B84A357AE4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B92EB5-B1EA-6273-8B67-06F477FF70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00992B-DDF8-6EAA-97B1-92416DD9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7DE-DD20-4600-BA6D-0213E0EB52CA}" type="datetimeFigureOut">
              <a:rPr lang="en-NL" smtClean="0"/>
              <a:t>01/08/2024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C1524D-0C30-28AE-395C-EE30896C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5A5FD5-FDEE-917E-8599-027157020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905D-4CF1-4E09-9AFF-4E1E878687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67304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3EAEB-E829-7209-7401-3ADBCBF51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BE3909-2E28-83C8-1F98-12BEAF144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7DE-DD20-4600-BA6D-0213E0EB52CA}" type="datetimeFigureOut">
              <a:rPr lang="en-NL" smtClean="0"/>
              <a:t>01/08/2024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9B239-A698-FD60-910E-B3D058C93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631C29-FB28-6170-DA36-877A072DE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905D-4CF1-4E09-9AFF-4E1E878687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6101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AA53CC-BE2A-5328-588A-71465247F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7DE-DD20-4600-BA6D-0213E0EB52CA}" type="datetimeFigureOut">
              <a:rPr lang="en-NL" smtClean="0"/>
              <a:t>01/08/2024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DF5602-AA48-D22B-1602-E67D5F20B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E4C7FC-B9D1-34BE-46F0-7145B472F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905D-4CF1-4E09-9AFF-4E1E878687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60915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D66FB-7405-0B75-0614-99AB28835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C8B1B-E8A7-9CC2-AF1D-B6C758056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47CC2-96C5-6783-011F-9AA303508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1530C-B8B0-C439-46C6-C5CB1F004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7DE-DD20-4600-BA6D-0213E0EB52CA}" type="datetimeFigureOut">
              <a:rPr lang="en-NL" smtClean="0"/>
              <a:t>01/08/2024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6AA03-5DA8-9B50-0B30-2F74D7FD4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C443D-F8B4-8117-354C-6A53415C5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905D-4CF1-4E09-9AFF-4E1E878687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92087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93099-4C84-6ED5-7D35-E31DED97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7A29D0-6E66-B636-494F-BEAC3F6EC4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B6B1B5-038E-81A6-763A-E984EBBC0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53B3F-7BF4-E56A-A8CD-F8B96C2C4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7DE-DD20-4600-BA6D-0213E0EB52CA}" type="datetimeFigureOut">
              <a:rPr lang="en-NL" smtClean="0"/>
              <a:t>01/08/2024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B84BB-78DD-37D7-1D14-FDD90E7B7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6F24E-E923-DF53-C0EC-5C74368B0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905D-4CF1-4E09-9AFF-4E1E878687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4419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D54C31-FF53-67D0-B4FD-48C65D0E6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4F4B2-43A8-3BD3-0D36-BBB00BE51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20AC1-5E45-10A2-33B9-F66B5294A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2A7DE-DD20-4600-BA6D-0213E0EB52CA}" type="datetimeFigureOut">
              <a:rPr lang="en-NL" smtClean="0"/>
              <a:t>01/08/2024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F6DB8-E93E-AF6E-B7AE-935BAC7982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45F0D-379C-7A37-231F-3526FC02E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A905D-4CF1-4E09-9AFF-4E1E878687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5635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library.kwrwater.nl/publication/61802381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ibrary.kwrwater.nl/publication/6051858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0.png"/><Relationship Id="rId4" Type="http://schemas.openxmlformats.org/officeDocument/2006/relationships/hyperlink" Target="https://edepot.wur.nl/403280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hyperlink" Target="http://www.grondwaterformules.nl/index.php/formules/onttrekking/deklaag-zonder-rand-de-glee" TargetMode="External"/><Relationship Id="rId4" Type="http://schemas.openxmlformats.org/officeDocument/2006/relationships/hyperlink" Target="https://edepot.wur.nl/358642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FAF7D-41A8-B0B8-A6A4-3AF680C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Aquifer Storage Recharge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21B7F-B681-F0B6-8F9F-25FC776A3B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Justin &amp; David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466993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2DD745-20B6-D051-7B3B-332B6FCC251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336C48C-F87C-4E4B-81EF-5027B17D1F61}" type="slidenum">
              <a:rPr lang="en-GB" noProof="1" smtClean="0"/>
              <a:t>10</a:t>
            </a:fld>
            <a:endParaRPr lang="en-GB" noProof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D76D20-D253-2715-603A-7624AC5C6FF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2724" y="2030044"/>
            <a:ext cx="6695050" cy="3882309"/>
          </a:xfrm>
        </p:spPr>
        <p:txBody>
          <a:bodyPr>
            <a:normAutofit fontScale="92500" lnSpcReduction="20000"/>
          </a:bodyPr>
          <a:lstStyle/>
          <a:p>
            <a:pPr marL="342797" indent="-342797">
              <a:buFont typeface="Arial" panose="020B0604020202020204" pitchFamily="34" charset="0"/>
              <a:buChar char="•"/>
            </a:pPr>
            <a:r>
              <a:rPr lang="nl-NL" dirty="0"/>
              <a:t> Follows </a:t>
            </a:r>
            <a:r>
              <a:rPr lang="nl-NL" dirty="0" err="1"/>
              <a:t>from</a:t>
            </a:r>
            <a:r>
              <a:rPr lang="nl-NL" dirty="0"/>
              <a:t> maximum </a:t>
            </a:r>
            <a:r>
              <a:rPr lang="nl-NL" dirty="0" err="1"/>
              <a:t>infiltration</a:t>
            </a:r>
            <a:r>
              <a:rPr lang="nl-NL" dirty="0"/>
              <a:t> </a:t>
            </a:r>
            <a:r>
              <a:rPr lang="nl-NL" dirty="0" err="1"/>
              <a:t>pressure</a:t>
            </a:r>
            <a:r>
              <a:rPr lang="nl-NL" dirty="0"/>
              <a:t>:</a:t>
            </a:r>
          </a:p>
          <a:p>
            <a:pPr marL="612824" lvl="5" indent="-342797"/>
            <a:r>
              <a:rPr lang="nl-NL" dirty="0"/>
              <a:t>			                    </a:t>
            </a:r>
            <a:br>
              <a:rPr lang="nl-NL" dirty="0"/>
            </a:br>
            <a:r>
              <a:rPr lang="nl-NL" dirty="0"/>
              <a:t>			 (De Glee)</a:t>
            </a:r>
          </a:p>
          <a:p>
            <a:pPr marL="612824" lvl="5" indent="-342797"/>
            <a:endParaRPr lang="nl-NL" dirty="0"/>
          </a:p>
          <a:p>
            <a:endParaRPr lang="nl-NL" dirty="0"/>
          </a:p>
          <a:p>
            <a:pPr marL="882635" lvl="3" indent="-342797"/>
            <a:r>
              <a:rPr lang="nl-NL" sz="1600" i="1" dirty="0"/>
              <a:t>k</a:t>
            </a:r>
            <a:r>
              <a:rPr lang="nl-NL" sz="1600" dirty="0"/>
              <a:t> = </a:t>
            </a:r>
            <a:r>
              <a:rPr lang="nl-NL" sz="1600" dirty="0" err="1"/>
              <a:t>hydraulic</a:t>
            </a:r>
            <a:r>
              <a:rPr lang="nl-NL" sz="1600" dirty="0"/>
              <a:t> </a:t>
            </a:r>
            <a:r>
              <a:rPr lang="nl-NL" sz="1600" dirty="0" err="1"/>
              <a:t>conducitivity</a:t>
            </a:r>
            <a:r>
              <a:rPr lang="nl-NL" sz="1600" dirty="0"/>
              <a:t> of </a:t>
            </a:r>
            <a:r>
              <a:rPr lang="nl-NL" sz="1600" dirty="0" err="1"/>
              <a:t>aquifer</a:t>
            </a:r>
            <a:r>
              <a:rPr lang="nl-NL" sz="1600" dirty="0"/>
              <a:t> (m/d)</a:t>
            </a:r>
          </a:p>
          <a:p>
            <a:pPr marL="882635" lvl="3" indent="-342797"/>
            <a:r>
              <a:rPr lang="nl-NL" sz="1600" i="1" dirty="0"/>
              <a:t>D</a:t>
            </a:r>
            <a:r>
              <a:rPr lang="nl-NL" sz="1600" dirty="0"/>
              <a:t> = </a:t>
            </a:r>
            <a:r>
              <a:rPr lang="nl-NL" sz="1600" dirty="0" err="1"/>
              <a:t>thickness</a:t>
            </a:r>
            <a:r>
              <a:rPr lang="nl-NL" sz="1600" dirty="0"/>
              <a:t> of </a:t>
            </a:r>
            <a:r>
              <a:rPr lang="nl-NL" sz="1600" dirty="0" err="1"/>
              <a:t>aquifer</a:t>
            </a:r>
            <a:r>
              <a:rPr lang="nl-NL" sz="1600" dirty="0"/>
              <a:t> (m)</a:t>
            </a:r>
          </a:p>
          <a:p>
            <a:pPr marL="882635" lvl="3" indent="-342797"/>
            <a:r>
              <a:rPr lang="nl-NL" sz="1600" i="1" dirty="0"/>
              <a:t>c</a:t>
            </a:r>
            <a:r>
              <a:rPr lang="nl-NL" sz="1600" dirty="0"/>
              <a:t> = </a:t>
            </a:r>
            <a:r>
              <a:rPr lang="nl-NL" sz="1600" dirty="0" err="1"/>
              <a:t>hydraulic</a:t>
            </a:r>
            <a:r>
              <a:rPr lang="nl-NL" sz="1600" dirty="0"/>
              <a:t> </a:t>
            </a:r>
            <a:r>
              <a:rPr lang="nl-NL" sz="1600" dirty="0" err="1"/>
              <a:t>resistance</a:t>
            </a:r>
            <a:r>
              <a:rPr lang="nl-NL" sz="1600" dirty="0"/>
              <a:t> of </a:t>
            </a:r>
            <a:r>
              <a:rPr lang="nl-NL" sz="1600" dirty="0" err="1"/>
              <a:t>confining</a:t>
            </a:r>
            <a:r>
              <a:rPr lang="nl-NL" sz="1600" dirty="0"/>
              <a:t> layer (d)</a:t>
            </a:r>
          </a:p>
          <a:p>
            <a:pPr marL="882635" lvl="3" indent="-342797"/>
            <a:r>
              <a:rPr lang="nl-NL" sz="1600" i="1" dirty="0" err="1"/>
              <a:t>r</a:t>
            </a:r>
            <a:r>
              <a:rPr lang="nl-NL" sz="1600" i="1" baseline="-25000" dirty="0" err="1"/>
              <a:t>well</a:t>
            </a:r>
            <a:r>
              <a:rPr lang="nl-NL" sz="1600" dirty="0"/>
              <a:t> = well radius (m)</a:t>
            </a:r>
          </a:p>
          <a:p>
            <a:pPr marL="882635" lvl="3" indent="-342797"/>
            <a:r>
              <a:rPr lang="nl-NL" sz="1600" i="1" dirty="0" err="1"/>
              <a:t>h</a:t>
            </a:r>
            <a:r>
              <a:rPr lang="nl-NL" sz="1600" i="1" baseline="-25000" dirty="0" err="1"/>
              <a:t>in</a:t>
            </a:r>
            <a:r>
              <a:rPr lang="nl-NL" sz="1600" dirty="0"/>
              <a:t> = </a:t>
            </a:r>
            <a:r>
              <a:rPr lang="nl-NL" sz="1600" dirty="0" err="1"/>
              <a:t>infiltration</a:t>
            </a:r>
            <a:r>
              <a:rPr lang="nl-NL" sz="1600" dirty="0"/>
              <a:t> head (m + land </a:t>
            </a:r>
            <a:r>
              <a:rPr lang="nl-NL" sz="1600" dirty="0" err="1"/>
              <a:t>surface</a:t>
            </a:r>
            <a:r>
              <a:rPr lang="nl-NL" sz="1600" dirty="0"/>
              <a:t>)</a:t>
            </a:r>
          </a:p>
          <a:p>
            <a:pPr marL="882635" lvl="3" indent="-342797"/>
            <a:r>
              <a:rPr lang="nl-NL" sz="1600" i="1" dirty="0"/>
              <a:t>h</a:t>
            </a:r>
            <a:r>
              <a:rPr lang="nl-NL" sz="1600" i="1" baseline="-25000" dirty="0"/>
              <a:t>0</a:t>
            </a:r>
            <a:r>
              <a:rPr lang="nl-NL" sz="1600" dirty="0"/>
              <a:t> = </a:t>
            </a:r>
            <a:r>
              <a:rPr lang="nl-NL" sz="1600" dirty="0" err="1"/>
              <a:t>natural</a:t>
            </a:r>
            <a:r>
              <a:rPr lang="nl-NL" sz="1600" dirty="0"/>
              <a:t> </a:t>
            </a:r>
            <a:r>
              <a:rPr lang="nl-NL" sz="1600" dirty="0" err="1"/>
              <a:t>hydraulic</a:t>
            </a:r>
            <a:r>
              <a:rPr lang="nl-NL" sz="1600" dirty="0"/>
              <a:t> head in </a:t>
            </a:r>
            <a:r>
              <a:rPr lang="nl-NL" sz="1600" dirty="0" err="1"/>
              <a:t>aquifer</a:t>
            </a:r>
            <a:r>
              <a:rPr lang="nl-NL" sz="1600" dirty="0"/>
              <a:t> (m + land </a:t>
            </a:r>
            <a:r>
              <a:rPr lang="nl-NL" sz="1600" dirty="0" err="1"/>
              <a:t>surface</a:t>
            </a:r>
            <a:r>
              <a:rPr lang="nl-NL" sz="1600" dirty="0"/>
              <a:t>)</a:t>
            </a:r>
          </a:p>
          <a:p>
            <a:pPr lvl="3" indent="0">
              <a:buNone/>
            </a:pPr>
            <a:endParaRPr lang="nl-NL" sz="1600" dirty="0"/>
          </a:p>
          <a:p>
            <a:pPr marL="342797" indent="-342797">
              <a:buFont typeface="Arial" panose="020B0604020202020204" pitchFamily="34" charset="0"/>
              <a:buChar char="•"/>
            </a:pPr>
            <a:r>
              <a:rPr lang="nl-NL" dirty="0"/>
              <a:t>In </a:t>
            </a:r>
            <a:r>
              <a:rPr lang="nl-NL" dirty="0" err="1"/>
              <a:t>practice</a:t>
            </a:r>
            <a:r>
              <a:rPr lang="nl-NL" dirty="0"/>
              <a:t>: </a:t>
            </a:r>
            <a:r>
              <a:rPr lang="nl-NL" dirty="0" err="1"/>
              <a:t>decreases</a:t>
            </a:r>
            <a:r>
              <a:rPr lang="nl-NL" dirty="0"/>
              <a:t> </a:t>
            </a:r>
            <a:r>
              <a:rPr lang="nl-NL" dirty="0" err="1"/>
              <a:t>due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br>
              <a:rPr lang="nl-NL" dirty="0"/>
            </a:br>
            <a:r>
              <a:rPr lang="nl-NL" dirty="0" err="1"/>
              <a:t>gradual</a:t>
            </a:r>
            <a:r>
              <a:rPr lang="nl-NL" dirty="0"/>
              <a:t> well clogging</a:t>
            </a:r>
          </a:p>
          <a:p>
            <a:pPr marL="342797" indent="-342797">
              <a:buFont typeface="Arial" panose="020B0604020202020204" pitchFamily="34" charset="0"/>
              <a:buChar char="•"/>
            </a:pPr>
            <a:endParaRPr lang="nl-NL" dirty="0"/>
          </a:p>
          <a:p>
            <a:pPr marL="342797" indent="-342797">
              <a:buFont typeface="Arial" panose="020B0604020202020204" pitchFamily="34" charset="0"/>
              <a:buChar char="•"/>
            </a:pP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D0CC0B-7D2D-204D-5A4F-84933D855A46}"/>
                  </a:ext>
                </a:extLst>
              </p:cNvPr>
              <p:cNvSpPr txBox="1"/>
              <p:nvPr/>
            </p:nvSpPr>
            <p:spPr>
              <a:xfrm>
                <a:off x="1274090" y="2560464"/>
                <a:ext cx="2257979" cy="940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17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799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nl-NL" sz="1799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nl-NL" sz="1799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sz="1799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799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nl-NL" sz="1799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nl-NL" sz="1799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𝑘𝐷</m:t>
                          </m:r>
                          <m:d>
                            <m:dPr>
                              <m:ctrlPr>
                                <a:rPr lang="nl-NL" sz="179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nl-NL" sz="1799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sz="1799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nl-NL" sz="1799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  <m:r>
                                <a:rPr lang="nl-NL" sz="179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nl-NL" sz="1799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sz="1799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nl-NL" sz="1799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nl-NL" sz="179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nl-NL" sz="1799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nl-NL" sz="1799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nl-NL" sz="1799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ad>
                                        <m:radPr>
                                          <m:degHide m:val="on"/>
                                          <m:ctrlPr>
                                            <a:rPr lang="nl-NL" sz="1799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nl-NL" sz="1799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𝑘𝐷𝑐</m:t>
                                          </m:r>
                                        </m:e>
                                      </m:rad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nl-NL" sz="1799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nl-NL" sz="1799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nl-NL" sz="1799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𝑤𝑒𝑙𝑙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nl-NL" sz="1799" dirty="0" err="1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D0CC0B-7D2D-204D-5A4F-84933D855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090" y="2560464"/>
                <a:ext cx="2257979" cy="9405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4">
            <a:extLst>
              <a:ext uri="{FF2B5EF4-FFF2-40B4-BE49-F238E27FC236}">
                <a16:creationId xmlns:a16="http://schemas.microsoft.com/office/drawing/2014/main" id="{7F6E615B-D1A7-D154-A930-BE69CE42B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690" y="899411"/>
            <a:ext cx="9465535" cy="981820"/>
          </a:xfrm>
        </p:spPr>
        <p:txBody>
          <a:bodyPr/>
          <a:lstStyle/>
          <a:p>
            <a:r>
              <a:rPr lang="nl-NL" dirty="0"/>
              <a:t>Maximum </a:t>
            </a:r>
            <a:r>
              <a:rPr lang="nl-NL" dirty="0" err="1"/>
              <a:t>infiltration</a:t>
            </a:r>
            <a:r>
              <a:rPr lang="nl-NL" dirty="0"/>
              <a:t> rate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31E82B-C089-7696-886A-292931978E82}"/>
              </a:ext>
            </a:extLst>
          </p:cNvPr>
          <p:cNvSpPr txBox="1"/>
          <p:nvPr/>
        </p:nvSpPr>
        <p:spPr>
          <a:xfrm>
            <a:off x="0" y="893"/>
            <a:ext cx="6095967" cy="369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799" dirty="0"/>
              <a:t>Infiltration</a:t>
            </a:r>
            <a:endParaRPr lang="nl-NL" sz="1799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1C010B-E745-59F4-5CFC-BADC9A11FD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32" b="50000"/>
          <a:stretch/>
        </p:blipFill>
        <p:spPr>
          <a:xfrm>
            <a:off x="6311968" y="2853087"/>
            <a:ext cx="5880033" cy="37160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6EF978-BC9D-CBEE-9CA3-9A00B67FB182}"/>
              </a:ext>
            </a:extLst>
          </p:cNvPr>
          <p:cNvSpPr txBox="1"/>
          <p:nvPr/>
        </p:nvSpPr>
        <p:spPr>
          <a:xfrm>
            <a:off x="6311968" y="6474029"/>
            <a:ext cx="5676310" cy="246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nl-NL" sz="1000" dirty="0"/>
              <a:t>Van Dooren et al. (2020): </a:t>
            </a:r>
            <a:r>
              <a:rPr lang="nl-NL" sz="1000" dirty="0">
                <a:hlinkClick r:id="rId4"/>
              </a:rPr>
              <a:t>https://library.kwrwater.nl/publication/61802381/</a:t>
            </a:r>
            <a:r>
              <a:rPr lang="nl-NL" sz="10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F16109-5057-7A0C-4CFD-540E7E0226A9}"/>
              </a:ext>
            </a:extLst>
          </p:cNvPr>
          <p:cNvSpPr txBox="1"/>
          <p:nvPr/>
        </p:nvSpPr>
        <p:spPr>
          <a:xfrm>
            <a:off x="6239946" y="3285601"/>
            <a:ext cx="287990" cy="215388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nl-N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nl-NL" sz="1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endParaRPr lang="nl-N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7D95C2-13EE-D794-8778-E9CB8959CA0B}"/>
              </a:ext>
            </a:extLst>
          </p:cNvPr>
          <p:cNvSpPr txBox="1"/>
          <p:nvPr/>
        </p:nvSpPr>
        <p:spPr>
          <a:xfrm>
            <a:off x="6239946" y="4077483"/>
            <a:ext cx="287990" cy="215388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nl-NL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nl-N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89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true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EC5DFB-736C-BD23-7FCF-6384872C0FF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336C48C-F87C-4E4B-81EF-5027B17D1F61}" type="slidenum">
              <a:rPr lang="en-GB" noProof="1" smtClean="0"/>
              <a:t>11</a:t>
            </a:fld>
            <a:endParaRPr lang="en-GB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640B7B5-C3D9-8994-5B24-E30F5BB6795E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2724" y="2030044"/>
                <a:ext cx="8422793" cy="3882309"/>
              </a:xfrm>
            </p:spPr>
            <p:txBody>
              <a:bodyPr>
                <a:normAutofit fontScale="92500" lnSpcReduction="20000"/>
              </a:bodyPr>
              <a:lstStyle/>
              <a:p>
                <a:pPr marL="342797" indent="-342797">
                  <a:buFont typeface="Arial" panose="020B0604020202020204" pitchFamily="34" charset="0"/>
                  <a:buChar char="•"/>
                </a:pPr>
                <a:endParaRPr lang="nl-NL" dirty="0">
                  <a:latin typeface="Cambria Math" panose="02040503050406030204" pitchFamily="18" charset="0"/>
                </a:endParaRPr>
              </a:p>
              <a:p>
                <a:pPr marL="342797" indent="-342797">
                  <a:buFont typeface="Arial" panose="020B0604020202020204" pitchFamily="34" charset="0"/>
                  <a:buChar char="•"/>
                </a:pPr>
                <a:r>
                  <a:rPr lang="nl-NL" dirty="0">
                    <a:latin typeface="Cambria Math" panose="02040503050406030204" pitchFamily="18" charset="0"/>
                  </a:rPr>
                  <a:t>Maximum </a:t>
                </a:r>
                <a:r>
                  <a:rPr lang="nl-NL" dirty="0" err="1">
                    <a:latin typeface="Cambria Math" panose="02040503050406030204" pitchFamily="18" charset="0"/>
                  </a:rPr>
                  <a:t>allowed</a:t>
                </a:r>
                <a:r>
                  <a:rPr lang="nl-NL" dirty="0">
                    <a:latin typeface="Cambria Math" panose="02040503050406030204" pitchFamily="18" charset="0"/>
                  </a:rPr>
                  <a:t> </a:t>
                </a:r>
                <a:r>
                  <a:rPr lang="nl-NL" dirty="0" err="1">
                    <a:latin typeface="Cambria Math" panose="02040503050406030204" pitchFamily="18" charset="0"/>
                  </a:rPr>
                  <a:t>specific</a:t>
                </a:r>
                <a:r>
                  <a:rPr lang="nl-NL" dirty="0">
                    <a:latin typeface="Cambria Math" panose="02040503050406030204" pitchFamily="18" charset="0"/>
                  </a:rPr>
                  <a:t> discharge on the </a:t>
                </a:r>
                <a:r>
                  <a:rPr lang="nl-NL" dirty="0" err="1">
                    <a:latin typeface="Cambria Math" panose="02040503050406030204" pitchFamily="18" charset="0"/>
                  </a:rPr>
                  <a:t>borehole</a:t>
                </a:r>
                <a:r>
                  <a:rPr lang="nl-NL" dirty="0">
                    <a:latin typeface="Cambria Math" panose="02040503050406030204" pitchFamily="18" charset="0"/>
                  </a:rPr>
                  <a:t> (</a:t>
                </a:r>
                <a:r>
                  <a:rPr lang="nl-NL" dirty="0" err="1">
                    <a:latin typeface="Cambria Math" panose="02040503050406030204" pitchFamily="18" charset="0"/>
                  </a:rPr>
                  <a:t>q</a:t>
                </a:r>
                <a:r>
                  <a:rPr lang="nl-NL" baseline="-25000" dirty="0" err="1">
                    <a:latin typeface="Cambria Math" panose="02040503050406030204" pitchFamily="18" charset="0"/>
                  </a:rPr>
                  <a:t>max</a:t>
                </a:r>
                <a:r>
                  <a:rPr lang="nl-NL" dirty="0">
                    <a:latin typeface="Cambria Math" panose="02040503050406030204" pitchFamily="18" charset="0"/>
                  </a:rPr>
                  <a:t> in </a:t>
                </a:r>
                <a:r>
                  <a:rPr lang="nl-NL" b="1" u="sng" dirty="0">
                    <a:latin typeface="Cambria Math" panose="02040503050406030204" pitchFamily="18" charset="0"/>
                  </a:rPr>
                  <a:t>m/s</a:t>
                </a:r>
                <a:r>
                  <a:rPr lang="nl-NL" dirty="0">
                    <a:latin typeface="Cambria Math" panose="02040503050406030204" pitchFamily="18" charset="0"/>
                  </a:rPr>
                  <a:t>)</a:t>
                </a:r>
              </a:p>
              <a:p>
                <a:pPr marL="342797" indent="-342797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nl-NL" i="1" baseline="-25000" dirty="0" err="1" smtClean="0"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nl-NL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nl-NL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rad>
                      </m:num>
                      <m:den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30</m:t>
                        </m:r>
                      </m:den>
                    </m:f>
                    <m:r>
                      <a:rPr lang="nl-NL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l-NL" dirty="0"/>
                  <a:t>	(Huisman, </a:t>
                </a:r>
                <a:r>
                  <a:rPr lang="nl-NL" dirty="0" err="1"/>
                  <a:t>empirical</a:t>
                </a:r>
                <a:r>
                  <a:rPr lang="nl-NL" dirty="0"/>
                  <a:t>)</a:t>
                </a:r>
              </a:p>
              <a:p>
                <a:pPr marL="342797" indent="-342797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∗2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𝑤𝑒𝑙𝑙</m:t>
                        </m:r>
                      </m:sub>
                    </m:sSub>
                  </m:oMath>
                </a14:m>
                <a:endParaRPr lang="nl-NL" dirty="0"/>
              </a:p>
              <a:p>
                <a:pPr marL="882635" lvl="3" indent="-342797"/>
                <a:r>
                  <a:rPr lang="nl-NL" sz="1799" i="1" dirty="0"/>
                  <a:t>L</a:t>
                </a:r>
                <a:r>
                  <a:rPr lang="nl-NL" sz="1799" dirty="0"/>
                  <a:t> = screen </a:t>
                </a:r>
                <a:r>
                  <a:rPr lang="nl-NL" sz="1799" dirty="0" err="1"/>
                  <a:t>length</a:t>
                </a:r>
                <a:r>
                  <a:rPr lang="nl-NL" sz="1799" dirty="0"/>
                  <a:t> (m)</a:t>
                </a:r>
              </a:p>
              <a:p>
                <a:pPr marL="882635" lvl="3" indent="-342797"/>
                <a:r>
                  <a:rPr lang="nl-NL" sz="1799" i="1" dirty="0" err="1"/>
                  <a:t>r</a:t>
                </a:r>
                <a:r>
                  <a:rPr lang="nl-NL" sz="1799" i="1" baseline="-25000" dirty="0" err="1"/>
                  <a:t>well</a:t>
                </a:r>
                <a:r>
                  <a:rPr lang="nl-NL" sz="1799" i="1" dirty="0"/>
                  <a:t> </a:t>
                </a:r>
                <a:r>
                  <a:rPr lang="nl-NL" sz="1799" dirty="0"/>
                  <a:t>= well radius (m)</a:t>
                </a:r>
              </a:p>
              <a:p>
                <a:pPr marL="882635" lvl="3" indent="-342797"/>
                <a:r>
                  <a:rPr lang="nl-NL" sz="1799" i="1" dirty="0"/>
                  <a:t>k</a:t>
                </a:r>
                <a:r>
                  <a:rPr lang="nl-NL" sz="1799" dirty="0"/>
                  <a:t> = </a:t>
                </a:r>
                <a:r>
                  <a:rPr lang="nl-NL" sz="1799" dirty="0" err="1"/>
                  <a:t>hydraulic</a:t>
                </a:r>
                <a:r>
                  <a:rPr lang="nl-NL" sz="1799" dirty="0"/>
                  <a:t> </a:t>
                </a:r>
                <a:r>
                  <a:rPr lang="nl-NL" sz="1799" dirty="0" err="1"/>
                  <a:t>conductivity</a:t>
                </a:r>
                <a:r>
                  <a:rPr lang="nl-NL" sz="1799" dirty="0"/>
                  <a:t> (in </a:t>
                </a:r>
                <a:r>
                  <a:rPr lang="nl-NL" sz="1799" b="1" u="sng" dirty="0"/>
                  <a:t>m/s</a:t>
                </a:r>
                <a:r>
                  <a:rPr lang="nl-NL" sz="1799" dirty="0"/>
                  <a:t>)</a:t>
                </a:r>
              </a:p>
              <a:p>
                <a:pPr lvl="3" indent="0">
                  <a:buNone/>
                </a:pPr>
                <a:endParaRPr lang="nl-NL" sz="1000" dirty="0"/>
              </a:p>
              <a:p>
                <a:pPr lvl="3" indent="0">
                  <a:buNone/>
                </a:pPr>
                <a:endParaRPr lang="nl-NL" sz="1000" dirty="0"/>
              </a:p>
              <a:p>
                <a:pPr lvl="3" indent="0">
                  <a:buNone/>
                </a:pPr>
                <a:r>
                  <a:rPr lang="nl-NL" sz="1000" dirty="0"/>
                  <a:t>Van der Schans &amp; Meerkerk (2019): </a:t>
                </a:r>
                <a:r>
                  <a:rPr lang="nl-NL" sz="1000" dirty="0">
                    <a:hlinkClick r:id="rId3"/>
                  </a:rPr>
                  <a:t>https://library.kwrwater.nl/publication/60518580/</a:t>
                </a:r>
                <a:r>
                  <a:rPr lang="nl-NL" sz="1000" dirty="0"/>
                  <a:t> </a:t>
                </a:r>
              </a:p>
              <a:p>
                <a:pPr lvl="3" indent="0">
                  <a:buNone/>
                </a:pPr>
                <a:r>
                  <a:rPr lang="nl-NL" sz="1000" dirty="0"/>
                  <a:t>Olsthoorn (1976): </a:t>
                </a:r>
                <a:r>
                  <a:rPr lang="nl-NL" sz="1000" dirty="0">
                    <a:hlinkClick r:id="rId4"/>
                  </a:rPr>
                  <a:t>https://edepot.wur.nl/403280</a:t>
                </a:r>
                <a:r>
                  <a:rPr lang="nl-NL" sz="1000" dirty="0"/>
                  <a:t> </a:t>
                </a:r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640B7B5-C3D9-8994-5B24-E30F5BB679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2724" y="2030044"/>
                <a:ext cx="8422793" cy="3882309"/>
              </a:xfrm>
              <a:blipFill>
                <a:blip r:embed="rId5"/>
                <a:stretch>
                  <a:fillRect l="-115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>
            <a:extLst>
              <a:ext uri="{FF2B5EF4-FFF2-40B4-BE49-F238E27FC236}">
                <a16:creationId xmlns:a16="http://schemas.microsoft.com/office/drawing/2014/main" id="{69629E6F-6985-67FE-B3C7-AA9F191A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Particle</a:t>
            </a:r>
            <a:r>
              <a:rPr lang="nl-NL" dirty="0"/>
              <a:t> </a:t>
            </a:r>
            <a:r>
              <a:rPr lang="nl-NL" dirty="0" err="1"/>
              <a:t>mobilization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F208D2-72FA-99D0-30BA-52248633D4A0}"/>
              </a:ext>
            </a:extLst>
          </p:cNvPr>
          <p:cNvSpPr txBox="1"/>
          <p:nvPr/>
        </p:nvSpPr>
        <p:spPr>
          <a:xfrm>
            <a:off x="0" y="893"/>
            <a:ext cx="6095967" cy="369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799" dirty="0"/>
              <a:t>Extraction</a:t>
            </a:r>
            <a:endParaRPr lang="nl-NL" sz="1799" dirty="0"/>
          </a:p>
        </p:txBody>
      </p:sp>
    </p:spTree>
    <p:extLst>
      <p:ext uri="{BB962C8B-B14F-4D97-AF65-F5344CB8AC3E}">
        <p14:creationId xmlns:p14="http://schemas.microsoft.com/office/powerpoint/2010/main" val="343244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true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EC5DFB-736C-BD23-7FCF-6384872C0FF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336C48C-F87C-4E4B-81EF-5027B17D1F61}" type="slidenum">
              <a:rPr lang="en-GB" noProof="1" smtClean="0"/>
              <a:t>12</a:t>
            </a:fld>
            <a:endParaRPr lang="en-GB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640B7B5-C3D9-8994-5B24-E30F5BB6795E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2724" y="2030044"/>
                <a:ext cx="5687851" cy="3882309"/>
              </a:xfrm>
            </p:spPr>
            <p:txBody>
              <a:bodyPr>
                <a:normAutofit fontScale="85000" lnSpcReduction="10000"/>
              </a:bodyPr>
              <a:lstStyle/>
              <a:p>
                <a:pPr marL="342797" indent="-342797">
                  <a:buFont typeface="Arial" panose="020B0604020202020204" pitchFamily="34" charset="0"/>
                  <a:buChar char="•"/>
                </a:pPr>
                <a:r>
                  <a:rPr lang="nl-NL" dirty="0">
                    <a:latin typeface="Cambria Math" panose="02040503050406030204" pitchFamily="18" charset="0"/>
                  </a:rPr>
                  <a:t>Drawdown = </a:t>
                </a:r>
                <a:r>
                  <a:rPr lang="nl-NL" dirty="0" err="1">
                    <a:latin typeface="Cambria Math" panose="02040503050406030204" pitchFamily="18" charset="0"/>
                  </a:rPr>
                  <a:t>lowering</a:t>
                </a:r>
                <a:r>
                  <a:rPr lang="nl-NL" dirty="0">
                    <a:latin typeface="Cambria Math" panose="02040503050406030204" pitchFamily="18" charset="0"/>
                  </a:rPr>
                  <a:t> of </a:t>
                </a:r>
                <a:r>
                  <a:rPr lang="nl-NL" dirty="0" err="1">
                    <a:latin typeface="Cambria Math" panose="02040503050406030204" pitchFamily="18" charset="0"/>
                  </a:rPr>
                  <a:t>pore</a:t>
                </a:r>
                <a:r>
                  <a:rPr lang="nl-NL" dirty="0">
                    <a:latin typeface="Cambria Math" panose="02040503050406030204" pitchFamily="18" charset="0"/>
                  </a:rPr>
                  <a:t> </a:t>
                </a:r>
                <a:r>
                  <a:rPr lang="nl-NL" dirty="0" err="1">
                    <a:latin typeface="Cambria Math" panose="02040503050406030204" pitchFamily="18" charset="0"/>
                  </a:rPr>
                  <a:t>pressure</a:t>
                </a:r>
                <a:endParaRPr lang="nl-NL" dirty="0">
                  <a:latin typeface="Cambria Math" panose="02040503050406030204" pitchFamily="18" charset="0"/>
                </a:endParaRPr>
              </a:p>
              <a:p>
                <a:pPr marL="342797" indent="-342797">
                  <a:buFont typeface="Arial" panose="020B0604020202020204" pitchFamily="34" charset="0"/>
                  <a:buChar char="•"/>
                </a:pPr>
                <a:r>
                  <a:rPr lang="nl-NL" b="0" dirty="0"/>
                  <a:t>Koppejan: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nl-NL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d>
                              <m:dPr>
                                <m:ctrlP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nl-NL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nl-NL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nl-NL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m:rPr>
                        <m:sty m:val="p"/>
                      </m:rPr>
                      <a:rPr lang="nl-NL" b="0" i="0" smtClean="0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nl-N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num>
                          <m:den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den>
                        </m:f>
                      </m:e>
                    </m:d>
                  </m:oMath>
                </a14:m>
                <a:endParaRPr lang="nl-NL" dirty="0">
                  <a:latin typeface="Cambria Math" panose="02040503050406030204" pitchFamily="18" charset="0"/>
                </a:endParaRPr>
              </a:p>
              <a:p>
                <a:pPr marL="882635" lvl="3" indent="-342797"/>
                <a:r>
                  <a:rPr lang="nl-NL" sz="1799" i="1" dirty="0">
                    <a:latin typeface="Cambria Math" panose="02040503050406030204" pitchFamily="18" charset="0"/>
                  </a:rPr>
                  <a:t>Z</a:t>
                </a:r>
                <a:r>
                  <a:rPr lang="nl-NL" sz="1799" dirty="0">
                    <a:latin typeface="Cambria Math" panose="02040503050406030204" pitchFamily="18" charset="0"/>
                  </a:rPr>
                  <a:t> = </a:t>
                </a:r>
                <a:r>
                  <a:rPr lang="nl-NL" sz="1799" dirty="0" err="1">
                    <a:latin typeface="Cambria Math" panose="02040503050406030204" pitchFamily="18" charset="0"/>
                  </a:rPr>
                  <a:t>soil</a:t>
                </a:r>
                <a:r>
                  <a:rPr lang="nl-NL" sz="1799" dirty="0">
                    <a:latin typeface="Cambria Math" panose="02040503050406030204" pitchFamily="18" charset="0"/>
                  </a:rPr>
                  <a:t> </a:t>
                </a:r>
                <a:r>
                  <a:rPr lang="nl-NL" sz="1799" dirty="0" err="1">
                    <a:latin typeface="Cambria Math" panose="02040503050406030204" pitchFamily="18" charset="0"/>
                  </a:rPr>
                  <a:t>compaction</a:t>
                </a:r>
                <a:r>
                  <a:rPr lang="nl-NL" sz="1799" dirty="0">
                    <a:latin typeface="Cambria Math" panose="02040503050406030204" pitchFamily="18" charset="0"/>
                  </a:rPr>
                  <a:t> (m)</a:t>
                </a:r>
              </a:p>
              <a:p>
                <a:pPr marL="882635" lvl="3" indent="-342797"/>
                <a:r>
                  <a:rPr lang="nl-NL" sz="1799" i="1" dirty="0">
                    <a:latin typeface="Cambria Math" panose="02040503050406030204" pitchFamily="18" charset="0"/>
                  </a:rPr>
                  <a:t>d</a:t>
                </a:r>
                <a:r>
                  <a:rPr lang="nl-NL" sz="1799" dirty="0">
                    <a:latin typeface="Cambria Math" panose="02040503050406030204" pitchFamily="18" charset="0"/>
                  </a:rPr>
                  <a:t> = </a:t>
                </a:r>
                <a:r>
                  <a:rPr lang="nl-NL" sz="1799" dirty="0" err="1">
                    <a:latin typeface="Cambria Math" panose="02040503050406030204" pitchFamily="18" charset="0"/>
                  </a:rPr>
                  <a:t>thickness</a:t>
                </a:r>
                <a:r>
                  <a:rPr lang="nl-NL" sz="1799" dirty="0">
                    <a:latin typeface="Cambria Math" panose="02040503050406030204" pitchFamily="18" charset="0"/>
                  </a:rPr>
                  <a:t> of </a:t>
                </a:r>
                <a:r>
                  <a:rPr lang="nl-NL" sz="1799" dirty="0" err="1">
                    <a:latin typeface="Cambria Math" panose="02040503050406030204" pitchFamily="18" charset="0"/>
                  </a:rPr>
                  <a:t>confining</a:t>
                </a:r>
                <a:r>
                  <a:rPr lang="nl-NL" sz="1799" dirty="0">
                    <a:latin typeface="Cambria Math" panose="02040503050406030204" pitchFamily="18" charset="0"/>
                  </a:rPr>
                  <a:t> layer (m)</a:t>
                </a:r>
              </a:p>
              <a:p>
                <a:pPr marL="882635" lvl="3" indent="-342797"/>
                <a:r>
                  <a:rPr lang="nl-NL" sz="1799" i="1" dirty="0" err="1">
                    <a:latin typeface="Cambria Math" panose="02040503050406030204" pitchFamily="18" charset="0"/>
                  </a:rPr>
                  <a:t>C</a:t>
                </a:r>
                <a:r>
                  <a:rPr lang="nl-NL" sz="1799" i="1" baseline="-25000" dirty="0" err="1">
                    <a:latin typeface="Cambria Math" panose="02040503050406030204" pitchFamily="18" charset="0"/>
                  </a:rPr>
                  <a:t>p</a:t>
                </a:r>
                <a:r>
                  <a:rPr lang="nl-NL" sz="1799" dirty="0">
                    <a:latin typeface="Cambria Math" panose="02040503050406030204" pitchFamily="18" charset="0"/>
                  </a:rPr>
                  <a:t> = </a:t>
                </a:r>
                <a:r>
                  <a:rPr lang="nl-NL" sz="1799" dirty="0" err="1">
                    <a:latin typeface="Cambria Math" panose="02040503050406030204" pitchFamily="18" charset="0"/>
                  </a:rPr>
                  <a:t>primary</a:t>
                </a:r>
                <a:r>
                  <a:rPr lang="nl-NL" sz="1799" dirty="0">
                    <a:latin typeface="Cambria Math" panose="02040503050406030204" pitchFamily="18" charset="0"/>
                  </a:rPr>
                  <a:t> </a:t>
                </a:r>
                <a:r>
                  <a:rPr lang="nl-NL" sz="1799" dirty="0" err="1">
                    <a:latin typeface="Cambria Math" panose="02040503050406030204" pitchFamily="18" charset="0"/>
                  </a:rPr>
                  <a:t>compaction</a:t>
                </a:r>
                <a:r>
                  <a:rPr lang="nl-NL" sz="1799" dirty="0">
                    <a:latin typeface="Cambria Math" panose="02040503050406030204" pitchFamily="18" charset="0"/>
                  </a:rPr>
                  <a:t> constant (-)</a:t>
                </a:r>
              </a:p>
              <a:p>
                <a:pPr marL="882635" lvl="3" indent="-342797"/>
                <a:r>
                  <a:rPr lang="nl-NL" sz="1799" i="1" dirty="0">
                    <a:latin typeface="Cambria Math" panose="02040503050406030204" pitchFamily="18" charset="0"/>
                  </a:rPr>
                  <a:t>C</a:t>
                </a:r>
                <a:r>
                  <a:rPr lang="nl-NL" sz="1799" i="1" baseline="-25000" dirty="0">
                    <a:latin typeface="Cambria Math" panose="02040503050406030204" pitchFamily="18" charset="0"/>
                  </a:rPr>
                  <a:t>s</a:t>
                </a:r>
                <a:r>
                  <a:rPr lang="nl-NL" sz="1799" dirty="0">
                    <a:latin typeface="Cambria Math" panose="02040503050406030204" pitchFamily="18" charset="0"/>
                  </a:rPr>
                  <a:t> = </a:t>
                </a:r>
                <a:r>
                  <a:rPr lang="nl-NL" sz="1799" dirty="0" err="1">
                    <a:latin typeface="Cambria Math" panose="02040503050406030204" pitchFamily="18" charset="0"/>
                  </a:rPr>
                  <a:t>secular</a:t>
                </a:r>
                <a:r>
                  <a:rPr lang="nl-NL" sz="1799" dirty="0">
                    <a:latin typeface="Cambria Math" panose="02040503050406030204" pitchFamily="18" charset="0"/>
                  </a:rPr>
                  <a:t> </a:t>
                </a:r>
                <a:r>
                  <a:rPr lang="nl-NL" sz="1799" dirty="0" err="1">
                    <a:latin typeface="Cambria Math" panose="02040503050406030204" pitchFamily="18" charset="0"/>
                  </a:rPr>
                  <a:t>compaction</a:t>
                </a:r>
                <a:r>
                  <a:rPr lang="nl-NL" sz="1799" dirty="0">
                    <a:latin typeface="Cambria Math" panose="02040503050406030204" pitchFamily="18" charset="0"/>
                  </a:rPr>
                  <a:t> constant (-)</a:t>
                </a:r>
              </a:p>
              <a:p>
                <a:pPr marL="882635" lvl="3" indent="-342797"/>
                <a:r>
                  <a:rPr lang="el-GR" sz="1799" i="1" dirty="0">
                    <a:latin typeface="Cambria Math" panose="02040503050406030204" pitchFamily="18" charset="0"/>
                  </a:rPr>
                  <a:t>Φ</a:t>
                </a:r>
                <a:r>
                  <a:rPr lang="nl-NL" sz="1799" dirty="0">
                    <a:latin typeface="Cambria Math" panose="02040503050406030204" pitchFamily="18" charset="0"/>
                  </a:rPr>
                  <a:t> = </a:t>
                </a:r>
                <a:r>
                  <a:rPr lang="nl-NL" sz="1799" dirty="0" err="1">
                    <a:latin typeface="Cambria Math" panose="02040503050406030204" pitchFamily="18" charset="0"/>
                  </a:rPr>
                  <a:t>pore</a:t>
                </a:r>
                <a:r>
                  <a:rPr lang="nl-NL" sz="1799" dirty="0">
                    <a:latin typeface="Cambria Math" panose="02040503050406030204" pitchFamily="18" charset="0"/>
                  </a:rPr>
                  <a:t> </a:t>
                </a:r>
                <a:r>
                  <a:rPr lang="nl-NL" sz="1799" dirty="0" err="1">
                    <a:latin typeface="Cambria Math" panose="02040503050406030204" pitchFamily="18" charset="0"/>
                  </a:rPr>
                  <a:t>pressure</a:t>
                </a:r>
                <a:r>
                  <a:rPr lang="nl-NL" sz="1799" dirty="0">
                    <a:latin typeface="Cambria Math" panose="02040503050406030204" pitchFamily="18" charset="0"/>
                  </a:rPr>
                  <a:t> (</a:t>
                </a:r>
                <a:r>
                  <a:rPr lang="nl-NL" sz="1799" dirty="0" err="1">
                    <a:latin typeface="Cambria Math" panose="02040503050406030204" pitchFamily="18" charset="0"/>
                  </a:rPr>
                  <a:t>kN</a:t>
                </a:r>
                <a:r>
                  <a:rPr lang="nl-NL" sz="1799" dirty="0">
                    <a:latin typeface="Cambria Math" panose="02040503050406030204" pitchFamily="18" charset="0"/>
                  </a:rPr>
                  <a:t>/m</a:t>
                </a:r>
                <a:r>
                  <a:rPr lang="nl-NL" sz="1799" baseline="30000" dirty="0">
                    <a:latin typeface="Cambria Math" panose="02040503050406030204" pitchFamily="18" charset="0"/>
                  </a:rPr>
                  <a:t>2</a:t>
                </a:r>
                <a:r>
                  <a:rPr lang="nl-NL" sz="1799" dirty="0">
                    <a:latin typeface="Cambria Math" panose="02040503050406030204" pitchFamily="18" charset="0"/>
                  </a:rPr>
                  <a:t>)</a:t>
                </a:r>
              </a:p>
              <a:p>
                <a:pPr marL="882635" lvl="3" indent="-342797"/>
                <a:r>
                  <a:rPr lang="nl-NL" sz="1799" i="1" dirty="0">
                    <a:latin typeface="Cambria Math" panose="02040503050406030204" pitchFamily="18" charset="0"/>
                  </a:rPr>
                  <a:t>d</a:t>
                </a:r>
                <a:r>
                  <a:rPr lang="el-GR" sz="1799" i="1" dirty="0">
                    <a:latin typeface="Cambria Math" panose="02040503050406030204" pitchFamily="18" charset="0"/>
                  </a:rPr>
                  <a:t>Φ</a:t>
                </a:r>
                <a:r>
                  <a:rPr lang="nl-NL" sz="1799" i="1" dirty="0">
                    <a:latin typeface="Cambria Math" panose="02040503050406030204" pitchFamily="18" charset="0"/>
                  </a:rPr>
                  <a:t> </a:t>
                </a:r>
                <a:r>
                  <a:rPr lang="nl-NL" sz="1799" dirty="0">
                    <a:latin typeface="Cambria Math" panose="02040503050406030204" pitchFamily="18" charset="0"/>
                  </a:rPr>
                  <a:t>= change of </a:t>
                </a:r>
                <a:r>
                  <a:rPr lang="nl-NL" sz="1799" dirty="0" err="1">
                    <a:latin typeface="Cambria Math" panose="02040503050406030204" pitchFamily="18" charset="0"/>
                  </a:rPr>
                  <a:t>pore</a:t>
                </a:r>
                <a:r>
                  <a:rPr lang="nl-NL" sz="1799" dirty="0">
                    <a:latin typeface="Cambria Math" panose="02040503050406030204" pitchFamily="18" charset="0"/>
                  </a:rPr>
                  <a:t> </a:t>
                </a:r>
                <a:r>
                  <a:rPr lang="nl-NL" sz="1799" dirty="0" err="1">
                    <a:latin typeface="Cambria Math" panose="02040503050406030204" pitchFamily="18" charset="0"/>
                  </a:rPr>
                  <a:t>pressure</a:t>
                </a:r>
                <a:r>
                  <a:rPr lang="nl-NL" sz="1799" dirty="0">
                    <a:latin typeface="Cambria Math" panose="02040503050406030204" pitchFamily="18" charset="0"/>
                  </a:rPr>
                  <a:t> (</a:t>
                </a:r>
                <a:r>
                  <a:rPr lang="nl-NL" sz="1799" dirty="0" err="1">
                    <a:latin typeface="Cambria Math" panose="02040503050406030204" pitchFamily="18" charset="0"/>
                  </a:rPr>
                  <a:t>kN</a:t>
                </a:r>
                <a:r>
                  <a:rPr lang="nl-NL" sz="1799" dirty="0">
                    <a:latin typeface="Cambria Math" panose="02040503050406030204" pitchFamily="18" charset="0"/>
                  </a:rPr>
                  <a:t>/m</a:t>
                </a:r>
                <a:r>
                  <a:rPr lang="nl-NL" sz="1799" baseline="30000" dirty="0">
                    <a:latin typeface="Cambria Math" panose="02040503050406030204" pitchFamily="18" charset="0"/>
                  </a:rPr>
                  <a:t>2</a:t>
                </a:r>
                <a:r>
                  <a:rPr lang="nl-NL" sz="1799" dirty="0">
                    <a:latin typeface="Cambria Math" panose="02040503050406030204" pitchFamily="18" charset="0"/>
                  </a:rPr>
                  <a:t>)</a:t>
                </a:r>
              </a:p>
              <a:p>
                <a:pPr marL="882635" lvl="3" indent="-342797"/>
                <a:r>
                  <a:rPr lang="nl-NL" sz="1799" i="1" dirty="0">
                    <a:latin typeface="Cambria Math" panose="02040503050406030204" pitchFamily="18" charset="0"/>
                  </a:rPr>
                  <a:t>t </a:t>
                </a:r>
                <a:r>
                  <a:rPr lang="nl-NL" sz="1799" dirty="0">
                    <a:latin typeface="Cambria Math" panose="02040503050406030204" pitchFamily="18" charset="0"/>
                  </a:rPr>
                  <a:t>= time (</a:t>
                </a:r>
                <a:r>
                  <a:rPr lang="nl-NL" sz="1799" dirty="0" err="1">
                    <a:latin typeface="Cambria Math" panose="02040503050406030204" pitchFamily="18" charset="0"/>
                  </a:rPr>
                  <a:t>days</a:t>
                </a:r>
                <a:r>
                  <a:rPr lang="nl-NL" sz="1799" dirty="0">
                    <a:latin typeface="Cambria Math" panose="02040503050406030204" pitchFamily="18" charset="0"/>
                  </a:rPr>
                  <a:t>)</a:t>
                </a:r>
              </a:p>
              <a:p>
                <a:endParaRPr lang="nl-NL" dirty="0">
                  <a:latin typeface="Cambria Math" panose="02040503050406030204" pitchFamily="18" charset="0"/>
                </a:endParaRPr>
              </a:p>
              <a:p>
                <a:pPr marL="342797" indent="-342797">
                  <a:buFont typeface="Arial" panose="020B0604020202020204" pitchFamily="34" charset="0"/>
                  <a:buChar char="•"/>
                </a:pPr>
                <a:endParaRPr lang="nl-NL" dirty="0">
                  <a:latin typeface="Cambria Math" panose="02040503050406030204" pitchFamily="18" charset="0"/>
                </a:endParaRPr>
              </a:p>
              <a:p>
                <a:endParaRPr lang="nl-NL" dirty="0">
                  <a:latin typeface="Cambria Math" panose="02040503050406030204" pitchFamily="18" charset="0"/>
                </a:endParaRPr>
              </a:p>
              <a:p>
                <a:pPr marL="342797" indent="-342797">
                  <a:buFont typeface="Arial" panose="020B0604020202020204" pitchFamily="34" charset="0"/>
                  <a:buChar char="•"/>
                </a:pPr>
                <a:endParaRPr lang="nl-NL" dirty="0">
                  <a:latin typeface="Cambria Math" panose="02040503050406030204" pitchFamily="18" charset="0"/>
                </a:endParaRPr>
              </a:p>
              <a:p>
                <a:endParaRPr lang="nl-NL" dirty="0">
                  <a:latin typeface="Cambria Math" panose="02040503050406030204" pitchFamily="18" charset="0"/>
                </a:endParaRPr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640B7B5-C3D9-8994-5B24-E30F5BB679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2724" y="2030044"/>
                <a:ext cx="5687851" cy="3882309"/>
              </a:xfrm>
              <a:blipFill>
                <a:blip r:embed="rId2"/>
                <a:stretch>
                  <a:fillRect l="-1501" t="-1413" r="-117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>
            <a:extLst>
              <a:ext uri="{FF2B5EF4-FFF2-40B4-BE49-F238E27FC236}">
                <a16:creationId xmlns:a16="http://schemas.microsoft.com/office/drawing/2014/main" id="{69629E6F-6985-67FE-B3C7-AA9F191A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Soil</a:t>
            </a:r>
            <a:r>
              <a:rPr lang="nl-NL" dirty="0"/>
              <a:t> </a:t>
            </a:r>
            <a:r>
              <a:rPr lang="nl-NL" dirty="0" err="1"/>
              <a:t>compaction</a:t>
            </a:r>
            <a:br>
              <a:rPr lang="nl-NL" dirty="0"/>
            </a:br>
            <a:r>
              <a:rPr lang="nl-NL" sz="1999" dirty="0"/>
              <a:t>‘zetting’ (in Dutch)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BBBCA7-082B-CC30-52E4-E30B4FA6A987}"/>
              </a:ext>
            </a:extLst>
          </p:cNvPr>
          <p:cNvSpPr txBox="1"/>
          <p:nvPr/>
        </p:nvSpPr>
        <p:spPr>
          <a:xfrm>
            <a:off x="0" y="893"/>
            <a:ext cx="6095967" cy="369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799" dirty="0"/>
              <a:t>Extraction</a:t>
            </a:r>
            <a:endParaRPr lang="nl-NL" sz="1799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AA10FC-3989-043A-D0C2-9C9FDA225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490" y="189483"/>
            <a:ext cx="5192630" cy="38676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1E9757-9950-786F-6F50-F25B82551DE2}"/>
              </a:ext>
            </a:extLst>
          </p:cNvPr>
          <p:cNvSpPr txBox="1"/>
          <p:nvPr/>
        </p:nvSpPr>
        <p:spPr>
          <a:xfrm>
            <a:off x="912724" y="5635427"/>
            <a:ext cx="6133279" cy="246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000" dirty="0"/>
              <a:t>Drijver (2002): </a:t>
            </a:r>
            <a:r>
              <a:rPr lang="nl-NL" sz="1000" dirty="0">
                <a:hlinkClick r:id="rId4"/>
              </a:rPr>
              <a:t>https://edepot.wur.nl/358642</a:t>
            </a:r>
            <a:r>
              <a:rPr lang="nl-NL" sz="1000" dirty="0"/>
              <a:t>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CCD33D-0922-00BC-3944-49268B91346F}"/>
              </a:ext>
            </a:extLst>
          </p:cNvPr>
          <p:cNvSpPr txBox="1"/>
          <p:nvPr/>
        </p:nvSpPr>
        <p:spPr>
          <a:xfrm>
            <a:off x="6573689" y="3974725"/>
            <a:ext cx="5425430" cy="246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nl-NL" sz="1000" dirty="0">
                <a:hlinkClick r:id="rId5"/>
              </a:rPr>
              <a:t>http://www.grondwaterformules.nl/index.php/formules/onttrekking/deklaag-zonder-rand-de-glee</a:t>
            </a:r>
            <a:r>
              <a:rPr lang="nl-NL" sz="1000" dirty="0"/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7A0F43E-171B-12F3-7A75-64E02A6B57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3920" y="4364861"/>
            <a:ext cx="5777105" cy="218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3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true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021609-A332-80AB-DDE9-7D2FB6A9B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Dispersivity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EB1F50-F9E5-F792-7C40-F06984D77816}"/>
              </a:ext>
            </a:extLst>
          </p:cNvPr>
          <p:cNvSpPr txBox="1"/>
          <p:nvPr/>
        </p:nvSpPr>
        <p:spPr>
          <a:xfrm>
            <a:off x="10553252" y="2775487"/>
            <a:ext cx="112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AFB89A5-E3A6-18DA-D807-1F14BA6297B1}"/>
              </a:ext>
            </a:extLst>
          </p:cNvPr>
          <p:cNvGrpSpPr/>
          <p:nvPr/>
        </p:nvGrpSpPr>
        <p:grpSpPr>
          <a:xfrm>
            <a:off x="4028160" y="199566"/>
            <a:ext cx="7734936" cy="5663352"/>
            <a:chOff x="4028160" y="199566"/>
            <a:chExt cx="7734936" cy="566335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B8F00D0-8C66-425F-9951-EBB10E1AF2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8475"/>
            <a:stretch/>
          </p:blipFill>
          <p:spPr>
            <a:xfrm>
              <a:off x="4028160" y="199566"/>
              <a:ext cx="6331064" cy="5663352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73C088E-9B9C-769D-785C-A9D48D331109}"/>
                </a:ext>
              </a:extLst>
            </p:cNvPr>
            <p:cNvSpPr/>
            <p:nvPr/>
          </p:nvSpPr>
          <p:spPr>
            <a:xfrm>
              <a:off x="6648225" y="2217868"/>
              <a:ext cx="236669" cy="1611853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noFill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9CCB48B-35CD-B845-315B-F85D8EB00847}"/>
                </a:ext>
              </a:extLst>
            </p:cNvPr>
            <p:cNvCxnSpPr/>
            <p:nvPr/>
          </p:nvCxnSpPr>
          <p:spPr>
            <a:xfrm>
              <a:off x="5325035" y="3722146"/>
              <a:ext cx="4432151" cy="0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1D28956-70AF-6FDF-6649-10B960BCFBA6}"/>
                </a:ext>
              </a:extLst>
            </p:cNvPr>
            <p:cNvCxnSpPr/>
            <p:nvPr/>
          </p:nvCxnSpPr>
          <p:spPr>
            <a:xfrm>
              <a:off x="5325035" y="2217868"/>
              <a:ext cx="4432151" cy="0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786393-1292-0210-ED11-1B52DC38C00C}"/>
                </a:ext>
              </a:extLst>
            </p:cNvPr>
            <p:cNvSpPr/>
            <p:nvPr/>
          </p:nvSpPr>
          <p:spPr>
            <a:xfrm>
              <a:off x="6648225" y="3053876"/>
              <a:ext cx="236669" cy="57145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78239B3-1706-4775-ACB0-45E4573DDB53}"/>
                </a:ext>
              </a:extLst>
            </p:cNvPr>
            <p:cNvCxnSpPr/>
            <p:nvPr/>
          </p:nvCxnSpPr>
          <p:spPr>
            <a:xfrm>
              <a:off x="5325035" y="3530301"/>
              <a:ext cx="443215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53D1E08-6E35-B09F-6629-A0A9B6259245}"/>
                </a:ext>
              </a:extLst>
            </p:cNvPr>
            <p:cNvCxnSpPr/>
            <p:nvPr/>
          </p:nvCxnSpPr>
          <p:spPr>
            <a:xfrm>
              <a:off x="5325035" y="3144819"/>
              <a:ext cx="443215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FD7A87F-6C74-AD7B-FF9B-F00FA9EC9C7E}"/>
                </a:ext>
              </a:extLst>
            </p:cNvPr>
            <p:cNvCxnSpPr>
              <a:cxnSpLocks/>
            </p:cNvCxnSpPr>
            <p:nvPr/>
          </p:nvCxnSpPr>
          <p:spPr>
            <a:xfrm>
              <a:off x="9897035" y="3144819"/>
              <a:ext cx="0" cy="385482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1ECED91-DC23-1885-79F6-693143CEE9FE}"/>
                </a:ext>
              </a:extLst>
            </p:cNvPr>
            <p:cNvCxnSpPr>
              <a:cxnSpLocks/>
            </p:cNvCxnSpPr>
            <p:nvPr/>
          </p:nvCxnSpPr>
          <p:spPr>
            <a:xfrm>
              <a:off x="10178527" y="2217868"/>
              <a:ext cx="0" cy="150427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2121061-FC72-B00D-3874-E61CCE21671F}"/>
                </a:ext>
              </a:extLst>
            </p:cNvPr>
            <p:cNvSpPr txBox="1"/>
            <p:nvPr/>
          </p:nvSpPr>
          <p:spPr>
            <a:xfrm>
              <a:off x="9891657" y="3874520"/>
              <a:ext cx="14038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>
                  <a:solidFill>
                    <a:srgbClr val="FF0000"/>
                  </a:solidFill>
                </a:rPr>
                <a:t>0.5 &lt; </a:t>
              </a:r>
              <a:r>
                <a:rPr lang="en-US" sz="18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α</a:t>
              </a:r>
              <a:r>
                <a:rPr lang="en-US" sz="1800" baseline="-250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nl-NL" dirty="0">
                  <a:solidFill>
                    <a:srgbClr val="FF0000"/>
                  </a:solidFill>
                </a:rPr>
                <a:t> &lt; 2.0</a:t>
              </a:r>
              <a:r>
                <a:rPr lang="en-US" sz="1800" baseline="-250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nl-NL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F3FB496-5ACF-C38C-6484-256A8C2A4C15}"/>
                </a:ext>
              </a:extLst>
            </p:cNvPr>
            <p:cNvSpPr txBox="1"/>
            <p:nvPr/>
          </p:nvSpPr>
          <p:spPr>
            <a:xfrm>
              <a:off x="10359224" y="2767913"/>
              <a:ext cx="14038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>
                  <a:solidFill>
                    <a:schemeClr val="accent2"/>
                  </a:solidFill>
                </a:rPr>
                <a:t>0.2 &lt; </a:t>
              </a:r>
              <a:r>
                <a:rPr lang="en-US" sz="1800" dirty="0">
                  <a:solidFill>
                    <a:schemeClr val="accent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α</a:t>
              </a:r>
              <a:r>
                <a:rPr lang="en-US" sz="1800" baseline="-25000" dirty="0">
                  <a:solidFill>
                    <a:schemeClr val="accent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nl-NL" dirty="0">
                  <a:solidFill>
                    <a:schemeClr val="accent2"/>
                  </a:solidFill>
                </a:rPr>
                <a:t> &lt; 95</a:t>
              </a:r>
              <a:r>
                <a:rPr lang="en-US" sz="1800" baseline="-25000" dirty="0">
                  <a:solidFill>
                    <a:schemeClr val="accent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nl-NL" sz="18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157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true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1916C-D4E2-386A-B250-5CEAF46B5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fontAlgn="b"/>
            <a:r>
              <a:rPr lang="en-GB" sz="4400" u="none" strike="noStrike" dirty="0">
                <a:effectLst/>
              </a:rPr>
              <a:t>Design ASR system</a:t>
            </a:r>
            <a:endParaRPr lang="en-GB" sz="4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5E4A4-9126-BB3E-A065-D2362182A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MODFLOW6 model</a:t>
            </a:r>
          </a:p>
          <a:p>
            <a:pPr lvl="1"/>
            <a:r>
              <a:rPr lang="en-GB" dirty="0"/>
              <a:t>Adjust parameters</a:t>
            </a:r>
          </a:p>
          <a:p>
            <a:pPr lvl="1"/>
            <a:r>
              <a:rPr lang="en-GB" dirty="0"/>
              <a:t>Background flow?</a:t>
            </a:r>
          </a:p>
          <a:p>
            <a:r>
              <a:rPr lang="en-GB" dirty="0"/>
              <a:t>Optimise model to reduce waste</a:t>
            </a:r>
          </a:p>
          <a:p>
            <a:r>
              <a:rPr lang="en-GB" sz="2800" u="none" strike="noStrike" dirty="0">
                <a:effectLst/>
              </a:rPr>
              <a:t>Ensure guidelines for injection pressure and maximum velocity are met</a:t>
            </a:r>
          </a:p>
          <a:p>
            <a:r>
              <a:rPr lang="en-GB" sz="2800" u="none" strike="noStrike" dirty="0">
                <a:effectLst/>
              </a:rPr>
              <a:t>Run model for 10 years with a start-up year and less extracted volume</a:t>
            </a:r>
            <a:endParaRPr lang="en-GB" sz="2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949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1916C-D4E2-386A-B250-5CEAF46B5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fontAlgn="b"/>
            <a:r>
              <a:rPr lang="en-GB" sz="4400" u="none" strike="noStrike" dirty="0">
                <a:effectLst/>
              </a:rPr>
              <a:t>Producing schedule for injection, extraction and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5E4A4-9126-BB3E-A065-D2362182A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Injection</a:t>
            </a:r>
          </a:p>
          <a:p>
            <a:pPr lvl="1"/>
            <a:r>
              <a:rPr lang="en-GB" strike="sngStrike" dirty="0"/>
              <a:t>Analysis of when water excess</a:t>
            </a:r>
          </a:p>
          <a:p>
            <a:r>
              <a:rPr lang="en-GB" dirty="0"/>
              <a:t>Extraction</a:t>
            </a:r>
          </a:p>
          <a:p>
            <a:pPr lvl="1"/>
            <a:r>
              <a:rPr lang="en-GB" dirty="0"/>
              <a:t>Water deficit – July &amp; august:</a:t>
            </a:r>
          </a:p>
          <a:p>
            <a:pPr lvl="2"/>
            <a:r>
              <a:rPr lang="en-GB" dirty="0"/>
              <a:t>Schedule for 1 year &amp; 10 years </a:t>
            </a:r>
          </a:p>
          <a:p>
            <a:r>
              <a:rPr lang="en-GB" strike="sngStrike" dirty="0"/>
              <a:t>Storage possibly above ground if pumping rate too low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006621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1916C-D4E2-386A-B250-5CEAF46B5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fontAlgn="b"/>
            <a:r>
              <a:rPr lang="en-GB" sz="4400" u="none" strike="noStrike" dirty="0">
                <a:effectLst/>
              </a:rPr>
              <a:t>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5E4A4-9126-BB3E-A065-D2362182A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effectLst/>
                <a:latin typeface="Arial" panose="020B0604020202020204" pitchFamily="34" charset="0"/>
              </a:rPr>
              <a:t>Discuss the uncertainties in your design.</a:t>
            </a:r>
            <a:endParaRPr lang="en-GB" dirty="0"/>
          </a:p>
          <a:p>
            <a:pPr lvl="1"/>
            <a:r>
              <a:rPr lang="en-GB" dirty="0"/>
              <a:t>Changes in Kh 	</a:t>
            </a:r>
          </a:p>
          <a:p>
            <a:pPr lvl="2"/>
            <a:r>
              <a:rPr lang="en-GB" dirty="0"/>
              <a:t>Scenarios? </a:t>
            </a:r>
          </a:p>
          <a:p>
            <a:r>
              <a:rPr lang="en-GB" dirty="0"/>
              <a:t>Present findings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45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4833E-D087-03F9-0654-0FE75A0DF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Situation</a:t>
            </a:r>
            <a:endParaRPr lang="en-NL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521838F-6405-8D4C-219F-07F9120A9854}"/>
              </a:ext>
            </a:extLst>
          </p:cNvPr>
          <p:cNvGrpSpPr/>
          <p:nvPr/>
        </p:nvGrpSpPr>
        <p:grpSpPr>
          <a:xfrm>
            <a:off x="1037294" y="1324928"/>
            <a:ext cx="7369169" cy="3795712"/>
            <a:chOff x="1381539" y="1690688"/>
            <a:chExt cx="7369169" cy="379571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438AEEB-8AC4-4086-1E38-B6BCC7533C02}"/>
                </a:ext>
              </a:extLst>
            </p:cNvPr>
            <p:cNvGrpSpPr/>
            <p:nvPr/>
          </p:nvGrpSpPr>
          <p:grpSpPr>
            <a:xfrm>
              <a:off x="1381539" y="1690688"/>
              <a:ext cx="7369169" cy="3795712"/>
              <a:chOff x="1381539" y="1690688"/>
              <a:chExt cx="7369169" cy="379571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4F89F7D-0339-3305-A7A6-FD0775E43380}"/>
                  </a:ext>
                </a:extLst>
              </p:cNvPr>
              <p:cNvSpPr/>
              <p:nvPr/>
            </p:nvSpPr>
            <p:spPr>
              <a:xfrm>
                <a:off x="2477729" y="2674374"/>
                <a:ext cx="5761703" cy="27530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3293D4C4-3C2E-6D8A-86CE-E1BFD0C30D19}"/>
                  </a:ext>
                </a:extLst>
              </p:cNvPr>
              <p:cNvCxnSpPr/>
              <p:nvPr/>
            </p:nvCxnSpPr>
            <p:spPr>
              <a:xfrm>
                <a:off x="1966452" y="2644877"/>
                <a:ext cx="0" cy="284152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E194AFF-C017-2A76-04EA-9C57F6FFDE7D}"/>
                  </a:ext>
                </a:extLst>
              </p:cNvPr>
              <p:cNvSpPr txBox="1"/>
              <p:nvPr/>
            </p:nvSpPr>
            <p:spPr>
              <a:xfrm>
                <a:off x="1381539" y="3677478"/>
                <a:ext cx="765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20m</a:t>
                </a:r>
                <a:endParaRPr lang="en-NL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52C526C-18C8-D609-CCA7-12121FC4E827}"/>
                  </a:ext>
                </a:extLst>
              </p:cNvPr>
              <p:cNvSpPr txBox="1"/>
              <p:nvPr/>
            </p:nvSpPr>
            <p:spPr>
              <a:xfrm>
                <a:off x="2551366" y="2773017"/>
                <a:ext cx="2011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10 &lt; k &lt; 40 [m/d]</a:t>
                </a:r>
                <a:endParaRPr lang="en-NL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047FF3-7810-D1C7-CBE5-CF715F628776}"/>
                  </a:ext>
                </a:extLst>
              </p:cNvPr>
              <p:cNvSpPr txBox="1"/>
              <p:nvPr/>
            </p:nvSpPr>
            <p:spPr>
              <a:xfrm>
                <a:off x="2551365" y="4978561"/>
                <a:ext cx="17522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Salt = 30g/l</a:t>
                </a:r>
                <a:endParaRPr lang="en-NL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1D0CEA7E-2336-DAC3-E7BB-5FE725D47EE7}"/>
                  </a:ext>
                </a:extLst>
              </p:cNvPr>
              <p:cNvCxnSpPr>
                <a:cxnSpLocks/>
                <a:stCxn id="4" idx="0"/>
              </p:cNvCxnSpPr>
              <p:nvPr/>
            </p:nvCxnSpPr>
            <p:spPr>
              <a:xfrm flipV="1">
                <a:off x="5358581" y="1690688"/>
                <a:ext cx="0" cy="983686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055E607-326E-5E72-8235-F03C3D3AE58D}"/>
                  </a:ext>
                </a:extLst>
              </p:cNvPr>
              <p:cNvSpPr txBox="1"/>
              <p:nvPr/>
            </p:nvSpPr>
            <p:spPr>
              <a:xfrm>
                <a:off x="5486399" y="1798450"/>
                <a:ext cx="32643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40 000 m^3 in August &amp; July</a:t>
                </a:r>
                <a:endParaRPr lang="en-NL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C30E245-7D8F-DF5C-79FB-C6E8AFA3C7FF}"/>
                  </a:ext>
                </a:extLst>
              </p:cNvPr>
              <p:cNvCxnSpPr/>
              <p:nvPr/>
            </p:nvCxnSpPr>
            <p:spPr>
              <a:xfrm>
                <a:off x="5172639" y="2032041"/>
                <a:ext cx="0" cy="284152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B009CB9-465B-386A-1807-9135B4E7DE68}"/>
                  </a:ext>
                </a:extLst>
              </p:cNvPr>
              <p:cNvCxnSpPr/>
              <p:nvPr/>
            </p:nvCxnSpPr>
            <p:spPr>
              <a:xfrm>
                <a:off x="5508304" y="2008238"/>
                <a:ext cx="0" cy="284152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228DE73-1FFD-4716-9CEB-BE3F3F499268}"/>
                </a:ext>
              </a:extLst>
            </p:cNvPr>
            <p:cNvSpPr txBox="1"/>
            <p:nvPr/>
          </p:nvSpPr>
          <p:spPr>
            <a:xfrm>
              <a:off x="6404397" y="2810115"/>
              <a:ext cx="17522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dirty="0">
                  <a:solidFill>
                    <a:schemeClr val="bg2">
                      <a:lumMod val="50000"/>
                    </a:schemeClr>
                  </a:solidFill>
                </a:rPr>
                <a:t>0.25 &lt; </a:t>
              </a:r>
              <a:r>
                <a:rPr lang="el-GR" dirty="0">
                  <a:solidFill>
                    <a:schemeClr val="bg2">
                      <a:lumMod val="50000"/>
                    </a:schemeClr>
                  </a:solidFill>
                </a:rPr>
                <a:t>φ</a:t>
              </a:r>
              <a:r>
                <a:rPr lang="nl-NL" dirty="0">
                  <a:solidFill>
                    <a:schemeClr val="bg2">
                      <a:lumMod val="50000"/>
                    </a:schemeClr>
                  </a:solidFill>
                </a:rPr>
                <a:t> &lt; 0.5 [-] </a:t>
              </a:r>
            </a:p>
            <a:p>
              <a:pPr algn="r"/>
              <a:r>
                <a:rPr lang="nl-NL" dirty="0">
                  <a:solidFill>
                    <a:schemeClr val="bg2">
                      <a:lumMod val="50000"/>
                    </a:schemeClr>
                  </a:solidFill>
                </a:rPr>
                <a:t>0.5 &lt; </a:t>
              </a:r>
              <a:r>
                <a:rPr lang="el-GR" dirty="0">
                  <a:solidFill>
                    <a:schemeClr val="bg2">
                      <a:lumMod val="50000"/>
                    </a:schemeClr>
                  </a:solidFill>
                </a:rPr>
                <a:t>α</a:t>
              </a:r>
              <a:r>
                <a:rPr lang="nl-NL" dirty="0">
                  <a:solidFill>
                    <a:schemeClr val="bg2">
                      <a:lumMod val="50000"/>
                    </a:schemeClr>
                  </a:solidFill>
                </a:rPr>
                <a:t> &lt; 2 [m]</a:t>
              </a:r>
              <a:endParaRPr lang="en-NL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3230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7D0BC-3582-44BE-BFDD-D142F0FF2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/>
              <a:t>Time planning</a:t>
            </a:r>
            <a:endParaRPr lang="en-NL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DFCEC57-A68F-476D-83C3-1E6BE04917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3876187"/>
              </p:ext>
            </p:extLst>
          </p:nvPr>
        </p:nvGraphicFramePr>
        <p:xfrm>
          <a:off x="380558" y="891960"/>
          <a:ext cx="11430883" cy="5966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32758">
                  <a:extLst>
                    <a:ext uri="{9D8B030D-6E8A-4147-A177-3AD203B41FA5}">
                      <a16:colId xmlns:a16="http://schemas.microsoft.com/office/drawing/2014/main" val="4203995048"/>
                    </a:ext>
                  </a:extLst>
                </a:gridCol>
                <a:gridCol w="2216029">
                  <a:extLst>
                    <a:ext uri="{9D8B030D-6E8A-4147-A177-3AD203B41FA5}">
                      <a16:colId xmlns:a16="http://schemas.microsoft.com/office/drawing/2014/main" val="2175625335"/>
                    </a:ext>
                  </a:extLst>
                </a:gridCol>
                <a:gridCol w="1226917">
                  <a:extLst>
                    <a:ext uri="{9D8B030D-6E8A-4147-A177-3AD203B41FA5}">
                      <a16:colId xmlns:a16="http://schemas.microsoft.com/office/drawing/2014/main" val="438242708"/>
                    </a:ext>
                  </a:extLst>
                </a:gridCol>
                <a:gridCol w="1655179">
                  <a:extLst>
                    <a:ext uri="{9D8B030D-6E8A-4147-A177-3AD203B41FA5}">
                      <a16:colId xmlns:a16="http://schemas.microsoft.com/office/drawing/2014/main" val="1344307537"/>
                    </a:ext>
                  </a:extLst>
                </a:gridCol>
              </a:tblGrid>
              <a:tr h="63486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Divided work that needs to be done</a:t>
                      </a:r>
                      <a:endParaRPr lang="en-GB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Amount of time need to put in per person</a:t>
                      </a:r>
                      <a:endParaRPr lang="en-GB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Finished before </a:t>
                      </a:r>
                      <a:endParaRPr lang="en-GB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Planned working days</a:t>
                      </a:r>
                      <a:endParaRPr lang="en-GB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06166"/>
                  </a:ext>
                </a:extLst>
              </a:tr>
              <a:tr h="63486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Literature search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16 hours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>
                          <a:effectLst/>
                        </a:rPr>
                        <a:t>22/Dec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20 and 21 December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27074476"/>
                  </a:ext>
                </a:extLst>
              </a:tr>
              <a:tr h="63486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Design ASR system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16 hours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10/Jan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08/Jan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17470357"/>
                  </a:ext>
                </a:extLst>
              </a:tr>
              <a:tr h="608407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Producing schedule for injection, extraction and storage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8 hours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11/Jan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10/Jan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32038288"/>
                  </a:ext>
                </a:extLst>
              </a:tr>
              <a:tr h="63486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Reduce waste of injected drinking water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8 hours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18/Jan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12/Jan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18631742"/>
                  </a:ext>
                </a:extLst>
              </a:tr>
              <a:tr h="63486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Apply guidelines for injection pressure and maximum velocity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8 hours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22/Jan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18/Jan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04779651"/>
                  </a:ext>
                </a:extLst>
              </a:tr>
              <a:tr h="63486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Run model for 10 years with a start-up year and less extracted volume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8 hours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24/Jan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22/Jan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44761972"/>
                  </a:ext>
                </a:extLst>
              </a:tr>
              <a:tr h="63486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Making conclusion and finish report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8 hours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25/Jan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24/Jan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26285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807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1916C-D4E2-386A-B250-5CEAF46B5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u="none" strike="noStrike" dirty="0">
                <a:effectLst/>
              </a:rPr>
              <a:t>Literature search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5E4A4-9126-BB3E-A065-D2362182A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Comparable systems</a:t>
            </a:r>
          </a:p>
          <a:p>
            <a:pPr lvl="1"/>
            <a:r>
              <a:rPr lang="en-GB" dirty="0"/>
              <a:t>Good practice</a:t>
            </a:r>
          </a:p>
          <a:p>
            <a:pPr lvl="1"/>
            <a:r>
              <a:rPr lang="en-GB" dirty="0"/>
              <a:t>Idea of feasibility</a:t>
            </a:r>
          </a:p>
          <a:p>
            <a:pPr lvl="1"/>
            <a:r>
              <a:rPr lang="en-GB" dirty="0"/>
              <a:t>Rules of thumb</a:t>
            </a:r>
          </a:p>
          <a:p>
            <a:r>
              <a:rPr lang="en-GB" dirty="0"/>
              <a:t>Choose location? </a:t>
            </a:r>
          </a:p>
          <a:p>
            <a:r>
              <a:rPr lang="en-GB" dirty="0"/>
              <a:t>Get guidelines for injection pressure</a:t>
            </a:r>
          </a:p>
          <a:p>
            <a:endParaRPr lang="en-GB" dirty="0"/>
          </a:p>
          <a:p>
            <a:pPr lvl="1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568906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547D8-9223-28BB-4F2D-34DBFC91C6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Comparable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449ADB-FF59-9758-1A1E-1DBA8C5C7F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1072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E23CE-791D-C1ED-A5F2-59F4EC15D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Nootdorp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9AC9B-F321-6B03-6CE6-7052E2E73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EC0792-6521-3B8A-A775-6E02089ED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4530213" cy="44057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5EDCAF-7B2A-4741-030E-BB266A6EA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857" y="1825625"/>
            <a:ext cx="4247536" cy="455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027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E23CE-791D-C1ED-A5F2-59F4EC15D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Nootdorp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03F6B6-7315-2EED-95E9-3519A8AEA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4287"/>
            <a:ext cx="6582694" cy="322942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B3E579-A515-65EA-96E5-20565EF55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8679" y="1814287"/>
            <a:ext cx="3038899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71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2EE07-4503-08B7-A996-5F8368AF6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Florida</a:t>
            </a:r>
          </a:p>
        </p:txBody>
      </p:sp>
      <p:pic>
        <p:nvPicPr>
          <p:cNvPr id="4" name="Main graphic">
            <a:extLst>
              <a:ext uri="{FF2B5EF4-FFF2-40B4-BE49-F238E27FC236}">
                <a16:creationId xmlns:a16="http://schemas.microsoft.com/office/drawing/2014/main" id="{E3152507-C1A6-7D0D-9432-579B96EE8CE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838200" y="1690688"/>
            <a:ext cx="1853605" cy="4351338"/>
          </a:xfrm>
          <a:prstGeom prst="rect">
            <a:avLst/>
          </a:prstGeom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9106A8-D0AC-B4F3-EC99-99C7D256A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740" y="1943407"/>
            <a:ext cx="4257292" cy="3845899"/>
          </a:xfrm>
          <a:prstGeom prst="rect">
            <a:avLst/>
          </a:prstGeom>
        </p:spPr>
      </p:pic>
      <p:pic>
        <p:nvPicPr>
          <p:cNvPr id="7" name="Main graphic">
            <a:extLst>
              <a:ext uri="{FF2B5EF4-FFF2-40B4-BE49-F238E27FC236}">
                <a16:creationId xmlns:a16="http://schemas.microsoft.com/office/drawing/2014/main" id="{83881E8A-C202-DA1A-C52B-8CB4FE1F0D4E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7604967" y="2298222"/>
            <a:ext cx="3976204" cy="313626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0618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EB20-C59B-C06B-E8AD-413C0FAFC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Several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FD1B02-C18F-D798-3774-103680A85D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0749" y="1944158"/>
            <a:ext cx="2949167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5E4ED7-4C0D-BC3A-C89D-9037476513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1448" y="1690688"/>
            <a:ext cx="8421275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974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623</Words>
  <Application>Microsoft Office PowerPoint</Application>
  <PresentationFormat>Widescreen</PresentationFormat>
  <Paragraphs>135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Tahoma</vt:lpstr>
      <vt:lpstr>Times New Roman</vt:lpstr>
      <vt:lpstr>Office Theme</vt:lpstr>
      <vt:lpstr>Aquifer Storage Recharge</vt:lpstr>
      <vt:lpstr>Situation</vt:lpstr>
      <vt:lpstr>Time planning</vt:lpstr>
      <vt:lpstr>Literature search</vt:lpstr>
      <vt:lpstr>Comparable systems</vt:lpstr>
      <vt:lpstr>Nootdorp</vt:lpstr>
      <vt:lpstr>Nootdorp</vt:lpstr>
      <vt:lpstr>Florida</vt:lpstr>
      <vt:lpstr>Several</vt:lpstr>
      <vt:lpstr>Maximum infiltration rate</vt:lpstr>
      <vt:lpstr>Particle mobilization</vt:lpstr>
      <vt:lpstr>Soil compaction ‘zetting’ (in Dutch)</vt:lpstr>
      <vt:lpstr>Dispersivity</vt:lpstr>
      <vt:lpstr>Design ASR system</vt:lpstr>
      <vt:lpstr>Producing schedule for injection, extraction and storage</vt:lpstr>
      <vt:lpstr>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Aquifer Storage Recharge</dc:title>
  <dc:creator>David Haasnoot</dc:creator>
  <cp:lastModifiedBy>Justin van Beek</cp:lastModifiedBy>
  <cp:revision>6</cp:revision>
  <dcterms:created xsi:type="dcterms:W3CDTF">2023-12-13T14:21:03Z</dcterms:created>
  <dcterms:modified xsi:type="dcterms:W3CDTF">2024-01-09T07:37:39Z</dcterms:modified>
</cp:coreProperties>
</file>