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20FAB4-4164-3443-AD83-0241E70243C6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6BBA04E-A798-F444-92EB-0490931A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A026C-97C5-8240-C096-374463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Stakeholder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84B-12F7-2BB8-818A-42B6E18B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Primary affected stakeholders:</a:t>
            </a:r>
          </a:p>
          <a:p>
            <a:r>
              <a:rPr lang="en-US"/>
              <a:t>Farmers</a:t>
            </a:r>
          </a:p>
          <a:p>
            <a:r>
              <a:rPr lang="en-US"/>
              <a:t>Tourism industry (holiday parks)</a:t>
            </a:r>
          </a:p>
          <a:p>
            <a:r>
              <a:rPr lang="en-US"/>
              <a:t>Local businesses</a:t>
            </a:r>
          </a:p>
          <a:p>
            <a:r>
              <a:rPr lang="en-US" err="1"/>
              <a:t>Hoogheemraadschap</a:t>
            </a:r>
            <a:r>
              <a:rPr lang="en-US"/>
              <a:t> Hollands </a:t>
            </a:r>
            <a:r>
              <a:rPr lang="en-US" err="1"/>
              <a:t>Noorderkwartier</a:t>
            </a:r>
            <a:r>
              <a:rPr lang="en-US"/>
              <a:t> </a:t>
            </a:r>
          </a:p>
          <a:p>
            <a:r>
              <a:rPr lang="en-US" err="1"/>
              <a:t>Callantsoog</a:t>
            </a:r>
            <a:r>
              <a:rPr lang="en-US"/>
              <a:t> residents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84A5-BAB8-D8D2-9C5E-939AA086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7548-3E17-81B7-CDFD-B7B6FC3C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Farmers in the northwestern section of the region no longer receive the water levels needed for their crops</a:t>
            </a:r>
          </a:p>
          <a:p>
            <a:pPr lvl="1"/>
            <a:r>
              <a:rPr lang="en-US" dirty="0"/>
              <a:t>Affected area: 75.83 hectares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Potential revenue loss: 30,332,000 euros / year</a:t>
            </a:r>
          </a:p>
          <a:p>
            <a:pPr lvl="1"/>
            <a:r>
              <a:rPr lang="en-US" dirty="0"/>
              <a:t> Choice to remain w/ new water levels or relocate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Choose to relocate </a:t>
            </a:r>
            <a:r>
              <a:rPr lang="en-US" dirty="0">
                <a:sym typeface="Wingdings" pitchFamily="2" charset="2"/>
              </a:rPr>
              <a:t> new distribution system will reduce potentially devastating flooding/droughts</a:t>
            </a:r>
          </a:p>
          <a:p>
            <a:pPr lvl="2"/>
            <a:r>
              <a:rPr lang="en-US" b="1" dirty="0">
                <a:sym typeface="Wingdings" pitchFamily="2" charset="2"/>
              </a:rPr>
              <a:t>Damages due to flooding in 2021:</a:t>
            </a:r>
          </a:p>
          <a:p>
            <a:pPr lvl="1"/>
            <a:r>
              <a:rPr lang="en-US" dirty="0">
                <a:sym typeface="Wingdings" pitchFamily="2" charset="2"/>
              </a:rPr>
              <a:t>Could lease current land to recreational industry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33E5-C326-863F-49CD-25959CA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7267-96FD-4591-6C9A-2C31A247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Will be encouraged to grow along the coast, while inland area dedicated for farming and nature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Expansion inland will be difficult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Could potentially gain 75.83 hectares of coastal land in northwestern region</a:t>
            </a:r>
          </a:p>
          <a:p>
            <a:pPr lvl="2"/>
            <a:r>
              <a:rPr lang="en-US" dirty="0"/>
              <a:t>Land along the coast more attractive for tourists (closer to the sea and town attractions)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7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403-1F14-1120-D28A-7FCBBAB3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EAE2-F1D7-ABF8-9555-4FE2750A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Will experience no direct/immediate effects</a:t>
            </a:r>
          </a:p>
          <a:p>
            <a:r>
              <a:rPr lang="en-US" dirty="0"/>
              <a:t>Drawbacks of adopting plan:</a:t>
            </a:r>
          </a:p>
          <a:p>
            <a:pPr lvl="1"/>
            <a:endParaRPr lang="en-US" dirty="0"/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Increase in tourism along the coast will increase number of patrons at local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6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EB7F-D129-FEE8-9912-BBAE8A55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63DA-EA05-179B-A584-6AC7D639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pPr lvl="1"/>
            <a:r>
              <a:rPr lang="en-US" dirty="0"/>
              <a:t>Will need to implement new water level zoning and get stakeholders on board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Need to physically alter current system (rearrangement/redistribution of weirs etc.)</a:t>
            </a:r>
          </a:p>
          <a:p>
            <a:pPr lvl="1"/>
            <a:r>
              <a:rPr lang="en-US" dirty="0"/>
              <a:t>Potential strain on relationship with farmers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Significant simplification of the current system</a:t>
            </a:r>
          </a:p>
          <a:p>
            <a:pPr lvl="2"/>
            <a:r>
              <a:rPr lang="en-US" dirty="0"/>
              <a:t>Improved control, potential reduction in maintenance costs</a:t>
            </a:r>
          </a:p>
          <a:p>
            <a:pPr lvl="1"/>
            <a:r>
              <a:rPr lang="en-US" dirty="0"/>
              <a:t>Reduction of damaging flooding and drought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750A-EB7C-ED1E-807E-26909057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Callantoog</a:t>
            </a:r>
            <a:r>
              <a:rPr lang="en-US" dirty="0"/>
              <a:t> Residents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7AF-7E98-7166-2D4A-201A5CF6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they affected?</a:t>
            </a:r>
          </a:p>
          <a:p>
            <a:r>
              <a:rPr lang="en-US" dirty="0"/>
              <a:t>Drawbacks of adopting plan:</a:t>
            </a:r>
          </a:p>
          <a:p>
            <a:pPr lvl="1"/>
            <a:r>
              <a:rPr lang="en-US" dirty="0"/>
              <a:t>Increase in tourism could be negatively received </a:t>
            </a:r>
          </a:p>
          <a:p>
            <a:r>
              <a:rPr lang="en-US" dirty="0"/>
              <a:t>Benefits of adopting plan:</a:t>
            </a:r>
          </a:p>
          <a:p>
            <a:pPr lvl="1"/>
            <a:r>
              <a:rPr lang="en-US" dirty="0"/>
              <a:t>Preservation/expansion of inland nature areas</a:t>
            </a:r>
          </a:p>
          <a:p>
            <a:pPr lvl="1"/>
            <a:r>
              <a:rPr lang="en-US" dirty="0"/>
              <a:t>Increased tourism boosts local economy</a:t>
            </a:r>
          </a:p>
          <a:p>
            <a:pPr lvl="1"/>
            <a:r>
              <a:rPr lang="en-US" dirty="0"/>
              <a:t>Could include permanent resident housing in the re-allotted northwestern region</a:t>
            </a:r>
          </a:p>
        </p:txBody>
      </p:sp>
    </p:spTree>
    <p:extLst>
      <p:ext uri="{BB962C8B-B14F-4D97-AF65-F5344CB8AC3E}">
        <p14:creationId xmlns:p14="http://schemas.microsoft.com/office/powerpoint/2010/main" val="13648253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{B6A7A255-F9D2-0A49-9ACB-99CFA26CF5D4}tf10001124</Template>
  <TotalTime>110</TotalTime>
  <Words>328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Stakeholder Analysis</vt:lpstr>
      <vt:lpstr>Farmers</vt:lpstr>
      <vt:lpstr>Tourism Industry</vt:lpstr>
      <vt:lpstr>Local Business</vt:lpstr>
      <vt:lpstr>Water Board</vt:lpstr>
      <vt:lpstr>Callantoog Residents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Analysis</dc:title>
  <dc:creator>Christine Martin</dc:creator>
  <cp:lastModifiedBy>Christine Martin</cp:lastModifiedBy>
  <cp:revision>2</cp:revision>
  <dcterms:created xsi:type="dcterms:W3CDTF">2023-06-05T07:26:27Z</dcterms:created>
  <dcterms:modified xsi:type="dcterms:W3CDTF">2023-06-05T12:52:42Z</dcterms:modified>
</cp:coreProperties>
</file>