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259" r:id="rId6"/>
    <p:sldId id="264" r:id="rId7"/>
    <p:sldId id="265" r:id="rId8"/>
    <p:sldId id="266" r:id="rId9"/>
    <p:sldId id="267" r:id="rId10"/>
    <p:sldId id="269" r:id="rId11"/>
    <p:sldId id="262" r:id="rId12"/>
    <p:sldId id="261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5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057EB-7613-40BF-BC38-C4404E475540}" type="datetimeFigureOut">
              <a:rPr lang="nl-NL" smtClean="0"/>
              <a:t>14-4-2025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EDA97-E338-45F8-A5E7-1CDD5AF6A9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3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539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trend for measurement size and SNR, larger encoding dim or larger SNR results in lower NMSE</a:t>
            </a:r>
          </a:p>
          <a:p>
            <a:endParaRPr lang="en-US" dirty="0"/>
          </a:p>
          <a:p>
            <a:r>
              <a:rPr lang="en-US" dirty="0"/>
              <a:t>No clear trend in IQ imbalance.</a:t>
            </a:r>
          </a:p>
          <a:p>
            <a:endParaRPr lang="en-US" dirty="0"/>
          </a:p>
          <a:p>
            <a:r>
              <a:rPr lang="en-US" dirty="0"/>
              <a:t>Discrete encoding matrix comparable performance, slightly worse with additive noise, in fact better with IQ imbalance, slightly worse with very small encoding dimensions.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EDA97-E338-45F8-A5E7-1CDD5AF6A9A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55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correlation with SNR and encoding dimension is known and to be expected.</a:t>
            </a:r>
          </a:p>
          <a:p>
            <a:endParaRPr lang="en-US" dirty="0"/>
          </a:p>
          <a:p>
            <a:r>
              <a:rPr lang="en-US" dirty="0"/>
              <a:t>For low SNR and encoding dim, models corresponding to dense x’s perform worse, to be expected (SNR trained on same encoding dim.) rule of thumb to have at least 2*s encoding dimension.</a:t>
            </a:r>
          </a:p>
          <a:p>
            <a:endParaRPr lang="en-US" dirty="0"/>
          </a:p>
          <a:p>
            <a:r>
              <a:rPr lang="en-US" dirty="0"/>
              <a:t>For high SNR and encoding dim it is reversed due to normalization with variance.</a:t>
            </a:r>
          </a:p>
          <a:p>
            <a:endParaRPr lang="en-US" dirty="0"/>
          </a:p>
          <a:p>
            <a:r>
              <a:rPr lang="en-US" dirty="0"/>
              <a:t>Discrete model performs worse in poor cases but converges to comparable performance in favorable cases. Due to more flexibility in measurement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EDA97-E338-45F8-A5E7-1CDD5AF6A9A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55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Variation due to optimization nature of training NN</a:t>
            </a:r>
          </a:p>
          <a:p>
            <a:endParaRPr lang="en-US" dirty="0"/>
          </a:p>
          <a:p>
            <a:r>
              <a:rPr lang="en-US" dirty="0"/>
              <a:t>No correlation between IRR and performance means we compensate for Imbalance!</a:t>
            </a:r>
          </a:p>
          <a:p>
            <a:endParaRPr lang="en-US" dirty="0"/>
          </a:p>
          <a:p>
            <a:r>
              <a:rPr lang="en-US" dirty="0"/>
              <a:t>Due to constant disturbance which NN can compensate.</a:t>
            </a:r>
          </a:p>
          <a:p>
            <a:endParaRPr lang="en-US" dirty="0"/>
          </a:p>
          <a:p>
            <a:r>
              <a:rPr lang="en-US" dirty="0"/>
              <a:t>More dense x performs better due to normalization</a:t>
            </a:r>
          </a:p>
          <a:p>
            <a:endParaRPr lang="en-US" dirty="0"/>
          </a:p>
          <a:p>
            <a:r>
              <a:rPr lang="en-US" dirty="0"/>
              <a:t>Performance of discrete model due to chance?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 to meaning -&gt; using NN we can compensate for IQ imbalance, especially attention should be given to other noise in the environment and the choice of encoding dimension and discretization.</a:t>
            </a:r>
          </a:p>
          <a:p>
            <a:endParaRPr lang="en-US" dirty="0"/>
          </a:p>
          <a:p>
            <a:r>
              <a:rPr lang="en-US" dirty="0"/>
              <a:t>More research into discrete models needed. As it can be viable in the right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EDA97-E338-45F8-A5E7-1CDD5AF6A9A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545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4BA9A9DA-7F82-A455-1C60-3EE6BCAB12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66684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Quote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43AF82E-C1ED-400F-120E-32FD5E07D1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D840FC76-4BFA-9D62-E866-F7E43D493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76CBEE19-19B8-54C7-B3D4-7E145D8FAA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719138" y="719138"/>
            <a:ext cx="10752137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E6F410F0-D1DC-202A-E501-96449F5D92C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02B7BC0-E1DE-6761-BAA2-289E1BF2AE2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77DB36C0-4B06-148B-B57C-74F842A70ECB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44F18412-D70E-7985-05EF-0A560429034C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4CDC0AA2-CBAF-B659-0AC6-C307B4BF19D0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B5196A6-0E92-0BA6-DAB1-3CFEF96E2966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8ADC5254-E2B3-7491-C71F-7DFFE5010D54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4DE709D1-04E9-E28E-EF96-038EF13D728E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B23C046E-991A-48FD-E45D-368DA85614EF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443D2E7F-A623-8993-DD43-05FEE32F8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227193-D8F5-48A7-B0D3-6DAD1F4F8E92}" type="datetime1">
              <a:rPr lang="nl-NL" smtClean="0"/>
              <a:t>14-4-2025</a:t>
            </a:fld>
            <a:endParaRPr lang="en-GB" dirty="0"/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5C52521A-2ED3-C2C9-18F8-B9748BDDE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5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grafiek 17">
            <a:extLst>
              <a:ext uri="{FF2B5EF4-FFF2-40B4-BE49-F238E27FC236}">
                <a16:creationId xmlns:a16="http://schemas.microsoft.com/office/drawing/2014/main" id="{9C976D4D-6916-D2FC-E254-80706C2BEE24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18667" y="1565275"/>
            <a:ext cx="10753334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2FC7157-BDBD-4338-9C83-079E45D53067}"/>
              </a:ext>
            </a:extLst>
          </p:cNvPr>
          <p:cNvSpPr/>
          <p:nvPr userDrawn="1"/>
        </p:nvSpPr>
        <p:spPr>
          <a:xfrm>
            <a:off x="0" y="-441330"/>
            <a:ext cx="679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Graph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9B92A0-6A1A-48FD-9DE6-B4526A0F68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F67F68-8730-46D4-B97A-B14B07754ED5}" type="datetime1">
              <a:rPr lang="nl-NL" smtClean="0"/>
              <a:t>14-4-2025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C9CDC-BA47-4EE3-AB72-1B052FAD6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2DB909E2-579E-7420-B285-B389C3AE3393}"/>
              </a:ext>
            </a:extLst>
          </p:cNvPr>
          <p:cNvGrpSpPr/>
          <p:nvPr userDrawn="1"/>
        </p:nvGrpSpPr>
        <p:grpSpPr>
          <a:xfrm>
            <a:off x="-3786437" y="2"/>
            <a:ext cx="3693386" cy="5715919"/>
            <a:chOff x="-3786437" y="2"/>
            <a:chExt cx="3693386" cy="5715919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680CF1DF-856E-8E3E-4BBE-4805542EA914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D6DEF1C-D18F-9BF8-4FBB-393B195F8523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C2AA5349-4667-F1BB-8749-61754D67B08A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948A4516-EE53-9ED0-1F2F-7410A66E5832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883D4637-4338-DD25-45CB-22329D8FF6A1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F34B3B2A-C80C-D662-35DD-C7972D581181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A6E43491-EF0F-05B7-1F05-BBFDA2A92B8E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1C7EA8EB-CD33-9439-E202-16194D92EE8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5FFEB4FB-F37F-B1A5-2DA9-2399B6B6511A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50" name="Vrije vorm: vorm 49">
                  <a:extLst>
                    <a:ext uri="{FF2B5EF4-FFF2-40B4-BE49-F238E27FC236}">
                      <a16:creationId xmlns:a16="http://schemas.microsoft.com/office/drawing/2014/main" id="{BBF461B4-9C4B-F5F3-DFDB-1B00E3910BA7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5296A3EF-5B20-BA91-1AF3-24FB56ED49C0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A6E02C25-B3CC-B095-2619-965D3212719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7F79493F-F589-8CB2-EC65-2CD9EBAF18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Rechthoek 72">
                    <a:extLst>
                      <a:ext uri="{FF2B5EF4-FFF2-40B4-BE49-F238E27FC236}">
                        <a16:creationId xmlns:a16="http://schemas.microsoft.com/office/drawing/2014/main" id="{B761E95E-2BC3-DF23-E772-5C701D5EB8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B31C3B2F-C551-7FFA-1994-50DFD9C355E4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53" name="Rechthoek 52">
                    <a:extLst>
                      <a:ext uri="{FF2B5EF4-FFF2-40B4-BE49-F238E27FC236}">
                        <a16:creationId xmlns:a16="http://schemas.microsoft.com/office/drawing/2014/main" id="{B196AFE8-BAF3-9B20-F55E-555D3E6D63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54" name="Groep 53">
                    <a:extLst>
                      <a:ext uri="{FF2B5EF4-FFF2-40B4-BE49-F238E27FC236}">
                        <a16:creationId xmlns:a16="http://schemas.microsoft.com/office/drawing/2014/main" id="{029ED99F-086B-DFC1-BD59-96A3BB73A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64" name="Rechte verbindingslijn 63">
                      <a:extLst>
                        <a:ext uri="{FF2B5EF4-FFF2-40B4-BE49-F238E27FC236}">
                          <a16:creationId xmlns:a16="http://schemas.microsoft.com/office/drawing/2014/main" id="{AE2D43E5-34C5-B533-FDC8-9875789C0F92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Rechte verbindingslijn 64">
                      <a:extLst>
                        <a:ext uri="{FF2B5EF4-FFF2-40B4-BE49-F238E27FC236}">
                          <a16:creationId xmlns:a16="http://schemas.microsoft.com/office/drawing/2014/main" id="{EB5E7D2D-A2F7-31C9-7733-8B6DF553AE2B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" name="Groep 65">
                      <a:extLst>
                        <a:ext uri="{FF2B5EF4-FFF2-40B4-BE49-F238E27FC236}">
                          <a16:creationId xmlns:a16="http://schemas.microsoft.com/office/drawing/2014/main" id="{F724BAD9-4B97-5FC3-2704-C1465C3B41A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67" name="Rechte verbindingslijn 66">
                        <a:extLst>
                          <a:ext uri="{FF2B5EF4-FFF2-40B4-BE49-F238E27FC236}">
                            <a16:creationId xmlns:a16="http://schemas.microsoft.com/office/drawing/2014/main" id="{4831ED37-35C9-37E3-6163-578A1EAE9E2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Rechte verbindingslijn 67">
                        <a:extLst>
                          <a:ext uri="{FF2B5EF4-FFF2-40B4-BE49-F238E27FC236}">
                            <a16:creationId xmlns:a16="http://schemas.microsoft.com/office/drawing/2014/main" id="{DFF104EF-9AA2-18D8-729B-EEE5927A763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>
                        <a:extLst>
                          <a:ext uri="{FF2B5EF4-FFF2-40B4-BE49-F238E27FC236}">
                            <a16:creationId xmlns:a16="http://schemas.microsoft.com/office/drawing/2014/main" id="{8EA6A74D-9ED8-19D6-A2B9-FEAA889D13C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698B3A79-C1F7-5F71-D5A9-0CC83C8D0E0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4EE3CE9F-13AA-FBBD-B74F-E690C0F0715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E7AC75CB-1385-0081-A6EE-476D3A8C91E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8EDB2AF1-01E4-84B6-E591-7C60D6C0B41B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BE38BFD-CF15-99BD-52D7-BAE4792A6D36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hthoek 58">
                    <a:extLst>
                      <a:ext uri="{FF2B5EF4-FFF2-40B4-BE49-F238E27FC236}">
                        <a16:creationId xmlns:a16="http://schemas.microsoft.com/office/drawing/2014/main" id="{E7C7006E-DA51-74A5-5437-0982DDE60B1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60" name="Groep 59">
                    <a:extLst>
                      <a:ext uri="{FF2B5EF4-FFF2-40B4-BE49-F238E27FC236}">
                        <a16:creationId xmlns:a16="http://schemas.microsoft.com/office/drawing/2014/main" id="{69B4CA6F-3C30-C9D4-6CDE-69D4FFD5462F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61" name="Rechthoek 60">
                      <a:extLst>
                        <a:ext uri="{FF2B5EF4-FFF2-40B4-BE49-F238E27FC236}">
                          <a16:creationId xmlns:a16="http://schemas.microsoft.com/office/drawing/2014/main" id="{7587ED83-F8C0-317C-74C0-4C453F74C9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2" name="Rechthoek: afgeronde bovenhoeken 61">
                      <a:extLst>
                        <a:ext uri="{FF2B5EF4-FFF2-40B4-BE49-F238E27FC236}">
                          <a16:creationId xmlns:a16="http://schemas.microsoft.com/office/drawing/2014/main" id="{3E5E5670-9461-25A0-4574-183B2CD0C15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3" name="Gelijkbenige driehoek 62">
                      <a:extLst>
                        <a:ext uri="{FF2B5EF4-FFF2-40B4-BE49-F238E27FC236}">
                          <a16:creationId xmlns:a16="http://schemas.microsoft.com/office/drawing/2014/main" id="{3576B5E2-335E-BDC1-D94D-3AF8C0870FD0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4FD77C49-F4D1-428A-AC10-EB0884CD9787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37" name="ICOON_info">
                <a:extLst>
                  <a:ext uri="{FF2B5EF4-FFF2-40B4-BE49-F238E27FC236}">
                    <a16:creationId xmlns:a16="http://schemas.microsoft.com/office/drawing/2014/main" id="{CFCB81CF-43E1-DC89-ED74-18FE0A4DC5E0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44" name="Ovaal 43">
                  <a:extLst>
                    <a:ext uri="{FF2B5EF4-FFF2-40B4-BE49-F238E27FC236}">
                      <a16:creationId xmlns:a16="http://schemas.microsoft.com/office/drawing/2014/main" id="{30A42F84-B94C-26E6-D041-B44B25B0672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Graphic 163" descr="Informatie">
                  <a:extLst>
                    <a:ext uri="{FF2B5EF4-FFF2-40B4-BE49-F238E27FC236}">
                      <a16:creationId xmlns:a16="http://schemas.microsoft.com/office/drawing/2014/main" id="{83D8FACC-EE78-E1C6-AE43-00CAFA0E03A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6078BFE-9F83-C28E-12FD-051E8C5B8010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39" name="Inspireren">
                  <a:extLst>
                    <a:ext uri="{FF2B5EF4-FFF2-40B4-BE49-F238E27FC236}">
                      <a16:creationId xmlns:a16="http://schemas.microsoft.com/office/drawing/2014/main" id="{08B1427C-46F9-6B49-82FD-6E3C66E95168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41" name="Freeform 12">
                    <a:extLst>
                      <a:ext uri="{FF2B5EF4-FFF2-40B4-BE49-F238E27FC236}">
                        <a16:creationId xmlns:a16="http://schemas.microsoft.com/office/drawing/2014/main" id="{3A0FC7A3-3C8E-F597-CF49-D94C6CDABF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2" name="Freeform 13">
                    <a:extLst>
                      <a:ext uri="{FF2B5EF4-FFF2-40B4-BE49-F238E27FC236}">
                        <a16:creationId xmlns:a16="http://schemas.microsoft.com/office/drawing/2014/main" id="{0AEE7C72-28A1-4329-E2F3-F00C6F02D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3" name="Freeform 14">
                    <a:extLst>
                      <a:ext uri="{FF2B5EF4-FFF2-40B4-BE49-F238E27FC236}">
                        <a16:creationId xmlns:a16="http://schemas.microsoft.com/office/drawing/2014/main" id="{A782A2E6-DF24-7E0E-54DA-AE986E4E167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5C85C14F-71FC-0EC9-EC77-F93303E0B75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E0C74600-E0A1-32F6-F13A-80390DBD08F3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24EC8A38-F574-0E35-63BE-11DF49F4E34C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1" name="Ovaal 10">
                <a:extLst>
                  <a:ext uri="{FF2B5EF4-FFF2-40B4-BE49-F238E27FC236}">
                    <a16:creationId xmlns:a16="http://schemas.microsoft.com/office/drawing/2014/main" id="{45A82A4C-DF5D-DAD5-72AA-53FF5FAB9D7C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6483ACA4-C62D-91E9-EAC0-5EDA7398955E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Ovaal 12">
                <a:extLst>
                  <a:ext uri="{FF2B5EF4-FFF2-40B4-BE49-F238E27FC236}">
                    <a16:creationId xmlns:a16="http://schemas.microsoft.com/office/drawing/2014/main" id="{526618F2-1324-5E8A-BB71-6664AC1889B7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" name="Rechthoek 13">
                <a:extLst>
                  <a:ext uri="{FF2B5EF4-FFF2-40B4-BE49-F238E27FC236}">
                    <a16:creationId xmlns:a16="http://schemas.microsoft.com/office/drawing/2014/main" id="{E8406F88-F7D9-1EDE-8CE6-BA8D8B59E542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5" name="Groep 14">
                <a:extLst>
                  <a:ext uri="{FF2B5EF4-FFF2-40B4-BE49-F238E27FC236}">
                    <a16:creationId xmlns:a16="http://schemas.microsoft.com/office/drawing/2014/main" id="{62069577-5F1C-3A70-6ACD-A40A9ECBECA0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30" name="Rechthoek 29">
                  <a:extLst>
                    <a:ext uri="{FF2B5EF4-FFF2-40B4-BE49-F238E27FC236}">
                      <a16:creationId xmlns:a16="http://schemas.microsoft.com/office/drawing/2014/main" id="{894F8D05-7113-E8C0-2B1E-FF2E01C3A4B8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31" name="Rechthoek 30">
                  <a:extLst>
                    <a:ext uri="{FF2B5EF4-FFF2-40B4-BE49-F238E27FC236}">
                      <a16:creationId xmlns:a16="http://schemas.microsoft.com/office/drawing/2014/main" id="{82A9E0A3-7689-1860-1E9B-0E50481EA941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" name="Groep 15">
                <a:extLst>
                  <a:ext uri="{FF2B5EF4-FFF2-40B4-BE49-F238E27FC236}">
                    <a16:creationId xmlns:a16="http://schemas.microsoft.com/office/drawing/2014/main" id="{EA37E07D-0213-C4CD-69FE-A8048220E7CF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" name="Rechthoek 16">
                  <a:extLst>
                    <a:ext uri="{FF2B5EF4-FFF2-40B4-BE49-F238E27FC236}">
                      <a16:creationId xmlns:a16="http://schemas.microsoft.com/office/drawing/2014/main" id="{FE5D13BD-1999-6110-78C0-D7F82EDB4F64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hthoek 17">
                  <a:extLst>
                    <a:ext uri="{FF2B5EF4-FFF2-40B4-BE49-F238E27FC236}">
                      <a16:creationId xmlns:a16="http://schemas.microsoft.com/office/drawing/2014/main" id="{A01F8DE7-341F-F591-B409-A46B7F9D65A2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kstvak 18">
                  <a:extLst>
                    <a:ext uri="{FF2B5EF4-FFF2-40B4-BE49-F238E27FC236}">
                      <a16:creationId xmlns:a16="http://schemas.microsoft.com/office/drawing/2014/main" id="{A8AAB229-07B8-C7CE-21D7-A6AB1D8F650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20" name="Tekstvak 19">
                  <a:extLst>
                    <a:ext uri="{FF2B5EF4-FFF2-40B4-BE49-F238E27FC236}">
                      <a16:creationId xmlns:a16="http://schemas.microsoft.com/office/drawing/2014/main" id="{CBE770A8-AA3B-F19B-BAF3-D092339DA4C0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21" name="Vrije vorm: vorm 20">
                  <a:extLst>
                    <a:ext uri="{FF2B5EF4-FFF2-40B4-BE49-F238E27FC236}">
                      <a16:creationId xmlns:a16="http://schemas.microsoft.com/office/drawing/2014/main" id="{4D1992F5-364B-A1AA-BF83-EEA478039BEB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81D43394-7465-F780-625C-2049EF0FBBD2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26" name="Rechthoek 25">
                    <a:extLst>
                      <a:ext uri="{FF2B5EF4-FFF2-40B4-BE49-F238E27FC236}">
                        <a16:creationId xmlns:a16="http://schemas.microsoft.com/office/drawing/2014/main" id="{48686A95-5633-4F92-4103-8B63ADA8D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Rechthoek 26">
                    <a:extLst>
                      <a:ext uri="{FF2B5EF4-FFF2-40B4-BE49-F238E27FC236}">
                        <a16:creationId xmlns:a16="http://schemas.microsoft.com/office/drawing/2014/main" id="{2EED59AE-5793-247D-22EE-99445C5AC3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8" name="Rechthoek 27">
                    <a:extLst>
                      <a:ext uri="{FF2B5EF4-FFF2-40B4-BE49-F238E27FC236}">
                        <a16:creationId xmlns:a16="http://schemas.microsoft.com/office/drawing/2014/main" id="{292B9951-969D-2933-55CF-C20C8A85D3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9" name="Rechthoek 282">
                    <a:extLst>
                      <a:ext uri="{FF2B5EF4-FFF2-40B4-BE49-F238E27FC236}">
                        <a16:creationId xmlns:a16="http://schemas.microsoft.com/office/drawing/2014/main" id="{24A0D8CC-21F9-7BAE-D8E7-F39F888BE809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1C06E203-D7C6-F1DC-D055-C5898F3E8459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24" name="Vrije vorm: vorm 23">
                    <a:extLst>
                      <a:ext uri="{FF2B5EF4-FFF2-40B4-BE49-F238E27FC236}">
                        <a16:creationId xmlns:a16="http://schemas.microsoft.com/office/drawing/2014/main" id="{48E01D86-B451-04DD-0A0E-70FC18279310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7924C626-1261-4B06-A851-7075F28E6DFD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4966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9C2FF999-F008-1331-E6E0-38EDC8FDB419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Vrije vorm: vorm 41">
            <a:extLst>
              <a:ext uri="{FF2B5EF4-FFF2-40B4-BE49-F238E27FC236}">
                <a16:creationId xmlns:a16="http://schemas.microsoft.com/office/drawing/2014/main" id="{C60BEEE3-6FC2-1913-7D0E-D2FF66473DA8}"/>
              </a:ext>
            </a:extLst>
          </p:cNvPr>
          <p:cNvSpPr/>
          <p:nvPr/>
        </p:nvSpPr>
        <p:spPr>
          <a:xfrm>
            <a:off x="-10750" y="1"/>
            <a:ext cx="12202750" cy="6857999"/>
          </a:xfrm>
          <a:custGeom>
            <a:avLst/>
            <a:gdLst>
              <a:gd name="connsiteX0" fmla="*/ 12202750 w 12202750"/>
              <a:gd name="connsiteY0" fmla="*/ 3750218 h 6857999"/>
              <a:gd name="connsiteX1" fmla="*/ 12202750 w 12202750"/>
              <a:gd name="connsiteY1" fmla="*/ 6857999 h 6857999"/>
              <a:gd name="connsiteX2" fmla="*/ 11114530 w 12202750"/>
              <a:gd name="connsiteY2" fmla="*/ 6857999 h 6857999"/>
              <a:gd name="connsiteX3" fmla="*/ 11256844 w 12202750"/>
              <a:gd name="connsiteY3" fmla="*/ 6595461 h 6857999"/>
              <a:gd name="connsiteX4" fmla="*/ 12121807 w 12202750"/>
              <a:gd name="connsiteY4" fmla="*/ 4108853 h 6857999"/>
              <a:gd name="connsiteX5" fmla="*/ 7260002 w 12202750"/>
              <a:gd name="connsiteY5" fmla="*/ 0 h 6857999"/>
              <a:gd name="connsiteX6" fmla="*/ 12202750 w 12202750"/>
              <a:gd name="connsiteY6" fmla="*/ 0 h 6857999"/>
              <a:gd name="connsiteX7" fmla="*/ 12202750 w 12202750"/>
              <a:gd name="connsiteY7" fmla="*/ 1540137 h 6857999"/>
              <a:gd name="connsiteX8" fmla="*/ 12200549 w 12202750"/>
              <a:gd name="connsiteY8" fmla="*/ 1543414 h 6857999"/>
              <a:gd name="connsiteX9" fmla="*/ 11867141 w 12202750"/>
              <a:gd name="connsiteY9" fmla="*/ 2106148 h 6857999"/>
              <a:gd name="connsiteX10" fmla="*/ 6343721 w 12202750"/>
              <a:gd name="connsiteY10" fmla="*/ 3249151 h 6857999"/>
              <a:gd name="connsiteX11" fmla="*/ 7248419 w 12202750"/>
              <a:gd name="connsiteY11" fmla="*/ 17042 h 6857999"/>
              <a:gd name="connsiteX12" fmla="*/ 0 w 12202750"/>
              <a:gd name="connsiteY12" fmla="*/ 0 h 6857999"/>
              <a:gd name="connsiteX13" fmla="*/ 4336814 w 12202750"/>
              <a:gd name="connsiteY13" fmla="*/ 0 h 6857999"/>
              <a:gd name="connsiteX14" fmla="*/ 3953814 w 12202750"/>
              <a:gd name="connsiteY14" fmla="*/ 290459 h 6857999"/>
              <a:gd name="connsiteX15" fmla="*/ 34757 w 12202750"/>
              <a:gd name="connsiteY15" fmla="*/ 4907294 h 6857999"/>
              <a:gd name="connsiteX16" fmla="*/ 0 w 12202750"/>
              <a:gd name="connsiteY16" fmla="*/ 502206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7999">
                <a:moveTo>
                  <a:pt x="12202750" y="3750218"/>
                </a:moveTo>
                <a:lnTo>
                  <a:pt x="12202750" y="6857999"/>
                </a:lnTo>
                <a:lnTo>
                  <a:pt x="11114530" y="6857999"/>
                </a:lnTo>
                <a:lnTo>
                  <a:pt x="11256844" y="6595461"/>
                </a:lnTo>
                <a:cubicBezTo>
                  <a:pt x="11629965" y="5862402"/>
                  <a:pt x="11898764" y="5050891"/>
                  <a:pt x="12121807" y="4108853"/>
                </a:cubicBezTo>
                <a:close/>
                <a:moveTo>
                  <a:pt x="7260002" y="0"/>
                </a:moveTo>
                <a:lnTo>
                  <a:pt x="12202750" y="0"/>
                </a:lnTo>
                <a:lnTo>
                  <a:pt x="12202750" y="1540137"/>
                </a:lnTo>
                <a:lnTo>
                  <a:pt x="12200549" y="1543414"/>
                </a:lnTo>
                <a:cubicBezTo>
                  <a:pt x="12110526" y="1684115"/>
                  <a:pt x="12003525" y="1893029"/>
                  <a:pt x="11867141" y="2106148"/>
                </a:cubicBezTo>
                <a:cubicBezTo>
                  <a:pt x="10880238" y="3959252"/>
                  <a:pt x="7486531" y="6089453"/>
                  <a:pt x="6343721" y="3249151"/>
                </a:cubicBezTo>
                <a:cubicBezTo>
                  <a:pt x="5919494" y="2184051"/>
                  <a:pt x="6486561" y="1153587"/>
                  <a:pt x="7248419" y="17042"/>
                </a:cubicBezTo>
                <a:close/>
                <a:moveTo>
                  <a:pt x="0" y="0"/>
                </a:moveTo>
                <a:lnTo>
                  <a:pt x="4336814" y="0"/>
                </a:lnTo>
                <a:lnTo>
                  <a:pt x="3953814" y="290459"/>
                </a:lnTo>
                <a:cubicBezTo>
                  <a:pt x="2295623" y="1565228"/>
                  <a:pt x="719287" y="2947698"/>
                  <a:pt x="34757" y="4907294"/>
                </a:cubicBezTo>
                <a:lnTo>
                  <a:pt x="0" y="5022063"/>
                </a:lnTo>
                <a:close/>
              </a:path>
            </a:pathLst>
          </a:custGeom>
          <a:solidFill>
            <a:srgbClr val="00B8C8"/>
          </a:solidFill>
          <a:ln w="173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859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Closure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8356D135-3DCC-4F43-956C-8E084B5B3B73}" type="datetime1">
              <a:rPr lang="nl-NL" smtClean="0"/>
              <a:t>14-4-2025</a:t>
            </a:fld>
            <a:endParaRPr lang="en-GB" dirty="0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C93E164C-298E-F36F-9136-0AC365C778F8}"/>
              </a:ext>
            </a:extLst>
          </p:cNvPr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C4DE928F-9819-F729-1A30-E5A07740CC27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79323DCE-D484-B94A-C1EC-D2F2B931366F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3539D6EA-85DB-9F50-4773-B93829862258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996BACF-1310-A75D-F3D9-23D926B05697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50ABAA7-4D3A-64F2-2886-73E38F672A13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94E5B70C-D6DE-08E7-481C-59E036E42088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8D3E4DAB-6265-0F83-A847-5B7F063D48EC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F52DDD2-B124-1FEF-0F68-3980EB3898A2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7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45736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14-4-2025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7C32B2A-67AA-E6D6-AE57-0F98725B06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9139" y="1565274"/>
            <a:ext cx="10752136" cy="4435476"/>
          </a:xfrm>
        </p:spPr>
        <p:txBody>
          <a:bodyPr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37508DF-E7AE-13D6-A5D2-641AAF042AAA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B292675-B31B-1A55-BD2C-CDC7BD1CA44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35309F0-A4E8-85D2-9E3E-CD49CB4ACB66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74035FC-FAE5-FEDD-FC98-2DC0B4C24BC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37703DCC-3613-510F-E6EF-B5E9E9799A45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57BEEE0-E6E0-FB2B-D415-EFFBE579EBC6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4A8D04C8-99F4-D837-93EF-0CEF277D20BF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85181B5-3158-376F-D926-AFA9513F2A9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32DDA1C-171F-8981-2B90-6FD5AE5AE9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A02263B-52A4-C14C-D38F-4716D86E6247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6C7CC7F-B1A2-466F-BC08-67D17171E5C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6A00CAE5-EA4E-3025-8837-EA7504B1D9F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F41C09A2-C386-E45E-EA25-81D4F165148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B5207EA-F3B0-451A-9F45-19370FF77EB5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205AA4BC-7FD8-C844-72C1-057F452AA55F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AFC95C2C-6412-7491-A24B-BE1590B0990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032E4A44-CF49-C369-C31E-82F68244C422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B88B0BBC-401D-B4B9-EAB9-5F732A603B2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0923C3B-92D8-3D47-9A1C-12BD19290B4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00353552-7BED-DF4A-354B-1CF349A225A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A0A50B02-FA01-EBB9-5857-57CCBD40A9DB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4D2AF1E5-FFF3-DAA5-C984-86F4BCBE2FB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9" name="ICOON_info">
              <a:extLst>
                <a:ext uri="{FF2B5EF4-FFF2-40B4-BE49-F238E27FC236}">
                  <a16:creationId xmlns:a16="http://schemas.microsoft.com/office/drawing/2014/main" id="{2748128B-F3DF-8964-29ED-3D14A1FB1EF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DDA583D6-D08D-95C4-A005-D82C60FD32F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raphic 163" descr="Informatie">
                <a:extLst>
                  <a:ext uri="{FF2B5EF4-FFF2-40B4-BE49-F238E27FC236}">
                    <a16:creationId xmlns:a16="http://schemas.microsoft.com/office/drawing/2014/main" id="{C4BE452F-9BDF-A18D-0A7D-AE18F26993F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VOORBEELD">
              <a:extLst>
                <a:ext uri="{FF2B5EF4-FFF2-40B4-BE49-F238E27FC236}">
                  <a16:creationId xmlns:a16="http://schemas.microsoft.com/office/drawing/2014/main" id="{BCBE1EE9-F025-40A3-DAA5-C00A8F94810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6D4FCD4E-E6C2-559E-740C-BD3369614F9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F538757F-568E-4976-EF92-B878B06C834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8174DEE9-1EA6-20ED-3D9D-BB2603482DE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0D1A3735-2B7A-FFC7-051F-149C12647F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64E3276F-49E2-0662-ECF1-9C8A1C0E0C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F64D2204-8B03-7D97-0C60-288B8466B4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C2604207-5D6B-EF04-2B7A-80E2010DBE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B408F0C2-D0E5-B3F9-CDCB-95445399A2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724B0BCE-2A38-E76C-9EA2-2C55A56D34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C33085CB-98EA-39F4-85B3-7753B789EE4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211BFD96-7DB8-EEE6-7010-BCB6BA4C543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59AB1ED-C075-609B-CE74-4A2A4D0B290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CD8A9BA2-5A9F-EAE1-5568-4D6D601A86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2D8F76A-79D8-E421-3CA4-A053AE88A4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B7FB5FE-22DF-9FE1-40CA-3DF9C03406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478A052E-2E80-0B09-7391-A07054E9D6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EE57897-7B96-6834-B33C-C46342E0F2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1EE7C1A8-F4A3-2DFD-F5D3-1DBBD741C63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D5EE5550-53F1-A3FA-624E-D82C7A4806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976EC336-1566-A061-0BFC-9D665C8B01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4CCB6AAC-6450-2ED9-21C1-390C5D84C5D7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D09BBA50-E454-731D-445E-61A0E20CAFD1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E6299F8D-2530-CD86-49B1-B21076DE7FD1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5" name="Rechthoek 54">
                  <a:extLst>
                    <a:ext uri="{FF2B5EF4-FFF2-40B4-BE49-F238E27FC236}">
                      <a16:creationId xmlns:a16="http://schemas.microsoft.com/office/drawing/2014/main" id="{B6BA80A6-3080-1B5D-9BA0-2E05C4C2DFC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6" name="Groep 55">
                  <a:extLst>
                    <a:ext uri="{FF2B5EF4-FFF2-40B4-BE49-F238E27FC236}">
                      <a16:creationId xmlns:a16="http://schemas.microsoft.com/office/drawing/2014/main" id="{9554AB33-7133-1169-EDDC-77429B9C16A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493F65E9-5995-281D-B5E6-D05B120B5D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A4968D85-AB9D-DDFB-CDDD-8430ECE46E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2D3ADD57-7DCA-42D2-78F4-7D31A2159A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D1210B4-9A58-1F7D-1F68-6FA23AD1B6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ABAC1B0-CED1-B770-5C1F-1E28A9CF59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56">
                  <a:extLst>
                    <a:ext uri="{FF2B5EF4-FFF2-40B4-BE49-F238E27FC236}">
                      <a16:creationId xmlns:a16="http://schemas.microsoft.com/office/drawing/2014/main" id="{0D11D7DA-EA9F-B8F5-4069-C3537032C7B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339BAD63-756C-7F62-0EBB-D926343AC49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6390F651-A213-85A1-438F-DA57CB84D7D3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47">
                  <a:extLst>
                    <a:ext uri="{FF2B5EF4-FFF2-40B4-BE49-F238E27FC236}">
                      <a16:creationId xmlns:a16="http://schemas.microsoft.com/office/drawing/2014/main" id="{94CE63C1-616F-141B-D19C-DED13D6C658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0" name="Rechte verbindingslijn 49">
                    <a:extLst>
                      <a:ext uri="{FF2B5EF4-FFF2-40B4-BE49-F238E27FC236}">
                        <a16:creationId xmlns:a16="http://schemas.microsoft.com/office/drawing/2014/main" id="{BF0C2197-CACB-B4E4-A2E4-566797CD7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190BDEE9-CF49-BE46-5188-5D10ACDA5F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C52FB0A9-A081-6ABD-0104-4D69BC6047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90AADF44-5DAD-C621-08AF-BA2CECCC28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F34EBD70-3E9F-6F1F-5976-97222BD624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48">
                  <a:extLst>
                    <a:ext uri="{FF2B5EF4-FFF2-40B4-BE49-F238E27FC236}">
                      <a16:creationId xmlns:a16="http://schemas.microsoft.com/office/drawing/2014/main" id="{F2DF7555-0BAD-5E82-C70F-311AF2D096A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F5190837-775F-410C-906A-BB5FCA95E368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2" name="Inspireren">
                <a:extLst>
                  <a:ext uri="{FF2B5EF4-FFF2-40B4-BE49-F238E27FC236}">
                    <a16:creationId xmlns:a16="http://schemas.microsoft.com/office/drawing/2014/main" id="{D30132C9-2025-5C44-46AE-221ABEFB5E0F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4" name="Freeform 12">
                  <a:extLst>
                    <a:ext uri="{FF2B5EF4-FFF2-40B4-BE49-F238E27FC236}">
                      <a16:creationId xmlns:a16="http://schemas.microsoft.com/office/drawing/2014/main" id="{DCDB8C4F-1930-4C7B-600F-909935847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3">
                  <a:extLst>
                    <a:ext uri="{FF2B5EF4-FFF2-40B4-BE49-F238E27FC236}">
                      <a16:creationId xmlns:a16="http://schemas.microsoft.com/office/drawing/2014/main" id="{0F4655FA-5BCA-5C0C-7839-6BDE067F0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6" name="Freeform 14">
                  <a:extLst>
                    <a:ext uri="{FF2B5EF4-FFF2-40B4-BE49-F238E27FC236}">
                      <a16:creationId xmlns:a16="http://schemas.microsoft.com/office/drawing/2014/main" id="{4C8E76B0-8063-A13C-8266-95910CE768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3" name="Tekstvak 32">
                <a:extLst>
                  <a:ext uri="{FF2B5EF4-FFF2-40B4-BE49-F238E27FC236}">
                    <a16:creationId xmlns:a16="http://schemas.microsoft.com/office/drawing/2014/main" id="{771AE7A1-D522-5F70-E69D-F82BBBDBD65D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8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0089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Title only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CF0BC4-CAAA-4113-A44D-B077CA6D06A0}" type="datetime1">
              <a:rPr lang="nl-NL" smtClean="0"/>
              <a:t>14-4-2025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D511B4CD-103C-593D-613C-2346A35667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989968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image</a:t>
            </a:r>
          </a:p>
        </p:txBody>
      </p:sp>
      <p:grpSp>
        <p:nvGrpSpPr>
          <p:cNvPr id="8" name="Graphic 4">
            <a:extLst>
              <a:ext uri="{FF2B5EF4-FFF2-40B4-BE49-F238E27FC236}">
                <a16:creationId xmlns:a16="http://schemas.microsoft.com/office/drawing/2014/main" id="{F8EDA2E5-8990-6524-1F90-5CF9A0ABE743}"/>
              </a:ext>
            </a:extLst>
          </p:cNvPr>
          <p:cNvGrpSpPr/>
          <p:nvPr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14F687E5-3F7F-C866-9EB7-85E0F55F5463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59449444-9956-51CD-FA6E-807D2DAA76C3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38D46059-DB59-DD28-5BD0-842E6FDED580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1D9EED3E-2DF3-39B2-4ABF-9A9E2C76D6B1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FE872223-5E47-AEA4-3F51-C5DC13B053E8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3E81D4D2-DEFC-7F03-C7F1-7B01AE4AF1EC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22E0BAD8-5DCF-72B7-FB7A-91979F996E51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6779A44D-156E-169E-45E9-81901A8F6C6D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5865553" cy="133369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3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5871541" cy="332399"/>
          </a:xfrm>
        </p:spPr>
        <p:txBody>
          <a:bodyPr wrap="square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766235" cy="184666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0CA508-B273-4D53-A64E-FB05E270E0EA}" type="datetime1">
              <a:rPr lang="nl-NL" smtClean="0"/>
              <a:t>14-4-2025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7797F04D-8400-F770-AED2-A49B8F1C47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7308357" y="0"/>
            <a:ext cx="488364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83D36BAF-6A46-FC70-F348-9474E690DA0E}"/>
              </a:ext>
            </a:extLst>
          </p:cNvPr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0DBC8A3-9289-CF0F-D83A-22ACEA901D9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B3C2751-ECA8-33FA-C952-CE2744AF39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53EE913-A752-7B9F-74CE-B992B74D85EC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E075884-D63D-46F1-2CE9-D356783C7476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B282691-AE0D-DE69-2960-8B2159DDCF08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D772366-0161-D434-5A40-B5AB54A2111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05EF644-5856-009F-B6B2-2388E6B26ED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956B1FB0-6592-EF9B-BE28-215FB072E5AF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50F71E3C-E372-CF85-F539-0EF7E3B9730B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D1D8DD9D-7249-438D-35D0-2B2C4567EF45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B882E159-1ED3-DF4C-C190-0DCB38B3E7E1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0196836D-26AB-A279-ACAB-AB403730A39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0" name="Rechthoek: afgeronde hoeken 79">
                  <a:extLst>
                    <a:ext uri="{FF2B5EF4-FFF2-40B4-BE49-F238E27FC236}">
                      <a16:creationId xmlns:a16="http://schemas.microsoft.com/office/drawing/2014/main" id="{7F8EFFB0-0CC4-7DB1-BE0B-6DB955BD6066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18F9C8D2-CE79-6EAE-50AF-9849C54D6923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D3E71A50-FF9D-B0D1-159A-433E0E0212C5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92A06DF3-7127-E117-C4FA-058C92952B7C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CAE7B77C-A11C-A7B6-ED26-0A86A8D03180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95FC68D1-45F6-ED57-6C16-27D094F4F43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8" name="Groep 67">
                <a:extLst>
                  <a:ext uri="{FF2B5EF4-FFF2-40B4-BE49-F238E27FC236}">
                    <a16:creationId xmlns:a16="http://schemas.microsoft.com/office/drawing/2014/main" id="{501764F9-4AFD-49E8-A051-14921FBEB23C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8550AB30-CCC2-55D0-DBC6-968B8DC1779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4" name="Rechthoek: afgeronde hoeken 73">
                    <a:extLst>
                      <a:ext uri="{FF2B5EF4-FFF2-40B4-BE49-F238E27FC236}">
                        <a16:creationId xmlns:a16="http://schemas.microsoft.com/office/drawing/2014/main" id="{9AD397C1-9A0D-4045-5CFE-4CB7616B8F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Rechthoek 74">
                    <a:extLst>
                      <a:ext uri="{FF2B5EF4-FFF2-40B4-BE49-F238E27FC236}">
                        <a16:creationId xmlns:a16="http://schemas.microsoft.com/office/drawing/2014/main" id="{D6FB3632-AE4D-BD05-04B5-283C1C0A72F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3825DE90-E1E8-E8E9-7FFA-20EF5879843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B0A9C8C9-1044-AAA0-FA7C-0EEDC36BDB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5F22B0D9-CD89-E8BF-06C7-727E559C99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50E97EF3-D92F-40DC-6800-1E4D6FBE86C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3" name="Boog 72">
                  <a:extLst>
                    <a:ext uri="{FF2B5EF4-FFF2-40B4-BE49-F238E27FC236}">
                      <a16:creationId xmlns:a16="http://schemas.microsoft.com/office/drawing/2014/main" id="{49E1B6D8-6B64-EED4-4C17-8D0A2188029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kstvak 68">
                <a:extLst>
                  <a:ext uri="{FF2B5EF4-FFF2-40B4-BE49-F238E27FC236}">
                    <a16:creationId xmlns:a16="http://schemas.microsoft.com/office/drawing/2014/main" id="{2F5337C6-56DA-3C8C-0AD5-CC6BCBCA004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3E753270-D0FD-33A8-CD11-C4E6B9F3A94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1" name="Vrije vorm: vorm 70">
                <a:extLst>
                  <a:ext uri="{FF2B5EF4-FFF2-40B4-BE49-F238E27FC236}">
                    <a16:creationId xmlns:a16="http://schemas.microsoft.com/office/drawing/2014/main" id="{38CAF6E8-E8ED-D666-5B19-37C9B432DF67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4DDCD2BF-56A1-C7A7-1E59-921EF643774B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2F30809B-DBBE-F925-DC39-FF534F148193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56" name="ICOON_info">
                <a:extLst>
                  <a:ext uri="{FF2B5EF4-FFF2-40B4-BE49-F238E27FC236}">
                    <a16:creationId xmlns:a16="http://schemas.microsoft.com/office/drawing/2014/main" id="{A1CC24CF-86A8-0341-843B-C83E7B3CA33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3" name="Ovaal 62">
                  <a:extLst>
                    <a:ext uri="{FF2B5EF4-FFF2-40B4-BE49-F238E27FC236}">
                      <a16:creationId xmlns:a16="http://schemas.microsoft.com/office/drawing/2014/main" id="{4A16FB29-FA8B-47B1-FEC2-19BD7198879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Graphic 163" descr="Informatie">
                  <a:extLst>
                    <a:ext uri="{FF2B5EF4-FFF2-40B4-BE49-F238E27FC236}">
                      <a16:creationId xmlns:a16="http://schemas.microsoft.com/office/drawing/2014/main" id="{17E78844-0BC9-1CDF-B1E9-D9B35A17B8E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AFCFFF33-03DE-784A-46BF-341491AD82C0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8" name="Inspireren">
                  <a:extLst>
                    <a:ext uri="{FF2B5EF4-FFF2-40B4-BE49-F238E27FC236}">
                      <a16:creationId xmlns:a16="http://schemas.microsoft.com/office/drawing/2014/main" id="{1EBCEBD5-B620-0008-D93C-CD46A9E4DC71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Freeform 12">
                    <a:extLst>
                      <a:ext uri="{FF2B5EF4-FFF2-40B4-BE49-F238E27FC236}">
                        <a16:creationId xmlns:a16="http://schemas.microsoft.com/office/drawing/2014/main" id="{664BC5D7-F973-42A1-046B-9FAA1A70EA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1" name="Freeform 13">
                    <a:extLst>
                      <a:ext uri="{FF2B5EF4-FFF2-40B4-BE49-F238E27FC236}">
                        <a16:creationId xmlns:a16="http://schemas.microsoft.com/office/drawing/2014/main" id="{CB24A030-65C8-B635-D99A-2DE8D174D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2" name="Freeform 14">
                    <a:extLst>
                      <a:ext uri="{FF2B5EF4-FFF2-40B4-BE49-F238E27FC236}">
                        <a16:creationId xmlns:a16="http://schemas.microsoft.com/office/drawing/2014/main" id="{2E2608C8-94F2-68AD-B9A3-7E3A53AA88F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9" name="Tekstvak 58">
                  <a:extLst>
                    <a:ext uri="{FF2B5EF4-FFF2-40B4-BE49-F238E27FC236}">
                      <a16:creationId xmlns:a16="http://schemas.microsoft.com/office/drawing/2014/main" id="{934212D2-1CC6-46C2-A7C9-1B6FA93A125D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FC14F5F2-A02F-5E50-6A14-8376C836154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1359FB6E-97D1-FE9C-24B0-3A3C7BC9CAE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7D8E78B9-21BE-2D3A-A385-42849214C48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9" name="Groep 48">
                    <a:extLst>
                      <a:ext uri="{FF2B5EF4-FFF2-40B4-BE49-F238E27FC236}">
                        <a16:creationId xmlns:a16="http://schemas.microsoft.com/office/drawing/2014/main" id="{CD013D78-525B-059E-963E-23A760AF2C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2" name="Rechthoek 51">
                      <a:extLst>
                        <a:ext uri="{FF2B5EF4-FFF2-40B4-BE49-F238E27FC236}">
                          <a16:creationId xmlns:a16="http://schemas.microsoft.com/office/drawing/2014/main" id="{7C74C419-82F3-C3A9-4CB6-BC24111FE3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C97B16C7-D52D-71EF-1439-2E7BC3CBA4D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Ovaal 53">
                      <a:extLst>
                        <a:ext uri="{FF2B5EF4-FFF2-40B4-BE49-F238E27FC236}">
                          <a16:creationId xmlns:a16="http://schemas.microsoft.com/office/drawing/2014/main" id="{D55B39D2-4BAE-ADC3-26B7-F399857FAFF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0" name="Afbeelding 49">
                    <a:extLst>
                      <a:ext uri="{FF2B5EF4-FFF2-40B4-BE49-F238E27FC236}">
                        <a16:creationId xmlns:a16="http://schemas.microsoft.com/office/drawing/2014/main" id="{1FB4176A-87C0-215F-7224-5B51FEFB67D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1A29BF32-DB27-0F5C-C35B-C1564D2FA93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874A8D92-0691-A56C-A1F6-FF9982D3AB2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0D7559F1-D122-8FE2-D04A-D1E9D7CF62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CB2E1E51-E0F4-ED2F-6D47-B5E635C3220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B20A7472-851D-3CBE-039E-867905EC7CA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7F0241A6-93EC-6B9E-D265-D69E8EC0877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D2D6E925-8607-C578-819D-48C0847C578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24514FF6-A8F5-5D82-43A9-25335D2E2AB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1" name="Gelijkbenige driehoek 40">
                <a:extLst>
                  <a:ext uri="{FF2B5EF4-FFF2-40B4-BE49-F238E27FC236}">
                    <a16:creationId xmlns:a16="http://schemas.microsoft.com/office/drawing/2014/main" id="{D4645E96-47C9-6A85-74BF-91A9F504C58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447DC81-DAF1-BC5C-7227-5C73C07C3A2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96DF473B-A274-D352-2252-11610BC8E15D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14006B4-E1E5-D6BC-0279-4A3208C9047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B30A9797-A377-19E2-5757-2556ABDBC3C1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39696BC7-29FA-2D1C-435A-539D319391A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F3989D1B-0E51-EF74-F735-A317ADA5C7C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5F6C71FC-BCA9-229A-F6C7-077055F7974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>
                    <a:extLst>
                      <a:ext uri="{FF2B5EF4-FFF2-40B4-BE49-F238E27FC236}">
                        <a16:creationId xmlns:a16="http://schemas.microsoft.com/office/drawing/2014/main" id="{5A41684E-F2CE-5023-633D-6D7337B8EC68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8" name="Vrije vorm: vorm 37">
                    <a:extLst>
                      <a:ext uri="{FF2B5EF4-FFF2-40B4-BE49-F238E27FC236}">
                        <a16:creationId xmlns:a16="http://schemas.microsoft.com/office/drawing/2014/main" id="{262BF2D2-D3B0-7919-3557-F356FE48418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447868DC-4E78-0363-A8D7-CF69A4909701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57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86314BC-5B6A-423E-A18F-BE67EEBFD0AA}"/>
                </a:ext>
              </a:extLst>
            </p:cNvPr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2775937-D9EA-4974-9459-412AF5D1CBD4}"/>
                </a:ext>
              </a:extLst>
            </p:cNvPr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>
            <a:extLst>
              <a:ext uri="{FF2B5EF4-FFF2-40B4-BE49-F238E27FC236}">
                <a16:creationId xmlns:a16="http://schemas.microsoft.com/office/drawing/2014/main" id="{913F724C-C8A8-4D7C-A490-D6011A81D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1BDEED87-6B56-4161-9E14-2FCC2CD9D2C7}" type="datetime1">
              <a:rPr lang="nl-NL" smtClean="0"/>
              <a:t>14-4-2025</a:t>
            </a:fld>
            <a:endParaRPr lang="en-GB" dirty="0"/>
          </a:p>
        </p:txBody>
      </p:sp>
      <p:sp>
        <p:nvSpPr>
          <p:cNvPr id="30" name="Tijdelijke aanduiding voor dianummer 5">
            <a:extLst>
              <a:ext uri="{FF2B5EF4-FFF2-40B4-BE49-F238E27FC236}">
                <a16:creationId xmlns:a16="http://schemas.microsoft.com/office/drawing/2014/main" id="{97B5FD88-660A-4FF5-BB5B-19029FB61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36EA4FA-0B8A-4FA4-3D23-C40FA12DDAC9}"/>
              </a:ext>
            </a:extLst>
          </p:cNvPr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0B508182-1D94-6963-6E0B-93418D7C8B8D}"/>
              </a:ext>
            </a:extLst>
          </p:cNvPr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20EF2DF-3730-F6B5-403F-A5D9B50AA329}"/>
                </a:ext>
              </a:extLst>
            </p:cNvPr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3A4CEB5-B6FA-9B7A-B2D0-072AAA09C577}"/>
                </a:ext>
              </a:extLst>
            </p:cNvPr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5A8DA9B-2314-02C7-0DB4-B1D5CD8DF2E4}"/>
                </a:ext>
              </a:extLst>
            </p:cNvPr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712FF8BF-FF57-497C-6D6E-58F4046DC0E4}"/>
              </a:ext>
            </a:extLst>
          </p:cNvPr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>
            <a:extLst>
              <a:ext uri="{FF2B5EF4-FFF2-40B4-BE49-F238E27FC236}">
                <a16:creationId xmlns:a16="http://schemas.microsoft.com/office/drawing/2014/main" id="{B444FEF0-EF23-9A75-C7DB-63258A64F5A1}"/>
              </a:ext>
            </a:extLst>
          </p:cNvPr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5BB984B-89D0-74F4-7C23-3CB60BB6C322}"/>
                </a:ext>
              </a:extLst>
            </p:cNvPr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983FD3B-3516-2897-57E9-D8EFBFF1423C}"/>
                </a:ext>
              </a:extLst>
            </p:cNvPr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571E6D2-E9F3-1013-DDA9-BF3005A09B29}"/>
                </a:ext>
              </a:extLst>
            </p:cNvPr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F1B44D4-9C02-CF5C-268C-96E45AF98657}"/>
                </a:ext>
              </a:extLst>
            </p:cNvPr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2214C65-E16E-D1A0-F56E-A8E35340AF61}"/>
                </a:ext>
              </a:extLst>
            </p:cNvPr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55D9D295-9730-83B0-9A87-AE6384CA7F82}"/>
                </a:ext>
              </a:extLst>
            </p:cNvPr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FD3CB985-76FB-1138-7ABB-C2AEA27C3BA6}"/>
                </a:ext>
              </a:extLst>
            </p:cNvPr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3017B0A1-3059-6859-5F3B-486053D198C9}"/>
                </a:ext>
              </a:extLst>
            </p:cNvPr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5DF6D8A2-044B-9B72-D264-D10733D97156}"/>
                </a:ext>
              </a:extLst>
            </p:cNvPr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9F4A9AC-B678-77B2-2E58-722942DB0831}"/>
                </a:ext>
              </a:extLst>
            </p:cNvPr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A95EB90-8972-7E8F-BE91-33A15F9A2648}"/>
                </a:ext>
              </a:extLst>
            </p:cNvPr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>
            <a:extLst>
              <a:ext uri="{FF2B5EF4-FFF2-40B4-BE49-F238E27FC236}">
                <a16:creationId xmlns:a16="http://schemas.microsoft.com/office/drawing/2014/main" id="{2FE40E40-1FE1-302C-7401-1188F7C3C95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EAAA39B-E62F-1A64-6EB9-16C279742FC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36236F46-513D-1509-49B4-C9540C747A7E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559E6BEF-0F0B-1F81-FCB5-7C9DF5D09313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E2168793-CECA-2A56-70CA-A2BB97B2C83F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>
              <a:extLst>
                <a:ext uri="{FF2B5EF4-FFF2-40B4-BE49-F238E27FC236}">
                  <a16:creationId xmlns:a16="http://schemas.microsoft.com/office/drawing/2014/main" id="{167B5967-C476-6D97-2D8A-678B164873F7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0863CA44-130B-E285-9545-E013062D262E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>
              <a:extLst>
                <a:ext uri="{FF2B5EF4-FFF2-40B4-BE49-F238E27FC236}">
                  <a16:creationId xmlns:a16="http://schemas.microsoft.com/office/drawing/2014/main" id="{BC4A4D97-B586-8C1B-3EB4-EF127E58DA10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9799722F-EF3D-E27E-3C21-C59FE9D1258A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71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4" r:id="rId3"/>
    <p:sldLayoutId id="2147483697" r:id="rId4"/>
    <p:sldLayoutId id="2147483715" r:id="rId5"/>
    <p:sldLayoutId id="214748370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3508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788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3"/>
        </a:buClr>
        <a:buFont typeface="Segoe UI Light" panose="020B0502040204020203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0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6" userDrawn="1">
          <p15:clr>
            <a:srgbClr val="5ACBF0"/>
          </p15:clr>
        </p15:guide>
        <p15:guide id="2" pos="453" userDrawn="1">
          <p15:clr>
            <a:srgbClr val="5ACBF0"/>
          </p15:clr>
        </p15:guide>
        <p15:guide id="3" orient="horz" pos="3780" userDrawn="1">
          <p15:clr>
            <a:srgbClr val="5ACBF0"/>
          </p15:clr>
        </p15:guide>
        <p15:guide id="6" pos="7226" userDrawn="1">
          <p15:clr>
            <a:srgbClr val="5ACBF0"/>
          </p15:clr>
        </p15:guide>
        <p15:guide id="9" orient="horz" pos="453" userDrawn="1">
          <p15:clr>
            <a:srgbClr val="5ACBF0"/>
          </p15:clr>
        </p15:guide>
        <p15:guide id="10" orient="horz" pos="659" userDrawn="1">
          <p15:clr>
            <a:srgbClr val="5ACBF0"/>
          </p15:clr>
        </p15:guide>
        <p15:guide id="12" orient="horz" pos="4032" userDrawn="1">
          <p15:clr>
            <a:srgbClr val="A4A3A4"/>
          </p15:clr>
        </p15:guide>
        <p15:guide id="13" pos="7680" userDrawn="1">
          <p15:clr>
            <a:srgbClr val="F26B43"/>
          </p15:clr>
        </p15:guide>
        <p15:guide id="14" orient="horz" pos="4320" userDrawn="1">
          <p15:clr>
            <a:srgbClr val="F26B43"/>
          </p15:clr>
        </p15:guide>
        <p15:guide id="15" orient="horz" pos="4151" userDrawn="1">
          <p15:clr>
            <a:srgbClr val="A4A3A4"/>
          </p15:clr>
        </p15:guide>
        <p15:guide id="16" userDrawn="1">
          <p15:clr>
            <a:srgbClr val="F26B43"/>
          </p15:clr>
        </p15:guide>
        <p15:guide id="17" orient="horz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emf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4.jpg"/><Relationship Id="rId10" Type="http://schemas.openxmlformats.org/officeDocument/2006/relationships/image" Target="../media/image17.png"/><Relationship Id="rId4" Type="http://schemas.openxmlformats.org/officeDocument/2006/relationships/image" Target="../media/image120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emf"/><Relationship Id="rId7" Type="http://schemas.openxmlformats.org/officeDocument/2006/relationships/image" Target="../media/image2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01DCAA-C39F-ACDA-4844-39618ABD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9019"/>
            <a:ext cx="1989968" cy="276999"/>
          </a:xfrm>
        </p:spPr>
        <p:txBody>
          <a:bodyPr/>
          <a:lstStyle/>
          <a:p>
            <a:r>
              <a:rPr lang="en-GB"/>
              <a:t>Title slide + image</a:t>
            </a:r>
            <a:endParaRPr lang="en-GB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A884CDCD-0E44-F407-E5AB-9B0E06B00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138" y="2616688"/>
            <a:ext cx="5865553" cy="2667397"/>
          </a:xfrm>
        </p:spPr>
        <p:txBody>
          <a:bodyPr/>
          <a:lstStyle/>
          <a:p>
            <a:r>
              <a:rPr lang="en-GB" dirty="0"/>
              <a:t>Deep Learning CS under IQ imbalance for Chanel Estimation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A802F9E8-CCFC-7D2C-9635-1A48F34ACE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137" y="5404234"/>
            <a:ext cx="6436575" cy="664797"/>
          </a:xfrm>
        </p:spPr>
        <p:txBody>
          <a:bodyPr/>
          <a:lstStyle/>
          <a:p>
            <a:r>
              <a:rPr lang="nl-NL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EE4740 </a:t>
            </a:r>
            <a:r>
              <a:rPr lang="en-GB" noProof="0" dirty="0"/>
              <a:t>| Daan van </a:t>
            </a:r>
            <a:r>
              <a:rPr lang="en-GB" noProof="0" dirty="0" err="1"/>
              <a:t>Haasteren</a:t>
            </a:r>
            <a:r>
              <a:rPr lang="en-GB" dirty="0"/>
              <a:t> and Tom Lijding</a:t>
            </a:r>
            <a:endParaRPr lang="en-GB" noProof="0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B519A7-8D6B-87C4-BBFC-D7BFEC513ED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766235" cy="184666"/>
          </a:xfrm>
        </p:spPr>
        <p:txBody>
          <a:bodyPr/>
          <a:lstStyle/>
          <a:p>
            <a:fld id="{A70DA17A-8D2C-4A91-9743-4EE9C30B5D2E}" type="datetime1">
              <a:rPr lang="nl-NL" smtClean="0"/>
              <a:t>14-4-2025</a:t>
            </a:fld>
            <a:endParaRPr lang="en-GB" dirty="0"/>
          </a:p>
        </p:txBody>
      </p:sp>
      <p:pic>
        <p:nvPicPr>
          <p:cNvPr id="3" name="Picture 2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05C50E1F-63A1-A34B-F26B-D2B25D073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7" y="-1"/>
            <a:ext cx="4135352" cy="2243470"/>
          </a:xfrm>
          <a:prstGeom prst="rect">
            <a:avLst/>
          </a:prstGeom>
        </p:spPr>
      </p:pic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8DAAEF73-9D8C-CD19-1E1D-5CB7ED197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876660"/>
              </p:ext>
            </p:extLst>
          </p:nvPr>
        </p:nvGraphicFramePr>
        <p:xfrm>
          <a:off x="8086728" y="4460232"/>
          <a:ext cx="4105272" cy="240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129686" imgH="2415153" progId="Acrobat.Document.DC">
                  <p:embed/>
                </p:oleObj>
              </mc:Choice>
              <mc:Fallback>
                <p:oleObj name="Acrobat Document" r:id="rId4" imgW="4129686" imgH="241515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6728" y="4460232"/>
                        <a:ext cx="4105272" cy="2400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6C3222C0-AF96-4F67-1B0E-06A71DAB7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8" y="2216761"/>
            <a:ext cx="4105273" cy="224347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F056F5-173F-41C0-6163-EAF890BDDF8C}"/>
              </a:ext>
            </a:extLst>
          </p:cNvPr>
          <p:cNvCxnSpPr/>
          <p:nvPr/>
        </p:nvCxnSpPr>
        <p:spPr>
          <a:xfrm>
            <a:off x="8086727" y="2183041"/>
            <a:ext cx="4105273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D2F187-5C14-9C97-5BA9-4658CDB8522A}"/>
              </a:ext>
            </a:extLst>
          </p:cNvPr>
          <p:cNvCxnSpPr/>
          <p:nvPr/>
        </p:nvCxnSpPr>
        <p:spPr>
          <a:xfrm>
            <a:off x="8086727" y="4460232"/>
            <a:ext cx="4105273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94BAD7-1490-F4D5-9092-3EB7111B7DF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0146569" y="6405669"/>
            <a:ext cx="766235" cy="184666"/>
          </a:xfrm>
        </p:spPr>
        <p:txBody>
          <a:bodyPr/>
          <a:lstStyle/>
          <a:p>
            <a:fld id="{087A43E6-197A-4232-A775-7017A41F9758}" type="datetime1">
              <a:rPr lang="nl-NL" smtClean="0"/>
              <a:t>14-4-2025</a:t>
            </a:fld>
            <a:endParaRPr lang="en-GB" dirty="0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BBB35617-5649-3A69-5ACC-A5828B3F289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178464" y="6405669"/>
            <a:ext cx="291298" cy="184666"/>
          </a:xfrm>
        </p:spPr>
        <p:txBody>
          <a:bodyPr/>
          <a:lstStyle/>
          <a:p>
            <a:fld id="{9E843DB9-9987-4157-AB9C-CEA8D7D910B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4E840CAD-8869-66D6-F142-07912B6A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F6479CD-063E-4972-0E92-4865E905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44" y="2203003"/>
            <a:ext cx="882841" cy="8828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8803A2-B9A5-C888-0089-5B82506E195F}"/>
              </a:ext>
            </a:extLst>
          </p:cNvPr>
          <p:cNvSpPr/>
          <p:nvPr/>
        </p:nvSpPr>
        <p:spPr>
          <a:xfrm>
            <a:off x="1190678" y="1325785"/>
            <a:ext cx="3434316" cy="542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High </a:t>
            </a:r>
            <a:r>
              <a:rPr lang="nl-NL" sz="1600" b="1" dirty="0" err="1"/>
              <a:t>Frequency</a:t>
            </a:r>
            <a:r>
              <a:rPr lang="nl-NL" sz="1600" b="1" dirty="0"/>
              <a:t> Networks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B755A-239B-9692-653D-0DF2BE9E0127}"/>
              </a:ext>
            </a:extLst>
          </p:cNvPr>
          <p:cNvSpPr/>
          <p:nvPr/>
        </p:nvSpPr>
        <p:spPr>
          <a:xfrm>
            <a:off x="6294474" y="1325785"/>
            <a:ext cx="2541522" cy="542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Advantages</a:t>
            </a:r>
            <a:endParaRPr lang="nl-NL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CAEA2A-C933-77E1-F407-A788A629A7B4}"/>
              </a:ext>
            </a:extLst>
          </p:cNvPr>
          <p:cNvSpPr/>
          <p:nvPr/>
        </p:nvSpPr>
        <p:spPr>
          <a:xfrm>
            <a:off x="5015199" y="2440933"/>
            <a:ext cx="403868" cy="3155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 dirty="0" err="1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F8FBE4D-685B-3294-D400-A0BFC99338F0}"/>
              </a:ext>
            </a:extLst>
          </p:cNvPr>
          <p:cNvSpPr/>
          <p:nvPr/>
        </p:nvSpPr>
        <p:spPr>
          <a:xfrm rot="5400000">
            <a:off x="5170082" y="2396773"/>
            <a:ext cx="882840" cy="40386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7410E1-FC74-519F-E46D-A8B549B116B4}"/>
              </a:ext>
            </a:extLst>
          </p:cNvPr>
          <p:cNvSpPr/>
          <p:nvPr/>
        </p:nvSpPr>
        <p:spPr>
          <a:xfrm>
            <a:off x="6294474" y="2043622"/>
            <a:ext cx="2541522" cy="1315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chemeClr val="tx1"/>
                </a:solidFill>
              </a:rPr>
              <a:t>Enormous</a:t>
            </a:r>
            <a:r>
              <a:rPr lang="nl-NL" sz="1200" dirty="0">
                <a:solidFill>
                  <a:schemeClr val="tx1"/>
                </a:solidFill>
              </a:rPr>
              <a:t> spectrum resources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chemeClr val="tx1"/>
                </a:solidFill>
              </a:rPr>
              <a:t>Decrease</a:t>
            </a:r>
            <a:r>
              <a:rPr lang="nl-NL" sz="1200" dirty="0">
                <a:solidFill>
                  <a:schemeClr val="tx1"/>
                </a:solidFill>
              </a:rPr>
              <a:t> in </a:t>
            </a:r>
            <a:r>
              <a:rPr lang="nl-NL" sz="1200" dirty="0" err="1">
                <a:solidFill>
                  <a:schemeClr val="tx1"/>
                </a:solidFill>
              </a:rPr>
              <a:t>antenna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size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requirements</a:t>
            </a:r>
            <a:endParaRPr lang="nl-NL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chemeClr val="tx1"/>
                </a:solidFill>
              </a:rPr>
              <a:t>Many</a:t>
            </a:r>
            <a:r>
              <a:rPr lang="nl-NL" sz="1200" dirty="0">
                <a:solidFill>
                  <a:schemeClr val="tx1"/>
                </a:solidFill>
              </a:rPr>
              <a:t> more…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F5D86-575E-755D-752A-759A266A2106}"/>
              </a:ext>
            </a:extLst>
          </p:cNvPr>
          <p:cNvSpPr/>
          <p:nvPr/>
        </p:nvSpPr>
        <p:spPr>
          <a:xfrm>
            <a:off x="8950176" y="2043622"/>
            <a:ext cx="2541522" cy="1315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Imbalance</a:t>
            </a:r>
            <a:r>
              <a:rPr lang="nl-NL" sz="1200" b="1" dirty="0">
                <a:solidFill>
                  <a:schemeClr val="tx1"/>
                </a:solidFill>
              </a:rPr>
              <a:t> in </a:t>
            </a:r>
            <a:r>
              <a:rPr lang="nl-NL" sz="1200" b="1" dirty="0" err="1">
                <a:solidFill>
                  <a:schemeClr val="tx1"/>
                </a:solidFill>
              </a:rPr>
              <a:t>the</a:t>
            </a:r>
            <a:r>
              <a:rPr lang="nl-NL" sz="1200" b="1" dirty="0">
                <a:solidFill>
                  <a:schemeClr val="tx1"/>
                </a:solidFill>
              </a:rPr>
              <a:t> in-</a:t>
            </a:r>
            <a:r>
              <a:rPr lang="nl-NL" sz="1200" b="1" dirty="0" err="1">
                <a:solidFill>
                  <a:schemeClr val="tx1"/>
                </a:solidFill>
              </a:rPr>
              <a:t>phase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and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quadrature</a:t>
            </a:r>
            <a:r>
              <a:rPr lang="nl-NL" sz="1200" b="1" dirty="0">
                <a:solidFill>
                  <a:schemeClr val="tx1"/>
                </a:solidFill>
              </a:rPr>
              <a:t> branches at RX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dirty="0">
                <a:solidFill>
                  <a:schemeClr val="tx1"/>
                </a:solidFill>
              </a:rPr>
              <a:t>Non-</a:t>
            </a:r>
            <a:r>
              <a:rPr lang="nl-NL" sz="1200" dirty="0" err="1">
                <a:solidFill>
                  <a:schemeClr val="tx1"/>
                </a:solidFill>
              </a:rPr>
              <a:t>linearity</a:t>
            </a:r>
            <a:r>
              <a:rPr lang="nl-NL" sz="1200" dirty="0">
                <a:solidFill>
                  <a:schemeClr val="tx1"/>
                </a:solidFill>
              </a:rPr>
              <a:t> of power amplifier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chemeClr val="tx1"/>
                </a:solidFill>
              </a:rPr>
              <a:t>Phase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noise</a:t>
            </a:r>
            <a:r>
              <a:rPr lang="nl-NL" sz="1200" dirty="0">
                <a:solidFill>
                  <a:schemeClr val="tx1"/>
                </a:solidFill>
              </a:rPr>
              <a:t> in LO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E1019A-88BF-23FA-4D56-4BF862B3D4CB}"/>
              </a:ext>
            </a:extLst>
          </p:cNvPr>
          <p:cNvSpPr/>
          <p:nvPr/>
        </p:nvSpPr>
        <p:spPr>
          <a:xfrm>
            <a:off x="8950176" y="1331101"/>
            <a:ext cx="2519586" cy="542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Challenges</a:t>
            </a:r>
            <a:endParaRPr lang="nl-NL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26B98-EEDF-E931-8A60-64ABC6F4E7E1}"/>
              </a:ext>
            </a:extLst>
          </p:cNvPr>
          <p:cNvSpPr/>
          <p:nvPr/>
        </p:nvSpPr>
        <p:spPr>
          <a:xfrm>
            <a:off x="1190678" y="3583232"/>
            <a:ext cx="3434316" cy="542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Channel </a:t>
            </a:r>
            <a:r>
              <a:rPr lang="nl-NL" sz="1600" b="1" dirty="0" err="1"/>
              <a:t>Estimation</a:t>
            </a:r>
            <a:r>
              <a:rPr lang="nl-NL" sz="1600" b="1" dirty="0"/>
              <a:t> in </a:t>
            </a:r>
            <a:r>
              <a:rPr lang="nl-NL" sz="1600" b="1" dirty="0" err="1"/>
              <a:t>mmWave</a:t>
            </a:r>
            <a:endParaRPr lang="nl-NL" sz="1600" b="1" dirty="0"/>
          </a:p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Phased</a:t>
            </a:r>
            <a:r>
              <a:rPr lang="nl-NL" sz="1600" b="1" dirty="0"/>
              <a:t> Arrays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AF39DAB-CC37-C867-7502-1D803529D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894206"/>
              </p:ext>
            </p:extLst>
          </p:nvPr>
        </p:nvGraphicFramePr>
        <p:xfrm>
          <a:off x="1409482" y="4237427"/>
          <a:ext cx="2779746" cy="1625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129686" imgH="2415153" progId="Acrobat.Document.DC">
                  <p:embed/>
                </p:oleObj>
              </mc:Choice>
              <mc:Fallback>
                <p:oleObj name="Acrobat Document" r:id="rId3" imgW="4129686" imgH="2415153" progId="Acrobat.Document.DC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8DAAEF73-9D8C-CD19-1E1D-5CB7ED197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9482" y="4237427"/>
                        <a:ext cx="2779746" cy="1625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440B62-8A85-D8B5-601F-76AAF11009CF}"/>
              </a:ext>
            </a:extLst>
          </p:cNvPr>
          <p:cNvCxnSpPr>
            <a:cxnSpLocks/>
          </p:cNvCxnSpPr>
          <p:nvPr/>
        </p:nvCxnSpPr>
        <p:spPr>
          <a:xfrm>
            <a:off x="718666" y="3460381"/>
            <a:ext cx="10773032" cy="21157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8512707-3B2F-85ED-0074-9730E4E912AF}"/>
              </a:ext>
            </a:extLst>
          </p:cNvPr>
          <p:cNvSpPr/>
          <p:nvPr/>
        </p:nvSpPr>
        <p:spPr>
          <a:xfrm>
            <a:off x="8950176" y="3625891"/>
            <a:ext cx="2541522" cy="542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Challenges</a:t>
            </a:r>
            <a:endParaRPr lang="nl-NL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F4FBE4-012D-EBF5-EA8E-AAE9CBF90144}"/>
              </a:ext>
            </a:extLst>
          </p:cNvPr>
          <p:cNvSpPr/>
          <p:nvPr/>
        </p:nvSpPr>
        <p:spPr>
          <a:xfrm>
            <a:off x="6294474" y="3625891"/>
            <a:ext cx="2541522" cy="542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Why</a:t>
            </a:r>
            <a:endParaRPr lang="nl-NL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15A645-1DE6-0FED-2278-A10D2F3EB8C7}"/>
              </a:ext>
            </a:extLst>
          </p:cNvPr>
          <p:cNvSpPr/>
          <p:nvPr/>
        </p:nvSpPr>
        <p:spPr>
          <a:xfrm>
            <a:off x="6280598" y="4327768"/>
            <a:ext cx="2541522" cy="1272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dirty="0">
                <a:solidFill>
                  <a:schemeClr val="tx1"/>
                </a:solidFill>
              </a:rPr>
              <a:t>Beam </a:t>
            </a:r>
            <a:r>
              <a:rPr lang="nl-NL" sz="1200" dirty="0" err="1">
                <a:solidFill>
                  <a:schemeClr val="tx1"/>
                </a:solidFill>
              </a:rPr>
              <a:t>forming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to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maximize</a:t>
            </a:r>
            <a:r>
              <a:rPr lang="nl-NL" sz="1200" dirty="0">
                <a:solidFill>
                  <a:schemeClr val="tx1"/>
                </a:solidFill>
              </a:rPr>
              <a:t> SNR </a:t>
            </a:r>
            <a:r>
              <a:rPr lang="nl-NL" sz="1200" dirty="0" err="1">
                <a:solidFill>
                  <a:schemeClr val="tx1"/>
                </a:solidFill>
              </a:rPr>
              <a:t>and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aligning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beams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7ACBA7-B475-CFA5-AEFF-D9FCEC342532}"/>
              </a:ext>
            </a:extLst>
          </p:cNvPr>
          <p:cNvSpPr/>
          <p:nvPr/>
        </p:nvSpPr>
        <p:spPr>
          <a:xfrm>
            <a:off x="8936300" y="4327768"/>
            <a:ext cx="2541522" cy="1272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>
                <a:solidFill>
                  <a:schemeClr val="tx1"/>
                </a:solidFill>
              </a:rPr>
              <a:t>Large overhead in </a:t>
            </a:r>
            <a:r>
              <a:rPr lang="nl-NL" sz="1200" b="1" dirty="0" err="1">
                <a:solidFill>
                  <a:schemeClr val="tx1"/>
                </a:solidFill>
              </a:rPr>
              <a:t>typical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exhaustive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beamscanning</a:t>
            </a:r>
            <a:endParaRPr lang="nl-NL" sz="12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Strict</a:t>
            </a:r>
            <a:r>
              <a:rPr lang="nl-NL" sz="1200" b="1" dirty="0">
                <a:solidFill>
                  <a:schemeClr val="tx1"/>
                </a:solidFill>
              </a:rPr>
              <a:t> hardware </a:t>
            </a:r>
            <a:r>
              <a:rPr lang="nl-NL" sz="1200" b="1" dirty="0" err="1">
                <a:solidFill>
                  <a:schemeClr val="tx1"/>
                </a:solidFill>
              </a:rPr>
              <a:t>constraints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EDE48B-4731-BAF3-CE62-C972D68E344D}"/>
              </a:ext>
            </a:extLst>
          </p:cNvPr>
          <p:cNvSpPr/>
          <p:nvPr/>
        </p:nvSpPr>
        <p:spPr>
          <a:xfrm>
            <a:off x="5015199" y="4627406"/>
            <a:ext cx="403868" cy="3155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 dirty="0" err="1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90CCF11-36E3-2C15-3CF6-29211C30F437}"/>
              </a:ext>
            </a:extLst>
          </p:cNvPr>
          <p:cNvSpPr/>
          <p:nvPr/>
        </p:nvSpPr>
        <p:spPr>
          <a:xfrm rot="5400000">
            <a:off x="5170082" y="4583246"/>
            <a:ext cx="882840" cy="40386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1DE1E6-A209-BB01-EBF5-95DB6AB293C2}"/>
              </a:ext>
            </a:extLst>
          </p:cNvPr>
          <p:cNvSpPr txBox="1"/>
          <p:nvPr/>
        </p:nvSpPr>
        <p:spPr>
          <a:xfrm>
            <a:off x="1756149" y="5921917"/>
            <a:ext cx="3572371" cy="2136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100" dirty="0" err="1"/>
              <a:t>Figure</a:t>
            </a:r>
            <a:r>
              <a:rPr lang="nl-NL" sz="1100" dirty="0"/>
              <a:t> 1: </a:t>
            </a:r>
            <a:r>
              <a:rPr lang="nl-NL" sz="1100" dirty="0" err="1"/>
              <a:t>Phased</a:t>
            </a:r>
            <a:r>
              <a:rPr lang="nl-NL" sz="1100" dirty="0"/>
              <a:t>-array setup</a:t>
            </a:r>
          </a:p>
        </p:txBody>
      </p:sp>
    </p:spTree>
    <p:extLst>
      <p:ext uri="{BB962C8B-B14F-4D97-AF65-F5344CB8AC3E}">
        <p14:creationId xmlns:p14="http://schemas.microsoft.com/office/powerpoint/2010/main" val="244576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64899-1A82-A4DC-9153-2DD6DF53C35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14-4-2025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A5A5A2-66B1-79D8-8650-DFCD921B932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9C6D0D-0E12-72F4-0867-68D3341D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52" y="763298"/>
            <a:ext cx="10752610" cy="323409"/>
          </a:xfrm>
        </p:spPr>
        <p:txBody>
          <a:bodyPr/>
          <a:lstStyle/>
          <a:p>
            <a:r>
              <a:rPr lang="nl-NL" dirty="0"/>
              <a:t>IQ </a:t>
            </a:r>
            <a:r>
              <a:rPr lang="nl-NL" dirty="0" err="1"/>
              <a:t>Imbalance</a:t>
            </a:r>
            <a:r>
              <a:rPr lang="nl-NL" dirty="0"/>
              <a:t> </a:t>
            </a:r>
            <a:r>
              <a:rPr lang="nl-NL" dirty="0" err="1"/>
              <a:t>Recap</a:t>
            </a:r>
            <a:endParaRPr lang="nl-NL" dirty="0"/>
          </a:p>
        </p:txBody>
      </p:sp>
      <p:pic>
        <p:nvPicPr>
          <p:cNvPr id="7" name="Picture 6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4BEC69BA-4FFE-2945-2A48-460AC85FB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5" y="2620612"/>
            <a:ext cx="3186587" cy="1728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F0A39F-242E-A7E3-0A19-131D7674ACE1}"/>
              </a:ext>
            </a:extLst>
          </p:cNvPr>
          <p:cNvSpPr txBox="1"/>
          <p:nvPr/>
        </p:nvSpPr>
        <p:spPr>
          <a:xfrm>
            <a:off x="931495" y="4448284"/>
            <a:ext cx="2102526" cy="5151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100" i="1" dirty="0" err="1"/>
              <a:t>Figure</a:t>
            </a:r>
            <a:r>
              <a:rPr lang="nl-NL" sz="1100" i="1" dirty="0"/>
              <a:t> 2: IQ </a:t>
            </a:r>
            <a:r>
              <a:rPr lang="nl-NL" sz="1100" i="1" dirty="0" err="1"/>
              <a:t>imbalance</a:t>
            </a:r>
            <a:r>
              <a:rPr lang="nl-NL" sz="1100" i="1" dirty="0"/>
              <a:t> model </a:t>
            </a:r>
            <a:r>
              <a:rPr lang="nl-NL" sz="1100" i="1" dirty="0" err="1"/>
              <a:t>illustration</a:t>
            </a:r>
            <a:r>
              <a:rPr lang="nl-NL" sz="1100" i="1" dirty="0"/>
              <a:t>, </a:t>
            </a:r>
            <a:r>
              <a:rPr lang="nl-NL" sz="1100" i="1" dirty="0" err="1"/>
              <a:t>courtesy</a:t>
            </a:r>
            <a:r>
              <a:rPr lang="nl-NL" sz="1100" i="1" dirty="0"/>
              <a:t> of 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759B8-D082-8BC1-CA93-A1EA5B707AC5}"/>
              </a:ext>
            </a:extLst>
          </p:cNvPr>
          <p:cNvSpPr txBox="1"/>
          <p:nvPr/>
        </p:nvSpPr>
        <p:spPr>
          <a:xfrm>
            <a:off x="2673688" y="6275609"/>
            <a:ext cx="6434114" cy="5031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100" dirty="0"/>
              <a:t>[1]: A.-A. A. </a:t>
            </a:r>
            <a:r>
              <a:rPr lang="nl-NL" sz="1100" dirty="0" err="1"/>
              <a:t>Boulogeorgos</a:t>
            </a:r>
            <a:r>
              <a:rPr lang="nl-NL" sz="1100" dirty="0"/>
              <a:t>, V. M. </a:t>
            </a:r>
            <a:r>
              <a:rPr lang="nl-NL" sz="1100" dirty="0" err="1"/>
              <a:t>Kapinas</a:t>
            </a:r>
            <a:r>
              <a:rPr lang="nl-NL" sz="1100" dirty="0"/>
              <a:t>, R. </a:t>
            </a:r>
            <a:r>
              <a:rPr lang="nl-NL" sz="1100" dirty="0" err="1"/>
              <a:t>Schober</a:t>
            </a:r>
            <a:r>
              <a:rPr lang="nl-NL" sz="1100" dirty="0"/>
              <a:t>, </a:t>
            </a:r>
            <a:r>
              <a:rPr lang="nl-NL" sz="1100" dirty="0" err="1"/>
              <a:t>and</a:t>
            </a:r>
            <a:r>
              <a:rPr lang="nl-NL" sz="1100" dirty="0"/>
              <a:t> G. K. </a:t>
            </a:r>
            <a:r>
              <a:rPr lang="nl-NL" sz="1100" dirty="0" err="1"/>
              <a:t>Karagian-nidis</a:t>
            </a:r>
            <a:r>
              <a:rPr lang="nl-NL" sz="1100" dirty="0"/>
              <a:t>, “I/q-</a:t>
            </a:r>
            <a:r>
              <a:rPr lang="nl-NL" sz="1100" dirty="0" err="1"/>
              <a:t>imbalance</a:t>
            </a:r>
            <a:r>
              <a:rPr lang="nl-NL" sz="1100" dirty="0"/>
              <a:t> </a:t>
            </a:r>
            <a:r>
              <a:rPr lang="nl-NL" sz="1100" dirty="0" err="1"/>
              <a:t>self-interference</a:t>
            </a:r>
            <a:r>
              <a:rPr lang="nl-NL" sz="1100" dirty="0"/>
              <a:t> </a:t>
            </a:r>
            <a:r>
              <a:rPr lang="nl-NL" sz="1100" dirty="0" err="1"/>
              <a:t>coordination</a:t>
            </a:r>
            <a:r>
              <a:rPr lang="nl-NL" sz="1100" dirty="0"/>
              <a:t>,” IEEE </a:t>
            </a:r>
            <a:r>
              <a:rPr lang="nl-NL" sz="1100" dirty="0" err="1"/>
              <a:t>Transactionson</a:t>
            </a:r>
            <a:r>
              <a:rPr lang="nl-NL" sz="1100" dirty="0"/>
              <a:t> Wireless Communications, vol. 15, no. 6, pp. 4157–4170, 2016.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3504E-FEE0-2303-BE35-DBDB8D7EE915}"/>
              </a:ext>
            </a:extLst>
          </p:cNvPr>
          <p:cNvSpPr/>
          <p:nvPr/>
        </p:nvSpPr>
        <p:spPr>
          <a:xfrm>
            <a:off x="719138" y="1565275"/>
            <a:ext cx="4986663" cy="404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Illustrations</a:t>
            </a:r>
            <a:endParaRPr lang="nl-NL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AC13CD-12CA-260A-6615-D040C9252F59}"/>
              </a:ext>
            </a:extLst>
          </p:cNvPr>
          <p:cNvSpPr/>
          <p:nvPr/>
        </p:nvSpPr>
        <p:spPr>
          <a:xfrm>
            <a:off x="6483099" y="1565275"/>
            <a:ext cx="4986663" cy="404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Mathematical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21E77F-0F14-99D7-B40B-076693C76E33}"/>
                  </a:ext>
                </a:extLst>
              </p:cNvPr>
              <p:cNvSpPr txBox="1"/>
              <p:nvPr/>
            </p:nvSpPr>
            <p:spPr>
              <a:xfrm>
                <a:off x="7096868" y="2746216"/>
                <a:ext cx="4454935" cy="388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𝐼𝑄𝐼</m:t>
                          </m:r>
                        </m:sub>
                      </m:sSub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l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𝑏𝑎𝑠𝑒𝑏𝑎𝑛𝑑</m:t>
                          </m:r>
                        </m:sub>
                      </m:sSub>
                      <m:r>
                        <a:rPr lang="nl-N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nl-N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l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𝑏𝑎𝑠𝑒𝑏𝑎𝑛𝑑</m:t>
                          </m:r>
                        </m:sub>
                        <m:sup>
                          <m:r>
                            <a:rPr lang="nl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21E77F-0F14-99D7-B40B-076693C76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868" y="2746216"/>
                <a:ext cx="4454935" cy="388889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3467AE-80E4-0C45-50E9-6404D8619600}"/>
                  </a:ext>
                </a:extLst>
              </p:cNvPr>
              <p:cNvSpPr txBox="1"/>
              <p:nvPr/>
            </p:nvSpPr>
            <p:spPr>
              <a:xfrm>
                <a:off x="6874020" y="3715326"/>
                <a:ext cx="4356583" cy="1094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nl-NL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sSup>
                            <m:sSupPr>
                              <m:ctrlP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nl-NL" sz="180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sup>
                          </m:sSup>
                        </m:e>
                      </m:d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nl-NL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nl-NL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sSup>
                            <m:sSupPr>
                              <m:ctrlP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nl-NL" sz="180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nl-NL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3467AE-80E4-0C45-50E9-6404D861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020" y="3715326"/>
                <a:ext cx="4356583" cy="1094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D1239D6-3BAF-1AE3-4000-A844580DF4C5}"/>
              </a:ext>
            </a:extLst>
          </p:cNvPr>
          <p:cNvSpPr/>
          <p:nvPr/>
        </p:nvSpPr>
        <p:spPr>
          <a:xfrm>
            <a:off x="8548143" y="2258985"/>
            <a:ext cx="1008332" cy="388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Signal</a:t>
            </a:r>
            <a:endParaRPr lang="nl-NL" sz="14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79B335-1A8D-FB8D-54DD-947243026925}"/>
              </a:ext>
            </a:extLst>
          </p:cNvPr>
          <p:cNvCxnSpPr>
            <a:cxnSpLocks/>
          </p:cNvCxnSpPr>
          <p:nvPr/>
        </p:nvCxnSpPr>
        <p:spPr>
          <a:xfrm>
            <a:off x="6094971" y="1610383"/>
            <a:ext cx="0" cy="4303901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A33AF6-B288-F8ED-B568-3672766EC810}"/>
              </a:ext>
            </a:extLst>
          </p:cNvPr>
          <p:cNvSpPr/>
          <p:nvPr/>
        </p:nvSpPr>
        <p:spPr>
          <a:xfrm>
            <a:off x="7844851" y="3280980"/>
            <a:ext cx="2414919" cy="388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Imbalance</a:t>
            </a:r>
            <a:r>
              <a:rPr lang="nl-NL" sz="1400" b="1" dirty="0"/>
              <a:t> </a:t>
            </a:r>
            <a:r>
              <a:rPr lang="nl-NL" sz="1400" b="1" dirty="0" err="1"/>
              <a:t>coefficients</a:t>
            </a:r>
            <a:endParaRPr lang="nl-NL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F743DA-2B07-8224-4896-AF51ECC06CCA}"/>
              </a:ext>
            </a:extLst>
          </p:cNvPr>
          <p:cNvSpPr/>
          <p:nvPr/>
        </p:nvSpPr>
        <p:spPr>
          <a:xfrm>
            <a:off x="7844850" y="4497493"/>
            <a:ext cx="2414919" cy="388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/>
              <a:t>Image </a:t>
            </a:r>
            <a:r>
              <a:rPr lang="nl-NL" sz="1400" b="1" dirty="0" err="1"/>
              <a:t>rejection</a:t>
            </a:r>
            <a:r>
              <a:rPr lang="nl-NL" sz="1400" b="1" dirty="0"/>
              <a:t>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FC5F0F-D7D8-FE8C-63BA-C12CD4E1ABA8}"/>
                  </a:ext>
                </a:extLst>
              </p:cNvPr>
              <p:cNvSpPr txBox="1"/>
              <p:nvPr/>
            </p:nvSpPr>
            <p:spPr>
              <a:xfrm>
                <a:off x="7629154" y="4936024"/>
                <a:ext cx="2846310" cy="1189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180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IRR</m:t>
                      </m:r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r>
                        <a:rPr lang="nl-NL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nl-NL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nl-NL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nl-NL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nl-NL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nl-NL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FC5F0F-D7D8-FE8C-63BA-C12CD4E1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154" y="4936024"/>
                <a:ext cx="2846310" cy="11890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A graph of a baseband&#10;&#10;AI-generated content may be incorrect.">
            <a:extLst>
              <a:ext uri="{FF2B5EF4-FFF2-40B4-BE49-F238E27FC236}">
                <a16:creationId xmlns:a16="http://schemas.microsoft.com/office/drawing/2014/main" id="{154FE0C2-034E-CACE-ED27-50DCFF8DA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10" y="2172526"/>
            <a:ext cx="2301876" cy="30998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6CF9D1-928D-27A2-0536-0A9FC2F76813}"/>
              </a:ext>
            </a:extLst>
          </p:cNvPr>
          <p:cNvSpPr txBox="1"/>
          <p:nvPr/>
        </p:nvSpPr>
        <p:spPr>
          <a:xfrm>
            <a:off x="3895153" y="5338247"/>
            <a:ext cx="2102526" cy="5151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100" i="1" dirty="0" err="1"/>
              <a:t>Figure</a:t>
            </a:r>
            <a:r>
              <a:rPr lang="nl-NL" sz="1100" i="1" dirty="0"/>
              <a:t> 3: </a:t>
            </a:r>
            <a:r>
              <a:rPr lang="nl-NL" sz="1100" i="1" dirty="0" err="1"/>
              <a:t>Illustration</a:t>
            </a:r>
            <a:r>
              <a:rPr lang="nl-NL" sz="1100" i="1" dirty="0"/>
              <a:t> of </a:t>
            </a:r>
            <a:r>
              <a:rPr lang="nl-NL" sz="1100" i="1" dirty="0" err="1"/>
              <a:t>the</a:t>
            </a:r>
            <a:r>
              <a:rPr lang="nl-NL" sz="1100" i="1" dirty="0"/>
              <a:t> effect of IQ </a:t>
            </a:r>
            <a:r>
              <a:rPr lang="nl-NL" sz="1100" i="1" dirty="0" err="1"/>
              <a:t>imbalance</a:t>
            </a:r>
            <a:r>
              <a:rPr lang="nl-NL" sz="1100" i="1" dirty="0"/>
              <a:t> on </a:t>
            </a:r>
            <a:r>
              <a:rPr lang="nl-NL" sz="1100" i="1" dirty="0" err="1"/>
              <a:t>signal</a:t>
            </a:r>
            <a:r>
              <a:rPr lang="nl-NL" sz="1100" i="1" dirty="0"/>
              <a:t> </a:t>
            </a:r>
            <a:r>
              <a:rPr lang="nl-NL" sz="1100" i="1" dirty="0" err="1"/>
              <a:t>reconstruction</a:t>
            </a:r>
            <a:r>
              <a:rPr lang="nl-NL" sz="1100" i="1" dirty="0"/>
              <a:t>, </a:t>
            </a:r>
            <a:r>
              <a:rPr lang="nl-NL" sz="1100" i="1" dirty="0" err="1"/>
              <a:t>courtesy</a:t>
            </a:r>
            <a:r>
              <a:rPr lang="nl-NL" sz="1100" i="1" dirty="0"/>
              <a:t> of [1]</a:t>
            </a:r>
          </a:p>
        </p:txBody>
      </p:sp>
    </p:spTree>
    <p:extLst>
      <p:ext uri="{BB962C8B-B14F-4D97-AF65-F5344CB8AC3E}">
        <p14:creationId xmlns:p14="http://schemas.microsoft.com/office/powerpoint/2010/main" val="69952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B663F-F625-05BE-60B6-BDC1810FE3B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14-4-2025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F9AD9A-70F7-61BF-D3B2-A2113C3023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1BF04F-D862-54AF-230A-CCD9ACA6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Motivation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Contribution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D618A4-5385-07A3-B6E0-EB2A74AA31F7}"/>
              </a:ext>
            </a:extLst>
          </p:cNvPr>
          <p:cNvSpPr/>
          <p:nvPr/>
        </p:nvSpPr>
        <p:spPr>
          <a:xfrm>
            <a:off x="7806925" y="1556931"/>
            <a:ext cx="3664350" cy="404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Our</a:t>
            </a:r>
            <a:r>
              <a:rPr lang="nl-NL" sz="1600" b="1" dirty="0"/>
              <a:t> approach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9D81A-8074-81F4-D521-BF0A25A0B57F}"/>
              </a:ext>
            </a:extLst>
          </p:cNvPr>
          <p:cNvSpPr/>
          <p:nvPr/>
        </p:nvSpPr>
        <p:spPr>
          <a:xfrm>
            <a:off x="755498" y="1565275"/>
            <a:ext cx="3284874" cy="404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Challenge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16106-B34B-8CE3-2705-FB76D0363010}"/>
              </a:ext>
            </a:extLst>
          </p:cNvPr>
          <p:cNvSpPr/>
          <p:nvPr/>
        </p:nvSpPr>
        <p:spPr>
          <a:xfrm>
            <a:off x="4281211" y="1556930"/>
            <a:ext cx="3284874" cy="404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Current</a:t>
            </a:r>
            <a:r>
              <a:rPr lang="nl-NL" sz="1600" b="1" dirty="0"/>
              <a:t> approaches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54741-76A4-24A4-D48F-302207DE037E}"/>
              </a:ext>
            </a:extLst>
          </p:cNvPr>
          <p:cNvSpPr/>
          <p:nvPr/>
        </p:nvSpPr>
        <p:spPr>
          <a:xfrm>
            <a:off x="719139" y="4455616"/>
            <a:ext cx="5224461" cy="404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Advantages</a:t>
            </a:r>
            <a:endParaRPr lang="nl-NL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CB0F1F-5A96-495A-9A74-3CC6725F8AF2}"/>
              </a:ext>
            </a:extLst>
          </p:cNvPr>
          <p:cNvSpPr/>
          <p:nvPr/>
        </p:nvSpPr>
        <p:spPr>
          <a:xfrm>
            <a:off x="2456121" y="2115285"/>
            <a:ext cx="1584251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>
                <a:solidFill>
                  <a:schemeClr val="tx1"/>
                </a:solidFill>
              </a:rPr>
              <a:t>IQ </a:t>
            </a:r>
            <a:r>
              <a:rPr lang="nl-NL" sz="1200" dirty="0" err="1">
                <a:solidFill>
                  <a:schemeClr val="tx1"/>
                </a:solidFill>
              </a:rPr>
              <a:t>imbalance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7B810E-35B8-6669-2D02-C08477D3A2D5}"/>
              </a:ext>
            </a:extLst>
          </p:cNvPr>
          <p:cNvSpPr/>
          <p:nvPr/>
        </p:nvSpPr>
        <p:spPr>
          <a:xfrm>
            <a:off x="2456119" y="2947906"/>
            <a:ext cx="1584251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Measurement</a:t>
            </a:r>
            <a:r>
              <a:rPr lang="nl-NL" sz="1200" dirty="0">
                <a:solidFill>
                  <a:schemeClr val="tx1"/>
                </a:solidFill>
              </a:rPr>
              <a:t> overhead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11FD50-7230-444D-BAF8-4D9BA48ED50B}"/>
              </a:ext>
            </a:extLst>
          </p:cNvPr>
          <p:cNvSpPr/>
          <p:nvPr/>
        </p:nvSpPr>
        <p:spPr>
          <a:xfrm>
            <a:off x="2456120" y="3728748"/>
            <a:ext cx="1584251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>
                <a:solidFill>
                  <a:schemeClr val="tx1"/>
                </a:solidFill>
              </a:rPr>
              <a:t>Hardware </a:t>
            </a:r>
            <a:r>
              <a:rPr lang="nl-NL" sz="1200" dirty="0" err="1">
                <a:solidFill>
                  <a:schemeClr val="tx1"/>
                </a:solidFill>
              </a:rPr>
              <a:t>restrictions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CDDA37-6D83-C828-19E9-3155DE2AE9C6}"/>
              </a:ext>
            </a:extLst>
          </p:cNvPr>
          <p:cNvSpPr/>
          <p:nvPr/>
        </p:nvSpPr>
        <p:spPr>
          <a:xfrm>
            <a:off x="4281211" y="2126623"/>
            <a:ext cx="3284874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>
                <a:solidFill>
                  <a:schemeClr val="tx1"/>
                </a:solidFill>
              </a:rPr>
              <a:t>Digital </a:t>
            </a:r>
            <a:r>
              <a:rPr lang="nl-NL" sz="1200" dirty="0" err="1">
                <a:solidFill>
                  <a:schemeClr val="tx1"/>
                </a:solidFill>
              </a:rPr>
              <a:t>signal</a:t>
            </a:r>
            <a:r>
              <a:rPr lang="nl-NL" sz="1200" dirty="0">
                <a:solidFill>
                  <a:schemeClr val="tx1"/>
                </a:solidFill>
              </a:rPr>
              <a:t> processing (I/Q-</a:t>
            </a:r>
            <a:r>
              <a:rPr lang="nl-NL" sz="1200" dirty="0" err="1">
                <a:solidFill>
                  <a:schemeClr val="tx1"/>
                </a:solidFill>
              </a:rPr>
              <a:t>Imbalance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Self-Interference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Coordination</a:t>
            </a:r>
            <a:r>
              <a:rPr lang="nl-NL" sz="1200" dirty="0">
                <a:solidFill>
                  <a:schemeClr val="tx1"/>
                </a:solidFill>
              </a:rPr>
              <a:t>) [1]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F5086-FBDE-E013-521B-1DCE240982B6}"/>
              </a:ext>
            </a:extLst>
          </p:cNvPr>
          <p:cNvSpPr/>
          <p:nvPr/>
        </p:nvSpPr>
        <p:spPr>
          <a:xfrm>
            <a:off x="4281211" y="2947906"/>
            <a:ext cx="3284874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Exhaustive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beamscanning</a:t>
            </a:r>
            <a:r>
              <a:rPr lang="nl-NL" sz="1200" dirty="0">
                <a:solidFill>
                  <a:schemeClr val="tx1"/>
                </a:solidFill>
              </a:rPr>
              <a:t>,  </a:t>
            </a:r>
            <a:r>
              <a:rPr lang="nl-NL" sz="1200" dirty="0" err="1">
                <a:solidFill>
                  <a:schemeClr val="tx1"/>
                </a:solidFill>
              </a:rPr>
              <a:t>convolutional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compressed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sensing</a:t>
            </a:r>
            <a:r>
              <a:rPr lang="nl-NL" sz="1200" dirty="0">
                <a:solidFill>
                  <a:schemeClr val="tx1"/>
                </a:solidFill>
              </a:rPr>
              <a:t> [2]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15162-79F4-7731-601B-47E3DA3340AA}"/>
              </a:ext>
            </a:extLst>
          </p:cNvPr>
          <p:cNvSpPr/>
          <p:nvPr/>
        </p:nvSpPr>
        <p:spPr>
          <a:xfrm>
            <a:off x="4281211" y="3728748"/>
            <a:ext cx="3284874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Quantization</a:t>
            </a:r>
            <a:r>
              <a:rPr lang="nl-NL" sz="1200" dirty="0">
                <a:solidFill>
                  <a:schemeClr val="tx1"/>
                </a:solidFill>
              </a:rPr>
              <a:t> [2]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353A47-E588-EE9B-D8B7-80A3D0F095DF}"/>
              </a:ext>
            </a:extLst>
          </p:cNvPr>
          <p:cNvSpPr/>
          <p:nvPr/>
        </p:nvSpPr>
        <p:spPr>
          <a:xfrm>
            <a:off x="7806924" y="2118940"/>
            <a:ext cx="3662838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Autoencoder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based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signal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reconstruction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888CC2-4456-4CAD-7384-0716CA74F57C}"/>
              </a:ext>
            </a:extLst>
          </p:cNvPr>
          <p:cNvSpPr/>
          <p:nvPr/>
        </p:nvSpPr>
        <p:spPr>
          <a:xfrm>
            <a:off x="7806924" y="2948719"/>
            <a:ext cx="3662838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Autoencoder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based</a:t>
            </a:r>
            <a:r>
              <a:rPr lang="nl-NL" sz="1200" dirty="0">
                <a:solidFill>
                  <a:schemeClr val="tx1"/>
                </a:solidFill>
              </a:rPr>
              <a:t> 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9DAEE3-D00E-3F98-C64B-73CD4D887888}"/>
              </a:ext>
            </a:extLst>
          </p:cNvPr>
          <p:cNvSpPr/>
          <p:nvPr/>
        </p:nvSpPr>
        <p:spPr>
          <a:xfrm>
            <a:off x="7806924" y="3728748"/>
            <a:ext cx="3662838" cy="574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Pytorch</a:t>
            </a:r>
            <a:r>
              <a:rPr lang="nl-NL" sz="1200" dirty="0">
                <a:solidFill>
                  <a:schemeClr val="tx1"/>
                </a:solidFill>
              </a:rPr>
              <a:t> compatible CS matrix </a:t>
            </a:r>
            <a:r>
              <a:rPr lang="nl-NL" sz="1200" dirty="0" err="1">
                <a:solidFill>
                  <a:schemeClr val="tx1"/>
                </a:solidFill>
              </a:rPr>
              <a:t>optimization</a:t>
            </a:r>
            <a:endParaRPr lang="nl-NL" sz="1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6F1D81-CE6E-BE72-D643-FC3B1BEC7FE7}"/>
              </a:ext>
            </a:extLst>
          </p:cNvPr>
          <p:cNvCxnSpPr>
            <a:cxnSpLocks/>
          </p:cNvCxnSpPr>
          <p:nvPr/>
        </p:nvCxnSpPr>
        <p:spPr>
          <a:xfrm>
            <a:off x="4146698" y="1565275"/>
            <a:ext cx="0" cy="2737631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3104F4-E10F-BB57-915F-1C4BCB8ABA8E}"/>
              </a:ext>
            </a:extLst>
          </p:cNvPr>
          <p:cNvCxnSpPr>
            <a:cxnSpLocks/>
          </p:cNvCxnSpPr>
          <p:nvPr/>
        </p:nvCxnSpPr>
        <p:spPr>
          <a:xfrm>
            <a:off x="7680252" y="1556930"/>
            <a:ext cx="0" cy="2737631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A85F9E-3114-1256-F79A-34A135684A9C}"/>
              </a:ext>
            </a:extLst>
          </p:cNvPr>
          <p:cNvSpPr/>
          <p:nvPr/>
        </p:nvSpPr>
        <p:spPr>
          <a:xfrm>
            <a:off x="718666" y="4948566"/>
            <a:ext cx="5224461" cy="1052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chemeClr val="tx1"/>
                </a:solidFill>
              </a:rPr>
              <a:t>Lightweight</a:t>
            </a:r>
            <a:r>
              <a:rPr lang="nl-NL" sz="1200" dirty="0">
                <a:solidFill>
                  <a:schemeClr val="tx1"/>
                </a:solidFill>
              </a:rPr>
              <a:t> (</a:t>
            </a:r>
            <a:r>
              <a:rPr lang="nl-NL" sz="1200" b="1" dirty="0">
                <a:solidFill>
                  <a:schemeClr val="tx1"/>
                </a:solidFill>
              </a:rPr>
              <a:t>3 </a:t>
            </a:r>
            <a:r>
              <a:rPr lang="nl-NL" sz="1200" b="1" dirty="0" err="1">
                <a:solidFill>
                  <a:schemeClr val="tx1"/>
                </a:solidFill>
              </a:rPr>
              <a:t>Linear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Layers</a:t>
            </a:r>
            <a:r>
              <a:rPr lang="nl-NL" sz="1200" dirty="0">
                <a:solidFill>
                  <a:schemeClr val="tx1"/>
                </a:solidFill>
              </a:rPr>
              <a:t>) complete </a:t>
            </a:r>
            <a:r>
              <a:rPr lang="nl-NL" sz="1200" dirty="0" err="1">
                <a:solidFill>
                  <a:schemeClr val="tx1"/>
                </a:solidFill>
              </a:rPr>
              <a:t>negation</a:t>
            </a:r>
            <a:r>
              <a:rPr lang="nl-NL" sz="1200" dirty="0">
                <a:solidFill>
                  <a:schemeClr val="tx1"/>
                </a:solidFill>
              </a:rPr>
              <a:t> of IQ-</a:t>
            </a:r>
            <a:r>
              <a:rPr lang="nl-NL" sz="1200" dirty="0" err="1">
                <a:solidFill>
                  <a:schemeClr val="tx1"/>
                </a:solidFill>
              </a:rPr>
              <a:t>imbalance</a:t>
            </a:r>
            <a:r>
              <a:rPr lang="nl-NL" sz="1200" dirty="0">
                <a:solidFill>
                  <a:schemeClr val="tx1"/>
                </a:solidFill>
              </a:rPr>
              <a:t> (</a:t>
            </a:r>
            <a:r>
              <a:rPr lang="nl-NL" sz="1200" b="1" dirty="0">
                <a:solidFill>
                  <a:schemeClr val="tx1"/>
                </a:solidFill>
              </a:rPr>
              <a:t>1% NMSE </a:t>
            </a:r>
            <a:r>
              <a:rPr lang="nl-NL" sz="1200" dirty="0" err="1">
                <a:solidFill>
                  <a:schemeClr val="tx1"/>
                </a:solidFill>
              </a:rPr>
              <a:t>for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selected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configurations</a:t>
            </a:r>
            <a:r>
              <a:rPr lang="nl-NL" sz="12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chemeClr val="tx1"/>
                </a:solidFill>
              </a:rPr>
              <a:t>Reduction</a:t>
            </a:r>
            <a:r>
              <a:rPr lang="nl-NL" sz="1200" dirty="0">
                <a:solidFill>
                  <a:schemeClr val="tx1"/>
                </a:solidFill>
              </a:rPr>
              <a:t> in </a:t>
            </a:r>
            <a:r>
              <a:rPr lang="nl-NL" sz="1200" dirty="0" err="1">
                <a:solidFill>
                  <a:schemeClr val="tx1"/>
                </a:solidFill>
              </a:rPr>
              <a:t>measurements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to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just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b="1" dirty="0">
                <a:solidFill>
                  <a:schemeClr val="tx1"/>
                </a:solidFill>
              </a:rPr>
              <a:t>50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for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signals</a:t>
            </a:r>
            <a:r>
              <a:rPr lang="nl-NL" sz="1200" dirty="0">
                <a:solidFill>
                  <a:schemeClr val="tx1"/>
                </a:solidFill>
              </a:rPr>
              <a:t> of </a:t>
            </a:r>
            <a:r>
              <a:rPr lang="nl-NL" sz="1200" dirty="0" err="1">
                <a:solidFill>
                  <a:schemeClr val="tx1"/>
                </a:solidFill>
              </a:rPr>
              <a:t>length</a:t>
            </a:r>
            <a:r>
              <a:rPr lang="nl-NL" sz="1200" dirty="0">
                <a:solidFill>
                  <a:schemeClr val="tx1"/>
                </a:solidFill>
              </a:rPr>
              <a:t> 100 </a:t>
            </a:r>
            <a:r>
              <a:rPr lang="nl-NL" sz="1200" dirty="0" err="1">
                <a:solidFill>
                  <a:schemeClr val="tx1"/>
                </a:solidFill>
              </a:rPr>
              <a:t>and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sparsity</a:t>
            </a:r>
            <a:r>
              <a:rPr lang="nl-NL" sz="1200" dirty="0">
                <a:solidFill>
                  <a:schemeClr val="tx1"/>
                </a:solidFill>
              </a:rPr>
              <a:t> 10-30 (</a:t>
            </a:r>
            <a:r>
              <a:rPr lang="nl-NL" sz="1200" b="1" dirty="0">
                <a:solidFill>
                  <a:schemeClr val="tx1"/>
                </a:solidFill>
              </a:rPr>
              <a:t>1% NMSE </a:t>
            </a:r>
            <a:r>
              <a:rPr lang="nl-NL" sz="1200" dirty="0" err="1">
                <a:solidFill>
                  <a:schemeClr val="tx1"/>
                </a:solidFill>
              </a:rPr>
              <a:t>for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selected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configurations</a:t>
            </a:r>
            <a:r>
              <a:rPr lang="nl-NL" sz="1200" b="1" dirty="0">
                <a:solidFill>
                  <a:schemeClr val="tx1"/>
                </a:solidFill>
              </a:rPr>
              <a:t>)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579C50-4DCC-3B46-3855-8FDB876AD64F}"/>
              </a:ext>
            </a:extLst>
          </p:cNvPr>
          <p:cNvSpPr txBox="1"/>
          <p:nvPr/>
        </p:nvSpPr>
        <p:spPr>
          <a:xfrm>
            <a:off x="6326752" y="4568974"/>
            <a:ext cx="4552151" cy="15665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100" dirty="0"/>
              <a:t>[1]: A.-A. A. </a:t>
            </a:r>
            <a:r>
              <a:rPr lang="nl-NL" sz="1100" dirty="0" err="1"/>
              <a:t>Boulogeorgos</a:t>
            </a:r>
            <a:r>
              <a:rPr lang="nl-NL" sz="1100" dirty="0"/>
              <a:t>, V. M. </a:t>
            </a:r>
            <a:r>
              <a:rPr lang="nl-NL" sz="1100" dirty="0" err="1"/>
              <a:t>Kapinas</a:t>
            </a:r>
            <a:r>
              <a:rPr lang="nl-NL" sz="1100" dirty="0"/>
              <a:t>, R. </a:t>
            </a:r>
            <a:r>
              <a:rPr lang="nl-NL" sz="1100" dirty="0" err="1"/>
              <a:t>Schober</a:t>
            </a:r>
            <a:r>
              <a:rPr lang="nl-NL" sz="1100" dirty="0"/>
              <a:t>, </a:t>
            </a:r>
            <a:r>
              <a:rPr lang="nl-NL" sz="1100" dirty="0" err="1"/>
              <a:t>and</a:t>
            </a:r>
            <a:r>
              <a:rPr lang="nl-NL" sz="1100" dirty="0"/>
              <a:t> G. K. </a:t>
            </a:r>
            <a:r>
              <a:rPr lang="nl-NL" sz="1100" dirty="0" err="1"/>
              <a:t>Karagian-nidis</a:t>
            </a:r>
            <a:r>
              <a:rPr lang="nl-NL" sz="1100" dirty="0"/>
              <a:t>, “I/q-</a:t>
            </a:r>
            <a:r>
              <a:rPr lang="nl-NL" sz="1100" dirty="0" err="1"/>
              <a:t>imbalance</a:t>
            </a:r>
            <a:r>
              <a:rPr lang="nl-NL" sz="1100" dirty="0"/>
              <a:t> </a:t>
            </a:r>
            <a:r>
              <a:rPr lang="nl-NL" sz="1100" dirty="0" err="1"/>
              <a:t>self-interference</a:t>
            </a:r>
            <a:r>
              <a:rPr lang="nl-NL" sz="1100" dirty="0"/>
              <a:t> </a:t>
            </a:r>
            <a:r>
              <a:rPr lang="nl-NL" sz="1100" dirty="0" err="1"/>
              <a:t>coordination</a:t>
            </a:r>
            <a:r>
              <a:rPr lang="nl-NL" sz="1100" dirty="0"/>
              <a:t>,” IEEE </a:t>
            </a:r>
            <a:r>
              <a:rPr lang="nl-NL" sz="1100" dirty="0" err="1"/>
              <a:t>Transactionson</a:t>
            </a:r>
            <a:r>
              <a:rPr lang="nl-NL" sz="1100" dirty="0"/>
              <a:t> Wireless Communications, vol. 15, no. 6, pp. 4157–4170, 2016.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100" dirty="0"/>
              <a:t>[2]: N. J. </a:t>
            </a:r>
            <a:r>
              <a:rPr lang="nl-NL" sz="1100" dirty="0" err="1"/>
              <a:t>Myers</a:t>
            </a:r>
            <a:r>
              <a:rPr lang="nl-NL" sz="1100" dirty="0"/>
              <a:t>, Y. Wang, N. </a:t>
            </a:r>
            <a:r>
              <a:rPr lang="nl-NL" sz="1100" dirty="0" err="1"/>
              <a:t>Gonz´alez-Prelcic</a:t>
            </a:r>
            <a:r>
              <a:rPr lang="nl-NL" sz="1100" dirty="0"/>
              <a:t>, </a:t>
            </a:r>
            <a:r>
              <a:rPr lang="nl-NL" sz="1100" dirty="0" err="1"/>
              <a:t>and</a:t>
            </a:r>
            <a:r>
              <a:rPr lang="nl-NL" sz="1100" dirty="0"/>
              <a:t> R. W. </a:t>
            </a:r>
            <a:r>
              <a:rPr lang="nl-NL" sz="1100" dirty="0" err="1"/>
              <a:t>Heath</a:t>
            </a:r>
            <a:r>
              <a:rPr lang="nl-NL" sz="1100" dirty="0"/>
              <a:t>, “</a:t>
            </a:r>
            <a:r>
              <a:rPr lang="nl-NL" sz="1100" dirty="0" err="1"/>
              <a:t>Deeplearning-based</a:t>
            </a:r>
            <a:r>
              <a:rPr lang="nl-NL" sz="1100" dirty="0"/>
              <a:t> </a:t>
            </a:r>
            <a:r>
              <a:rPr lang="nl-NL" sz="1100" dirty="0" err="1"/>
              <a:t>beam</a:t>
            </a:r>
            <a:r>
              <a:rPr lang="nl-NL" sz="1100" dirty="0"/>
              <a:t> </a:t>
            </a:r>
            <a:r>
              <a:rPr lang="nl-NL" sz="1100" dirty="0" err="1"/>
              <a:t>alignment</a:t>
            </a:r>
            <a:r>
              <a:rPr lang="nl-NL" sz="1100" dirty="0"/>
              <a:t> in </a:t>
            </a:r>
            <a:r>
              <a:rPr lang="nl-NL" sz="1100" dirty="0" err="1"/>
              <a:t>mmwave</a:t>
            </a:r>
            <a:r>
              <a:rPr lang="nl-NL" sz="1100" dirty="0"/>
              <a:t> </a:t>
            </a:r>
            <a:r>
              <a:rPr lang="nl-NL" sz="1100" dirty="0" err="1"/>
              <a:t>vehicular</a:t>
            </a:r>
            <a:r>
              <a:rPr lang="nl-NL" sz="1100" dirty="0"/>
              <a:t> </a:t>
            </a:r>
            <a:r>
              <a:rPr lang="nl-NL" sz="1100" dirty="0" err="1"/>
              <a:t>networks</a:t>
            </a:r>
            <a:r>
              <a:rPr lang="nl-NL" sz="1100" dirty="0"/>
              <a:t>,” </a:t>
            </a:r>
            <a:r>
              <a:rPr lang="nl-NL" sz="1100" dirty="0" err="1"/>
              <a:t>inICASSP</a:t>
            </a:r>
            <a:r>
              <a:rPr lang="nl-NL" sz="1100" dirty="0"/>
              <a:t> 2020-2020 IEEE International Conference on </a:t>
            </a:r>
            <a:r>
              <a:rPr lang="nl-NL" sz="1100" dirty="0" err="1"/>
              <a:t>Acoustics</a:t>
            </a:r>
            <a:r>
              <a:rPr lang="nl-NL" sz="1100" dirty="0"/>
              <a:t>, </a:t>
            </a:r>
            <a:r>
              <a:rPr lang="nl-NL" sz="1100" dirty="0" err="1"/>
              <a:t>Speechand</a:t>
            </a:r>
            <a:r>
              <a:rPr lang="nl-NL" sz="1100" dirty="0"/>
              <a:t> </a:t>
            </a:r>
            <a:r>
              <a:rPr lang="nl-NL" sz="1100" dirty="0" err="1"/>
              <a:t>Signal</a:t>
            </a:r>
            <a:r>
              <a:rPr lang="nl-NL" sz="1100" dirty="0"/>
              <a:t> Processing (ICASSP). IEEE, 2020, pp. 8569–8573.</a:t>
            </a:r>
          </a:p>
        </p:txBody>
      </p:sp>
      <p:pic>
        <p:nvPicPr>
          <p:cNvPr id="29" name="Picture 2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04AF5A1-0452-E8B8-5942-E31F95B87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15" y="2855988"/>
            <a:ext cx="614970" cy="614970"/>
          </a:xfrm>
          <a:prstGeom prst="rect">
            <a:avLst/>
          </a:prstGeom>
        </p:spPr>
      </p:pic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E49D19B-FF09-B5E7-4D47-3F5BC5903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81" y="3687644"/>
            <a:ext cx="609604" cy="609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9F9B35-ACAE-EED5-8228-17E69DDFD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019" y="2053537"/>
            <a:ext cx="1062162" cy="7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3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C28FD5-CF56-F9EC-E900-2F7359C5ECEA}"/>
              </a:ext>
            </a:extLst>
          </p:cNvPr>
          <p:cNvSpPr/>
          <p:nvPr/>
        </p:nvSpPr>
        <p:spPr>
          <a:xfrm>
            <a:off x="747106" y="4495763"/>
            <a:ext cx="3410223" cy="1761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 dirty="0" err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FB07F-1D6A-EF15-A459-E648E6738F0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14-4-2025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5FA78-151F-C4C7-3696-784561D7CA0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C6DA4B-66C3-40CE-9C97-6F425053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Methodology</a:t>
            </a:r>
            <a:endParaRPr lang="nl-N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503A23E-C984-36D5-BCED-5B240C4DA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047926"/>
              </p:ext>
            </p:extLst>
          </p:nvPr>
        </p:nvGraphicFramePr>
        <p:xfrm>
          <a:off x="747105" y="2221314"/>
          <a:ext cx="3410225" cy="199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129686" imgH="2415153" progId="Acrobat.Document.DC">
                  <p:embed/>
                </p:oleObj>
              </mc:Choice>
              <mc:Fallback>
                <p:oleObj name="Acrobat Document" r:id="rId2" imgW="4129686" imgH="2415153" progId="Acrobat.Document.DC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8DAAEF73-9D8C-CD19-1E1D-5CB7ED197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7105" y="2221314"/>
                        <a:ext cx="3410225" cy="199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C32531-BD8B-F9D3-0080-FD005EDBAAAA}"/>
              </a:ext>
            </a:extLst>
          </p:cNvPr>
          <p:cNvSpPr/>
          <p:nvPr/>
        </p:nvSpPr>
        <p:spPr>
          <a:xfrm>
            <a:off x="719138" y="1565275"/>
            <a:ext cx="3438192" cy="48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Phased</a:t>
            </a:r>
            <a:r>
              <a:rPr lang="nl-NL" sz="1600" b="1" dirty="0"/>
              <a:t>-array </a:t>
            </a:r>
            <a:r>
              <a:rPr lang="nl-NL" sz="1600" b="1" dirty="0" err="1"/>
              <a:t>antenna</a:t>
            </a:r>
            <a:r>
              <a:rPr lang="nl-NL" sz="1600" b="1" dirty="0"/>
              <a:t> model (CS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F27626-1FF6-AFED-F137-29FCE0F5E598}"/>
                  </a:ext>
                </a:extLst>
              </p:cNvPr>
              <p:cNvSpPr txBox="1"/>
              <p:nvPr/>
            </p:nvSpPr>
            <p:spPr>
              <a:xfrm>
                <a:off x="735963" y="5131798"/>
                <a:ext cx="3468873" cy="1269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]=</m:t>
                      </m:r>
                      <m:sSup>
                        <m:sSup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nl-N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l-NL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nl-NL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nl-NL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nl-NL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nl-NL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F27626-1FF6-AFED-F137-29FCE0F5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63" y="5131798"/>
                <a:ext cx="3468873" cy="1269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87151F-C733-9405-57C0-ACEC6571FF56}"/>
              </a:ext>
            </a:extLst>
          </p:cNvPr>
          <p:cNvSpPr/>
          <p:nvPr/>
        </p:nvSpPr>
        <p:spPr>
          <a:xfrm>
            <a:off x="4376904" y="1565275"/>
            <a:ext cx="3438192" cy="48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Autoencoder</a:t>
            </a:r>
            <a:r>
              <a:rPr lang="nl-NL" sz="1600" b="1" dirty="0"/>
              <a:t> </a:t>
            </a:r>
            <a:r>
              <a:rPr lang="nl-NL" sz="1600" b="1" dirty="0" err="1"/>
              <a:t>architecture</a:t>
            </a:r>
            <a:endParaRPr lang="nl-NL" sz="1600" b="1" dirty="0"/>
          </a:p>
        </p:txBody>
      </p:sp>
      <p:pic>
        <p:nvPicPr>
          <p:cNvPr id="15" name="Picture 1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B7EB6CE9-2F68-D09D-6E57-32FAC5090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04" y="2281238"/>
            <a:ext cx="3410225" cy="1863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23332F-588E-3A78-D69A-501AD76EBEE1}"/>
                  </a:ext>
                </a:extLst>
              </p:cNvPr>
              <p:cNvSpPr/>
              <p:nvPr/>
            </p:nvSpPr>
            <p:spPr>
              <a:xfrm>
                <a:off x="4376904" y="4495763"/>
                <a:ext cx="3438191" cy="20167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144000" rIns="144000" bIns="144000" rtlCol="0" anchor="t"/>
              <a:lstStyle/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nl-NL" sz="1600" dirty="0" err="1">
                    <a:solidFill>
                      <a:schemeClr val="tx1"/>
                    </a:solidFill>
                  </a:rPr>
                  <a:t>Noise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and</a:t>
                </a:r>
                <a:r>
                  <a:rPr lang="nl-NL" sz="1600" dirty="0">
                    <a:solidFill>
                      <a:schemeClr val="tx1"/>
                    </a:solidFill>
                  </a:rPr>
                  <a:t> IQ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imbalance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applied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between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and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nl-NL" sz="16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</a:p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𝑆𝑁𝑅</m:t>
                    </m:r>
                    <m:r>
                      <a:rPr lang="nl-NL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nl-NL" sz="16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2,5,8,11,14,17,20</m:t>
                    </m:r>
                    <m:r>
                      <m:rPr>
                        <m:lit/>
                      </m:rP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nl-NL" sz="16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nl-NL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nl-NL" sz="16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5, 10, 20, 30, 40, 50</m:t>
                    </m:r>
                    <m:r>
                      <m:rPr>
                        <m:lit/>
                      </m:rP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nl-NL" sz="16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𝐼𝑅𝑅</m:t>
                    </m:r>
                    <m:r>
                      <a:rPr lang="nl-NL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nl-NL" sz="16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41.09,33.12, 23.53, 17.43, 12.85</m:t>
                    </m:r>
                    <m:r>
                      <m:rPr>
                        <m:lit/>
                      </m:rP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nl-NL" sz="16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6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ϵ</m:t>
                    </m:r>
                    <m: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 </m:t>
                    </m:r>
                    <m:r>
                      <a:rPr lang="nl-NL" sz="16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nl-NL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nl-NL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1,0.8</m:t>
                        </m:r>
                      </m:e>
                    </m:d>
                    <m:r>
                      <a:rPr lang="nl-NL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nl-NL" sz="16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 </m:t>
                    </m:r>
                    <m:r>
                      <m:rPr>
                        <m:sty m:val="p"/>
                      </m:rPr>
                      <a:rPr lang="nl-NL" sz="16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nl-NL" sz="16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nl-NL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nl-NL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0, </m:t>
                        </m:r>
                        <m:r>
                          <m:rPr>
                            <m:sty m:val="p"/>
                          </m:rPr>
                          <a:rPr lang="nl-NL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m:rPr>
                            <m:lit/>
                          </m:rPr>
                          <a:rPr lang="nl-NL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nl-NL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nl-NL" sz="16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endParaRPr lang="nl-NL" sz="16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nl-NL" sz="1800" kern="100" dirty="0">
                    <a:solidFill>
                      <a:schemeClr val="tx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nl-NL" sz="1800" kern="100" dirty="0">
                    <a:solidFill>
                      <a:schemeClr val="tx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nl-NL" sz="1800" kern="100" dirty="0">
                    <a:solidFill>
                      <a:schemeClr val="tx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endParaRPr lang="nl-NL" sz="16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nl-NL" sz="1800" kern="100" dirty="0">
                    <a:solidFill>
                      <a:schemeClr val="tx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nl-NL" sz="1800" kern="100" dirty="0">
                    <a:solidFill>
                      <a:schemeClr val="tx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endParaRPr lang="nl-NL" sz="18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nl-NL" sz="1800" kern="100" dirty="0">
                    <a:solidFill>
                      <a:schemeClr val="tx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nl-NL" sz="1800" kern="100" dirty="0">
                    <a:solidFill>
                      <a:schemeClr val="tx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solidFill>
                    <a:schemeClr val="tx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endParaRPr lang="nl-NL" sz="1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23332F-588E-3A78-D69A-501AD76EB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04" y="4495763"/>
                <a:ext cx="3438191" cy="2016797"/>
              </a:xfrm>
              <a:prstGeom prst="rect">
                <a:avLst/>
              </a:prstGeom>
              <a:blipFill>
                <a:blip r:embed="rId6"/>
                <a:stretch>
                  <a:fillRect b="-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DBA7203-2F3B-BAC6-62FB-AF3C588E2369}"/>
              </a:ext>
            </a:extLst>
          </p:cNvPr>
          <p:cNvSpPr/>
          <p:nvPr/>
        </p:nvSpPr>
        <p:spPr>
          <a:xfrm>
            <a:off x="8062639" y="1565275"/>
            <a:ext cx="3438192" cy="48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C3E272-D996-BFAC-C4FA-309C87382D0F}"/>
              </a:ext>
            </a:extLst>
          </p:cNvPr>
          <p:cNvSpPr/>
          <p:nvPr/>
        </p:nvSpPr>
        <p:spPr>
          <a:xfrm>
            <a:off x="8232734" y="2227185"/>
            <a:ext cx="1247938" cy="48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dirty="0"/>
              <a:t>Training </a:t>
            </a:r>
            <a:r>
              <a:rPr lang="nl-NL" sz="1400" dirty="0" err="1"/>
              <a:t>size</a:t>
            </a:r>
            <a:endParaRPr lang="nl-N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3EBB34-D36C-0F1D-3CD6-AF7C01D01CBB}"/>
                  </a:ext>
                </a:extLst>
              </p:cNvPr>
              <p:cNvSpPr txBox="1"/>
              <p:nvPr/>
            </p:nvSpPr>
            <p:spPr>
              <a:xfrm>
                <a:off x="8399503" y="2889095"/>
                <a:ext cx="914400" cy="249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l-NL" sz="1600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nl-NL" sz="16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3EBB34-D36C-0F1D-3CD6-AF7C01D01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503" y="2889095"/>
                <a:ext cx="914400" cy="249865"/>
              </a:xfrm>
              <a:prstGeom prst="rect">
                <a:avLst/>
              </a:prstGeom>
              <a:blipFill>
                <a:blip r:embed="rId7"/>
                <a:stretch>
                  <a:fillRect l="-8000" r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A5BEDF9A-6419-1F11-452F-25AD2887C3EA}"/>
              </a:ext>
            </a:extLst>
          </p:cNvPr>
          <p:cNvSpPr/>
          <p:nvPr/>
        </p:nvSpPr>
        <p:spPr>
          <a:xfrm>
            <a:off x="10082196" y="2227808"/>
            <a:ext cx="1247938" cy="48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dirty="0" err="1"/>
              <a:t>Validation</a:t>
            </a:r>
            <a:r>
              <a:rPr lang="nl-NL" sz="1400" dirty="0"/>
              <a:t> </a:t>
            </a:r>
            <a:r>
              <a:rPr lang="nl-NL" sz="1400" dirty="0" err="1"/>
              <a:t>size</a:t>
            </a:r>
            <a:endParaRPr lang="nl-N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DB76F0-5211-CC4F-F045-AE2D4AEF89A0}"/>
                  </a:ext>
                </a:extLst>
              </p:cNvPr>
              <p:cNvSpPr txBox="1"/>
              <p:nvPr/>
            </p:nvSpPr>
            <p:spPr>
              <a:xfrm>
                <a:off x="10248965" y="2889718"/>
                <a:ext cx="914400" cy="249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l-NL" sz="1600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nl-NL" sz="1600" dirty="0" err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DB76F0-5211-CC4F-F045-AE2D4AEF8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65" y="2889718"/>
                <a:ext cx="914400" cy="249865"/>
              </a:xfrm>
              <a:prstGeom prst="rect">
                <a:avLst/>
              </a:prstGeom>
              <a:blipFill>
                <a:blip r:embed="rId8"/>
                <a:stretch>
                  <a:fillRect l="-7333" r="-14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8E7CF4C8-85B1-F2BE-4E9E-B033F075A69C}"/>
              </a:ext>
            </a:extLst>
          </p:cNvPr>
          <p:cNvSpPr/>
          <p:nvPr/>
        </p:nvSpPr>
        <p:spPr>
          <a:xfrm>
            <a:off x="9157766" y="3410800"/>
            <a:ext cx="1247938" cy="48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dirty="0" err="1"/>
              <a:t>Generation</a:t>
            </a:r>
            <a:endParaRPr lang="nl-NL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41993C-7C66-D623-9265-E296658B4DF5}"/>
              </a:ext>
            </a:extLst>
          </p:cNvPr>
          <p:cNvCxnSpPr>
            <a:cxnSpLocks/>
          </p:cNvCxnSpPr>
          <p:nvPr/>
        </p:nvCxnSpPr>
        <p:spPr>
          <a:xfrm>
            <a:off x="4247876" y="1565275"/>
            <a:ext cx="0" cy="4435475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2CCCB5-92CD-F282-63ED-0A3A5F6E54EC}"/>
              </a:ext>
            </a:extLst>
          </p:cNvPr>
          <p:cNvCxnSpPr>
            <a:cxnSpLocks/>
          </p:cNvCxnSpPr>
          <p:nvPr/>
        </p:nvCxnSpPr>
        <p:spPr>
          <a:xfrm>
            <a:off x="7920987" y="1565275"/>
            <a:ext cx="0" cy="4435475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A95582-9BB4-B4D1-D8A0-7F3F6F41CE47}"/>
                  </a:ext>
                </a:extLst>
              </p:cNvPr>
              <p:cNvSpPr txBox="1"/>
              <p:nvPr/>
            </p:nvSpPr>
            <p:spPr>
              <a:xfrm>
                <a:off x="9157766" y="4044210"/>
                <a:ext cx="12518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A95582-9BB4-B4D1-D8A0-7F3F6F41C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766" y="4044210"/>
                <a:ext cx="1251866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00A041F-CD82-E906-69DE-5CD11081DD6B}"/>
              </a:ext>
            </a:extLst>
          </p:cNvPr>
          <p:cNvSpPr txBox="1"/>
          <p:nvPr/>
        </p:nvSpPr>
        <p:spPr>
          <a:xfrm>
            <a:off x="9959150" y="4603109"/>
            <a:ext cx="1056192" cy="36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600" dirty="0"/>
              <a:t>DFT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EB88456-1910-416F-7227-EAABA24F2A26}"/>
                  </a:ext>
                </a:extLst>
              </p:cNvPr>
              <p:cNvSpPr txBox="1"/>
              <p:nvPr/>
            </p:nvSpPr>
            <p:spPr>
              <a:xfrm>
                <a:off x="8356767" y="4477309"/>
                <a:ext cx="1584251" cy="392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nl-NL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nl-NL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nl-NL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nl-NL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nl-NL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100</m:t>
                        </m:r>
                        <m:r>
                          <a:rPr lang="nl-NL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nl-NL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nl-NL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EB88456-1910-416F-7227-EAABA24F2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767" y="4477309"/>
                <a:ext cx="1584251" cy="392543"/>
              </a:xfrm>
              <a:prstGeom prst="rect">
                <a:avLst/>
              </a:prstGeom>
              <a:blipFill>
                <a:blip r:embed="rId10"/>
                <a:stretch>
                  <a:fillRect b="-246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FD0FA3-7AB0-334C-0D05-CB3A685F0D2E}"/>
                  </a:ext>
                </a:extLst>
              </p:cNvPr>
              <p:cNvSpPr txBox="1"/>
              <p:nvPr/>
            </p:nvSpPr>
            <p:spPr>
              <a:xfrm>
                <a:off x="8094973" y="4876803"/>
                <a:ext cx="18641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nl-NL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FD0FA3-7AB0-334C-0D05-CB3A685F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973" y="4876803"/>
                <a:ext cx="1864177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831EBAC-CAA1-F3AC-95CB-89A5A664C85C}"/>
              </a:ext>
            </a:extLst>
          </p:cNvPr>
          <p:cNvSpPr txBox="1"/>
          <p:nvPr/>
        </p:nvSpPr>
        <p:spPr>
          <a:xfrm>
            <a:off x="9959149" y="5007653"/>
            <a:ext cx="1370983" cy="36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600" dirty="0" err="1"/>
              <a:t>Sparse</a:t>
            </a:r>
            <a:r>
              <a:rPr lang="nl-NL" sz="1600" dirty="0"/>
              <a:t> </a:t>
            </a:r>
            <a:r>
              <a:rPr lang="nl-NL" sz="1600" dirty="0" err="1"/>
              <a:t>signal</a:t>
            </a:r>
            <a:endParaRPr lang="nl-N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A4DCB24-C33B-9D6C-49FC-ECAC5818CE90}"/>
                  </a:ext>
                </a:extLst>
              </p:cNvPr>
              <p:cNvSpPr txBox="1"/>
              <p:nvPr/>
            </p:nvSpPr>
            <p:spPr>
              <a:xfrm>
                <a:off x="8122864" y="5316379"/>
                <a:ext cx="18641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nl-NL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A4DCB24-C33B-9D6C-49FC-ECAC5818C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864" y="5316379"/>
                <a:ext cx="1864177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52996499-EEB6-8A2F-315E-3FF68EEBBE86}"/>
              </a:ext>
            </a:extLst>
          </p:cNvPr>
          <p:cNvSpPr txBox="1"/>
          <p:nvPr/>
        </p:nvSpPr>
        <p:spPr>
          <a:xfrm>
            <a:off x="9984207" y="5470679"/>
            <a:ext cx="1370983" cy="36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600" dirty="0" err="1"/>
              <a:t>Dense</a:t>
            </a:r>
            <a:r>
              <a:rPr lang="nl-NL" sz="1600" dirty="0"/>
              <a:t> </a:t>
            </a:r>
            <a:r>
              <a:rPr lang="nl-NL" sz="1600" dirty="0" err="1"/>
              <a:t>signal</a:t>
            </a:r>
            <a:endParaRPr lang="nl-NL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B52DB1-84E5-A44C-8E2D-8B7871A389A6}"/>
              </a:ext>
            </a:extLst>
          </p:cNvPr>
          <p:cNvSpPr txBox="1"/>
          <p:nvPr/>
        </p:nvSpPr>
        <p:spPr>
          <a:xfrm>
            <a:off x="747105" y="4215531"/>
            <a:ext cx="3410224" cy="1980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100" i="1" dirty="0" err="1"/>
              <a:t>Figure</a:t>
            </a:r>
            <a:r>
              <a:rPr lang="nl-NL" sz="1100" i="1" dirty="0"/>
              <a:t> 4: </a:t>
            </a:r>
            <a:r>
              <a:rPr lang="nl-NL" sz="1100" i="1" dirty="0" err="1"/>
              <a:t>Phased</a:t>
            </a:r>
            <a:r>
              <a:rPr lang="nl-NL" sz="1100" i="1" dirty="0"/>
              <a:t>-array </a:t>
            </a:r>
            <a:r>
              <a:rPr lang="nl-NL" sz="1100" i="1" dirty="0" err="1"/>
              <a:t>antenna</a:t>
            </a:r>
            <a:r>
              <a:rPr lang="nl-NL" sz="1100" i="1" dirty="0"/>
              <a:t>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6B2857-D0CD-33F6-AB53-521A6AF159BE}"/>
              </a:ext>
            </a:extLst>
          </p:cNvPr>
          <p:cNvSpPr txBox="1"/>
          <p:nvPr/>
        </p:nvSpPr>
        <p:spPr>
          <a:xfrm>
            <a:off x="4308887" y="4228876"/>
            <a:ext cx="3410224" cy="1980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100" i="1" dirty="0" err="1"/>
              <a:t>Figure</a:t>
            </a:r>
            <a:r>
              <a:rPr lang="nl-NL" sz="1100" i="1" dirty="0"/>
              <a:t> 5: </a:t>
            </a:r>
            <a:r>
              <a:rPr lang="nl-NL" sz="1100" i="1" dirty="0" err="1"/>
              <a:t>Autoencoder</a:t>
            </a:r>
            <a:r>
              <a:rPr lang="nl-NL" sz="1100" i="1" dirty="0"/>
              <a:t> </a:t>
            </a:r>
            <a:r>
              <a:rPr lang="nl-NL" sz="1100" i="1" dirty="0" err="1"/>
              <a:t>architecture</a:t>
            </a:r>
            <a:r>
              <a:rPr lang="nl-NL" sz="1100" i="1" dirty="0"/>
              <a:t> </a:t>
            </a:r>
            <a:r>
              <a:rPr lang="nl-NL" sz="1100" i="1" dirty="0" err="1"/>
              <a:t>visualized</a:t>
            </a:r>
            <a:endParaRPr lang="nl-NL" sz="1100" i="1" dirty="0"/>
          </a:p>
        </p:txBody>
      </p:sp>
    </p:spTree>
    <p:extLst>
      <p:ext uri="{BB962C8B-B14F-4D97-AF65-F5344CB8AC3E}">
        <p14:creationId xmlns:p14="http://schemas.microsoft.com/office/powerpoint/2010/main" val="94352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37650-5724-E762-7AC9-9CB7045102CB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2656089" y="6405669"/>
            <a:ext cx="766235" cy="184666"/>
          </a:xfrm>
        </p:spPr>
        <p:txBody>
          <a:bodyPr/>
          <a:lstStyle/>
          <a:p>
            <a:fld id="{303B48DA-2759-4DC2-ADEB-419D18991E4A}" type="datetime1">
              <a:rPr lang="nl-NL" smtClean="0"/>
              <a:t>14-4-2025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4C56F-FE4C-4F93-EAE6-72993820FBB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3687984" y="6405669"/>
            <a:ext cx="291298" cy="184666"/>
          </a:xfrm>
        </p:spPr>
        <p:txBody>
          <a:bodyPr/>
          <a:lstStyle/>
          <a:p>
            <a:fld id="{9E843DB9-9987-4157-AB9C-CEA8D7D910B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E1DCEB-6C85-6015-73AA-D405893C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Methodology</a:t>
            </a:r>
            <a:r>
              <a:rPr lang="nl-NL" dirty="0"/>
              <a:t> (</a:t>
            </a:r>
            <a:r>
              <a:rPr lang="nl-NL" dirty="0" err="1"/>
              <a:t>contd</a:t>
            </a:r>
            <a:r>
              <a:rPr lang="nl-NL" dirty="0"/>
              <a:t>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61CD9-FE05-390F-76FF-A96884C83A6A}"/>
              </a:ext>
            </a:extLst>
          </p:cNvPr>
          <p:cNvSpPr/>
          <p:nvPr/>
        </p:nvSpPr>
        <p:spPr>
          <a:xfrm>
            <a:off x="1921980" y="4239235"/>
            <a:ext cx="3410223" cy="199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nl-NL" sz="1600" dirty="0" err="1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4C2B9B7-C4AF-405F-D3EA-5E0863895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679249"/>
              </p:ext>
            </p:extLst>
          </p:nvPr>
        </p:nvGraphicFramePr>
        <p:xfrm>
          <a:off x="1907995" y="2146109"/>
          <a:ext cx="3410225" cy="199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129686" imgH="2415153" progId="Acrobat.Document.DC">
                  <p:embed/>
                </p:oleObj>
              </mc:Choice>
              <mc:Fallback>
                <p:oleObj name="Acrobat Document" r:id="rId2" imgW="4129686" imgH="2415153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503A23E-C984-36D5-BCED-5B240C4DA6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7995" y="2146109"/>
                        <a:ext cx="3410225" cy="199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A158FCD-84EF-5487-BE5E-CFCD2563BC12}"/>
              </a:ext>
            </a:extLst>
          </p:cNvPr>
          <p:cNvSpPr/>
          <p:nvPr/>
        </p:nvSpPr>
        <p:spPr>
          <a:xfrm>
            <a:off x="1894012" y="1565275"/>
            <a:ext cx="3438192" cy="48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Restricted</a:t>
            </a:r>
            <a:r>
              <a:rPr lang="nl-NL" sz="1600" b="1" dirty="0"/>
              <a:t> </a:t>
            </a:r>
            <a:r>
              <a:rPr lang="nl-NL" sz="1600" b="1" dirty="0" err="1"/>
              <a:t>phased</a:t>
            </a:r>
            <a:r>
              <a:rPr lang="nl-NL" sz="1600" b="1" dirty="0"/>
              <a:t> array </a:t>
            </a:r>
            <a:r>
              <a:rPr lang="nl-NL" sz="1600" b="1" dirty="0" err="1"/>
              <a:t>antenna</a:t>
            </a:r>
            <a:r>
              <a:rPr lang="nl-NL" sz="1600" b="1" dirty="0"/>
              <a:t> </a:t>
            </a:r>
            <a:r>
              <a:rPr lang="nl-NL" sz="1600" b="1" dirty="0" err="1"/>
              <a:t>optimization</a:t>
            </a:r>
            <a:endParaRPr lang="nl-NL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B877C0-377C-DFC6-AB3E-415BE3AE59DE}"/>
                  </a:ext>
                </a:extLst>
              </p:cNvPr>
              <p:cNvSpPr txBox="1"/>
              <p:nvPr/>
            </p:nvSpPr>
            <p:spPr>
              <a:xfrm>
                <a:off x="1555155" y="4239235"/>
                <a:ext cx="4143872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nl-NL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nl-NL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nl-NL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nl-NL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nl-NL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nl-NL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nl-NL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l-NL" sz="14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nl-NL" sz="14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 ±</m:t>
                      </m:r>
                      <m:r>
                        <a:rPr lang="nl-NL" sz="14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nl-NL" sz="14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±</m:t>
                      </m:r>
                      <m:f>
                        <m:fPr>
                          <m:ctrlPr>
                            <a:rPr lang="nl-NL" sz="14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nl-NL" sz="14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14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nl-NL" sz="14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nl-NL" sz="14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0}</m:t>
                      </m:r>
                    </m:oMath>
                  </m:oMathPara>
                </a14:m>
                <a:endParaRPr lang="nl-NL" sz="1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B877C0-377C-DFC6-AB3E-415BE3AE5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155" y="4239235"/>
                <a:ext cx="4143872" cy="658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423B1E-136A-E710-C19B-C5349861981D}"/>
              </a:ext>
            </a:extLst>
          </p:cNvPr>
          <p:cNvCxnSpPr>
            <a:cxnSpLocks/>
          </p:cNvCxnSpPr>
          <p:nvPr/>
        </p:nvCxnSpPr>
        <p:spPr>
          <a:xfrm>
            <a:off x="5808126" y="1565275"/>
            <a:ext cx="0" cy="4569266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3130B-3514-BFE2-C407-6F4B0F9FE5F5}"/>
              </a:ext>
            </a:extLst>
          </p:cNvPr>
          <p:cNvSpPr/>
          <p:nvPr/>
        </p:nvSpPr>
        <p:spPr>
          <a:xfrm>
            <a:off x="2380536" y="4807086"/>
            <a:ext cx="2465144" cy="368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Optimization</a:t>
            </a:r>
            <a:r>
              <a:rPr lang="nl-NL" sz="1600" b="1" dirty="0"/>
              <a:t> </a:t>
            </a:r>
            <a:r>
              <a:rPr lang="nl-NL" sz="1600" b="1" dirty="0" err="1"/>
              <a:t>problem</a:t>
            </a:r>
            <a:endParaRPr lang="nl-NL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8C0E7-2C88-D2BF-5695-A5F2A1B68E9E}"/>
                  </a:ext>
                </a:extLst>
              </p:cNvPr>
              <p:cNvSpPr txBox="1"/>
              <p:nvPr/>
            </p:nvSpPr>
            <p:spPr>
              <a:xfrm>
                <a:off x="1989054" y="5175955"/>
                <a:ext cx="3276074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i="1">
                          <a:latin typeface="Cambria Math" panose="02040503050406030204" pitchFamily="18" charset="0"/>
                        </a:rPr>
                        <m:t>𝑚𝑖𝑛</m:t>
                      </m:r>
                      <m:f>
                        <m:fPr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Sup>
                        <m:sSubSupPr>
                          <m:ctrlPr>
                            <a:rPr lang="nl-NL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nl-NL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nl-NL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NL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nl-NL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NL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nl-NL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NL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nl-NL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NL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nl-NL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nl-NL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nl-NL" sz="1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NL" sz="1400" i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nl-NL" sz="1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8C0E7-2C88-D2BF-5695-A5F2A1B68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54" y="5175955"/>
                <a:ext cx="3276074" cy="495649"/>
              </a:xfrm>
              <a:prstGeom prst="rect">
                <a:avLst/>
              </a:prstGeom>
              <a:blipFill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27793F-CF6A-B338-B8A6-A5A7C1C990DE}"/>
                  </a:ext>
                </a:extLst>
              </p:cNvPr>
              <p:cNvSpPr txBox="1"/>
              <p:nvPr/>
            </p:nvSpPr>
            <p:spPr>
              <a:xfrm>
                <a:off x="1421473" y="5658770"/>
                <a:ext cx="438327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nl-NL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nl-NL" sz="1400" i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d>
                          <m:d>
                            <m:d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nl-NL" sz="1400" i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27793F-CF6A-B338-B8A6-A5A7C1C99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473" y="5658770"/>
                <a:ext cx="4383270" cy="475771"/>
              </a:xfrm>
              <a:prstGeom prst="rect">
                <a:avLst/>
              </a:prstGeom>
              <a:blipFill>
                <a:blip r:embed="rId6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6C697D3-2FF0-BA14-ECE5-951947E8114B}"/>
              </a:ext>
            </a:extLst>
          </p:cNvPr>
          <p:cNvSpPr/>
          <p:nvPr/>
        </p:nvSpPr>
        <p:spPr>
          <a:xfrm>
            <a:off x="6305250" y="1565275"/>
            <a:ext cx="3438192" cy="48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Complex </a:t>
            </a:r>
            <a:r>
              <a:rPr lang="nl-NL" sz="1600" b="1" dirty="0" err="1"/>
              <a:t>numbers</a:t>
            </a:r>
            <a:r>
              <a:rPr lang="nl-NL" sz="1600" b="1" dirty="0"/>
              <a:t> in </a:t>
            </a:r>
            <a:r>
              <a:rPr lang="nl-NL" sz="1600" b="1" dirty="0" err="1"/>
              <a:t>Pytorch</a:t>
            </a:r>
            <a:endParaRPr lang="nl-NL" sz="16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007FB0-8E95-5D08-C4FD-77C4CDEC7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292" y="2646430"/>
            <a:ext cx="3479174" cy="88156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320F0E8-408E-C7F2-24D6-6F9742C92F54}"/>
              </a:ext>
            </a:extLst>
          </p:cNvPr>
          <p:cNvSpPr/>
          <p:nvPr/>
        </p:nvSpPr>
        <p:spPr>
          <a:xfrm>
            <a:off x="7018405" y="2178070"/>
            <a:ext cx="2039848" cy="342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dirty="0" err="1"/>
              <a:t>Measurement</a:t>
            </a:r>
            <a:r>
              <a:rPr lang="nl-NL" sz="1400" dirty="0"/>
              <a:t> matrix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00CC84-EBB7-76CD-46FE-B4F67AC924A1}"/>
              </a:ext>
            </a:extLst>
          </p:cNvPr>
          <p:cNvSpPr/>
          <p:nvPr/>
        </p:nvSpPr>
        <p:spPr>
          <a:xfrm>
            <a:off x="7004422" y="3652651"/>
            <a:ext cx="2039848" cy="342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dirty="0" err="1"/>
              <a:t>Stacked</a:t>
            </a:r>
            <a:r>
              <a:rPr lang="nl-NL" sz="1400" dirty="0"/>
              <a:t> vector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62C78F-0AC8-73FA-23C2-52E17232CD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9589" y="4071371"/>
            <a:ext cx="2329513" cy="9901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FFD7E0F-44EF-596E-A0BC-9184E38EC467}"/>
              </a:ext>
            </a:extLst>
          </p:cNvPr>
          <p:cNvSpPr/>
          <p:nvPr/>
        </p:nvSpPr>
        <p:spPr>
          <a:xfrm>
            <a:off x="6333219" y="5137891"/>
            <a:ext cx="3410223" cy="881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Note</a:t>
            </a:r>
            <a:r>
              <a:rPr lang="nl-NL" sz="1200" dirty="0">
                <a:solidFill>
                  <a:schemeClr val="tx1"/>
                </a:solidFill>
              </a:rPr>
              <a:t>: Decoding </a:t>
            </a:r>
            <a:r>
              <a:rPr lang="nl-NL" sz="1200" dirty="0" err="1">
                <a:solidFill>
                  <a:schemeClr val="tx1"/>
                </a:solidFill>
              </a:rPr>
              <a:t>layers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were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not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restricted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to</a:t>
            </a:r>
            <a:r>
              <a:rPr lang="nl-NL" sz="1200" dirty="0">
                <a:solidFill>
                  <a:schemeClr val="tx1"/>
                </a:solidFill>
              </a:rPr>
              <a:t> complex operations as </a:t>
            </a:r>
            <a:r>
              <a:rPr lang="nl-NL" sz="1200" dirty="0" err="1">
                <a:solidFill>
                  <a:schemeClr val="tx1"/>
                </a:solidFill>
              </a:rPr>
              <a:t>this</a:t>
            </a:r>
            <a:r>
              <a:rPr lang="nl-NL" sz="1200" dirty="0">
                <a:solidFill>
                  <a:schemeClr val="tx1"/>
                </a:solidFill>
              </a:rPr>
              <a:t> lead </a:t>
            </a:r>
            <a:r>
              <a:rPr lang="nl-NL" sz="1200" dirty="0" err="1">
                <a:solidFill>
                  <a:schemeClr val="tx1"/>
                </a:solidFill>
              </a:rPr>
              <a:t>to</a:t>
            </a:r>
            <a:r>
              <a:rPr lang="nl-NL" sz="1200" dirty="0">
                <a:solidFill>
                  <a:schemeClr val="tx1"/>
                </a:solidFill>
              </a:rPr>
              <a:t> performance </a:t>
            </a:r>
            <a:r>
              <a:rPr lang="nl-NL" sz="1200" dirty="0" err="1">
                <a:solidFill>
                  <a:schemeClr val="tx1"/>
                </a:solidFill>
              </a:rPr>
              <a:t>gains</a:t>
            </a:r>
            <a:endParaRPr lang="nl-N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96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23CC30-A983-7A5F-3DDF-58177C25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3AC6A-988E-1780-634E-F1BFB2CDB3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14-4-2025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80D1F-535A-727F-BF99-24D33AFAE6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039CA74C-A0F3-16BF-3BA5-861F8F72C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596"/>
            <a:ext cx="12192000" cy="45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5BAE4A-04F9-9463-49FD-A9F42744EAA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AA46D9-07E0-4E4E-BB12-6959CCFDC8FC}" type="datetime1">
              <a:rPr lang="nl-NL" smtClean="0"/>
              <a:t>14-4-2025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45FEC03-B24B-29C0-7055-FD032234566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6FBC6-5A47-848D-EE67-CA9635B112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Negative correlations</a:t>
            </a:r>
          </a:p>
          <a:p>
            <a:r>
              <a:rPr lang="en-US" dirty="0"/>
              <a:t>High SNR</a:t>
            </a:r>
          </a:p>
          <a:p>
            <a:r>
              <a:rPr lang="en-US" dirty="0"/>
              <a:t>High encoding dimension</a:t>
            </a:r>
          </a:p>
          <a:p>
            <a:r>
              <a:rPr lang="en-US" dirty="0"/>
              <a:t>Discrete model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C3E38CF-7F35-586E-05BF-2E46E3B3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pic>
        <p:nvPicPr>
          <p:cNvPr id="2" name="Picture 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70A0FD76-CEEB-87F4-16D2-008D0E1E6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2"/>
          <a:stretch/>
        </p:blipFill>
        <p:spPr>
          <a:xfrm>
            <a:off x="8483713" y="1738365"/>
            <a:ext cx="3524511" cy="3902306"/>
          </a:xfrm>
          <a:prstGeom prst="rect">
            <a:avLst/>
          </a:prstGeom>
        </p:spPr>
      </p:pic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2D9A0F58-9CB4-281E-CF4E-86C9DD4BB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62"/>
          <a:stretch/>
        </p:blipFill>
        <p:spPr>
          <a:xfrm>
            <a:off x="5087371" y="1738365"/>
            <a:ext cx="3524510" cy="39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26728BC-051C-0E3C-BEC1-869A21BD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44845B6-B9C5-B14F-EA0D-185293EB9B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FF7FCF-C8DD-4806-ADA9-9CF3D5D11C5C}" type="datetime1">
              <a:rPr lang="nl-NL" smtClean="0"/>
              <a:t>14-4-2025</a:t>
            </a:fld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BDC31C1-48AC-32F1-09CE-A0F7956B02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0302AC-6BA9-CB71-C6A0-CCA7C5CCE0B4}"/>
              </a:ext>
            </a:extLst>
          </p:cNvPr>
          <p:cNvSpPr txBox="1">
            <a:spLocks/>
          </p:cNvSpPr>
          <p:nvPr/>
        </p:nvSpPr>
        <p:spPr>
          <a:xfrm>
            <a:off x="719139" y="1565274"/>
            <a:ext cx="10752136" cy="4435476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12788" indent="-3508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tabLst>
                <a:tab pos="712788" algn="l"/>
              </a:tabLst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Segoe UI Light" panose="020B0502040204020203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b="0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correlation</a:t>
            </a:r>
          </a:p>
          <a:p>
            <a:r>
              <a:rPr lang="en-US" dirty="0"/>
              <a:t>Variation from optimization</a:t>
            </a:r>
          </a:p>
          <a:p>
            <a:r>
              <a:rPr lang="en-US" dirty="0"/>
              <a:t>Decreasing NMSE with increasing density</a:t>
            </a:r>
          </a:p>
        </p:txBody>
      </p:sp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9821883-AB41-D5BB-F72B-9CC78C91E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4" r="31841"/>
          <a:stretch/>
        </p:blipFill>
        <p:spPr>
          <a:xfrm>
            <a:off x="6094971" y="497664"/>
            <a:ext cx="5374791" cy="590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6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 DELFT | TEMPLATE (SLIDEBUILDER)">
  <a:themeElements>
    <a:clrScheme name="Aangepast 4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4F8AECC6-D329-4AE3-BCDB-373F234A7437}" vid="{B81EAC2A-555D-4936-8BF3-0B3B9DD84B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CCD81E9B8EC4AA9F37098270FA7B2" ma:contentTypeVersion="4" ma:contentTypeDescription="Create a new document." ma:contentTypeScope="" ma:versionID="9ce5ff8de277547019f95db8a51cce4b">
  <xsd:schema xmlns:xsd="http://www.w3.org/2001/XMLSchema" xmlns:xs="http://www.w3.org/2001/XMLSchema" xmlns:p="http://schemas.microsoft.com/office/2006/metadata/properties" xmlns:ns2="5495e808-e183-4a7a-9118-4955941b014f" targetNamespace="http://schemas.microsoft.com/office/2006/metadata/properties" ma:root="true" ma:fieldsID="a5e672448a10a9fa3db7d336141638ff" ns2:_="">
    <xsd:import namespace="5495e808-e183-4a7a-9118-4955941b01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5e808-e183-4a7a-9118-4955941b01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60251D-6FF0-4793-A20E-73F86C34C0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2FC8290-00E3-448B-9B15-87007C7044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95e808-e183-4a7a-9118-4955941b01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1BE96A-004D-462B-9683-1ED8D109FF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 template - TU Delft huisstijl</Template>
  <TotalTime>410</TotalTime>
  <Words>886</Words>
  <Application>Microsoft Office PowerPoint</Application>
  <PresentationFormat>Widescreen</PresentationFormat>
  <Paragraphs>157</Paragraphs>
  <Slides>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Cambria Math</vt:lpstr>
      <vt:lpstr>roboto</vt:lpstr>
      <vt:lpstr>Segoe UI Light</vt:lpstr>
      <vt:lpstr>TU DELFT | TEMPLATE (SLIDEBUILDER)</vt:lpstr>
      <vt:lpstr>Acrobat Document</vt:lpstr>
      <vt:lpstr>Title slide + image</vt:lpstr>
      <vt:lpstr>Introduction</vt:lpstr>
      <vt:lpstr>IQ Imbalance Recap</vt:lpstr>
      <vt:lpstr>Motivation and Contribution</vt:lpstr>
      <vt:lpstr>Methodology</vt:lpstr>
      <vt:lpstr>Methodology (contd.)</vt:lpstr>
      <vt:lpstr>Results</vt:lpstr>
      <vt:lpstr>Discussion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Ellie Boyd</dc:creator>
  <cp:lastModifiedBy>Tom Lijding</cp:lastModifiedBy>
  <cp:revision>6</cp:revision>
  <dcterms:created xsi:type="dcterms:W3CDTF">2025-03-10T09:36:58Z</dcterms:created>
  <dcterms:modified xsi:type="dcterms:W3CDTF">2025-04-14T11:50:41Z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0x0101006F8CCD81E9B8EC4AA9F37098270FA7B2</vt:lpwstr>
  </property>
</Properties>
</file>