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9" r:id="rId6"/>
    <p:sldId id="264" r:id="rId7"/>
    <p:sldId id="265" r:id="rId8"/>
    <p:sldId id="266" r:id="rId9"/>
    <p:sldId id="267" r:id="rId10"/>
    <p:sldId id="269" r:id="rId11"/>
    <p:sldId id="262" r:id="rId12"/>
    <p:sldId id="26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7EB-7613-40BF-BC38-C4404E475540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DA97-E338-45F8-A5E7-1CDD5AF6A9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trend for measurement size and SNR, larger encoding dim or larger SNR results in lower NMSE</a:t>
            </a:r>
          </a:p>
          <a:p>
            <a:endParaRPr lang="en-US" dirty="0"/>
          </a:p>
          <a:p>
            <a:r>
              <a:rPr lang="en-US" dirty="0"/>
              <a:t>No clear trend in IQ imbalance.</a:t>
            </a:r>
          </a:p>
          <a:p>
            <a:endParaRPr lang="en-US" dirty="0"/>
          </a:p>
          <a:p>
            <a:r>
              <a:rPr lang="en-US" dirty="0"/>
              <a:t>Discrete encoding matrix comparable performance, slightly worse with additive noise, in fact better with IQ imbalance, slightly worse with very small encoding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55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correlation with SNR and encoding dimension is known and to be expected.</a:t>
            </a:r>
          </a:p>
          <a:p>
            <a:endParaRPr lang="en-US" dirty="0"/>
          </a:p>
          <a:p>
            <a:r>
              <a:rPr lang="en-US" dirty="0"/>
              <a:t>For low SNR and encoding dim, models corresponding to dense x’s perform worse, to be expected (SNR trained on same encoding dim.) rule of thumb to have at least 2*s encoding dimension.</a:t>
            </a:r>
          </a:p>
          <a:p>
            <a:endParaRPr lang="en-US" dirty="0"/>
          </a:p>
          <a:p>
            <a:r>
              <a:rPr lang="en-US" dirty="0"/>
              <a:t>For high SNR and encoding dim it is reversed due to normalization with variance.</a:t>
            </a:r>
          </a:p>
          <a:p>
            <a:endParaRPr lang="en-US" dirty="0"/>
          </a:p>
          <a:p>
            <a:r>
              <a:rPr lang="en-US" dirty="0"/>
              <a:t>Discrete model performs worse in poor cases but converges to comparable performance in favorable cases. Due to more flexibility in measurement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55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 due to optimization nature of training NN</a:t>
            </a:r>
          </a:p>
          <a:p>
            <a:endParaRPr lang="en-US" dirty="0"/>
          </a:p>
          <a:p>
            <a:r>
              <a:rPr lang="en-US" dirty="0"/>
              <a:t>No correlation between IRR and performance means we compensate for Imbalance!</a:t>
            </a:r>
          </a:p>
          <a:p>
            <a:endParaRPr lang="en-US" dirty="0"/>
          </a:p>
          <a:p>
            <a:r>
              <a:rPr lang="en-US" dirty="0"/>
              <a:t>Due to constant disturbance which NN can compensate.</a:t>
            </a:r>
          </a:p>
          <a:p>
            <a:endParaRPr lang="en-US" dirty="0"/>
          </a:p>
          <a:p>
            <a:r>
              <a:rPr lang="en-US" dirty="0"/>
              <a:t>More dense x performs better due to normalization</a:t>
            </a:r>
          </a:p>
          <a:p>
            <a:endParaRPr lang="en-US" dirty="0"/>
          </a:p>
          <a:p>
            <a:r>
              <a:rPr lang="en-US" dirty="0"/>
              <a:t>Performance of discrete model due to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 to meaning -&gt; using NN we can compensate for IQ imbalance, especially attention should be given to other noise in the environment and the choice of encoding dimension and discretization.</a:t>
            </a:r>
          </a:p>
          <a:p>
            <a:endParaRPr lang="en-US" dirty="0"/>
          </a:p>
          <a:p>
            <a:r>
              <a:rPr lang="en-US" dirty="0"/>
              <a:t>More research into discrete models needed. As it can be viable in the right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45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11-4-2025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4" r:id="rId3"/>
    <p:sldLayoutId id="2147483697" r:id="rId4"/>
    <p:sldLayoutId id="2147483715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jpg"/><Relationship Id="rId10" Type="http://schemas.openxmlformats.org/officeDocument/2006/relationships/image" Target="../media/image17.png"/><Relationship Id="rId4" Type="http://schemas.openxmlformats.org/officeDocument/2006/relationships/image" Target="../media/image12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emf"/><Relationship Id="rId7" Type="http://schemas.openxmlformats.org/officeDocument/2006/relationships/image" Target="../media/image2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2616688"/>
            <a:ext cx="5865553" cy="2667397"/>
          </a:xfrm>
        </p:spPr>
        <p:txBody>
          <a:bodyPr/>
          <a:lstStyle/>
          <a:p>
            <a:r>
              <a:rPr lang="en-GB" dirty="0"/>
              <a:t>Deep Learning CS under IQ imbalance for Chanel Estimation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6436575" cy="664797"/>
          </a:xfrm>
        </p:spPr>
        <p:txBody>
          <a:bodyPr/>
          <a:lstStyle/>
          <a:p>
            <a:r>
              <a:rPr lang="nl-NL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EE4740 </a:t>
            </a:r>
            <a:r>
              <a:rPr lang="en-GB" noProof="0" dirty="0"/>
              <a:t>| Daan van </a:t>
            </a:r>
            <a:r>
              <a:rPr lang="en-GB" noProof="0" dirty="0" err="1"/>
              <a:t>Haasteren</a:t>
            </a:r>
            <a:r>
              <a:rPr lang="en-GB" dirty="0"/>
              <a:t> and Tom Lijding</a:t>
            </a:r>
            <a:endParaRPr lang="en-GB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11-4-2025</a:t>
            </a:fld>
            <a:endParaRPr lang="en-GB" dirty="0"/>
          </a:p>
        </p:txBody>
      </p:sp>
      <p:pic>
        <p:nvPicPr>
          <p:cNvPr id="3" name="Picture 2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05C50E1F-63A1-A34B-F26B-D2B25D073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7" y="-1"/>
            <a:ext cx="4135352" cy="2243470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DAAEF73-9D8C-CD19-1E1D-5CB7ED197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76660"/>
              </p:ext>
            </p:extLst>
          </p:nvPr>
        </p:nvGraphicFramePr>
        <p:xfrm>
          <a:off x="8086728" y="4460232"/>
          <a:ext cx="4105272" cy="24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129686" imgH="2415153" progId="Acrobat.Document.DC">
                  <p:embed/>
                </p:oleObj>
              </mc:Choice>
              <mc:Fallback>
                <p:oleObj name="Acrobat Document" r:id="rId4" imgW="4129686" imgH="241515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6728" y="4460232"/>
                        <a:ext cx="4105272" cy="240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C3222C0-AF96-4F67-1B0E-06A71DAB7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8" y="2216761"/>
            <a:ext cx="4105273" cy="22434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F056F5-173F-41C0-6163-EAF890BDDF8C}"/>
              </a:ext>
            </a:extLst>
          </p:cNvPr>
          <p:cNvCxnSpPr/>
          <p:nvPr/>
        </p:nvCxnSpPr>
        <p:spPr>
          <a:xfrm>
            <a:off x="8086727" y="2183041"/>
            <a:ext cx="4105273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D2F187-5C14-9C97-5BA9-4658CDB8522A}"/>
              </a:ext>
            </a:extLst>
          </p:cNvPr>
          <p:cNvCxnSpPr/>
          <p:nvPr/>
        </p:nvCxnSpPr>
        <p:spPr>
          <a:xfrm>
            <a:off x="8086727" y="4460232"/>
            <a:ext cx="4105273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94BAD7-1490-F4D5-9092-3EB7111B7DF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087A43E6-197A-4232-A775-7017A41F9758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BBB35617-5649-3A69-5ACC-A5828B3F28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E840CAD-8869-66D6-F142-07912B6A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F6479CD-063E-4972-0E92-4865E905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44" y="2203003"/>
            <a:ext cx="882841" cy="882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8803A2-B9A5-C888-0089-5B82506E195F}"/>
              </a:ext>
            </a:extLst>
          </p:cNvPr>
          <p:cNvSpPr/>
          <p:nvPr/>
        </p:nvSpPr>
        <p:spPr>
          <a:xfrm>
            <a:off x="1190678" y="1325785"/>
            <a:ext cx="3434316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High </a:t>
            </a:r>
            <a:r>
              <a:rPr lang="nl-NL" sz="1600" b="1" dirty="0" err="1"/>
              <a:t>Frequency</a:t>
            </a:r>
            <a:r>
              <a:rPr lang="nl-NL" sz="1600" b="1" dirty="0"/>
              <a:t>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755A-239B-9692-653D-0DF2BE9E0127}"/>
              </a:ext>
            </a:extLst>
          </p:cNvPr>
          <p:cNvSpPr/>
          <p:nvPr/>
        </p:nvSpPr>
        <p:spPr>
          <a:xfrm>
            <a:off x="6294474" y="1325785"/>
            <a:ext cx="2541522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Advantages</a:t>
            </a:r>
            <a:endParaRPr lang="nl-NL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AEA2A-C933-77E1-F407-A788A629A7B4}"/>
              </a:ext>
            </a:extLst>
          </p:cNvPr>
          <p:cNvSpPr/>
          <p:nvPr/>
        </p:nvSpPr>
        <p:spPr>
          <a:xfrm>
            <a:off x="5015199" y="2440933"/>
            <a:ext cx="403868" cy="315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F8FBE4D-685B-3294-D400-A0BFC99338F0}"/>
              </a:ext>
            </a:extLst>
          </p:cNvPr>
          <p:cNvSpPr/>
          <p:nvPr/>
        </p:nvSpPr>
        <p:spPr>
          <a:xfrm rot="5400000">
            <a:off x="5170082" y="2396773"/>
            <a:ext cx="882840" cy="4038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410E1-FC74-519F-E46D-A8B549B116B4}"/>
              </a:ext>
            </a:extLst>
          </p:cNvPr>
          <p:cNvSpPr/>
          <p:nvPr/>
        </p:nvSpPr>
        <p:spPr>
          <a:xfrm>
            <a:off x="6294474" y="2043622"/>
            <a:ext cx="2541522" cy="131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Enormous</a:t>
            </a:r>
            <a:r>
              <a:rPr lang="nl-NL" sz="1200" dirty="0">
                <a:solidFill>
                  <a:schemeClr val="tx1"/>
                </a:solidFill>
              </a:rPr>
              <a:t> spectrum resources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Decrease</a:t>
            </a:r>
            <a:r>
              <a:rPr lang="nl-NL" sz="1200" dirty="0">
                <a:solidFill>
                  <a:schemeClr val="tx1"/>
                </a:solidFill>
              </a:rPr>
              <a:t> in </a:t>
            </a:r>
            <a:r>
              <a:rPr lang="nl-NL" sz="1200" dirty="0" err="1">
                <a:solidFill>
                  <a:schemeClr val="tx1"/>
                </a:solidFill>
              </a:rPr>
              <a:t>antenna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size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requirements</a:t>
            </a:r>
            <a:endParaRPr lang="nl-NL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Many</a:t>
            </a:r>
            <a:r>
              <a:rPr lang="nl-NL" sz="1200" dirty="0">
                <a:solidFill>
                  <a:schemeClr val="tx1"/>
                </a:solidFill>
              </a:rPr>
              <a:t> more…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F5D86-575E-755D-752A-759A266A2106}"/>
              </a:ext>
            </a:extLst>
          </p:cNvPr>
          <p:cNvSpPr/>
          <p:nvPr/>
        </p:nvSpPr>
        <p:spPr>
          <a:xfrm>
            <a:off x="8950176" y="2043622"/>
            <a:ext cx="2541522" cy="131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Imbalance</a:t>
            </a:r>
            <a:r>
              <a:rPr lang="nl-NL" sz="1200" b="1" dirty="0">
                <a:solidFill>
                  <a:schemeClr val="tx1"/>
                </a:solidFill>
              </a:rPr>
              <a:t> in </a:t>
            </a:r>
            <a:r>
              <a:rPr lang="nl-NL" sz="1200" b="1" dirty="0" err="1">
                <a:solidFill>
                  <a:schemeClr val="tx1"/>
                </a:solidFill>
              </a:rPr>
              <a:t>the</a:t>
            </a:r>
            <a:r>
              <a:rPr lang="nl-NL" sz="1200" b="1" dirty="0">
                <a:solidFill>
                  <a:schemeClr val="tx1"/>
                </a:solidFill>
              </a:rPr>
              <a:t> in-</a:t>
            </a:r>
            <a:r>
              <a:rPr lang="nl-NL" sz="1200" b="1" dirty="0" err="1">
                <a:solidFill>
                  <a:schemeClr val="tx1"/>
                </a:solidFill>
              </a:rPr>
              <a:t>phase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and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quadrature</a:t>
            </a:r>
            <a:r>
              <a:rPr lang="nl-NL" sz="1200" b="1" dirty="0">
                <a:solidFill>
                  <a:schemeClr val="tx1"/>
                </a:solidFill>
              </a:rPr>
              <a:t> branches at RX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tx1"/>
                </a:solidFill>
              </a:rPr>
              <a:t>Non-</a:t>
            </a:r>
            <a:r>
              <a:rPr lang="nl-NL" sz="1200" dirty="0" err="1">
                <a:solidFill>
                  <a:schemeClr val="tx1"/>
                </a:solidFill>
              </a:rPr>
              <a:t>linearity</a:t>
            </a:r>
            <a:r>
              <a:rPr lang="nl-NL" sz="1200" dirty="0">
                <a:solidFill>
                  <a:schemeClr val="tx1"/>
                </a:solidFill>
              </a:rPr>
              <a:t> of power amplifier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Phase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noise</a:t>
            </a:r>
            <a:r>
              <a:rPr lang="nl-NL" sz="1200" dirty="0">
                <a:solidFill>
                  <a:schemeClr val="tx1"/>
                </a:solidFill>
              </a:rPr>
              <a:t> in 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1019A-88BF-23FA-4D56-4BF862B3D4CB}"/>
              </a:ext>
            </a:extLst>
          </p:cNvPr>
          <p:cNvSpPr/>
          <p:nvPr/>
        </p:nvSpPr>
        <p:spPr>
          <a:xfrm>
            <a:off x="8950176" y="1331101"/>
            <a:ext cx="2519586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Challenges</a:t>
            </a:r>
            <a:endParaRPr lang="nl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26B98-EEDF-E931-8A60-64ABC6F4E7E1}"/>
              </a:ext>
            </a:extLst>
          </p:cNvPr>
          <p:cNvSpPr/>
          <p:nvPr/>
        </p:nvSpPr>
        <p:spPr>
          <a:xfrm>
            <a:off x="1190678" y="3583232"/>
            <a:ext cx="3434316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Channel </a:t>
            </a:r>
            <a:r>
              <a:rPr lang="nl-NL" sz="1600" b="1" dirty="0" err="1"/>
              <a:t>Estimation</a:t>
            </a:r>
            <a:r>
              <a:rPr lang="nl-NL" sz="1600" b="1" dirty="0"/>
              <a:t> in </a:t>
            </a:r>
            <a:r>
              <a:rPr lang="nl-NL" sz="1600" b="1" dirty="0" err="1"/>
              <a:t>mmWave</a:t>
            </a:r>
            <a:endParaRPr lang="nl-NL" sz="1600" b="1" dirty="0"/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Phased</a:t>
            </a:r>
            <a:r>
              <a:rPr lang="nl-NL" sz="1600" b="1" dirty="0"/>
              <a:t> Arrays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AF39DAB-CC37-C867-7502-1D803529D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94206"/>
              </p:ext>
            </p:extLst>
          </p:nvPr>
        </p:nvGraphicFramePr>
        <p:xfrm>
          <a:off x="1409482" y="4237427"/>
          <a:ext cx="2779746" cy="162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129686" imgH="2415153" progId="Acrobat.Document.DC">
                  <p:embed/>
                </p:oleObj>
              </mc:Choice>
              <mc:Fallback>
                <p:oleObj name="Acrobat Document" r:id="rId3" imgW="4129686" imgH="2415153" progId="Acrobat.Document.DC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DAAEF73-9D8C-CD19-1E1D-5CB7ED197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482" y="4237427"/>
                        <a:ext cx="2779746" cy="1625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440B62-8A85-D8B5-601F-76AAF11009CF}"/>
              </a:ext>
            </a:extLst>
          </p:cNvPr>
          <p:cNvCxnSpPr>
            <a:cxnSpLocks/>
          </p:cNvCxnSpPr>
          <p:nvPr/>
        </p:nvCxnSpPr>
        <p:spPr>
          <a:xfrm>
            <a:off x="718666" y="3460381"/>
            <a:ext cx="10773032" cy="21157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8512707-3B2F-85ED-0074-9730E4E912AF}"/>
              </a:ext>
            </a:extLst>
          </p:cNvPr>
          <p:cNvSpPr/>
          <p:nvPr/>
        </p:nvSpPr>
        <p:spPr>
          <a:xfrm>
            <a:off x="8950176" y="3625891"/>
            <a:ext cx="2541522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Challenges</a:t>
            </a:r>
            <a:endParaRPr lang="nl-NL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F4FBE4-012D-EBF5-EA8E-AAE9CBF90144}"/>
              </a:ext>
            </a:extLst>
          </p:cNvPr>
          <p:cNvSpPr/>
          <p:nvPr/>
        </p:nvSpPr>
        <p:spPr>
          <a:xfrm>
            <a:off x="6294474" y="3625891"/>
            <a:ext cx="2541522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Why</a:t>
            </a:r>
            <a:endParaRPr lang="nl-NL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15A645-1DE6-0FED-2278-A10D2F3EB8C7}"/>
              </a:ext>
            </a:extLst>
          </p:cNvPr>
          <p:cNvSpPr/>
          <p:nvPr/>
        </p:nvSpPr>
        <p:spPr>
          <a:xfrm>
            <a:off x="6280598" y="4327768"/>
            <a:ext cx="2541522" cy="1272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tx1"/>
                </a:solidFill>
              </a:rPr>
              <a:t>Beam </a:t>
            </a:r>
            <a:r>
              <a:rPr lang="nl-NL" sz="1200" dirty="0" err="1">
                <a:solidFill>
                  <a:schemeClr val="tx1"/>
                </a:solidFill>
              </a:rPr>
              <a:t>forming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maximize</a:t>
            </a:r>
            <a:r>
              <a:rPr lang="nl-NL" sz="1200" dirty="0">
                <a:solidFill>
                  <a:schemeClr val="tx1"/>
                </a:solidFill>
              </a:rPr>
              <a:t> SNR </a:t>
            </a:r>
            <a:r>
              <a:rPr lang="nl-NL" sz="1200" dirty="0" err="1">
                <a:solidFill>
                  <a:schemeClr val="tx1"/>
                </a:solidFill>
              </a:rPr>
              <a:t>and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aligning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beams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ACBA7-B475-CFA5-AEFF-D9FCEC342532}"/>
              </a:ext>
            </a:extLst>
          </p:cNvPr>
          <p:cNvSpPr/>
          <p:nvPr/>
        </p:nvSpPr>
        <p:spPr>
          <a:xfrm>
            <a:off x="8936300" y="4327768"/>
            <a:ext cx="2541522" cy="1272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>
                <a:solidFill>
                  <a:schemeClr val="tx1"/>
                </a:solidFill>
              </a:rPr>
              <a:t>Large overhead in </a:t>
            </a:r>
            <a:r>
              <a:rPr lang="nl-NL" sz="1200" b="1" dirty="0" err="1">
                <a:solidFill>
                  <a:schemeClr val="tx1"/>
                </a:solidFill>
              </a:rPr>
              <a:t>typical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exhaustive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beamscanning</a:t>
            </a:r>
            <a:endParaRPr lang="nl-NL" sz="12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Strict</a:t>
            </a:r>
            <a:r>
              <a:rPr lang="nl-NL" sz="1200" b="1" dirty="0">
                <a:solidFill>
                  <a:schemeClr val="tx1"/>
                </a:solidFill>
              </a:rPr>
              <a:t> hardware </a:t>
            </a:r>
            <a:r>
              <a:rPr lang="nl-NL" sz="1200" b="1" dirty="0" err="1">
                <a:solidFill>
                  <a:schemeClr val="tx1"/>
                </a:solidFill>
              </a:rPr>
              <a:t>constraints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DE48B-4731-BAF3-CE62-C972D68E344D}"/>
              </a:ext>
            </a:extLst>
          </p:cNvPr>
          <p:cNvSpPr/>
          <p:nvPr/>
        </p:nvSpPr>
        <p:spPr>
          <a:xfrm>
            <a:off x="5015199" y="4627406"/>
            <a:ext cx="403868" cy="315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90CCF11-36E3-2C15-3CF6-29211C30F437}"/>
              </a:ext>
            </a:extLst>
          </p:cNvPr>
          <p:cNvSpPr/>
          <p:nvPr/>
        </p:nvSpPr>
        <p:spPr>
          <a:xfrm rot="5400000">
            <a:off x="5170082" y="4583246"/>
            <a:ext cx="882840" cy="4038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DE1E6-A209-BB01-EBF5-95DB6AB293C2}"/>
              </a:ext>
            </a:extLst>
          </p:cNvPr>
          <p:cNvSpPr txBox="1"/>
          <p:nvPr/>
        </p:nvSpPr>
        <p:spPr>
          <a:xfrm>
            <a:off x="1756149" y="5921917"/>
            <a:ext cx="3572371" cy="213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 err="1"/>
              <a:t>Figure</a:t>
            </a:r>
            <a:r>
              <a:rPr lang="nl-NL" sz="1100" dirty="0"/>
              <a:t> 1: </a:t>
            </a:r>
            <a:r>
              <a:rPr lang="nl-NL" sz="1100" dirty="0" err="1"/>
              <a:t>Phased</a:t>
            </a:r>
            <a:r>
              <a:rPr lang="nl-NL" sz="1100" dirty="0"/>
              <a:t>-array setup</a:t>
            </a:r>
          </a:p>
        </p:txBody>
      </p:sp>
    </p:spTree>
    <p:extLst>
      <p:ext uri="{BB962C8B-B14F-4D97-AF65-F5344CB8AC3E}">
        <p14:creationId xmlns:p14="http://schemas.microsoft.com/office/powerpoint/2010/main" val="24457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64899-1A82-A4DC-9153-2DD6DF53C3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5A5A2-66B1-79D8-8650-DFCD921B932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9C6D0D-0E12-72F4-0867-68D3341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52" y="763298"/>
            <a:ext cx="10752610" cy="323409"/>
          </a:xfrm>
        </p:spPr>
        <p:txBody>
          <a:bodyPr/>
          <a:lstStyle/>
          <a:p>
            <a:r>
              <a:rPr lang="nl-NL" dirty="0"/>
              <a:t>IQ </a:t>
            </a:r>
            <a:r>
              <a:rPr lang="nl-NL" dirty="0" err="1"/>
              <a:t>Imbalance</a:t>
            </a:r>
            <a:r>
              <a:rPr lang="nl-NL" dirty="0"/>
              <a:t> </a:t>
            </a:r>
            <a:r>
              <a:rPr lang="nl-NL" dirty="0" err="1"/>
              <a:t>Recap</a:t>
            </a:r>
            <a:endParaRPr lang="nl-NL" dirty="0"/>
          </a:p>
        </p:txBody>
      </p:sp>
      <p:pic>
        <p:nvPicPr>
          <p:cNvPr id="7" name="Picture 6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4BEC69BA-4FFE-2945-2A48-460AC85F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5" y="2620612"/>
            <a:ext cx="3186587" cy="1728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F0A39F-242E-A7E3-0A19-131D7674ACE1}"/>
              </a:ext>
            </a:extLst>
          </p:cNvPr>
          <p:cNvSpPr txBox="1"/>
          <p:nvPr/>
        </p:nvSpPr>
        <p:spPr>
          <a:xfrm>
            <a:off x="931495" y="4448284"/>
            <a:ext cx="2102526" cy="51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2: IQ </a:t>
            </a:r>
            <a:r>
              <a:rPr lang="nl-NL" sz="1100" i="1" dirty="0" err="1"/>
              <a:t>imbalance</a:t>
            </a:r>
            <a:r>
              <a:rPr lang="nl-NL" sz="1100" i="1" dirty="0"/>
              <a:t> model </a:t>
            </a:r>
            <a:r>
              <a:rPr lang="nl-NL" sz="1100" i="1" dirty="0" err="1"/>
              <a:t>illustration</a:t>
            </a:r>
            <a:r>
              <a:rPr lang="nl-NL" sz="1100" i="1" dirty="0"/>
              <a:t>, </a:t>
            </a:r>
            <a:r>
              <a:rPr lang="nl-NL" sz="1100" i="1" dirty="0" err="1"/>
              <a:t>courtesy</a:t>
            </a:r>
            <a:r>
              <a:rPr lang="nl-NL" sz="1100" i="1" dirty="0"/>
              <a:t> of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759B8-D082-8BC1-CA93-A1EA5B707AC5}"/>
              </a:ext>
            </a:extLst>
          </p:cNvPr>
          <p:cNvSpPr txBox="1"/>
          <p:nvPr/>
        </p:nvSpPr>
        <p:spPr>
          <a:xfrm>
            <a:off x="2673688" y="6275609"/>
            <a:ext cx="6434114" cy="503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/>
              <a:t>[1]: A.-A. A. </a:t>
            </a:r>
            <a:r>
              <a:rPr lang="nl-NL" sz="1100" dirty="0" err="1"/>
              <a:t>Boulogeorgos</a:t>
            </a:r>
            <a:r>
              <a:rPr lang="nl-NL" sz="1100" dirty="0"/>
              <a:t>, V. M. </a:t>
            </a:r>
            <a:r>
              <a:rPr lang="nl-NL" sz="1100" dirty="0" err="1"/>
              <a:t>Kapinas</a:t>
            </a:r>
            <a:r>
              <a:rPr lang="nl-NL" sz="1100" dirty="0"/>
              <a:t>, R. </a:t>
            </a:r>
            <a:r>
              <a:rPr lang="nl-NL" sz="1100" dirty="0" err="1"/>
              <a:t>Schober</a:t>
            </a:r>
            <a:r>
              <a:rPr lang="nl-NL" sz="1100" dirty="0"/>
              <a:t>, </a:t>
            </a:r>
            <a:r>
              <a:rPr lang="nl-NL" sz="1100" dirty="0" err="1"/>
              <a:t>and</a:t>
            </a:r>
            <a:r>
              <a:rPr lang="nl-NL" sz="1100" dirty="0"/>
              <a:t> G. K. </a:t>
            </a:r>
            <a:r>
              <a:rPr lang="nl-NL" sz="1100" dirty="0" err="1"/>
              <a:t>Karagian-nidis</a:t>
            </a:r>
            <a:r>
              <a:rPr lang="nl-NL" sz="1100" dirty="0"/>
              <a:t>, “I/q-</a:t>
            </a:r>
            <a:r>
              <a:rPr lang="nl-NL" sz="1100" dirty="0" err="1"/>
              <a:t>imbalance</a:t>
            </a:r>
            <a:r>
              <a:rPr lang="nl-NL" sz="1100" dirty="0"/>
              <a:t> </a:t>
            </a:r>
            <a:r>
              <a:rPr lang="nl-NL" sz="1100" dirty="0" err="1"/>
              <a:t>self-interference</a:t>
            </a:r>
            <a:r>
              <a:rPr lang="nl-NL" sz="1100" dirty="0"/>
              <a:t> </a:t>
            </a:r>
            <a:r>
              <a:rPr lang="nl-NL" sz="1100" dirty="0" err="1"/>
              <a:t>coordination</a:t>
            </a:r>
            <a:r>
              <a:rPr lang="nl-NL" sz="1100" dirty="0"/>
              <a:t>,” IEEE </a:t>
            </a:r>
            <a:r>
              <a:rPr lang="nl-NL" sz="1100" dirty="0" err="1"/>
              <a:t>Transactionson</a:t>
            </a:r>
            <a:r>
              <a:rPr lang="nl-NL" sz="1100" dirty="0"/>
              <a:t> Wireless Communications, vol. 15, no. 6, pp. 4157–4170, 2016.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504E-FEE0-2303-BE35-DBDB8D7EE915}"/>
              </a:ext>
            </a:extLst>
          </p:cNvPr>
          <p:cNvSpPr/>
          <p:nvPr/>
        </p:nvSpPr>
        <p:spPr>
          <a:xfrm>
            <a:off x="719138" y="1565275"/>
            <a:ext cx="4986663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Illustrations</a:t>
            </a:r>
            <a:endParaRPr lang="nl-NL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C13CD-12CA-260A-6615-D040C9252F59}"/>
              </a:ext>
            </a:extLst>
          </p:cNvPr>
          <p:cNvSpPr/>
          <p:nvPr/>
        </p:nvSpPr>
        <p:spPr>
          <a:xfrm>
            <a:off x="6483099" y="1565275"/>
            <a:ext cx="4986663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1E77F-0F14-99D7-B40B-076693C76E33}"/>
                  </a:ext>
                </a:extLst>
              </p:cNvPr>
              <p:cNvSpPr txBox="1"/>
              <p:nvPr/>
            </p:nvSpPr>
            <p:spPr>
              <a:xfrm>
                <a:off x="7096868" y="2746216"/>
                <a:ext cx="4454935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𝐼𝑄𝐼</m:t>
                          </m:r>
                        </m:sub>
                      </m:sSub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𝑏𝑎𝑠𝑒𝑏𝑎𝑛𝑑</m:t>
                          </m:r>
                        </m:sub>
                      </m:sSub>
                      <m:r>
                        <a:rPr lang="nl-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l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𝑏𝑎𝑠𝑒𝑏𝑎𝑛𝑑</m:t>
                          </m:r>
                        </m:sub>
                        <m:sup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1E77F-0F14-99D7-B40B-076693C7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68" y="2746216"/>
                <a:ext cx="4454935" cy="388889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3467AE-80E4-0C45-50E9-6404D8619600}"/>
                  </a:ext>
                </a:extLst>
              </p:cNvPr>
              <p:cNvSpPr txBox="1"/>
              <p:nvPr/>
            </p:nvSpPr>
            <p:spPr>
              <a:xfrm>
                <a:off x="6874020" y="3715326"/>
                <a:ext cx="4356583" cy="1094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nl-NL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sup>
                          </m:sSup>
                        </m:e>
                      </m:d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nl-NL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nl-NL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3467AE-80E4-0C45-50E9-6404D861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20" y="3715326"/>
                <a:ext cx="4356583" cy="1094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D1239D6-3BAF-1AE3-4000-A844580DF4C5}"/>
              </a:ext>
            </a:extLst>
          </p:cNvPr>
          <p:cNvSpPr/>
          <p:nvPr/>
        </p:nvSpPr>
        <p:spPr>
          <a:xfrm>
            <a:off x="8548143" y="2258985"/>
            <a:ext cx="1008332" cy="388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Signal</a:t>
            </a:r>
            <a:endParaRPr lang="nl-NL" sz="1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79B335-1A8D-FB8D-54DD-947243026925}"/>
              </a:ext>
            </a:extLst>
          </p:cNvPr>
          <p:cNvCxnSpPr>
            <a:cxnSpLocks/>
          </p:cNvCxnSpPr>
          <p:nvPr/>
        </p:nvCxnSpPr>
        <p:spPr>
          <a:xfrm>
            <a:off x="6094971" y="1610383"/>
            <a:ext cx="0" cy="4303901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A33AF6-B288-F8ED-B568-3672766EC810}"/>
              </a:ext>
            </a:extLst>
          </p:cNvPr>
          <p:cNvSpPr/>
          <p:nvPr/>
        </p:nvSpPr>
        <p:spPr>
          <a:xfrm>
            <a:off x="7844851" y="3280980"/>
            <a:ext cx="2414919" cy="388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Imbalance</a:t>
            </a:r>
            <a:r>
              <a:rPr lang="nl-NL" sz="1400" b="1" dirty="0"/>
              <a:t> </a:t>
            </a:r>
            <a:r>
              <a:rPr lang="nl-NL" sz="1400" b="1" dirty="0" err="1"/>
              <a:t>coefficients</a:t>
            </a:r>
            <a:endParaRPr lang="nl-NL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743DA-2B07-8224-4896-AF51ECC06CCA}"/>
              </a:ext>
            </a:extLst>
          </p:cNvPr>
          <p:cNvSpPr/>
          <p:nvPr/>
        </p:nvSpPr>
        <p:spPr>
          <a:xfrm>
            <a:off x="7844850" y="4497493"/>
            <a:ext cx="2414919" cy="388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Image </a:t>
            </a:r>
            <a:r>
              <a:rPr lang="nl-NL" sz="1400" b="1" dirty="0" err="1"/>
              <a:t>rejection</a:t>
            </a:r>
            <a:r>
              <a:rPr lang="nl-NL" sz="1400" b="1" dirty="0"/>
              <a:t>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FC5F0F-D7D8-FE8C-63BA-C12CD4E1ABA8}"/>
                  </a:ext>
                </a:extLst>
              </p:cNvPr>
              <p:cNvSpPr txBox="1"/>
              <p:nvPr/>
            </p:nvSpPr>
            <p:spPr>
              <a:xfrm>
                <a:off x="7629154" y="4936024"/>
                <a:ext cx="2846310" cy="1189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IRR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nl-NL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FC5F0F-D7D8-FE8C-63BA-C12CD4E1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154" y="4936024"/>
                <a:ext cx="2846310" cy="1189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graph of a baseband&#10;&#10;AI-generated content may be incorrect.">
            <a:extLst>
              <a:ext uri="{FF2B5EF4-FFF2-40B4-BE49-F238E27FC236}">
                <a16:creationId xmlns:a16="http://schemas.microsoft.com/office/drawing/2014/main" id="{154FE0C2-034E-CACE-ED27-50DCFF8D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10" y="2172526"/>
            <a:ext cx="2301876" cy="3099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6CF9D1-928D-27A2-0536-0A9FC2F76813}"/>
              </a:ext>
            </a:extLst>
          </p:cNvPr>
          <p:cNvSpPr txBox="1"/>
          <p:nvPr/>
        </p:nvSpPr>
        <p:spPr>
          <a:xfrm>
            <a:off x="3895153" y="5338247"/>
            <a:ext cx="2102526" cy="51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3: </a:t>
            </a:r>
            <a:r>
              <a:rPr lang="nl-NL" sz="1100" i="1" dirty="0" err="1"/>
              <a:t>Illustration</a:t>
            </a:r>
            <a:r>
              <a:rPr lang="nl-NL" sz="1100" i="1" dirty="0"/>
              <a:t> of </a:t>
            </a:r>
            <a:r>
              <a:rPr lang="nl-NL" sz="1100" i="1" dirty="0" err="1"/>
              <a:t>the</a:t>
            </a:r>
            <a:r>
              <a:rPr lang="nl-NL" sz="1100" i="1" dirty="0"/>
              <a:t> effect of IQ </a:t>
            </a:r>
            <a:r>
              <a:rPr lang="nl-NL" sz="1100" i="1" dirty="0" err="1"/>
              <a:t>imbalance</a:t>
            </a:r>
            <a:r>
              <a:rPr lang="nl-NL" sz="1100" i="1" dirty="0"/>
              <a:t> on </a:t>
            </a:r>
            <a:r>
              <a:rPr lang="nl-NL" sz="1100" i="1" dirty="0" err="1"/>
              <a:t>signal</a:t>
            </a:r>
            <a:r>
              <a:rPr lang="nl-NL" sz="1100" i="1" dirty="0"/>
              <a:t> </a:t>
            </a:r>
            <a:r>
              <a:rPr lang="nl-NL" sz="1100" i="1" dirty="0" err="1"/>
              <a:t>reconstruction</a:t>
            </a:r>
            <a:r>
              <a:rPr lang="nl-NL" sz="1100" i="1" dirty="0"/>
              <a:t>, </a:t>
            </a:r>
            <a:r>
              <a:rPr lang="nl-NL" sz="1100" i="1" dirty="0" err="1"/>
              <a:t>courtesy</a:t>
            </a:r>
            <a:r>
              <a:rPr lang="nl-NL" sz="1100" i="1" dirty="0"/>
              <a:t> of [1]</a:t>
            </a:r>
          </a:p>
        </p:txBody>
      </p:sp>
    </p:spTree>
    <p:extLst>
      <p:ext uri="{BB962C8B-B14F-4D97-AF65-F5344CB8AC3E}">
        <p14:creationId xmlns:p14="http://schemas.microsoft.com/office/powerpoint/2010/main" val="6995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B663F-F625-05BE-60B6-BDC1810FE3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9AD9A-70F7-61BF-D3B2-A2113C3023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1BF04F-D862-54AF-230A-CCD9ACA6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Contribution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618A4-5385-07A3-B6E0-EB2A74AA31F7}"/>
              </a:ext>
            </a:extLst>
          </p:cNvPr>
          <p:cNvSpPr/>
          <p:nvPr/>
        </p:nvSpPr>
        <p:spPr>
          <a:xfrm>
            <a:off x="7806925" y="1556931"/>
            <a:ext cx="3664350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Our</a:t>
            </a:r>
            <a:r>
              <a:rPr lang="nl-NL" sz="1600" b="1" dirty="0"/>
              <a:t>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9D81A-8074-81F4-D521-BF0A25A0B57F}"/>
              </a:ext>
            </a:extLst>
          </p:cNvPr>
          <p:cNvSpPr/>
          <p:nvPr/>
        </p:nvSpPr>
        <p:spPr>
          <a:xfrm>
            <a:off x="755498" y="1565275"/>
            <a:ext cx="3284874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16106-B34B-8CE3-2705-FB76D0363010}"/>
              </a:ext>
            </a:extLst>
          </p:cNvPr>
          <p:cNvSpPr/>
          <p:nvPr/>
        </p:nvSpPr>
        <p:spPr>
          <a:xfrm>
            <a:off x="4281211" y="1556930"/>
            <a:ext cx="3284874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Current</a:t>
            </a:r>
            <a:r>
              <a:rPr lang="nl-NL" sz="1600" b="1" dirty="0"/>
              <a:t> approaches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54741-76A4-24A4-D48F-302207DE037E}"/>
              </a:ext>
            </a:extLst>
          </p:cNvPr>
          <p:cNvSpPr/>
          <p:nvPr/>
        </p:nvSpPr>
        <p:spPr>
          <a:xfrm>
            <a:off x="719139" y="4455616"/>
            <a:ext cx="5224461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Advantages</a:t>
            </a:r>
            <a:endParaRPr lang="nl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CB0F1F-5A96-495A-9A74-3CC6725F8AF2}"/>
              </a:ext>
            </a:extLst>
          </p:cNvPr>
          <p:cNvSpPr/>
          <p:nvPr/>
        </p:nvSpPr>
        <p:spPr>
          <a:xfrm>
            <a:off x="2456121" y="2115285"/>
            <a:ext cx="1584251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IQ </a:t>
            </a:r>
            <a:r>
              <a:rPr lang="nl-NL" sz="1200" dirty="0" err="1">
                <a:solidFill>
                  <a:schemeClr val="tx1"/>
                </a:solidFill>
              </a:rPr>
              <a:t>imbalance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B810E-35B8-6669-2D02-C08477D3A2D5}"/>
              </a:ext>
            </a:extLst>
          </p:cNvPr>
          <p:cNvSpPr/>
          <p:nvPr/>
        </p:nvSpPr>
        <p:spPr>
          <a:xfrm>
            <a:off x="2456119" y="2947906"/>
            <a:ext cx="1584251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Measurement</a:t>
            </a:r>
            <a:r>
              <a:rPr lang="nl-NL" sz="1200" dirty="0">
                <a:solidFill>
                  <a:schemeClr val="tx1"/>
                </a:solidFill>
              </a:rPr>
              <a:t> overhead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1FD50-7230-444D-BAF8-4D9BA48ED50B}"/>
              </a:ext>
            </a:extLst>
          </p:cNvPr>
          <p:cNvSpPr/>
          <p:nvPr/>
        </p:nvSpPr>
        <p:spPr>
          <a:xfrm>
            <a:off x="2456120" y="3728748"/>
            <a:ext cx="1584251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Hardware </a:t>
            </a:r>
            <a:r>
              <a:rPr lang="nl-NL" sz="1200" dirty="0" err="1">
                <a:solidFill>
                  <a:schemeClr val="tx1"/>
                </a:solidFill>
              </a:rPr>
              <a:t>restrictions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CDDA37-6D83-C828-19E9-3155DE2AE9C6}"/>
              </a:ext>
            </a:extLst>
          </p:cNvPr>
          <p:cNvSpPr/>
          <p:nvPr/>
        </p:nvSpPr>
        <p:spPr>
          <a:xfrm>
            <a:off x="4281211" y="2126623"/>
            <a:ext cx="3284874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Digital </a:t>
            </a:r>
            <a:r>
              <a:rPr lang="nl-NL" sz="1200" dirty="0" err="1">
                <a:solidFill>
                  <a:schemeClr val="tx1"/>
                </a:solidFill>
              </a:rPr>
              <a:t>signal</a:t>
            </a:r>
            <a:r>
              <a:rPr lang="nl-NL" sz="1200" dirty="0">
                <a:solidFill>
                  <a:schemeClr val="tx1"/>
                </a:solidFill>
              </a:rPr>
              <a:t> processing (I/Q-</a:t>
            </a:r>
            <a:r>
              <a:rPr lang="nl-NL" sz="1200" dirty="0" err="1">
                <a:solidFill>
                  <a:schemeClr val="tx1"/>
                </a:solidFill>
              </a:rPr>
              <a:t>Imbalance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Self-Interference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Coordination</a:t>
            </a:r>
            <a:r>
              <a:rPr lang="nl-NL" sz="1200" dirty="0">
                <a:solidFill>
                  <a:schemeClr val="tx1"/>
                </a:solidFill>
              </a:rPr>
              <a:t>) [1]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F5086-FBDE-E013-521B-1DCE240982B6}"/>
              </a:ext>
            </a:extLst>
          </p:cNvPr>
          <p:cNvSpPr/>
          <p:nvPr/>
        </p:nvSpPr>
        <p:spPr>
          <a:xfrm>
            <a:off x="4281211" y="2947906"/>
            <a:ext cx="3284874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Exhaustive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beamscanning</a:t>
            </a:r>
            <a:r>
              <a:rPr lang="nl-NL" sz="1200" dirty="0">
                <a:solidFill>
                  <a:schemeClr val="tx1"/>
                </a:solidFill>
              </a:rPr>
              <a:t>,  </a:t>
            </a:r>
            <a:r>
              <a:rPr lang="nl-NL" sz="1200" dirty="0" err="1">
                <a:solidFill>
                  <a:schemeClr val="tx1"/>
                </a:solidFill>
              </a:rPr>
              <a:t>convolutional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compressed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sensing</a:t>
            </a:r>
            <a:r>
              <a:rPr lang="nl-NL" sz="1200" dirty="0">
                <a:solidFill>
                  <a:schemeClr val="tx1"/>
                </a:solidFill>
              </a:rPr>
              <a:t> [2]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15162-79F4-7731-601B-47E3DA3340AA}"/>
              </a:ext>
            </a:extLst>
          </p:cNvPr>
          <p:cNvSpPr/>
          <p:nvPr/>
        </p:nvSpPr>
        <p:spPr>
          <a:xfrm>
            <a:off x="4281211" y="3728748"/>
            <a:ext cx="3284874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Quantization</a:t>
            </a:r>
            <a:r>
              <a:rPr lang="nl-NL" sz="1200" dirty="0">
                <a:solidFill>
                  <a:schemeClr val="tx1"/>
                </a:solidFill>
              </a:rPr>
              <a:t> [2]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53A47-E588-EE9B-D8B7-80A3D0F095DF}"/>
              </a:ext>
            </a:extLst>
          </p:cNvPr>
          <p:cNvSpPr/>
          <p:nvPr/>
        </p:nvSpPr>
        <p:spPr>
          <a:xfrm>
            <a:off x="7806924" y="2118940"/>
            <a:ext cx="3662838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Autoencoder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based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signal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reconstruction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888CC2-4456-4CAD-7384-0716CA74F57C}"/>
              </a:ext>
            </a:extLst>
          </p:cNvPr>
          <p:cNvSpPr/>
          <p:nvPr/>
        </p:nvSpPr>
        <p:spPr>
          <a:xfrm>
            <a:off x="7806924" y="2948719"/>
            <a:ext cx="3662838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Autoencoder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based</a:t>
            </a:r>
            <a:r>
              <a:rPr lang="nl-NL" sz="1200" dirty="0">
                <a:solidFill>
                  <a:schemeClr val="tx1"/>
                </a:solidFill>
              </a:rPr>
              <a:t> 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DAEE3-D00E-3F98-C64B-73CD4D887888}"/>
              </a:ext>
            </a:extLst>
          </p:cNvPr>
          <p:cNvSpPr/>
          <p:nvPr/>
        </p:nvSpPr>
        <p:spPr>
          <a:xfrm>
            <a:off x="7806924" y="3728748"/>
            <a:ext cx="3662838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Pytorch</a:t>
            </a:r>
            <a:r>
              <a:rPr lang="nl-NL" sz="1200" dirty="0">
                <a:solidFill>
                  <a:schemeClr val="tx1"/>
                </a:solidFill>
              </a:rPr>
              <a:t> compatible CS matrix </a:t>
            </a:r>
            <a:r>
              <a:rPr lang="nl-NL" sz="1200" dirty="0" err="1">
                <a:solidFill>
                  <a:schemeClr val="tx1"/>
                </a:solidFill>
              </a:rPr>
              <a:t>optimization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6F1D81-CE6E-BE72-D643-FC3B1BEC7FE7}"/>
              </a:ext>
            </a:extLst>
          </p:cNvPr>
          <p:cNvCxnSpPr>
            <a:cxnSpLocks/>
          </p:cNvCxnSpPr>
          <p:nvPr/>
        </p:nvCxnSpPr>
        <p:spPr>
          <a:xfrm>
            <a:off x="4146698" y="1565275"/>
            <a:ext cx="0" cy="2737631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3104F4-E10F-BB57-915F-1C4BCB8ABA8E}"/>
              </a:ext>
            </a:extLst>
          </p:cNvPr>
          <p:cNvCxnSpPr>
            <a:cxnSpLocks/>
          </p:cNvCxnSpPr>
          <p:nvPr/>
        </p:nvCxnSpPr>
        <p:spPr>
          <a:xfrm>
            <a:off x="7680252" y="1556930"/>
            <a:ext cx="0" cy="2737631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85F9E-3114-1256-F79A-34A135684A9C}"/>
              </a:ext>
            </a:extLst>
          </p:cNvPr>
          <p:cNvSpPr/>
          <p:nvPr/>
        </p:nvSpPr>
        <p:spPr>
          <a:xfrm>
            <a:off x="718666" y="4948566"/>
            <a:ext cx="5224461" cy="1052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Lightweight</a:t>
            </a:r>
            <a:r>
              <a:rPr lang="nl-NL" sz="1200" dirty="0">
                <a:solidFill>
                  <a:schemeClr val="tx1"/>
                </a:solidFill>
              </a:rPr>
              <a:t> (</a:t>
            </a:r>
            <a:r>
              <a:rPr lang="nl-NL" sz="1200" b="1" dirty="0">
                <a:solidFill>
                  <a:schemeClr val="tx1"/>
                </a:solidFill>
              </a:rPr>
              <a:t>3 </a:t>
            </a:r>
            <a:r>
              <a:rPr lang="nl-NL" sz="1200" b="1" dirty="0" err="1">
                <a:solidFill>
                  <a:schemeClr val="tx1"/>
                </a:solidFill>
              </a:rPr>
              <a:t>Linear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Layers</a:t>
            </a:r>
            <a:r>
              <a:rPr lang="nl-NL" sz="1200" dirty="0">
                <a:solidFill>
                  <a:schemeClr val="tx1"/>
                </a:solidFill>
              </a:rPr>
              <a:t>) complete </a:t>
            </a:r>
            <a:r>
              <a:rPr lang="nl-NL" sz="1200" dirty="0" err="1">
                <a:solidFill>
                  <a:schemeClr val="tx1"/>
                </a:solidFill>
              </a:rPr>
              <a:t>negation</a:t>
            </a:r>
            <a:r>
              <a:rPr lang="nl-NL" sz="1200" dirty="0">
                <a:solidFill>
                  <a:schemeClr val="tx1"/>
                </a:solidFill>
              </a:rPr>
              <a:t> of IQ-</a:t>
            </a:r>
            <a:r>
              <a:rPr lang="nl-NL" sz="1200" dirty="0" err="1">
                <a:solidFill>
                  <a:schemeClr val="tx1"/>
                </a:solidFill>
              </a:rPr>
              <a:t>imbalance</a:t>
            </a:r>
            <a:r>
              <a:rPr lang="nl-NL" sz="1200" dirty="0">
                <a:solidFill>
                  <a:schemeClr val="tx1"/>
                </a:solidFill>
              </a:rPr>
              <a:t> (</a:t>
            </a:r>
            <a:r>
              <a:rPr lang="nl-NL" sz="1200" b="1" dirty="0">
                <a:solidFill>
                  <a:schemeClr val="tx1"/>
                </a:solidFill>
              </a:rPr>
              <a:t>1% NMSE </a:t>
            </a:r>
            <a:r>
              <a:rPr lang="nl-NL" sz="1200" dirty="0" err="1">
                <a:solidFill>
                  <a:schemeClr val="tx1"/>
                </a:solidFill>
              </a:rPr>
              <a:t>for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selected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configurations</a:t>
            </a:r>
            <a:r>
              <a:rPr lang="nl-NL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Reduction</a:t>
            </a:r>
            <a:r>
              <a:rPr lang="nl-NL" sz="1200" dirty="0">
                <a:solidFill>
                  <a:schemeClr val="tx1"/>
                </a:solidFill>
              </a:rPr>
              <a:t> in </a:t>
            </a:r>
            <a:r>
              <a:rPr lang="nl-NL" sz="1200" dirty="0" err="1">
                <a:solidFill>
                  <a:schemeClr val="tx1"/>
                </a:solidFill>
              </a:rPr>
              <a:t>measurements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just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b="1" dirty="0">
                <a:solidFill>
                  <a:schemeClr val="tx1"/>
                </a:solidFill>
              </a:rPr>
              <a:t>50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for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signals</a:t>
            </a:r>
            <a:r>
              <a:rPr lang="nl-NL" sz="1200" dirty="0">
                <a:solidFill>
                  <a:schemeClr val="tx1"/>
                </a:solidFill>
              </a:rPr>
              <a:t> of </a:t>
            </a:r>
            <a:r>
              <a:rPr lang="nl-NL" sz="1200" dirty="0" err="1">
                <a:solidFill>
                  <a:schemeClr val="tx1"/>
                </a:solidFill>
              </a:rPr>
              <a:t>length</a:t>
            </a:r>
            <a:r>
              <a:rPr lang="nl-NL" sz="1200" dirty="0">
                <a:solidFill>
                  <a:schemeClr val="tx1"/>
                </a:solidFill>
              </a:rPr>
              <a:t> 100 </a:t>
            </a:r>
            <a:r>
              <a:rPr lang="nl-NL" sz="1200" dirty="0" err="1">
                <a:solidFill>
                  <a:schemeClr val="tx1"/>
                </a:solidFill>
              </a:rPr>
              <a:t>and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sparsity</a:t>
            </a:r>
            <a:r>
              <a:rPr lang="nl-NL" sz="1200" dirty="0">
                <a:solidFill>
                  <a:schemeClr val="tx1"/>
                </a:solidFill>
              </a:rPr>
              <a:t> 10-30 (</a:t>
            </a:r>
            <a:r>
              <a:rPr lang="nl-NL" sz="1200" b="1" dirty="0">
                <a:solidFill>
                  <a:schemeClr val="tx1"/>
                </a:solidFill>
              </a:rPr>
              <a:t>1% NMSE </a:t>
            </a:r>
            <a:r>
              <a:rPr lang="nl-NL" sz="1200" dirty="0" err="1">
                <a:solidFill>
                  <a:schemeClr val="tx1"/>
                </a:solidFill>
              </a:rPr>
              <a:t>for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selected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configurations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79C50-4DCC-3B46-3855-8FDB876AD64F}"/>
              </a:ext>
            </a:extLst>
          </p:cNvPr>
          <p:cNvSpPr txBox="1"/>
          <p:nvPr/>
        </p:nvSpPr>
        <p:spPr>
          <a:xfrm>
            <a:off x="6326752" y="4568974"/>
            <a:ext cx="4552151" cy="1566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/>
              <a:t>[1]: A.-A. A. </a:t>
            </a:r>
            <a:r>
              <a:rPr lang="nl-NL" sz="1100" dirty="0" err="1"/>
              <a:t>Boulogeorgos</a:t>
            </a:r>
            <a:r>
              <a:rPr lang="nl-NL" sz="1100" dirty="0"/>
              <a:t>, V. M. </a:t>
            </a:r>
            <a:r>
              <a:rPr lang="nl-NL" sz="1100" dirty="0" err="1"/>
              <a:t>Kapinas</a:t>
            </a:r>
            <a:r>
              <a:rPr lang="nl-NL" sz="1100" dirty="0"/>
              <a:t>, R. </a:t>
            </a:r>
            <a:r>
              <a:rPr lang="nl-NL" sz="1100" dirty="0" err="1"/>
              <a:t>Schober</a:t>
            </a:r>
            <a:r>
              <a:rPr lang="nl-NL" sz="1100" dirty="0"/>
              <a:t>, </a:t>
            </a:r>
            <a:r>
              <a:rPr lang="nl-NL" sz="1100" dirty="0" err="1"/>
              <a:t>and</a:t>
            </a:r>
            <a:r>
              <a:rPr lang="nl-NL" sz="1100" dirty="0"/>
              <a:t> G. K. </a:t>
            </a:r>
            <a:r>
              <a:rPr lang="nl-NL" sz="1100" dirty="0" err="1"/>
              <a:t>Karagian-nidis</a:t>
            </a:r>
            <a:r>
              <a:rPr lang="nl-NL" sz="1100" dirty="0"/>
              <a:t>, “I/q-</a:t>
            </a:r>
            <a:r>
              <a:rPr lang="nl-NL" sz="1100" dirty="0" err="1"/>
              <a:t>imbalance</a:t>
            </a:r>
            <a:r>
              <a:rPr lang="nl-NL" sz="1100" dirty="0"/>
              <a:t> </a:t>
            </a:r>
            <a:r>
              <a:rPr lang="nl-NL" sz="1100" dirty="0" err="1"/>
              <a:t>self-interference</a:t>
            </a:r>
            <a:r>
              <a:rPr lang="nl-NL" sz="1100" dirty="0"/>
              <a:t> </a:t>
            </a:r>
            <a:r>
              <a:rPr lang="nl-NL" sz="1100" dirty="0" err="1"/>
              <a:t>coordination</a:t>
            </a:r>
            <a:r>
              <a:rPr lang="nl-NL" sz="1100" dirty="0"/>
              <a:t>,” IEEE </a:t>
            </a:r>
            <a:r>
              <a:rPr lang="nl-NL" sz="1100" dirty="0" err="1"/>
              <a:t>Transactionson</a:t>
            </a:r>
            <a:r>
              <a:rPr lang="nl-NL" sz="1100" dirty="0"/>
              <a:t> Wireless Communications, vol. 15, no. 6, pp. 4157–4170, 2016.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/>
              <a:t>[2]: N. J. </a:t>
            </a:r>
            <a:r>
              <a:rPr lang="nl-NL" sz="1100" dirty="0" err="1"/>
              <a:t>Myers</a:t>
            </a:r>
            <a:r>
              <a:rPr lang="nl-NL" sz="1100" dirty="0"/>
              <a:t>, Y. Wang, N. </a:t>
            </a:r>
            <a:r>
              <a:rPr lang="nl-NL" sz="1100" dirty="0" err="1"/>
              <a:t>Gonz´alez-Prelcic</a:t>
            </a:r>
            <a:r>
              <a:rPr lang="nl-NL" sz="1100" dirty="0"/>
              <a:t>, </a:t>
            </a:r>
            <a:r>
              <a:rPr lang="nl-NL" sz="1100" dirty="0" err="1"/>
              <a:t>and</a:t>
            </a:r>
            <a:r>
              <a:rPr lang="nl-NL" sz="1100" dirty="0"/>
              <a:t> R. W. </a:t>
            </a:r>
            <a:r>
              <a:rPr lang="nl-NL" sz="1100" dirty="0" err="1"/>
              <a:t>Heath</a:t>
            </a:r>
            <a:r>
              <a:rPr lang="nl-NL" sz="1100" dirty="0"/>
              <a:t>, “</a:t>
            </a:r>
            <a:r>
              <a:rPr lang="nl-NL" sz="1100" dirty="0" err="1"/>
              <a:t>Deeplearning-based</a:t>
            </a:r>
            <a:r>
              <a:rPr lang="nl-NL" sz="1100" dirty="0"/>
              <a:t> </a:t>
            </a:r>
            <a:r>
              <a:rPr lang="nl-NL" sz="1100" dirty="0" err="1"/>
              <a:t>beam</a:t>
            </a:r>
            <a:r>
              <a:rPr lang="nl-NL" sz="1100" dirty="0"/>
              <a:t> </a:t>
            </a:r>
            <a:r>
              <a:rPr lang="nl-NL" sz="1100" dirty="0" err="1"/>
              <a:t>alignment</a:t>
            </a:r>
            <a:r>
              <a:rPr lang="nl-NL" sz="1100" dirty="0"/>
              <a:t> in </a:t>
            </a:r>
            <a:r>
              <a:rPr lang="nl-NL" sz="1100" dirty="0" err="1"/>
              <a:t>mmwave</a:t>
            </a:r>
            <a:r>
              <a:rPr lang="nl-NL" sz="1100" dirty="0"/>
              <a:t> </a:t>
            </a:r>
            <a:r>
              <a:rPr lang="nl-NL" sz="1100" dirty="0" err="1"/>
              <a:t>vehicular</a:t>
            </a:r>
            <a:r>
              <a:rPr lang="nl-NL" sz="1100" dirty="0"/>
              <a:t> </a:t>
            </a:r>
            <a:r>
              <a:rPr lang="nl-NL" sz="1100" dirty="0" err="1"/>
              <a:t>networks</a:t>
            </a:r>
            <a:r>
              <a:rPr lang="nl-NL" sz="1100" dirty="0"/>
              <a:t>,” </a:t>
            </a:r>
            <a:r>
              <a:rPr lang="nl-NL" sz="1100" dirty="0" err="1"/>
              <a:t>inICASSP</a:t>
            </a:r>
            <a:r>
              <a:rPr lang="nl-NL" sz="1100" dirty="0"/>
              <a:t> 2020-2020 IEEE International Conference on </a:t>
            </a:r>
            <a:r>
              <a:rPr lang="nl-NL" sz="1100" dirty="0" err="1"/>
              <a:t>Acoustics</a:t>
            </a:r>
            <a:r>
              <a:rPr lang="nl-NL" sz="1100" dirty="0"/>
              <a:t>, </a:t>
            </a:r>
            <a:r>
              <a:rPr lang="nl-NL" sz="1100" dirty="0" err="1"/>
              <a:t>Speechand</a:t>
            </a:r>
            <a:r>
              <a:rPr lang="nl-NL" sz="1100" dirty="0"/>
              <a:t> </a:t>
            </a:r>
            <a:r>
              <a:rPr lang="nl-NL" sz="1100" dirty="0" err="1"/>
              <a:t>Signal</a:t>
            </a:r>
            <a:r>
              <a:rPr lang="nl-NL" sz="1100" dirty="0"/>
              <a:t> Processing (ICASSP). IEEE, 2020, pp. 8569–8573.</a:t>
            </a:r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4AF5A1-0452-E8B8-5942-E31F95B8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15" y="2855988"/>
            <a:ext cx="614970" cy="614970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49D19B-FF09-B5E7-4D47-3F5BC5903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81" y="3687644"/>
            <a:ext cx="609604" cy="609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9F9B35-ACAE-EED5-8228-17E69DDF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19" y="2053537"/>
            <a:ext cx="1062162" cy="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C28FD5-CF56-F9EC-E900-2F7359C5ECEA}"/>
              </a:ext>
            </a:extLst>
          </p:cNvPr>
          <p:cNvSpPr/>
          <p:nvPr/>
        </p:nvSpPr>
        <p:spPr>
          <a:xfrm>
            <a:off x="747106" y="4495763"/>
            <a:ext cx="3410223" cy="1761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FB07F-1D6A-EF15-A459-E648E6738F0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FA78-151F-C4C7-3696-784561D7CA0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C6DA4B-66C3-40CE-9C97-6F425053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endParaRPr lang="nl-N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03A23E-C984-36D5-BCED-5B240C4DA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47926"/>
              </p:ext>
            </p:extLst>
          </p:nvPr>
        </p:nvGraphicFramePr>
        <p:xfrm>
          <a:off x="747105" y="2221314"/>
          <a:ext cx="3410225" cy="199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29686" imgH="2415153" progId="Acrobat.Document.DC">
                  <p:embed/>
                </p:oleObj>
              </mc:Choice>
              <mc:Fallback>
                <p:oleObj name="Acrobat Document" r:id="rId2" imgW="4129686" imgH="2415153" progId="Acrobat.Document.DC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DAAEF73-9D8C-CD19-1E1D-5CB7ED197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7105" y="2221314"/>
                        <a:ext cx="3410225" cy="199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C32531-BD8B-F9D3-0080-FD005EDBAAAA}"/>
              </a:ext>
            </a:extLst>
          </p:cNvPr>
          <p:cNvSpPr/>
          <p:nvPr/>
        </p:nvSpPr>
        <p:spPr>
          <a:xfrm>
            <a:off x="719138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Phased</a:t>
            </a:r>
            <a:r>
              <a:rPr lang="nl-NL" sz="1600" b="1" dirty="0"/>
              <a:t>-array </a:t>
            </a:r>
            <a:r>
              <a:rPr lang="nl-NL" sz="1600" b="1" dirty="0" err="1"/>
              <a:t>antenna</a:t>
            </a:r>
            <a:r>
              <a:rPr lang="nl-NL" sz="1600" b="1" dirty="0"/>
              <a:t> model (CS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27626-1FF6-AFED-F137-29FCE0F5E598}"/>
                  </a:ext>
                </a:extLst>
              </p:cNvPr>
              <p:cNvSpPr txBox="1"/>
              <p:nvPr/>
            </p:nvSpPr>
            <p:spPr>
              <a:xfrm>
                <a:off x="735963" y="5131798"/>
                <a:ext cx="3468873" cy="12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]=</m:t>
                      </m:r>
                      <m:sSup>
                        <m:sSup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NL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27626-1FF6-AFED-F137-29FCE0F5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3" y="5131798"/>
                <a:ext cx="3468873" cy="12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87151F-C733-9405-57C0-ACEC6571FF56}"/>
              </a:ext>
            </a:extLst>
          </p:cNvPr>
          <p:cNvSpPr/>
          <p:nvPr/>
        </p:nvSpPr>
        <p:spPr>
          <a:xfrm>
            <a:off x="4376904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Autoencoder</a:t>
            </a:r>
            <a:r>
              <a:rPr lang="nl-NL" sz="1600" b="1" dirty="0"/>
              <a:t> </a:t>
            </a:r>
            <a:r>
              <a:rPr lang="nl-NL" sz="1600" b="1" dirty="0" err="1"/>
              <a:t>architecture</a:t>
            </a:r>
            <a:endParaRPr lang="nl-NL" sz="1600" b="1" dirty="0"/>
          </a:p>
        </p:txBody>
      </p:sp>
      <p:pic>
        <p:nvPicPr>
          <p:cNvPr id="15" name="Picture 1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B7EB6CE9-2F68-D09D-6E57-32FAC5090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04" y="2281238"/>
            <a:ext cx="3410225" cy="1863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23332F-588E-3A78-D69A-501AD76EBEE1}"/>
                  </a:ext>
                </a:extLst>
              </p:cNvPr>
              <p:cNvSpPr/>
              <p:nvPr/>
            </p:nvSpPr>
            <p:spPr>
              <a:xfrm>
                <a:off x="4376904" y="4495763"/>
                <a:ext cx="3438191" cy="20167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t"/>
              <a:lstStyle/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nl-NL" sz="1600" dirty="0" err="1">
                    <a:solidFill>
                      <a:schemeClr val="tx1"/>
                    </a:solidFill>
                  </a:rPr>
                  <a:t>Noise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and</a:t>
                </a:r>
                <a:r>
                  <a:rPr lang="nl-NL" sz="1600" dirty="0">
                    <a:solidFill>
                      <a:schemeClr val="tx1"/>
                    </a:solidFill>
                  </a:rPr>
                  <a:t> IQ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imbalance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applied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between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and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nl-NL" sz="16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𝑆𝑁𝑅</m:t>
                    </m:r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2,5,8,11,14,17,20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nl-NL" sz="16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5, 10, 20, 30, 40, 50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𝐼𝑅𝑅</m:t>
                    </m:r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41.09,33.12, 23.53, 17.43, 12.85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nl-NL" sz="16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ϵ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 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1,0.8</m:t>
                        </m:r>
                      </m:e>
                    </m:d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 </m:t>
                    </m:r>
                    <m:r>
                      <m:rPr>
                        <m:sty m:val="p"/>
                      </m:rP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nl-NL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lit/>
                          </m:rP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23332F-588E-3A78-D69A-501AD76EB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04" y="4495763"/>
                <a:ext cx="3438191" cy="2016797"/>
              </a:xfrm>
              <a:prstGeom prst="rect">
                <a:avLst/>
              </a:prstGeom>
              <a:blipFill>
                <a:blip r:embed="rId6"/>
                <a:stretch>
                  <a:fillRect b="-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DBA7203-2F3B-BAC6-62FB-AF3C588E2369}"/>
              </a:ext>
            </a:extLst>
          </p:cNvPr>
          <p:cNvSpPr/>
          <p:nvPr/>
        </p:nvSpPr>
        <p:spPr>
          <a:xfrm>
            <a:off x="8062639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C3E272-D996-BFAC-C4FA-309C87382D0F}"/>
              </a:ext>
            </a:extLst>
          </p:cNvPr>
          <p:cNvSpPr/>
          <p:nvPr/>
        </p:nvSpPr>
        <p:spPr>
          <a:xfrm>
            <a:off x="8232734" y="2227185"/>
            <a:ext cx="1247938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/>
              <a:t>Training </a:t>
            </a:r>
            <a:r>
              <a:rPr lang="nl-NL" sz="1400" dirty="0" err="1"/>
              <a:t>size</a:t>
            </a:r>
            <a:endParaRPr lang="nl-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3EBB34-D36C-0F1D-3CD6-AF7C01D01CBB}"/>
                  </a:ext>
                </a:extLst>
              </p:cNvPr>
              <p:cNvSpPr txBox="1"/>
              <p:nvPr/>
            </p:nvSpPr>
            <p:spPr>
              <a:xfrm>
                <a:off x="8399503" y="2889095"/>
                <a:ext cx="914400" cy="249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nl-NL" sz="16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3EBB34-D36C-0F1D-3CD6-AF7C01D0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503" y="2889095"/>
                <a:ext cx="914400" cy="249865"/>
              </a:xfrm>
              <a:prstGeom prst="rect">
                <a:avLst/>
              </a:prstGeom>
              <a:blipFill>
                <a:blip r:embed="rId7"/>
                <a:stretch>
                  <a:fillRect l="-8000" r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A5BEDF9A-6419-1F11-452F-25AD2887C3EA}"/>
              </a:ext>
            </a:extLst>
          </p:cNvPr>
          <p:cNvSpPr/>
          <p:nvPr/>
        </p:nvSpPr>
        <p:spPr>
          <a:xfrm>
            <a:off x="10082196" y="2227808"/>
            <a:ext cx="1247938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Validation</a:t>
            </a:r>
            <a:r>
              <a:rPr lang="nl-NL" sz="1400" dirty="0"/>
              <a:t> </a:t>
            </a:r>
            <a:r>
              <a:rPr lang="nl-NL" sz="1400" dirty="0" err="1"/>
              <a:t>size</a:t>
            </a:r>
            <a:endParaRPr lang="nl-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DB76F0-5211-CC4F-F045-AE2D4AEF89A0}"/>
                  </a:ext>
                </a:extLst>
              </p:cNvPr>
              <p:cNvSpPr txBox="1"/>
              <p:nvPr/>
            </p:nvSpPr>
            <p:spPr>
              <a:xfrm>
                <a:off x="10248965" y="2889718"/>
                <a:ext cx="914400" cy="249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nl-NL" sz="16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DB76F0-5211-CC4F-F045-AE2D4AEF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65" y="2889718"/>
                <a:ext cx="914400" cy="249865"/>
              </a:xfrm>
              <a:prstGeom prst="rect">
                <a:avLst/>
              </a:prstGeom>
              <a:blipFill>
                <a:blip r:embed="rId8"/>
                <a:stretch>
                  <a:fillRect l="-7333" r="-14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E7CF4C8-85B1-F2BE-4E9E-B033F075A69C}"/>
              </a:ext>
            </a:extLst>
          </p:cNvPr>
          <p:cNvSpPr/>
          <p:nvPr/>
        </p:nvSpPr>
        <p:spPr>
          <a:xfrm>
            <a:off x="9157766" y="3410800"/>
            <a:ext cx="1247938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Generation</a:t>
            </a:r>
            <a:endParaRPr lang="nl-NL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41993C-7C66-D623-9265-E296658B4DF5}"/>
              </a:ext>
            </a:extLst>
          </p:cNvPr>
          <p:cNvCxnSpPr>
            <a:cxnSpLocks/>
          </p:cNvCxnSpPr>
          <p:nvPr/>
        </p:nvCxnSpPr>
        <p:spPr>
          <a:xfrm>
            <a:off x="4247876" y="1565275"/>
            <a:ext cx="0" cy="443547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2CCCB5-92CD-F282-63ED-0A3A5F6E54EC}"/>
              </a:ext>
            </a:extLst>
          </p:cNvPr>
          <p:cNvCxnSpPr>
            <a:cxnSpLocks/>
          </p:cNvCxnSpPr>
          <p:nvPr/>
        </p:nvCxnSpPr>
        <p:spPr>
          <a:xfrm>
            <a:off x="7920987" y="1565275"/>
            <a:ext cx="0" cy="443547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A95582-9BB4-B4D1-D8A0-7F3F6F41CE47}"/>
                  </a:ext>
                </a:extLst>
              </p:cNvPr>
              <p:cNvSpPr txBox="1"/>
              <p:nvPr/>
            </p:nvSpPr>
            <p:spPr>
              <a:xfrm>
                <a:off x="9157766" y="4044210"/>
                <a:ext cx="1251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A95582-9BB4-B4D1-D8A0-7F3F6F41C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766" y="4044210"/>
                <a:ext cx="125186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00A041F-CD82-E906-69DE-5CD11081DD6B}"/>
              </a:ext>
            </a:extLst>
          </p:cNvPr>
          <p:cNvSpPr txBox="1"/>
          <p:nvPr/>
        </p:nvSpPr>
        <p:spPr>
          <a:xfrm>
            <a:off x="9959150" y="4603109"/>
            <a:ext cx="1056192" cy="36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/>
              <a:t>DFT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EB88456-1910-416F-7227-EAABA24F2A26}"/>
                  </a:ext>
                </a:extLst>
              </p:cNvPr>
              <p:cNvSpPr txBox="1"/>
              <p:nvPr/>
            </p:nvSpPr>
            <p:spPr>
              <a:xfrm>
                <a:off x="8356767" y="4477309"/>
                <a:ext cx="1584251" cy="39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nl-NL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nl-NL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a:rPr lang="nl-NL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nl-N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EB88456-1910-416F-7227-EAABA24F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67" y="4477309"/>
                <a:ext cx="1584251" cy="392543"/>
              </a:xfrm>
              <a:prstGeom prst="rect">
                <a:avLst/>
              </a:prstGeom>
              <a:blipFill>
                <a:blip r:embed="rId10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FD0FA3-7AB0-334C-0D05-CB3A685F0D2E}"/>
                  </a:ext>
                </a:extLst>
              </p:cNvPr>
              <p:cNvSpPr txBox="1"/>
              <p:nvPr/>
            </p:nvSpPr>
            <p:spPr>
              <a:xfrm>
                <a:off x="8094973" y="4876803"/>
                <a:ext cx="1864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nl-NL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FD0FA3-7AB0-334C-0D05-CB3A685F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973" y="4876803"/>
                <a:ext cx="186417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831EBAC-CAA1-F3AC-95CB-89A5A664C85C}"/>
              </a:ext>
            </a:extLst>
          </p:cNvPr>
          <p:cNvSpPr txBox="1"/>
          <p:nvPr/>
        </p:nvSpPr>
        <p:spPr>
          <a:xfrm>
            <a:off x="9959149" y="5007653"/>
            <a:ext cx="1370983" cy="36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/>
              <a:t>Sparse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endParaRPr lang="nl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4DCB24-C33B-9D6C-49FC-ECAC5818CE90}"/>
                  </a:ext>
                </a:extLst>
              </p:cNvPr>
              <p:cNvSpPr txBox="1"/>
              <p:nvPr/>
            </p:nvSpPr>
            <p:spPr>
              <a:xfrm>
                <a:off x="8122864" y="5316379"/>
                <a:ext cx="1864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nl-NL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4DCB24-C33B-9D6C-49FC-ECAC5818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864" y="5316379"/>
                <a:ext cx="18641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52996499-EEB6-8A2F-315E-3FF68EEBBE86}"/>
              </a:ext>
            </a:extLst>
          </p:cNvPr>
          <p:cNvSpPr txBox="1"/>
          <p:nvPr/>
        </p:nvSpPr>
        <p:spPr>
          <a:xfrm>
            <a:off x="9984207" y="5470679"/>
            <a:ext cx="1370983" cy="36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/>
              <a:t>Dense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endParaRPr lang="nl-NL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B52DB1-84E5-A44C-8E2D-8B7871A389A6}"/>
              </a:ext>
            </a:extLst>
          </p:cNvPr>
          <p:cNvSpPr txBox="1"/>
          <p:nvPr/>
        </p:nvSpPr>
        <p:spPr>
          <a:xfrm>
            <a:off x="747105" y="4215531"/>
            <a:ext cx="3410224" cy="19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4: </a:t>
            </a:r>
            <a:r>
              <a:rPr lang="nl-NL" sz="1100" i="1" dirty="0" err="1"/>
              <a:t>Phased</a:t>
            </a:r>
            <a:r>
              <a:rPr lang="nl-NL" sz="1100" i="1" dirty="0"/>
              <a:t>-array </a:t>
            </a:r>
            <a:r>
              <a:rPr lang="nl-NL" sz="1100" i="1" dirty="0" err="1"/>
              <a:t>antenna</a:t>
            </a:r>
            <a:r>
              <a:rPr lang="nl-NL" sz="1100" i="1" dirty="0"/>
              <a:t>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B2857-D0CD-33F6-AB53-521A6AF159BE}"/>
              </a:ext>
            </a:extLst>
          </p:cNvPr>
          <p:cNvSpPr txBox="1"/>
          <p:nvPr/>
        </p:nvSpPr>
        <p:spPr>
          <a:xfrm>
            <a:off x="4308887" y="4228876"/>
            <a:ext cx="3410224" cy="19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5: </a:t>
            </a:r>
            <a:r>
              <a:rPr lang="nl-NL" sz="1100" i="1" dirty="0" err="1"/>
              <a:t>Autoencoder</a:t>
            </a:r>
            <a:r>
              <a:rPr lang="nl-NL" sz="1100" i="1" dirty="0"/>
              <a:t> </a:t>
            </a:r>
            <a:r>
              <a:rPr lang="nl-NL" sz="1100" i="1" dirty="0" err="1"/>
              <a:t>architecture</a:t>
            </a:r>
            <a:r>
              <a:rPr lang="nl-NL" sz="1100" i="1" dirty="0"/>
              <a:t> </a:t>
            </a:r>
            <a:r>
              <a:rPr lang="nl-NL" sz="1100" i="1" dirty="0" err="1"/>
              <a:t>visualized</a:t>
            </a:r>
            <a:endParaRPr lang="nl-NL" sz="1100" i="1" dirty="0"/>
          </a:p>
        </p:txBody>
      </p:sp>
    </p:spTree>
    <p:extLst>
      <p:ext uri="{BB962C8B-B14F-4D97-AF65-F5344CB8AC3E}">
        <p14:creationId xmlns:p14="http://schemas.microsoft.com/office/powerpoint/2010/main" val="9435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7650-5724-E762-7AC9-9CB7045102C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2656089" y="6405669"/>
            <a:ext cx="766235" cy="184666"/>
          </a:xfrm>
        </p:spPr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4C56F-FE4C-4F93-EAE6-72993820FB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368798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E1DCEB-6C85-6015-73AA-D405893C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 (</a:t>
            </a:r>
            <a:r>
              <a:rPr lang="nl-NL" dirty="0" err="1"/>
              <a:t>contd</a:t>
            </a:r>
            <a:r>
              <a:rPr lang="nl-NL" dirty="0"/>
              <a:t>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61CD9-FE05-390F-76FF-A96884C83A6A}"/>
              </a:ext>
            </a:extLst>
          </p:cNvPr>
          <p:cNvSpPr/>
          <p:nvPr/>
        </p:nvSpPr>
        <p:spPr>
          <a:xfrm>
            <a:off x="1921980" y="4239235"/>
            <a:ext cx="3410223" cy="199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C2B9B7-C4AF-405F-D3EA-5E086389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79249"/>
              </p:ext>
            </p:extLst>
          </p:nvPr>
        </p:nvGraphicFramePr>
        <p:xfrm>
          <a:off x="1907995" y="2146109"/>
          <a:ext cx="3410225" cy="199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29686" imgH="2415153" progId="Acrobat.Document.DC">
                  <p:embed/>
                </p:oleObj>
              </mc:Choice>
              <mc:Fallback>
                <p:oleObj name="Acrobat Document" r:id="rId2" imgW="4129686" imgH="2415153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503A23E-C984-36D5-BCED-5B240C4DA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995" y="2146109"/>
                        <a:ext cx="3410225" cy="199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158FCD-84EF-5487-BE5E-CFCD2563BC12}"/>
              </a:ext>
            </a:extLst>
          </p:cNvPr>
          <p:cNvSpPr/>
          <p:nvPr/>
        </p:nvSpPr>
        <p:spPr>
          <a:xfrm>
            <a:off x="1894012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Restricted</a:t>
            </a:r>
            <a:r>
              <a:rPr lang="nl-NL" sz="1600" b="1" dirty="0"/>
              <a:t> </a:t>
            </a:r>
            <a:r>
              <a:rPr lang="nl-NL" sz="1600" b="1" dirty="0" err="1"/>
              <a:t>phased</a:t>
            </a:r>
            <a:r>
              <a:rPr lang="nl-NL" sz="1600" b="1" dirty="0"/>
              <a:t> array </a:t>
            </a:r>
            <a:r>
              <a:rPr lang="nl-NL" sz="1600" b="1" dirty="0" err="1"/>
              <a:t>antenna</a:t>
            </a:r>
            <a:r>
              <a:rPr lang="nl-NL" sz="1600" b="1" dirty="0"/>
              <a:t> </a:t>
            </a:r>
            <a:r>
              <a:rPr lang="nl-NL" sz="1600" b="1" dirty="0" err="1"/>
              <a:t>optimization</a:t>
            </a:r>
            <a:endParaRPr lang="nl-NL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877C0-377C-DFC6-AB3E-415BE3AE59DE}"/>
                  </a:ext>
                </a:extLst>
              </p:cNvPr>
              <p:cNvSpPr txBox="1"/>
              <p:nvPr/>
            </p:nvSpPr>
            <p:spPr>
              <a:xfrm>
                <a:off x="1555155" y="4239235"/>
                <a:ext cx="4143872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nl-NL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NL" sz="14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 ±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±</m:t>
                      </m:r>
                      <m:f>
                        <m:fPr>
                          <m:ctrlPr>
                            <a:rPr lang="nl-NL" sz="14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l-NL" sz="14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4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0}</m:t>
                      </m:r>
                    </m:oMath>
                  </m:oMathPara>
                </a14:m>
                <a:endParaRPr lang="nl-NL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877C0-377C-DFC6-AB3E-415BE3A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55" y="4239235"/>
                <a:ext cx="4143872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423B1E-136A-E710-C19B-C5349861981D}"/>
              </a:ext>
            </a:extLst>
          </p:cNvPr>
          <p:cNvCxnSpPr>
            <a:cxnSpLocks/>
          </p:cNvCxnSpPr>
          <p:nvPr/>
        </p:nvCxnSpPr>
        <p:spPr>
          <a:xfrm>
            <a:off x="5808126" y="1565275"/>
            <a:ext cx="0" cy="4569266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3130B-3514-BFE2-C407-6F4B0F9FE5F5}"/>
              </a:ext>
            </a:extLst>
          </p:cNvPr>
          <p:cNvSpPr/>
          <p:nvPr/>
        </p:nvSpPr>
        <p:spPr>
          <a:xfrm>
            <a:off x="2380536" y="4807086"/>
            <a:ext cx="2465144" cy="368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Optimization</a:t>
            </a:r>
            <a:r>
              <a:rPr lang="nl-NL" sz="1600" b="1" dirty="0"/>
              <a:t> </a:t>
            </a:r>
            <a:r>
              <a:rPr lang="nl-NL" sz="1600" b="1" dirty="0" err="1"/>
              <a:t>problem</a:t>
            </a:r>
            <a:endParaRPr lang="nl-NL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8C0E7-2C88-D2BF-5695-A5F2A1B68E9E}"/>
                  </a:ext>
                </a:extLst>
              </p:cNvPr>
              <p:cNvSpPr txBox="1"/>
              <p:nvPr/>
            </p:nvSpPr>
            <p:spPr>
              <a:xfrm>
                <a:off x="1989054" y="5175955"/>
                <a:ext cx="3276074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nl-NL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nl-N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NL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nl-NL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nl-NL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nl-NL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nl-NL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nl-NL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400" i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8C0E7-2C88-D2BF-5695-A5F2A1B68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4" y="5175955"/>
                <a:ext cx="3276074" cy="49564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27793F-CF6A-B338-B8A6-A5A7C1C990DE}"/>
                  </a:ext>
                </a:extLst>
              </p:cNvPr>
              <p:cNvSpPr txBox="1"/>
              <p:nvPr/>
            </p:nvSpPr>
            <p:spPr>
              <a:xfrm>
                <a:off x="1421473" y="5658770"/>
                <a:ext cx="438327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nl-NL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nl-NL" sz="140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nl-NL" sz="140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27793F-CF6A-B338-B8A6-A5A7C1C9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73" y="5658770"/>
                <a:ext cx="4383270" cy="475771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6C697D3-2FF0-BA14-ECE5-951947E8114B}"/>
              </a:ext>
            </a:extLst>
          </p:cNvPr>
          <p:cNvSpPr/>
          <p:nvPr/>
        </p:nvSpPr>
        <p:spPr>
          <a:xfrm>
            <a:off x="6305250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Complex </a:t>
            </a:r>
            <a:r>
              <a:rPr lang="nl-NL" sz="1600" b="1" dirty="0" err="1"/>
              <a:t>numbers</a:t>
            </a:r>
            <a:r>
              <a:rPr lang="nl-NL" sz="1600" b="1" dirty="0"/>
              <a:t> in </a:t>
            </a:r>
            <a:r>
              <a:rPr lang="nl-NL" sz="1600" b="1" dirty="0" err="1"/>
              <a:t>Pytorch</a:t>
            </a:r>
            <a:endParaRPr lang="nl-NL" sz="16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007FB0-8E95-5D08-C4FD-77C4CDEC7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292" y="2646430"/>
            <a:ext cx="3479174" cy="8815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320F0E8-408E-C7F2-24D6-6F9742C92F54}"/>
              </a:ext>
            </a:extLst>
          </p:cNvPr>
          <p:cNvSpPr/>
          <p:nvPr/>
        </p:nvSpPr>
        <p:spPr>
          <a:xfrm>
            <a:off x="7018405" y="2178070"/>
            <a:ext cx="2039848" cy="3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Measurement</a:t>
            </a:r>
            <a:r>
              <a:rPr lang="nl-NL" sz="1400" dirty="0"/>
              <a:t> matrix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00CC84-EBB7-76CD-46FE-B4F67AC924A1}"/>
              </a:ext>
            </a:extLst>
          </p:cNvPr>
          <p:cNvSpPr/>
          <p:nvPr/>
        </p:nvSpPr>
        <p:spPr>
          <a:xfrm>
            <a:off x="7004422" y="3652651"/>
            <a:ext cx="2039848" cy="3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Stacked</a:t>
            </a:r>
            <a:r>
              <a:rPr lang="nl-NL" sz="1400" dirty="0"/>
              <a:t> vector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62C78F-0AC8-73FA-23C2-52E17232C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9589" y="4071371"/>
            <a:ext cx="2329513" cy="9901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FD7E0F-44EF-596E-A0BC-9184E38EC467}"/>
              </a:ext>
            </a:extLst>
          </p:cNvPr>
          <p:cNvSpPr/>
          <p:nvPr/>
        </p:nvSpPr>
        <p:spPr>
          <a:xfrm>
            <a:off x="6333219" y="5137891"/>
            <a:ext cx="3410223" cy="881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Note</a:t>
            </a:r>
            <a:r>
              <a:rPr lang="nl-NL" sz="1200" dirty="0">
                <a:solidFill>
                  <a:schemeClr val="tx1"/>
                </a:solidFill>
              </a:rPr>
              <a:t>: Decoding </a:t>
            </a:r>
            <a:r>
              <a:rPr lang="nl-NL" sz="1200" dirty="0" err="1">
                <a:solidFill>
                  <a:schemeClr val="tx1"/>
                </a:solidFill>
              </a:rPr>
              <a:t>layers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were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not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restricted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complex operations as </a:t>
            </a:r>
            <a:r>
              <a:rPr lang="nl-NL" sz="1200" dirty="0" err="1">
                <a:solidFill>
                  <a:schemeClr val="tx1"/>
                </a:solidFill>
              </a:rPr>
              <a:t>this</a:t>
            </a:r>
            <a:r>
              <a:rPr lang="nl-NL" sz="1200" dirty="0">
                <a:solidFill>
                  <a:schemeClr val="tx1"/>
                </a:solidFill>
              </a:rPr>
              <a:t> lead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performance </a:t>
            </a:r>
            <a:r>
              <a:rPr lang="nl-NL" sz="1200" dirty="0" err="1">
                <a:solidFill>
                  <a:schemeClr val="tx1"/>
                </a:solidFill>
              </a:rPr>
              <a:t>gains</a:t>
            </a:r>
            <a:endParaRPr lang="nl-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23CC30-A983-7A5F-3DDF-58177C25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3AC6A-988E-1780-634E-F1BFB2CDB3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80D1F-535A-727F-BF99-24D33AFAE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39CA74C-A0F3-16BF-3BA5-861F8F72C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96"/>
            <a:ext cx="12192000" cy="45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5BAE4A-04F9-9463-49FD-A9F42744EA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AA46D9-07E0-4E4E-BB12-6959CCFDC8FC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5FEC03-B24B-29C0-7055-FD03223456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FBC6-5A47-848D-EE67-CA9635B112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Negative correlations</a:t>
            </a:r>
          </a:p>
          <a:p>
            <a:r>
              <a:rPr lang="en-US" dirty="0"/>
              <a:t>High SNR</a:t>
            </a:r>
          </a:p>
          <a:p>
            <a:r>
              <a:rPr lang="en-US" dirty="0"/>
              <a:t>High encoding dimension</a:t>
            </a:r>
          </a:p>
          <a:p>
            <a:r>
              <a:rPr lang="en-US" dirty="0"/>
              <a:t>Discrete model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3E38CF-7F35-586E-05BF-2E46E3B3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0A0FD76-CEEB-87F4-16D2-008D0E1E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2"/>
          <a:stretch/>
        </p:blipFill>
        <p:spPr>
          <a:xfrm>
            <a:off x="8483713" y="1738365"/>
            <a:ext cx="3524511" cy="3902306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D9A0F58-9CB4-281E-CF4E-86C9DD4B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62"/>
          <a:stretch/>
        </p:blipFill>
        <p:spPr>
          <a:xfrm>
            <a:off x="5087371" y="1738365"/>
            <a:ext cx="3524510" cy="39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26728BC-051C-0E3C-BEC1-869A21BD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44845B6-B9C5-B14F-EA0D-185293EB9B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FF7FCF-C8DD-4806-ADA9-9CF3D5D11C5C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BDC31C1-48AC-32F1-09CE-A0F7956B02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0302AC-6BA9-CB71-C6A0-CCA7C5CCE0B4}"/>
              </a:ext>
            </a:extLst>
          </p:cNvPr>
          <p:cNvSpPr txBox="1">
            <a:spLocks/>
          </p:cNvSpPr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2788" indent="-3508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788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correlation</a:t>
            </a:r>
          </a:p>
          <a:p>
            <a:r>
              <a:rPr lang="en-US" dirty="0"/>
              <a:t>Variation from optimization</a:t>
            </a:r>
          </a:p>
          <a:p>
            <a:r>
              <a:rPr lang="en-US" dirty="0"/>
              <a:t>Decreasing NMSE with increasing density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9821883-AB41-D5BB-F72B-9CC78C91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4" r="31841"/>
          <a:stretch/>
        </p:blipFill>
        <p:spPr>
          <a:xfrm>
            <a:off x="6094971" y="497664"/>
            <a:ext cx="5374791" cy="59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4F8AECC6-D329-4AE3-BCDB-373F234A7437}" vid="{B81EAC2A-555D-4936-8BF3-0B3B9DD84B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4" ma:contentTypeDescription="Create a new document." ma:contentTypeScope="" ma:versionID="9ce5ff8de277547019f95db8a51cce4b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a5e672448a10a9fa3db7d336141638ff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BE96A-004D-462B-9683-1ED8D109FF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FC8290-00E3-448B-9B15-87007C704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5e808-e183-4a7a-9118-4955941b0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60251D-6FF0-4793-A20E-73F86C34C0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 template - TU Delft huisstijl</Template>
  <TotalTime>348</TotalTime>
  <Words>886</Words>
  <Application>Microsoft Office PowerPoint</Application>
  <PresentationFormat>Widescreen</PresentationFormat>
  <Paragraphs>157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roboto</vt:lpstr>
      <vt:lpstr>Segoe UI Light</vt:lpstr>
      <vt:lpstr>TU DELFT | TEMPLATE (SLIDEBUILDER)</vt:lpstr>
      <vt:lpstr>Acrobat Document</vt:lpstr>
      <vt:lpstr>Title slide + image</vt:lpstr>
      <vt:lpstr>Introduction</vt:lpstr>
      <vt:lpstr>IQ Imbalance Recap</vt:lpstr>
      <vt:lpstr>Motivation and Contribution</vt:lpstr>
      <vt:lpstr>Methodology</vt:lpstr>
      <vt:lpstr>Methodology (contd.)</vt:lpstr>
      <vt:lpstr>Results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Boyd</dc:creator>
  <cp:lastModifiedBy>Tom Lijding</cp:lastModifiedBy>
  <cp:revision>6</cp:revision>
  <dcterms:created xsi:type="dcterms:W3CDTF">2025-03-10T09:36:58Z</dcterms:created>
  <dcterms:modified xsi:type="dcterms:W3CDTF">2025-04-11T14:44:33Z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