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3" r:id="rId6"/>
    <p:sldId id="266" r:id="rId7"/>
    <p:sldId id="268" r:id="rId8"/>
    <p:sldId id="269" r:id="rId9"/>
    <p:sldId id="271" r:id="rId10"/>
    <p:sldId id="272" r:id="rId11"/>
    <p:sldId id="273" r:id="rId12"/>
    <p:sldId id="274" r:id="rId13"/>
    <p:sldId id="276" r:id="rId14"/>
    <p:sldId id="277" r:id="rId15"/>
  </p:sldIdLst>
  <p:sldSz cx="9144000" cy="6858000" type="screen4x3"/>
  <p:notesSz cx="6858000" cy="9144000"/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858" y="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132213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9089426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B7359EE-90A1-4A05-A6C1-E7384F1173B7}" type="datetimeFigureOut">
              <a:rPr lang="en-US"/>
              <a:t>8/8/2025</a:t>
            </a:fld>
            <a:endParaRPr lang="en-US"/>
          </a:p>
        </p:txBody>
      </p:sp>
      <p:sp>
        <p:nvSpPr>
          <p:cNvPr id="201974559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663323862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080342211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4295122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48AE0A1-EEFD-4227-81B9-0FF58C6B32B0}" type="slidenum">
              <a:rPr lang="en-US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B789DD-9162-14B0-0D3B-47EE9565F5F4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A225E3-0374-B98E-C361-6851B875B676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FC5B75-F357-684B-B054-7EF4E609FE50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7722A4-9FFE-EE67-D81F-02AFAF9A263F}" type="slidenum">
              <a:rPr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FA8DE3-E062-763A-F39C-A499E82E4A3C}" type="slidenum">
              <a:rPr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D6A642-2618-F0E4-03C3-71589E79FC81}" type="slidenum">
              <a:rPr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786450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6928743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68721807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48AE0A1-EEFD-4227-81B9-0FF58C6B32B0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4685490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5481822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4431445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48AE0A1-EEFD-4227-81B9-0FF58C6B32B0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301E03-988E-DA96-84EE-E8133B8921B9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60816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3795147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dirty="0"/>
              <a:t>KATY</a:t>
            </a:r>
            <a:endParaRPr dirty="0"/>
          </a:p>
        </p:txBody>
      </p:sp>
      <p:sp>
        <p:nvSpPr>
          <p:cNvPr id="20956704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889D8E-B7EA-C252-B337-ED67047BBA5D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52FFA1-C3E4-7449-1207-501F94942CB4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4B0719-6526-BDF9-849C-96AF527672C3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102CE9-BCA0-E60A-BF26-A73AE49CA667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E9E9D7-00AA-EFCB-2C21-8AB6B88491C7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13621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033678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9550366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8/8/2025</a:t>
            </a:fld>
            <a:endParaRPr lang="en-US"/>
          </a:p>
        </p:txBody>
      </p:sp>
      <p:sp>
        <p:nvSpPr>
          <p:cNvPr id="64055927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5894393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43344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39704503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94397748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8/8/2025</a:t>
            </a:fld>
            <a:endParaRPr lang="en-US"/>
          </a:p>
        </p:txBody>
      </p:sp>
      <p:sp>
        <p:nvSpPr>
          <p:cNvPr id="18794444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2105146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2380331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32605887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26063820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8/8/2025</a:t>
            </a:fld>
            <a:endParaRPr lang="en-US"/>
          </a:p>
        </p:txBody>
      </p:sp>
      <p:sp>
        <p:nvSpPr>
          <p:cNvPr id="155402690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94368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4136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84159050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2520118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8/8/2025</a:t>
            </a:fld>
            <a:endParaRPr lang="en-US"/>
          </a:p>
        </p:txBody>
      </p:sp>
      <p:sp>
        <p:nvSpPr>
          <p:cNvPr id="180916925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0349350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779179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1779691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8894965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8/8/2025</a:t>
            </a:fld>
            <a:endParaRPr lang="en-US"/>
          </a:p>
        </p:txBody>
      </p:sp>
      <p:sp>
        <p:nvSpPr>
          <p:cNvPr id="15910444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728747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03888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84930474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51994689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1305672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8/8/2025</a:t>
            </a:fld>
            <a:endParaRPr lang="en-US"/>
          </a:p>
        </p:txBody>
      </p:sp>
      <p:sp>
        <p:nvSpPr>
          <p:cNvPr id="41781268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3657172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32875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4230770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195066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121409691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289777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84382160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8/8/2025</a:t>
            </a:fld>
            <a:endParaRPr lang="en-US"/>
          </a:p>
        </p:txBody>
      </p:sp>
      <p:sp>
        <p:nvSpPr>
          <p:cNvPr id="98993831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97937604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622110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817990121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8/8/2025</a:t>
            </a:fld>
            <a:endParaRPr lang="en-US"/>
          </a:p>
        </p:txBody>
      </p:sp>
      <p:sp>
        <p:nvSpPr>
          <p:cNvPr id="2125280631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9971523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59362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8/8/2025</a:t>
            </a:fld>
            <a:endParaRPr lang="en-US"/>
          </a:p>
        </p:txBody>
      </p:sp>
      <p:sp>
        <p:nvSpPr>
          <p:cNvPr id="80665326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9552662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605492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53043609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7500286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4934972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8/8/2025</a:t>
            </a:fld>
            <a:endParaRPr lang="en-US"/>
          </a:p>
        </p:txBody>
      </p:sp>
      <p:sp>
        <p:nvSpPr>
          <p:cNvPr id="145379070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820884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6748551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46350376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9749480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465966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8/8/2025</a:t>
            </a:fld>
            <a:endParaRPr lang="en-US"/>
          </a:p>
        </p:txBody>
      </p:sp>
      <p:sp>
        <p:nvSpPr>
          <p:cNvPr id="164771644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796482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2534793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57175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76612543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CAD085-E8A6-8845-BD4E-CB4CCA059FC4}" type="datetimeFigureOut">
              <a:rPr lang="en-US"/>
              <a:t>8/8/2025</a:t>
            </a:fld>
            <a:endParaRPr lang="en-US"/>
          </a:p>
        </p:txBody>
      </p:sp>
      <p:sp>
        <p:nvSpPr>
          <p:cNvPr id="663705752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03318673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FF6DA9-008F-8B48-92A6-B652298478BF}" type="slidenum">
              <a:rPr lang="en-US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DaanBooy/Image_Predicto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hyperlink" Target="https://www.gradio.app/" TargetMode="External"/><Relationship Id="rId7" Type="http://schemas.openxmlformats.org/officeDocument/2006/relationships/hyperlink" Target="https://www.tensorflow.org/tutorial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eras.io/api/callbacks/model_checkpoint/" TargetMode="External"/><Relationship Id="rId5" Type="http://schemas.openxmlformats.org/officeDocument/2006/relationships/hyperlink" Target="https://keras.io/guides/serialization_and_saving/" TargetMode="External"/><Relationship Id="rId4" Type="http://schemas.openxmlformats.org/officeDocument/2006/relationships/hyperlink" Target="https://keras.io/api/callbacks/learning_rate_scheduler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7007882" name="Title 1"/>
          <p:cNvSpPr>
            <a:spLocks noGrp="1"/>
          </p:cNvSpPr>
          <p:nvPr>
            <p:ph type="ctrTitle"/>
          </p:nvPr>
        </p:nvSpPr>
        <p:spPr bwMode="auto">
          <a:xfrm>
            <a:off x="685800" y="583812"/>
            <a:ext cx="7772400" cy="264805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Bahnschrift"/>
              </a:rPr>
              <a:t>Project</a:t>
            </a:r>
            <a:r>
              <a:rPr lang="en-US"/>
              <a:t> 1</a:t>
            </a:r>
            <a:br>
              <a:rPr b="1"/>
            </a:br>
            <a:r>
              <a:rPr lang="en-US" b="1"/>
              <a:t> </a:t>
            </a:r>
            <a:br>
              <a:rPr b="1"/>
            </a:br>
            <a:r>
              <a:rPr lang="en-US" b="1">
                <a:latin typeface="Bahnschrift"/>
              </a:rPr>
              <a:t>Deep Learning: Image Classification with CNN</a:t>
            </a:r>
            <a:endParaRPr b="1">
              <a:latin typeface="Bahnschrift"/>
            </a:endParaRPr>
          </a:p>
        </p:txBody>
      </p:sp>
      <p:sp>
        <p:nvSpPr>
          <p:cNvPr id="158126381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4242239"/>
            <a:ext cx="6629400" cy="807004"/>
          </a:xfrm>
        </p:spPr>
        <p:txBody>
          <a:bodyPr>
            <a:normAutofit/>
          </a:bodyPr>
          <a:lstStyle/>
          <a:p>
            <a:pPr>
              <a:defRPr/>
            </a:pPr>
            <a:r>
              <a:rPr>
                <a:latin typeface="Bahnschrift"/>
              </a:rPr>
              <a:t>Group 1: John-Baptist, Katy &amp; Daan</a:t>
            </a:r>
          </a:p>
        </p:txBody>
      </p:sp>
      <p:pic>
        <p:nvPicPr>
          <p:cNvPr id="622590983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66857" y="129883"/>
            <a:ext cx="1314912" cy="1314912"/>
          </a:xfrm>
          <a:prstGeom prst="rect">
            <a:avLst/>
          </a:prstGeom>
        </p:spPr>
      </p:pic>
      <p:sp>
        <p:nvSpPr>
          <p:cNvPr id="1241416739" name="Subtitle 2"/>
          <p:cNvSpPr txBox="1"/>
          <p:nvPr/>
        </p:nvSpPr>
        <p:spPr bwMode="auto">
          <a:xfrm>
            <a:off x="7064478" y="6262996"/>
            <a:ext cx="1762434" cy="463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>
              <a:spcBef>
                <a:spcPts val="0"/>
              </a:spcBef>
              <a:buFont typeface="Arial"/>
              <a:buNone/>
              <a:defRPr sz="3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>
              <a:spcBef>
                <a:spcPts val="0"/>
              </a:spcBef>
              <a:buFont typeface="Arial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>
              <a:spcBef>
                <a:spcPts val="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>
              <a:spcBef>
                <a:spcPts val="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600">
                <a:latin typeface="Bahnschrift"/>
              </a:rPr>
              <a:t>Fri, 08.08.2025</a:t>
            </a:r>
            <a:endParaRPr lang="en-US" sz="1600">
              <a:latin typeface="Bahnschrif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3493223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4000" b="1">
                <a:latin typeface="Bahnschrift"/>
              </a:rPr>
              <a:t>Model deployment</a:t>
            </a:r>
            <a:endParaRPr/>
          </a:p>
        </p:txBody>
      </p:sp>
      <p:sp>
        <p:nvSpPr>
          <p:cNvPr id="72009417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Bahnschrift"/>
              </a:rPr>
              <a:t>Created &amp; deployed App using Gradio</a:t>
            </a:r>
          </a:p>
          <a:p>
            <a:pPr>
              <a:defRPr/>
            </a:pPr>
            <a:r>
              <a:rPr>
                <a:latin typeface="Bahnschrift"/>
              </a:rPr>
              <a:t>Applied to custom datasets</a:t>
            </a:r>
            <a:endParaRPr/>
          </a:p>
          <a:p>
            <a:pPr>
              <a:defRPr/>
            </a:pPr>
            <a:r>
              <a:rPr>
                <a:latin typeface="Bahnschrift"/>
              </a:rPr>
              <a:t>Link to our new app deployed (demo): </a:t>
            </a:r>
            <a:r>
              <a:rPr lang="en-US" u="sng">
                <a:latin typeface="Bahnschrift"/>
                <a:hlinkClick r:id="rId3"/>
              </a:rPr>
              <a:t>https://huggingface.co/spaces/DaanBooy/Image_Predictor</a:t>
            </a:r>
            <a:endParaRPr>
              <a:latin typeface="Bahnschrift"/>
            </a:endParaRPr>
          </a:p>
        </p:txBody>
      </p:sp>
      <p:pic>
        <p:nvPicPr>
          <p:cNvPr id="375004110" name="Picture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666857" y="129883"/>
            <a:ext cx="1314912" cy="13149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570595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4000" b="1">
                <a:latin typeface="Bahnschrift"/>
              </a:rPr>
              <a:t>Conclusion</a:t>
            </a:r>
            <a:endParaRPr/>
          </a:p>
        </p:txBody>
      </p:sp>
      <p:sp>
        <p:nvSpPr>
          <p:cNvPr id="55839041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417638"/>
            <a:ext cx="8229600" cy="516572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sz="4100">
                <a:latin typeface="Bahnschrift"/>
              </a:rPr>
              <a:t>CNN model and VGG16 were effective</a:t>
            </a:r>
            <a:endParaRPr/>
          </a:p>
          <a:p>
            <a:pPr>
              <a:defRPr/>
            </a:pPr>
            <a:r>
              <a:rPr sz="4100">
                <a:latin typeface="Bahnschrift"/>
              </a:rPr>
              <a:t>Fine-tuning boosted results</a:t>
            </a:r>
            <a:endParaRPr/>
          </a:p>
          <a:p>
            <a:pPr>
              <a:defRPr/>
            </a:pPr>
            <a:r>
              <a:rPr sz="4100">
                <a:latin typeface="Bahnschrift"/>
              </a:rPr>
              <a:t>Strong baseline for image classification tasks</a:t>
            </a:r>
            <a:endParaRPr/>
          </a:p>
          <a:p>
            <a:pPr>
              <a:defRPr/>
            </a:pPr>
            <a:r>
              <a:rPr sz="4100">
                <a:latin typeface="Bahnschrift"/>
              </a:rPr>
              <a:t>Although our CNN model worked well, model improvement is recommended</a:t>
            </a:r>
            <a:endParaRPr/>
          </a:p>
          <a:p>
            <a:pPr>
              <a:defRPr/>
            </a:pPr>
            <a:r>
              <a:rPr sz="4100">
                <a:latin typeface="Bahnschrift"/>
              </a:rPr>
              <a:t>No big hurdles but usual questions cropping up and getting support</a:t>
            </a:r>
            <a:endParaRPr/>
          </a:p>
          <a:p>
            <a:pPr marL="0" indent="0">
              <a:buNone/>
              <a:defRPr/>
            </a:pPr>
            <a:endParaRPr>
              <a:latin typeface="Bahnschrift"/>
            </a:endParaRPr>
          </a:p>
          <a:p>
            <a:pPr marL="0" indent="0" algn="ctr">
              <a:buNone/>
              <a:defRPr/>
            </a:pPr>
            <a:r>
              <a:t>--------------------------------------</a:t>
            </a:r>
          </a:p>
          <a:p>
            <a:pPr marL="0" indent="0" algn="ctr">
              <a:buNone/>
              <a:defRPr/>
            </a:pPr>
            <a:r>
              <a:rPr>
                <a:latin typeface="Bahnschrift"/>
              </a:rPr>
              <a:t>Thank you</a:t>
            </a:r>
            <a:endParaRPr/>
          </a:p>
          <a:p>
            <a:pPr marL="0" indent="0" algn="ctr">
              <a:buNone/>
              <a:defRPr/>
            </a:pPr>
            <a:r>
              <a:rPr>
                <a:latin typeface="Bahnschrift"/>
              </a:rPr>
              <a:t>Vielen Dank</a:t>
            </a:r>
            <a:endParaRPr/>
          </a:p>
          <a:p>
            <a:pPr marL="0" indent="0" algn="ctr">
              <a:buNone/>
              <a:defRPr/>
            </a:pPr>
            <a:r>
              <a:rPr>
                <a:latin typeface="Bahnschrift"/>
              </a:rPr>
              <a:t>Merci</a:t>
            </a:r>
            <a:endParaRPr/>
          </a:p>
          <a:p>
            <a:pPr marL="0" indent="0" algn="ctr">
              <a:buNone/>
              <a:defRPr/>
            </a:pPr>
            <a:r>
              <a:rPr>
                <a:latin typeface="Bahnschrift"/>
              </a:rPr>
              <a:t>Bedankt</a:t>
            </a:r>
          </a:p>
        </p:txBody>
      </p:sp>
      <p:pic>
        <p:nvPicPr>
          <p:cNvPr id="202889306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66857" y="129883"/>
            <a:ext cx="1314912" cy="1314912"/>
          </a:xfrm>
          <a:prstGeom prst="rect">
            <a:avLst/>
          </a:prstGeom>
        </p:spPr>
      </p:pic>
      <p:pic>
        <p:nvPicPr>
          <p:cNvPr id="1435952450" name="Picture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23216" y="4752223"/>
            <a:ext cx="2462181" cy="1984205"/>
          </a:xfrm>
          <a:prstGeom prst="rect">
            <a:avLst/>
          </a:prstGeom>
        </p:spPr>
      </p:pic>
      <p:pic>
        <p:nvPicPr>
          <p:cNvPr id="8027766" name="Picture 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377526" y="4826014"/>
            <a:ext cx="2380817" cy="17573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397529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4000" b="1">
                <a:latin typeface="Bahnschrift"/>
              </a:rPr>
              <a:t>References/ links</a:t>
            </a:r>
            <a:endParaRPr/>
          </a:p>
        </p:txBody>
      </p:sp>
      <p:sp>
        <p:nvSpPr>
          <p:cNvPr id="144136835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229600" cy="47268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200" u="sng">
                <a:latin typeface="Bahnschrift"/>
                <a:hlinkClick r:id="rId3"/>
              </a:rPr>
              <a:t>https://www.gradio.app/</a:t>
            </a:r>
            <a:endParaRPr sz="2200">
              <a:latin typeface="Bahnschrift"/>
            </a:endParaRPr>
          </a:p>
          <a:p>
            <a:pPr>
              <a:defRPr/>
            </a:pPr>
            <a:r>
              <a:rPr lang="en-US" sz="2200" u="sng">
                <a:latin typeface="Bahnschrift"/>
                <a:hlinkClick r:id="rId4"/>
              </a:rPr>
              <a:t>https://huggingface.co/learn/computer-vision-course/unit2/cnns/vgg</a:t>
            </a:r>
            <a:endParaRPr sz="2200">
              <a:latin typeface="Bahnschrift"/>
            </a:endParaRPr>
          </a:p>
          <a:p>
            <a:pPr>
              <a:defRPr/>
            </a:pPr>
            <a:r>
              <a:rPr lang="en-US" sz="2200" u="sng">
                <a:latin typeface="Bahnschrift"/>
                <a:hlinkClick r:id="rId4"/>
              </a:rPr>
              <a:t>https://keras.io/api/callbacks/learning_rate_scheduler/</a:t>
            </a:r>
            <a:endParaRPr sz="2200">
              <a:latin typeface="Bahnschrift"/>
            </a:endParaRPr>
          </a:p>
          <a:p>
            <a:pPr>
              <a:defRPr/>
            </a:pPr>
            <a:r>
              <a:rPr lang="en-US" sz="2200" u="sng">
                <a:latin typeface="Bahnschrift"/>
                <a:hlinkClick r:id="rId5"/>
              </a:rPr>
              <a:t>https://keras.io/guides/serialization_and_saving/</a:t>
            </a:r>
            <a:endParaRPr sz="2200">
              <a:latin typeface="Bahnschrift"/>
            </a:endParaRPr>
          </a:p>
          <a:p>
            <a:pPr>
              <a:defRPr/>
            </a:pPr>
            <a:r>
              <a:rPr lang="en-US" sz="2200" u="sng">
                <a:latin typeface="Bahnschrift"/>
                <a:hlinkClick r:id="rId6"/>
              </a:rPr>
              <a:t>https://keras.io/api/callbacks/model_checkpoint/</a:t>
            </a:r>
            <a:endParaRPr sz="2200">
              <a:latin typeface="Bahnschrift"/>
            </a:endParaRPr>
          </a:p>
          <a:p>
            <a:pPr>
              <a:defRPr/>
            </a:pPr>
            <a:r>
              <a:rPr lang="en-US" sz="2200" u="sng">
                <a:latin typeface="Bahnschrift"/>
                <a:hlinkClick r:id="rId7"/>
              </a:rPr>
              <a:t>https://www.tensorflow.org/tutorials</a:t>
            </a:r>
            <a:endParaRPr sz="2200">
              <a:latin typeface="Bahnschrift"/>
            </a:endParaRPr>
          </a:p>
          <a:p>
            <a:pPr>
              <a:defRPr/>
            </a:pPr>
            <a:endParaRPr>
              <a:latin typeface="Bahnschrift"/>
            </a:endParaRPr>
          </a:p>
        </p:txBody>
      </p:sp>
      <p:pic>
        <p:nvPicPr>
          <p:cNvPr id="1223447223" name="Picture 3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7666857" y="129883"/>
            <a:ext cx="1314912" cy="13149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2002094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4000" b="1">
                <a:latin typeface="Bahnschrift"/>
              </a:rPr>
              <a:t>Evaluation Metrics</a:t>
            </a:r>
            <a:endParaRPr/>
          </a:p>
        </p:txBody>
      </p:sp>
      <p:sp>
        <p:nvSpPr>
          <p:cNvPr id="552049523" name="Content Placeholder 2"/>
          <p:cNvSpPr>
            <a:spLocks noGrp="1"/>
          </p:cNvSpPr>
          <p:nvPr>
            <p:ph idx="1"/>
          </p:nvPr>
        </p:nvSpPr>
        <p:spPr bwMode="auto">
          <a:xfrm>
            <a:off x="280223" y="2241758"/>
            <a:ext cx="3052913" cy="31045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2400">
                <a:latin typeface="Bahnschrift"/>
              </a:rPr>
              <a:t>CNN model with </a:t>
            </a:r>
            <a:r>
              <a:rPr sz="2400" b="1">
                <a:latin typeface="Bahnschrift"/>
              </a:rPr>
              <a:t>SGD</a:t>
            </a:r>
            <a:r>
              <a:rPr sz="2400">
                <a:latin typeface="Bahnschrift"/>
              </a:rPr>
              <a:t>:</a:t>
            </a:r>
            <a:endParaRPr/>
          </a:p>
          <a:p>
            <a:pPr>
              <a:defRPr/>
            </a:pPr>
            <a:r>
              <a:rPr sz="2400">
                <a:latin typeface="Bahnschrift"/>
              </a:rPr>
              <a:t>Accuracy: </a:t>
            </a:r>
            <a:r>
              <a:rPr lang="en-US" sz="2400">
                <a:latin typeface="Bahnschrift"/>
              </a:rPr>
              <a:t>0.7201</a:t>
            </a:r>
            <a:endParaRPr sz="2400">
              <a:latin typeface="Bahnschrift"/>
            </a:endParaRPr>
          </a:p>
          <a:p>
            <a:pPr>
              <a:defRPr/>
            </a:pPr>
            <a:r>
              <a:rPr sz="2400">
                <a:latin typeface="Bahnschrift"/>
              </a:rPr>
              <a:t>Precision: </a:t>
            </a:r>
            <a:r>
              <a:rPr lang="en-US" sz="2400">
                <a:latin typeface="Bahnschrift"/>
              </a:rPr>
              <a:t>0.7346</a:t>
            </a:r>
            <a:endParaRPr sz="2400">
              <a:latin typeface="Bahnschrift"/>
            </a:endParaRPr>
          </a:p>
          <a:p>
            <a:pPr>
              <a:defRPr/>
            </a:pPr>
            <a:r>
              <a:rPr sz="2400">
                <a:latin typeface="Bahnschrift"/>
              </a:rPr>
              <a:t>Recall: </a:t>
            </a:r>
            <a:r>
              <a:rPr lang="en-US" sz="2400">
                <a:latin typeface="Bahnschrift"/>
              </a:rPr>
              <a:t>0.7201</a:t>
            </a:r>
            <a:endParaRPr sz="2400">
              <a:latin typeface="Bahnschrift"/>
            </a:endParaRPr>
          </a:p>
          <a:p>
            <a:pPr>
              <a:defRPr/>
            </a:pPr>
            <a:r>
              <a:rPr sz="2400">
                <a:latin typeface="Bahnschrift"/>
              </a:rPr>
              <a:t>F1-score: </a:t>
            </a:r>
            <a:r>
              <a:rPr lang="en-US" sz="2400">
                <a:latin typeface="Bahnschrift"/>
              </a:rPr>
              <a:t>0.7174</a:t>
            </a:r>
            <a:endParaRPr sz="2400">
              <a:latin typeface="Bahnschrift"/>
            </a:endParaRPr>
          </a:p>
        </p:txBody>
      </p:sp>
      <p:pic>
        <p:nvPicPr>
          <p:cNvPr id="1577118849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66857" y="129883"/>
            <a:ext cx="1314912" cy="1314912"/>
          </a:xfrm>
          <a:prstGeom prst="rect">
            <a:avLst/>
          </a:prstGeom>
        </p:spPr>
      </p:pic>
      <p:pic>
        <p:nvPicPr>
          <p:cNvPr id="1662760398" name="Picture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045542" y="1939412"/>
            <a:ext cx="5781365" cy="33773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1519798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4000" b="1">
                <a:latin typeface="Bahnschrift"/>
              </a:rPr>
              <a:t>Evaluation Metrics</a:t>
            </a:r>
            <a:endParaRPr/>
          </a:p>
        </p:txBody>
      </p:sp>
      <p:sp>
        <p:nvSpPr>
          <p:cNvPr id="1112279481" name="Content Placeholder 2"/>
          <p:cNvSpPr>
            <a:spLocks noGrp="1"/>
          </p:cNvSpPr>
          <p:nvPr>
            <p:ph idx="1"/>
          </p:nvPr>
        </p:nvSpPr>
        <p:spPr bwMode="auto">
          <a:xfrm>
            <a:off x="272850" y="2462980"/>
            <a:ext cx="3126658" cy="28906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2400">
                <a:latin typeface="Bahnschrift"/>
              </a:rPr>
              <a:t>Confusion matrix for class-wise performance- SGD model</a:t>
            </a:r>
            <a:endParaRPr/>
          </a:p>
        </p:txBody>
      </p:sp>
      <p:pic>
        <p:nvPicPr>
          <p:cNvPr id="515825122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66857" y="129883"/>
            <a:ext cx="1314912" cy="1314912"/>
          </a:xfrm>
          <a:prstGeom prst="rect">
            <a:avLst/>
          </a:prstGeom>
        </p:spPr>
      </p:pic>
      <p:pic>
        <p:nvPicPr>
          <p:cNvPr id="2123677007" name="Picture 6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291839" y="1627357"/>
            <a:ext cx="5594065" cy="4271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6332773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4000" b="1">
                <a:latin typeface="Bahnschrift"/>
              </a:rPr>
              <a:t>Project  Overview</a:t>
            </a:r>
            <a:endParaRPr/>
          </a:p>
        </p:txBody>
      </p:sp>
      <p:sp>
        <p:nvSpPr>
          <p:cNvPr id="2024117983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GB" sz="2400" u="sng" dirty="0">
                <a:latin typeface="Bahnschrift"/>
              </a:rPr>
              <a:t>PURPOSE : </a:t>
            </a:r>
          </a:p>
          <a:p>
            <a:pPr algn="just">
              <a:defRPr/>
            </a:pPr>
            <a:r>
              <a:rPr sz="2400" dirty="0">
                <a:latin typeface="Bahnschrift"/>
              </a:rPr>
              <a:t>Building a</a:t>
            </a:r>
            <a:r>
              <a:rPr sz="2400" b="1" dirty="0">
                <a:latin typeface="Bahnschrift"/>
              </a:rPr>
              <a:t> </a:t>
            </a:r>
            <a:r>
              <a:rPr lang="en-US" sz="2600" b="1" dirty="0">
                <a:latin typeface="Bahnschrift"/>
              </a:rPr>
              <a:t>Convolutional Neural Network</a:t>
            </a:r>
            <a:r>
              <a:rPr lang="en-US" sz="2400" dirty="0">
                <a:latin typeface="Bahnschrift"/>
              </a:rPr>
              <a:t> </a:t>
            </a:r>
            <a:r>
              <a:rPr sz="2400" dirty="0">
                <a:latin typeface="Bahnschrift"/>
              </a:rPr>
              <a:t>(CNN) to classify </a:t>
            </a:r>
            <a:r>
              <a:rPr sz="2600" b="1" dirty="0">
                <a:latin typeface="Bahnschrift"/>
              </a:rPr>
              <a:t>CIFAR-10 images</a:t>
            </a:r>
            <a:endParaRPr sz="2400" dirty="0"/>
          </a:p>
          <a:p>
            <a:pPr algn="just">
              <a:defRPr/>
            </a:pPr>
            <a:r>
              <a:rPr sz="2400" dirty="0">
                <a:latin typeface="Bahnschrift"/>
              </a:rPr>
              <a:t>Using evaluation metrics to assess performance</a:t>
            </a:r>
            <a:endParaRPr sz="2400" dirty="0"/>
          </a:p>
          <a:p>
            <a:pPr algn="just">
              <a:defRPr/>
            </a:pPr>
            <a:r>
              <a:rPr lang="en-US" sz="2400" dirty="0">
                <a:latin typeface="Bahnschrift"/>
              </a:rPr>
              <a:t>Exploring transfer learning using </a:t>
            </a:r>
            <a:r>
              <a:rPr lang="en-US" sz="2600" b="1" dirty="0">
                <a:latin typeface="Bahnschrift"/>
              </a:rPr>
              <a:t>VGG16</a:t>
            </a:r>
            <a:endParaRPr sz="2600" b="1" dirty="0">
              <a:latin typeface="Bahnschrift"/>
            </a:endParaRPr>
          </a:p>
          <a:p>
            <a:pPr algn="just">
              <a:defRPr/>
            </a:pPr>
            <a:r>
              <a:rPr sz="2400" dirty="0">
                <a:latin typeface="Bahnschrift"/>
              </a:rPr>
              <a:t>App deployment for image classification</a:t>
            </a:r>
            <a:endParaRPr lang="en-GB" sz="2400" dirty="0">
              <a:latin typeface="Bahnschrift"/>
            </a:endParaRPr>
          </a:p>
          <a:p>
            <a:pPr algn="just">
              <a:defRPr/>
            </a:pPr>
            <a:endParaRPr lang="en-GB" sz="2400" dirty="0">
              <a:latin typeface="Bahnschrift"/>
            </a:endParaRPr>
          </a:p>
          <a:p>
            <a:pPr marL="0" indent="0" algn="just">
              <a:buNone/>
              <a:defRPr/>
            </a:pPr>
            <a:r>
              <a:rPr lang="en-GB" sz="2400" u="sng" dirty="0">
                <a:latin typeface="Bahnschrift"/>
              </a:rPr>
              <a:t>DATASET : </a:t>
            </a:r>
          </a:p>
          <a:p>
            <a:pPr algn="just">
              <a:defRPr/>
            </a:pPr>
            <a:r>
              <a:rPr lang="en-GB" sz="2400" dirty="0">
                <a:latin typeface="Bahnschrift"/>
              </a:rPr>
              <a:t>60,000 images (32x32)</a:t>
            </a:r>
          </a:p>
          <a:p>
            <a:pPr algn="just">
              <a:defRPr/>
            </a:pPr>
            <a:r>
              <a:rPr lang="en-GB" sz="2400" dirty="0">
                <a:latin typeface="Bahnschrift"/>
              </a:rPr>
              <a:t>10 classes: Airplane, Automobile, Bird, Cat, Deer, Dog, Frog, Horse, Ship, Truck</a:t>
            </a:r>
          </a:p>
          <a:p>
            <a:pPr marL="0" indent="0" algn="just">
              <a:buNone/>
              <a:defRPr/>
            </a:pPr>
            <a:endParaRPr dirty="0">
              <a:latin typeface="Bahnschrift"/>
            </a:endParaRPr>
          </a:p>
        </p:txBody>
      </p:sp>
      <p:pic>
        <p:nvPicPr>
          <p:cNvPr id="126019392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66857" y="129883"/>
            <a:ext cx="1314912" cy="13149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1391400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4000" b="1">
                <a:latin typeface="Bahnschrift"/>
              </a:rPr>
              <a:t>Objective/ T</a:t>
            </a:r>
            <a:r>
              <a:rPr lang="en-US" sz="4000" b="1">
                <a:latin typeface="Bahnschrift"/>
              </a:rPr>
              <a:t>ask</a:t>
            </a:r>
            <a:endParaRPr sz="4000" b="1">
              <a:latin typeface="Bahnschrift"/>
            </a:endParaRPr>
          </a:p>
        </p:txBody>
      </p:sp>
      <p:sp>
        <p:nvSpPr>
          <p:cNvPr id="1079386266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2514601"/>
            <a:ext cx="8229600" cy="1828800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dirty="0">
                <a:latin typeface="Bahnschrift"/>
              </a:rPr>
              <a:t>To build a </a:t>
            </a:r>
            <a:r>
              <a:rPr lang="en-US" sz="3600" b="1" dirty="0">
                <a:latin typeface="Bahnschrift"/>
              </a:rPr>
              <a:t>CNN model to classify images </a:t>
            </a:r>
            <a:r>
              <a:rPr lang="en-US" dirty="0">
                <a:latin typeface="Bahnschrift"/>
              </a:rPr>
              <a:t>from a given dataset into predefined categories</a:t>
            </a:r>
            <a:r>
              <a:rPr dirty="0">
                <a:latin typeface="Bahnschrift"/>
              </a:rPr>
              <a:t> or </a:t>
            </a:r>
            <a:r>
              <a:rPr lang="en-US" dirty="0">
                <a:latin typeface="Bahnschrift"/>
              </a:rPr>
              <a:t>classes</a:t>
            </a:r>
            <a:endParaRPr dirty="0">
              <a:latin typeface="Bahnschrift"/>
            </a:endParaRPr>
          </a:p>
        </p:txBody>
      </p:sp>
      <p:pic>
        <p:nvPicPr>
          <p:cNvPr id="79468874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66857" y="129883"/>
            <a:ext cx="1314912" cy="13149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750106" name="Title 1"/>
          <p:cNvSpPr>
            <a:spLocks noGrp="1"/>
          </p:cNvSpPr>
          <p:nvPr>
            <p:ph type="title"/>
          </p:nvPr>
        </p:nvSpPr>
        <p:spPr bwMode="auto">
          <a:xfrm>
            <a:off x="0" y="215839"/>
            <a:ext cx="738464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4000" b="1" dirty="0">
                <a:latin typeface="Bahnschrift"/>
              </a:rPr>
              <a:t>Data Preprocessing</a:t>
            </a:r>
            <a:endParaRPr dirty="0"/>
          </a:p>
        </p:txBody>
      </p:sp>
      <p:pic>
        <p:nvPicPr>
          <p:cNvPr id="170566350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66857" y="129883"/>
            <a:ext cx="1314912" cy="131491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E14DE2C-CA9B-FA4C-997E-692E65E326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907" t="1689" b="1"/>
          <a:stretch>
            <a:fillRect/>
          </a:stretch>
        </p:blipFill>
        <p:spPr>
          <a:xfrm>
            <a:off x="2129742" y="1444795"/>
            <a:ext cx="3334479" cy="50011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5E4BB0-38CB-32DC-7A05-E7391DE158A5}"/>
              </a:ext>
            </a:extLst>
          </p:cNvPr>
          <p:cNvSpPr/>
          <p:nvPr/>
        </p:nvSpPr>
        <p:spPr bwMode="auto">
          <a:xfrm>
            <a:off x="2407534" y="2222339"/>
            <a:ext cx="2766350" cy="279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Normalize Pixel Values</a:t>
            </a:r>
            <a:endParaRPr lang="fr-F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62A728-B285-90DE-BE64-91B37022354A}"/>
              </a:ext>
            </a:extLst>
          </p:cNvPr>
          <p:cNvSpPr/>
          <p:nvPr/>
        </p:nvSpPr>
        <p:spPr bwMode="auto">
          <a:xfrm>
            <a:off x="2291787" y="4687747"/>
            <a:ext cx="1620456" cy="279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9461284" name="Title 1"/>
          <p:cNvSpPr>
            <a:spLocks noGrp="1"/>
          </p:cNvSpPr>
          <p:nvPr>
            <p:ph type="title"/>
          </p:nvPr>
        </p:nvSpPr>
        <p:spPr bwMode="auto">
          <a:xfrm>
            <a:off x="353028" y="482981"/>
            <a:ext cx="31888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sz="4000" b="1" dirty="0">
                <a:latin typeface="Bahnschrift"/>
              </a:rPr>
              <a:t>Model Architecture</a:t>
            </a:r>
            <a:endParaRPr dirty="0"/>
          </a:p>
        </p:txBody>
      </p:sp>
      <p:sp>
        <p:nvSpPr>
          <p:cNvPr id="1739703067" name="Content Placeholder 2"/>
          <p:cNvSpPr>
            <a:spLocks noGrp="1"/>
          </p:cNvSpPr>
          <p:nvPr>
            <p:ph idx="1"/>
          </p:nvPr>
        </p:nvSpPr>
        <p:spPr bwMode="auto">
          <a:xfrm>
            <a:off x="231108" y="1849057"/>
            <a:ext cx="4340892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lang="en-GB" sz="1800" dirty="0">
                <a:latin typeface="Bahnschrift"/>
              </a:rPr>
              <a:t>Created CNN model with </a:t>
            </a:r>
            <a:r>
              <a:rPr lang="en-GB" sz="1800" dirty="0" err="1">
                <a:latin typeface="Bahnschrift"/>
              </a:rPr>
              <a:t>keras</a:t>
            </a:r>
            <a:r>
              <a:rPr lang="en-GB" sz="1800" dirty="0">
                <a:latin typeface="Bahnschrift"/>
              </a:rPr>
              <a:t> from </a:t>
            </a:r>
            <a:r>
              <a:rPr lang="en-GB" sz="1800" dirty="0" err="1">
                <a:latin typeface="Bahnschrift"/>
              </a:rPr>
              <a:t>Tensorflow</a:t>
            </a:r>
            <a:r>
              <a:rPr lang="en-GB" sz="1800" dirty="0">
                <a:latin typeface="Bahnschrift"/>
              </a:rPr>
              <a:t> using </a:t>
            </a:r>
            <a:r>
              <a:rPr sz="1800" dirty="0">
                <a:latin typeface="Bahnschrift"/>
              </a:rPr>
              <a:t>sequential method:</a:t>
            </a:r>
          </a:p>
          <a:p>
            <a:pPr marL="342900" lvl="1" indent="-342900">
              <a:buFont typeface="Arial"/>
              <a:buChar char="•"/>
              <a:defRPr/>
            </a:pPr>
            <a:r>
              <a:rPr sz="1800" dirty="0">
                <a:latin typeface="Bahnschrift"/>
              </a:rPr>
              <a:t>Conv2D  </a:t>
            </a:r>
          </a:p>
          <a:p>
            <a:pPr marL="342900" lvl="1" indent="-342900">
              <a:buFont typeface="Arial"/>
              <a:buChar char="•"/>
              <a:defRPr/>
            </a:pPr>
            <a:r>
              <a:rPr sz="1800" dirty="0" err="1">
                <a:latin typeface="Bahnschrift"/>
              </a:rPr>
              <a:t>MaxPooling</a:t>
            </a:r>
            <a:r>
              <a:rPr sz="1800" dirty="0">
                <a:latin typeface="Bahnschrift"/>
              </a:rPr>
              <a:t> layers</a:t>
            </a:r>
          </a:p>
          <a:p>
            <a:pPr marL="342900" lvl="1" indent="-342900">
              <a:buFont typeface="Arial"/>
              <a:buChar char="•"/>
              <a:defRPr/>
            </a:pPr>
            <a:r>
              <a:rPr sz="1800" dirty="0">
                <a:latin typeface="Bahnschrift"/>
              </a:rPr>
              <a:t>Dropout to reduce overfitting</a:t>
            </a:r>
          </a:p>
          <a:p>
            <a:pPr marL="342900" lvl="1" indent="-342900">
              <a:buFont typeface="Arial"/>
              <a:buChar char="•"/>
              <a:defRPr/>
            </a:pPr>
            <a:r>
              <a:rPr lang="en-US" sz="1800" dirty="0">
                <a:latin typeface="Bahnschrift"/>
              </a:rPr>
              <a:t>Flatten &amp; </a:t>
            </a:r>
            <a:r>
              <a:rPr lang="en-US" sz="1800" dirty="0" err="1">
                <a:latin typeface="Bahnschrift"/>
              </a:rPr>
              <a:t>BatchNormalization</a:t>
            </a:r>
            <a:endParaRPr sz="1800" dirty="0">
              <a:latin typeface="Bahnschrift"/>
            </a:endParaRPr>
          </a:p>
          <a:p>
            <a:pPr marL="342900" lvl="1" indent="-342900">
              <a:buFont typeface="Arial"/>
              <a:buChar char="•"/>
              <a:defRPr/>
            </a:pPr>
            <a:r>
              <a:rPr sz="1800" dirty="0">
                <a:latin typeface="Bahnschrift"/>
              </a:rPr>
              <a:t>Dense layers with </a:t>
            </a:r>
            <a:r>
              <a:rPr sz="1800" dirty="0" err="1">
                <a:latin typeface="Bahnschrift"/>
              </a:rPr>
              <a:t>softmax</a:t>
            </a:r>
            <a:r>
              <a:rPr sz="1800" dirty="0">
                <a:latin typeface="Bahnschrift"/>
              </a:rPr>
              <a:t> for classification</a:t>
            </a:r>
          </a:p>
          <a:p>
            <a:pPr marL="342900" lvl="1" indent="-342900">
              <a:buFont typeface="Arial"/>
              <a:buChar char="•"/>
              <a:defRPr/>
            </a:pPr>
            <a:r>
              <a:rPr sz="1800" dirty="0">
                <a:latin typeface="Bahnschrift"/>
              </a:rPr>
              <a:t>Optimization of CNN model</a:t>
            </a:r>
          </a:p>
          <a:p>
            <a:pPr marL="342900" lvl="1" indent="-342900">
              <a:buFont typeface="Arial"/>
              <a:buChar char="•"/>
              <a:defRPr/>
            </a:pPr>
            <a:r>
              <a:rPr sz="1800" dirty="0">
                <a:latin typeface="Bahnschrift"/>
              </a:rPr>
              <a:t>Before training, we compiled the model</a:t>
            </a:r>
          </a:p>
        </p:txBody>
      </p:sp>
      <p:pic>
        <p:nvPicPr>
          <p:cNvPr id="1786398528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66857" y="129882"/>
            <a:ext cx="1314911" cy="1314911"/>
          </a:xfrm>
          <a:prstGeom prst="rect">
            <a:avLst/>
          </a:prstGeom>
        </p:spPr>
      </p:pic>
      <p:sp>
        <p:nvSpPr>
          <p:cNvPr id="1992406428" name="Content Placeholder 2"/>
          <p:cNvSpPr>
            <a:spLocks noGrp="1"/>
          </p:cNvSpPr>
          <p:nvPr/>
        </p:nvSpPr>
        <p:spPr bwMode="auto">
          <a:xfrm>
            <a:off x="4811230" y="1849057"/>
            <a:ext cx="3789000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342900" indent="-342900" algn="l" defTabSz="457200" rtl="0">
              <a:spcBef>
                <a:spcPts val="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>
              <a:spcBef>
                <a:spcPts val="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1800" dirty="0">
                <a:latin typeface="Bahnschrift"/>
              </a:rPr>
              <a:t>Experimented with different optimizers</a:t>
            </a:r>
            <a:endParaRPr sz="1800" dirty="0"/>
          </a:p>
          <a:p>
            <a:pPr>
              <a:defRPr/>
            </a:pPr>
            <a:r>
              <a:rPr sz="1800" dirty="0">
                <a:latin typeface="Bahnschrift"/>
              </a:rPr>
              <a:t>Optimizers: Adam </a:t>
            </a:r>
            <a:r>
              <a:rPr sz="1800" dirty="0">
                <a:solidFill>
                  <a:schemeClr val="accent2"/>
                </a:solidFill>
                <a:latin typeface="Bahnschrift"/>
              </a:rPr>
              <a:t>*</a:t>
            </a:r>
            <a:r>
              <a:rPr sz="1800" dirty="0">
                <a:latin typeface="Bahnschrift"/>
              </a:rPr>
              <a:t> &amp; SGD</a:t>
            </a:r>
            <a:endParaRPr sz="1800" dirty="0"/>
          </a:p>
          <a:p>
            <a:pPr>
              <a:defRPr/>
            </a:pPr>
            <a:r>
              <a:rPr sz="1800" dirty="0">
                <a:latin typeface="Bahnschrift"/>
              </a:rPr>
              <a:t>Loss: Categorical </a:t>
            </a:r>
            <a:r>
              <a:rPr sz="1800" dirty="0" err="1">
                <a:latin typeface="Bahnschrift"/>
              </a:rPr>
              <a:t>Crossentropy</a:t>
            </a:r>
            <a:endParaRPr sz="1800" dirty="0">
              <a:latin typeface="Bahnschrift"/>
            </a:endParaRPr>
          </a:p>
          <a:p>
            <a:pPr>
              <a:defRPr/>
            </a:pPr>
            <a:r>
              <a:rPr sz="1800" dirty="0" err="1">
                <a:latin typeface="Bahnschrift"/>
              </a:rPr>
              <a:t>EarlyStopping</a:t>
            </a:r>
            <a:r>
              <a:rPr sz="1800" dirty="0">
                <a:latin typeface="Bahnschrift"/>
              </a:rPr>
              <a:t> used to reduce overfitting</a:t>
            </a:r>
            <a:endParaRPr sz="1800" dirty="0"/>
          </a:p>
          <a:p>
            <a:pPr>
              <a:defRPr/>
            </a:pPr>
            <a:r>
              <a:rPr sz="1800" dirty="0">
                <a:latin typeface="Bahnschrift"/>
              </a:rPr>
              <a:t>Epochs (10 + 5) for fine-tuning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212B1-748A-ED73-0B45-E3F7499BE1C6}"/>
              </a:ext>
            </a:extLst>
          </p:cNvPr>
          <p:cNvSpPr txBox="1">
            <a:spLocks/>
          </p:cNvSpPr>
          <p:nvPr/>
        </p:nvSpPr>
        <p:spPr bwMode="auto">
          <a:xfrm>
            <a:off x="4811230" y="474304"/>
            <a:ext cx="318882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4000" b="1" dirty="0">
                <a:latin typeface="Bahnschrift"/>
              </a:rPr>
              <a:t> Model Training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172576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4000" b="1">
                <a:latin typeface="Bahnschrift"/>
              </a:rPr>
              <a:t>Evaluation Metrics</a:t>
            </a:r>
            <a:endParaRPr/>
          </a:p>
        </p:txBody>
      </p:sp>
      <p:sp>
        <p:nvSpPr>
          <p:cNvPr id="115955724" name="Content Placeholder 2"/>
          <p:cNvSpPr>
            <a:spLocks noGrp="1"/>
          </p:cNvSpPr>
          <p:nvPr>
            <p:ph idx="1"/>
          </p:nvPr>
        </p:nvSpPr>
        <p:spPr bwMode="auto">
          <a:xfrm>
            <a:off x="-185195" y="5514591"/>
            <a:ext cx="3030790" cy="31266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1600" dirty="0">
                <a:latin typeface="Bahnschrift"/>
              </a:rPr>
              <a:t>W</a:t>
            </a:r>
            <a:r>
              <a:rPr sz="1600" dirty="0" err="1">
                <a:latin typeface="Bahnschrift"/>
              </a:rPr>
              <a:t>ith</a:t>
            </a:r>
            <a:r>
              <a:rPr sz="1600" dirty="0">
                <a:latin typeface="Bahnschrift"/>
              </a:rPr>
              <a:t> </a:t>
            </a:r>
            <a:r>
              <a:rPr lang="en-GB" sz="1600" b="1" dirty="0">
                <a:latin typeface="Bahnschrift"/>
              </a:rPr>
              <a:t>A</a:t>
            </a:r>
            <a:r>
              <a:rPr sz="1600" b="1" dirty="0">
                <a:latin typeface="Bahnschrift"/>
              </a:rPr>
              <a:t>dam</a:t>
            </a:r>
            <a:r>
              <a:rPr lang="en-GB" sz="1600" b="1" dirty="0">
                <a:latin typeface="Bahnschrift"/>
              </a:rPr>
              <a:t> Optimizer</a:t>
            </a:r>
            <a:r>
              <a:rPr sz="1600" dirty="0">
                <a:latin typeface="Bahnschrift"/>
              </a:rPr>
              <a:t>:</a:t>
            </a:r>
            <a:endParaRPr sz="1600" dirty="0"/>
          </a:p>
          <a:p>
            <a:pPr>
              <a:defRPr/>
            </a:pPr>
            <a:r>
              <a:rPr sz="1600" dirty="0">
                <a:latin typeface="Bahnschrift"/>
              </a:rPr>
              <a:t>Accuracy: </a:t>
            </a:r>
            <a:r>
              <a:rPr lang="en-US" sz="1600" dirty="0">
                <a:latin typeface="Bahnschrift"/>
              </a:rPr>
              <a:t>0.8076</a:t>
            </a:r>
            <a:endParaRPr sz="1600" dirty="0">
              <a:latin typeface="Bahnschrift"/>
            </a:endParaRPr>
          </a:p>
          <a:p>
            <a:pPr>
              <a:defRPr/>
            </a:pPr>
            <a:r>
              <a:rPr sz="1600" dirty="0">
                <a:latin typeface="Bahnschrift"/>
              </a:rPr>
              <a:t>Precision: </a:t>
            </a:r>
            <a:r>
              <a:rPr lang="en-US" sz="1600" dirty="0">
                <a:latin typeface="Bahnschrift"/>
              </a:rPr>
              <a:t>0.8100</a:t>
            </a:r>
            <a:endParaRPr sz="1600" dirty="0">
              <a:latin typeface="Bahnschrift"/>
            </a:endParaRPr>
          </a:p>
          <a:p>
            <a:pPr>
              <a:defRPr/>
            </a:pPr>
            <a:r>
              <a:rPr sz="1600" dirty="0">
                <a:latin typeface="Bahnschrift"/>
              </a:rPr>
              <a:t>Recall: </a:t>
            </a:r>
            <a:r>
              <a:rPr lang="en-US" sz="1600" dirty="0">
                <a:latin typeface="Bahnschrift"/>
              </a:rPr>
              <a:t>0.8076</a:t>
            </a:r>
            <a:endParaRPr sz="1600" dirty="0">
              <a:latin typeface="Bahnschrift"/>
            </a:endParaRPr>
          </a:p>
          <a:p>
            <a:pPr>
              <a:defRPr/>
            </a:pPr>
            <a:r>
              <a:rPr sz="1600" dirty="0">
                <a:latin typeface="Bahnschrift"/>
              </a:rPr>
              <a:t>F1-score: </a:t>
            </a:r>
            <a:r>
              <a:rPr lang="en-US" sz="1600" dirty="0">
                <a:latin typeface="Bahnschrift"/>
              </a:rPr>
              <a:t>0.8076</a:t>
            </a:r>
            <a:endParaRPr sz="1600" dirty="0">
              <a:latin typeface="Bahnschrift"/>
            </a:endParaRPr>
          </a:p>
        </p:txBody>
      </p:sp>
      <p:pic>
        <p:nvPicPr>
          <p:cNvPr id="1012122955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66857" y="129883"/>
            <a:ext cx="1314912" cy="1314912"/>
          </a:xfrm>
          <a:prstGeom prst="rect">
            <a:avLst/>
          </a:prstGeom>
        </p:spPr>
      </p:pic>
      <p:pic>
        <p:nvPicPr>
          <p:cNvPr id="2049750958" name="Picture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178257" y="1148455"/>
            <a:ext cx="6787486" cy="42337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6821236" name="Title 1"/>
          <p:cNvSpPr>
            <a:spLocks noGrp="1"/>
          </p:cNvSpPr>
          <p:nvPr>
            <p:ph type="title"/>
          </p:nvPr>
        </p:nvSpPr>
        <p:spPr bwMode="auto">
          <a:xfrm>
            <a:off x="94713" y="215839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4000" b="1" dirty="0">
                <a:latin typeface="Bahnschrift"/>
              </a:rPr>
              <a:t>Confusion Matrix</a:t>
            </a:r>
            <a:endParaRPr dirty="0"/>
          </a:p>
        </p:txBody>
      </p:sp>
      <p:pic>
        <p:nvPicPr>
          <p:cNvPr id="646008570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66857" y="129883"/>
            <a:ext cx="1314912" cy="1314912"/>
          </a:xfrm>
          <a:prstGeom prst="rect">
            <a:avLst/>
          </a:prstGeom>
        </p:spPr>
      </p:pic>
      <p:pic>
        <p:nvPicPr>
          <p:cNvPr id="1215463574" name="Picture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64176" y="1562393"/>
            <a:ext cx="6615648" cy="49177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1353388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4000" b="1">
                <a:latin typeface="Bahnschrift"/>
              </a:rPr>
              <a:t>Misclassifications</a:t>
            </a:r>
            <a:endParaRPr/>
          </a:p>
        </p:txBody>
      </p:sp>
      <p:sp>
        <p:nvSpPr>
          <p:cNvPr id="826061193" name="Content Placeholder 2"/>
          <p:cNvSpPr>
            <a:spLocks noGrp="1"/>
          </p:cNvSpPr>
          <p:nvPr>
            <p:ph idx="1"/>
          </p:nvPr>
        </p:nvSpPr>
        <p:spPr bwMode="auto">
          <a:xfrm>
            <a:off x="106786" y="2250286"/>
            <a:ext cx="2700857" cy="268190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sz="2400" dirty="0">
                <a:latin typeface="Bahnschrift"/>
              </a:rPr>
              <a:t>Visualized wrong predictions</a:t>
            </a:r>
            <a:endParaRPr dirty="0"/>
          </a:p>
          <a:p>
            <a:pPr>
              <a:defRPr/>
            </a:pPr>
            <a:r>
              <a:rPr sz="2400" dirty="0">
                <a:latin typeface="Bahnschrift"/>
              </a:rPr>
              <a:t>Most confusion: cat vs dog, cat vs automobile, etc..</a:t>
            </a:r>
            <a:endParaRPr dirty="0"/>
          </a:p>
        </p:txBody>
      </p:sp>
      <p:pic>
        <p:nvPicPr>
          <p:cNvPr id="1061914700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66857" y="129883"/>
            <a:ext cx="1314912" cy="1314912"/>
          </a:xfrm>
          <a:prstGeom prst="rect">
            <a:avLst/>
          </a:prstGeom>
        </p:spPr>
      </p:pic>
      <p:pic>
        <p:nvPicPr>
          <p:cNvPr id="1372447764" name="Picture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483510" y="1630924"/>
            <a:ext cx="3098481" cy="2287075"/>
          </a:xfrm>
          <a:prstGeom prst="rect">
            <a:avLst/>
          </a:prstGeom>
        </p:spPr>
      </p:pic>
      <p:pic>
        <p:nvPicPr>
          <p:cNvPr id="433652564" name="Picture 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28287" y="3796383"/>
            <a:ext cx="2889541" cy="2238046"/>
          </a:xfrm>
          <a:prstGeom prst="rect">
            <a:avLst/>
          </a:prstGeom>
        </p:spPr>
      </p:pic>
      <p:pic>
        <p:nvPicPr>
          <p:cNvPr id="1199590882" name="Picture 9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772533" y="2020529"/>
            <a:ext cx="2264681" cy="2287075"/>
          </a:xfrm>
          <a:prstGeom prst="rect">
            <a:avLst/>
          </a:prstGeom>
        </p:spPr>
      </p:pic>
      <p:pic>
        <p:nvPicPr>
          <p:cNvPr id="708941189" name="Picture 11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942221" y="4427367"/>
            <a:ext cx="3039548" cy="2234384"/>
          </a:xfrm>
          <a:prstGeom prst="rect">
            <a:avLst/>
          </a:prstGeom>
        </p:spPr>
      </p:pic>
      <p:pic>
        <p:nvPicPr>
          <p:cNvPr id="916535116" name="Picture 13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177113" y="1474290"/>
            <a:ext cx="2462181" cy="1984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6868093" name="Title 1"/>
          <p:cNvSpPr>
            <a:spLocks noGrp="1"/>
          </p:cNvSpPr>
          <p:nvPr>
            <p:ph type="title"/>
          </p:nvPr>
        </p:nvSpPr>
        <p:spPr bwMode="auto">
          <a:xfrm>
            <a:off x="457200" y="334330"/>
            <a:ext cx="701285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b="1">
                <a:latin typeface="Bahnschrift"/>
              </a:rPr>
              <a:t>Transfer Learning with VGG16</a:t>
            </a:r>
            <a:endParaRPr/>
          </a:p>
        </p:txBody>
      </p:sp>
      <p:sp>
        <p:nvSpPr>
          <p:cNvPr id="115946302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Bahnschrift"/>
              </a:rPr>
              <a:t>Resize to 224x224 (for VGG16)</a:t>
            </a:r>
            <a:endParaRPr>
              <a:latin typeface="Bahnschrift"/>
            </a:endParaRPr>
          </a:p>
          <a:p>
            <a:pPr>
              <a:defRPr/>
            </a:pPr>
            <a:r>
              <a:rPr>
                <a:latin typeface="Bahnschrift"/>
              </a:rPr>
              <a:t>Load VGG16 without top layer</a:t>
            </a:r>
            <a:endParaRPr/>
          </a:p>
          <a:p>
            <a:pPr>
              <a:defRPr/>
            </a:pPr>
            <a:r>
              <a:rPr>
                <a:latin typeface="Bahnschrift"/>
              </a:rPr>
              <a:t>Add custom classifier</a:t>
            </a:r>
            <a:endParaRPr/>
          </a:p>
          <a:p>
            <a:pPr>
              <a:defRPr/>
            </a:pPr>
            <a:r>
              <a:rPr>
                <a:latin typeface="Bahnschrift"/>
              </a:rPr>
              <a:t>Freeze base model</a:t>
            </a:r>
            <a:endParaRPr/>
          </a:p>
          <a:p>
            <a:pPr>
              <a:defRPr/>
            </a:pPr>
            <a:r>
              <a:rPr>
                <a:latin typeface="Bahnschrift"/>
              </a:rPr>
              <a:t>Fine-tune final layers</a:t>
            </a:r>
            <a:endParaRPr/>
          </a:p>
        </p:txBody>
      </p:sp>
      <p:pic>
        <p:nvPicPr>
          <p:cNvPr id="421810409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66857" y="129883"/>
            <a:ext cx="1314912" cy="13149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445</Words>
  <Application>Microsoft Office PowerPoint</Application>
  <PresentationFormat>Affichage à l'écran (4:3)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Bahnschrift</vt:lpstr>
      <vt:lpstr>Calibri</vt:lpstr>
      <vt:lpstr>Office Theme</vt:lpstr>
      <vt:lpstr>Project 1   Deep Learning: Image Classification with CNN</vt:lpstr>
      <vt:lpstr>Project  Overview</vt:lpstr>
      <vt:lpstr>Objective/ Task</vt:lpstr>
      <vt:lpstr>Data Preprocessing</vt:lpstr>
      <vt:lpstr>Model Architecture</vt:lpstr>
      <vt:lpstr>Evaluation Metrics</vt:lpstr>
      <vt:lpstr>Confusion Matrix</vt:lpstr>
      <vt:lpstr>Misclassifications</vt:lpstr>
      <vt:lpstr>Transfer Learning with VGG16</vt:lpstr>
      <vt:lpstr>Model deployment</vt:lpstr>
      <vt:lpstr>Conclusion</vt:lpstr>
      <vt:lpstr>References/ links</vt:lpstr>
      <vt:lpstr>Evaluation Metrics</vt:lpstr>
      <vt:lpstr>Evaluation Metrics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with CNN and Transfer Learning</dc:title>
  <dc:subject/>
  <dc:creator>User</dc:creator>
  <cp:keywords/>
  <dc:description>generated using python-pptx</dc:description>
  <cp:lastModifiedBy>Katy Diarra</cp:lastModifiedBy>
  <cp:revision>126</cp:revision>
  <dcterms:created xsi:type="dcterms:W3CDTF">2013-01-27T09:14:16Z</dcterms:created>
  <dcterms:modified xsi:type="dcterms:W3CDTF">2025-08-08T12:21:19Z</dcterms:modified>
  <cp:category/>
</cp:coreProperties>
</file>