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embeddedFontLst>
    <p:embeddedFont>
      <p:font typeface="Arial Black"/>
      <p:regular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8EB422-8A42-4473-ADE1-3F58E8521CE6}">
  <a:tblStyle styleId="{B78EB422-8A42-4473-ADE1-3F58E8521C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alBlack-regular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owerusersoftwares.com/" TargetMode="External"/><Relationship Id="rId3" Type="http://schemas.openxmlformats.org/officeDocument/2006/relationships/hyperlink" Target="https://www.powerusersoftwares.com/terms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powerusersoftwares.com/" TargetMode="External"/><Relationship Id="rId3" Type="http://schemas.openxmlformats.org/officeDocument/2006/relationships/hyperlink" Target="https://www.powerusersoftwares.com/terms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a05734410_0_4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37a05734410_0_4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Esta plantilla fue insertada desde Power-user, el complemento de productividad para PowerPoint, Excel y Word. Instala Power-user para acceder a miles de plantillas, íconos, mapas, diagramas y gráficos con Power-user.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Visita </a:t>
            </a:r>
            <a:r>
              <a:rPr lang="es-ES" u="sng">
                <a:solidFill>
                  <a:schemeClr val="hlink"/>
                </a:solidFill>
                <a:hlinkClick r:id="rId2"/>
              </a:rPr>
              <a:t>https://www.powerusersoftwares.com/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©Power-user SAS, términos de licencia: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https://www.powerusersoftwares.com/terms</a:t>
            </a:r>
            <a:endParaRPr/>
          </a:p>
        </p:txBody>
      </p:sp>
      <p:sp>
        <p:nvSpPr>
          <p:cNvPr id="396" name="Google Shape;396;g37a05734410_0_4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7a05734410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37a05734410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7a05734410_0_7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37a05734410_0_7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Esta plantilla fue insertada desde Power-user, el complemento de productividad para PowerPoint, Excel y Word. Instala Power-user para acceder a miles de plantillas, íconos, mapas, diagramas y gráficos con Power-user.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Visita </a:t>
            </a:r>
            <a:r>
              <a:rPr lang="es-ES" u="sng">
                <a:solidFill>
                  <a:schemeClr val="hlink"/>
                </a:solidFill>
                <a:hlinkClick r:id="rId2"/>
              </a:rPr>
              <a:t>https://www.powerusersoftwares.com/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©Power-user SAS, términos de licencia: </a:t>
            </a:r>
            <a:r>
              <a:rPr lang="es-ES" u="sng">
                <a:solidFill>
                  <a:schemeClr val="hlink"/>
                </a:solidFill>
                <a:hlinkClick r:id="rId3"/>
              </a:rPr>
              <a:t>https://www.powerusersoftwares.com/terms</a:t>
            </a:r>
            <a:endParaRPr/>
          </a:p>
        </p:txBody>
      </p:sp>
      <p:sp>
        <p:nvSpPr>
          <p:cNvPr id="472" name="Google Shape;472;g37a05734410_0_7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7a05734410_0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7a05734410_0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a05734410_0_6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37a05734410_0_6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s-ES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“Robyn es una herramienta de código abierto creada por Meta. ¿Por qué es relevante?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E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Porque automatiza y moderniza el proceso del MMM.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Porque permite atribuir el efecto de canales como TV, search, social media, etc.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rtl="0" algn="l">
              <a:spcBef>
                <a:spcPts val="0"/>
              </a:spcBef>
              <a:spcAft>
                <a:spcPts val="0"/>
              </a:spcAft>
              <a:buClr>
                <a:srgbClr val="111111"/>
              </a:buClr>
              <a:buSzPts val="1800"/>
              <a:buFont typeface="Arial"/>
              <a:buChar char="•"/>
            </a:pPr>
            <a:r>
              <a:rPr lang="es-ES" sz="1800">
                <a:solidFill>
                  <a:srgbClr val="111111"/>
                </a:solidFill>
                <a:latin typeface="Arial"/>
                <a:ea typeface="Arial"/>
                <a:cs typeface="Arial"/>
                <a:sym typeface="Arial"/>
              </a:rPr>
              <a:t>Porque facilita optimizar el presupuesto y simular escenarios futuros.</a:t>
            </a:r>
            <a:endParaRPr sz="1800">
              <a:solidFill>
                <a:srgbClr val="1111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s-ES" sz="1200"/>
            </a:br>
            <a:r>
              <a:rPr b="1" lang="es-ES" sz="1200"/>
              <a:t>Modelo Robyn - Flujo de trabajo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/>
              <a:t>1. Ingesta de datos</a:t>
            </a:r>
            <a:endParaRPr sz="1200"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Variables independientes: medios pagos, orgánicos, datos de Prophet y variables contextuales.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Parámetros del modelo: iteraciones de adstock, ventana de datos, hiperparámetros y calibración.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Comprobaciones de condiciones antes del procesamiento.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s-ES" sz="1200"/>
              <a:t>2. Core del modelo</a:t>
            </a:r>
            <a:r>
              <a:rPr i="1" lang="es-ES" sz="1200"/>
              <a:t>(robyn_run)</a:t>
            </a:r>
            <a:endParaRPr sz="1200"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Transformación de adstock y saturación.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Regresión Ridge y calibración opcional.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Descomposición de efectos y generación de reportes individuales.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Uso de Nevergrad para la optimización multiobjetivo y paralelización.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/>
              <a:t>3. OPTIMIZADOR DEL PRESUPUESTO</a:t>
            </a:r>
            <a:r>
              <a:rPr i="1" lang="es-ES" sz="1200"/>
              <a:t>(robyn_allocator)</a:t>
            </a:r>
            <a:endParaRPr sz="1200"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Uso de un solucionador no lineal basado en gradientes.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Restricciones de igualdad y visualización de resultados.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/>
              <a:t>5. Actualización del modelo</a:t>
            </a:r>
            <a:r>
              <a:rPr lang="es-ES" sz="1200"/>
              <a:t> </a:t>
            </a:r>
            <a:r>
              <a:rPr i="1" lang="es-ES" sz="1200"/>
              <a:t>(robyn_refresh)</a:t>
            </a:r>
            <a:endParaRPr sz="1200"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Ajuste de la ventana de datos y adaptación de hiperparámetros.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Selección del modelo con menor error combinado.</a:t>
            </a:r>
            <a:endParaRPr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Generación de reportes con gráficos y tablas.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200"/>
              <a:t>6. Resultados finales</a:t>
            </a:r>
            <a:endParaRPr sz="1200"/>
          </a:p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s-ES" sz="1200"/>
              <a:t>Salida del modelo con reportes visuales y tabulares para la toma de decisiones estratégicas en marketing.</a:t>
            </a:r>
            <a:endParaRPr/>
          </a:p>
          <a:p>
            <a:pPr indent="0" lvl="0" marL="279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/>
          </a:p>
        </p:txBody>
      </p:sp>
      <p:sp>
        <p:nvSpPr>
          <p:cNvPr id="165" name="Google Shape;165;g37a05734410_0_6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a05734410_0_1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7a05734410_0_1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7a0573441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7a0573441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7a05734410_0_6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37a05734410_0_6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7a05734410_0_6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7a05734410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37a05734410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7" name="Google Shape;337;g37a05734410_0_2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a05734410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7a05734410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gif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gif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jpg"/><Relationship Id="rId3" Type="http://schemas.openxmlformats.org/officeDocument/2006/relationships/image" Target="../media/image2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bg>
      <p:bgPr>
        <a:solidFill>
          <a:srgbClr val="222A35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"/>
          <p:cNvSpPr txBox="1"/>
          <p:nvPr>
            <p:ph type="title"/>
          </p:nvPr>
        </p:nvSpPr>
        <p:spPr>
          <a:xfrm>
            <a:off x="603248" y="1570524"/>
            <a:ext cx="10323832" cy="23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  <a:defRPr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" type="body"/>
          </p:nvPr>
        </p:nvSpPr>
        <p:spPr>
          <a:xfrm>
            <a:off x="600671" y="3894623"/>
            <a:ext cx="10985501" cy="952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  <a:defRPr b="1" sz="27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"/>
          <p:cNvSpPr/>
          <p:nvPr/>
        </p:nvSpPr>
        <p:spPr>
          <a:xfrm>
            <a:off x="600672" y="6134985"/>
            <a:ext cx="10928298" cy="164978"/>
          </a:xfrm>
          <a:custGeom>
            <a:rect b="b" l="l" r="r" t="t"/>
            <a:pathLst>
              <a:path extrusionOk="0" h="120000" w="18470245">
                <a:moveTo>
                  <a:pt x="18469845" y="0"/>
                </a:moveTo>
                <a:lnTo>
                  <a:pt x="0" y="0"/>
                </a:lnTo>
              </a:path>
            </a:pathLst>
          </a:custGeom>
          <a:noFill/>
          <a:ln cap="flat" cmpd="sng" w="523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>
  <p:cSld name="En blanco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9389749" y="64893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algn="r">
              <a:spcBef>
                <a:spcPts val="0"/>
              </a:spcBef>
              <a:buNone/>
              <a:defRPr sz="7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278379" y="597794"/>
            <a:ext cx="11599556" cy="8130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05050"/>
              </a:buClr>
              <a:buSzPts val="2000"/>
              <a:buNone/>
              <a:defRPr b="1" i="0" sz="2000" u="none" cap="none" strike="noStrike">
                <a:solidFill>
                  <a:srgbClr val="505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278379" y="221802"/>
            <a:ext cx="9684771" cy="291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69696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rgbClr val="96969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tipo&#10;&#10;Descripción generada automáticamente" id="89" name="Google Shape;89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19446" y="70363"/>
            <a:ext cx="2010532" cy="551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3" name="Google Shape;93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1" name="Google Shape;10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bujo de un edificio&#10;&#10;Descripción generada automáticamente con confianza media" id="117" name="Google Shape;117;p17"/>
          <p:cNvPicPr preferRelativeResize="0"/>
          <p:nvPr/>
        </p:nvPicPr>
        <p:blipFill rotWithShape="1">
          <a:blip r:embed="rId2">
            <a:alphaModFix amt="5000"/>
          </a:blip>
          <a:srcRect b="0" l="0" r="0" t="0"/>
          <a:stretch/>
        </p:blipFill>
        <p:spPr>
          <a:xfrm>
            <a:off x="244570" y="-28575"/>
            <a:ext cx="8687915" cy="6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7"/>
          <p:cNvSpPr txBox="1"/>
          <p:nvPr>
            <p:ph type="title"/>
          </p:nvPr>
        </p:nvSpPr>
        <p:spPr>
          <a:xfrm>
            <a:off x="380999" y="471374"/>
            <a:ext cx="9606845" cy="662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600"/>
              <a:buFont typeface="Calibri"/>
              <a:buNone/>
              <a:defRPr b="1" i="1" sz="1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Logotipo&#10;&#10;Descripción generada automáticamente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7844" y="309903"/>
            <a:ext cx="1932013" cy="49178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381000" y="171450"/>
            <a:ext cx="7296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Diapositiva de título">
  <p:cSld name="2_Diapositiva de título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22" name="Google Shape;12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987844" y="136167"/>
            <a:ext cx="1932013" cy="4917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 1">
  <p:cSld name="4_Diapositiva de título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380999" y="471374"/>
            <a:ext cx="11558100" cy="6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600"/>
              <a:buFont typeface="Century Gothic"/>
              <a:buNone/>
              <a:defRPr b="1" i="1" sz="1600">
                <a:solidFill>
                  <a:srgbClr val="50505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381000" y="171450"/>
            <a:ext cx="7296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/>
          <p:nvPr/>
        </p:nvSpPr>
        <p:spPr>
          <a:xfrm>
            <a:off x="7896225" y="0"/>
            <a:ext cx="4295774" cy="6854482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9389749" y="6489357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7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sz="7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" name="Google Shape;33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8039100" y="627348"/>
            <a:ext cx="4139542" cy="6230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Diapositiva de título">
  <p:cSld name="3_Diapositiva de título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/>
          <p:nvPr>
            <p:ph type="title"/>
          </p:nvPr>
        </p:nvSpPr>
        <p:spPr>
          <a:xfrm>
            <a:off x="380999" y="471374"/>
            <a:ext cx="11558133" cy="662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600"/>
              <a:buFont typeface="Calibri"/>
              <a:buNone/>
              <a:defRPr b="1" i="1" sz="1600">
                <a:solidFill>
                  <a:srgbClr val="50505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81000" y="171450"/>
            <a:ext cx="729615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0" i="0" sz="1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borrosa de una persona&#10;&#10;Descripción generada automáticamente con confianza baja" id="44" name="Google Shape;44;p6"/>
          <p:cNvPicPr preferRelativeResize="0"/>
          <p:nvPr/>
        </p:nvPicPr>
        <p:blipFill rotWithShape="1">
          <a:blip r:embed="rId2">
            <a:alphaModFix/>
          </a:blip>
          <a:srcRect b="0" l="3542" r="0" t="0"/>
          <a:stretch/>
        </p:blipFill>
        <p:spPr>
          <a:xfrm>
            <a:off x="-2579" y="-18184"/>
            <a:ext cx="12192000" cy="6894368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/>
          <p:nvPr/>
        </p:nvSpPr>
        <p:spPr>
          <a:xfrm>
            <a:off x="0" y="-19915"/>
            <a:ext cx="12192000" cy="6894368"/>
          </a:xfrm>
          <a:prstGeom prst="rect">
            <a:avLst/>
          </a:prstGeom>
          <a:solidFill>
            <a:srgbClr val="222A35">
              <a:alpha val="16862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bujo de un edificio&#10;&#10;Descripción generada automáticamente con confianza media" id="46" name="Google Shape;46;p6"/>
          <p:cNvPicPr preferRelativeResize="0"/>
          <p:nvPr/>
        </p:nvPicPr>
        <p:blipFill rotWithShape="1">
          <a:blip r:embed="rId3">
            <a:alphaModFix amt="20000"/>
          </a:blip>
          <a:srcRect b="0" l="0" r="0" t="0"/>
          <a:stretch/>
        </p:blipFill>
        <p:spPr>
          <a:xfrm>
            <a:off x="3833631" y="699621"/>
            <a:ext cx="8687915" cy="695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"/>
          <p:cNvSpPr txBox="1"/>
          <p:nvPr>
            <p:ph type="title"/>
          </p:nvPr>
        </p:nvSpPr>
        <p:spPr>
          <a:xfrm>
            <a:off x="603248" y="1570524"/>
            <a:ext cx="10323832" cy="23241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  <a:defRPr sz="54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600671" y="3894623"/>
            <a:ext cx="10985501" cy="9525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50"/>
              <a:buNone/>
              <a:defRPr b="1" sz="275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0"/>
              <a:buNone/>
              <a:defRPr b="1" sz="275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994605" y="5331010"/>
            <a:ext cx="1570302" cy="7137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>
            <a:off x="600672" y="6134985"/>
            <a:ext cx="10928298" cy="164978"/>
          </a:xfrm>
          <a:custGeom>
            <a:rect b="b" l="l" r="r" t="t"/>
            <a:pathLst>
              <a:path extrusionOk="0" h="120000" w="18470245">
                <a:moveTo>
                  <a:pt x="18469845" y="0"/>
                </a:moveTo>
                <a:lnTo>
                  <a:pt x="0" y="0"/>
                </a:lnTo>
              </a:path>
            </a:pathLst>
          </a:custGeom>
          <a:noFill/>
          <a:ln cap="flat" cmpd="sng" w="523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Texto&#10;&#10;Descripción generada automáticamente con confianza media" id="51" name="Google Shape;5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00463" y="293147"/>
            <a:ext cx="2886572" cy="793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6" name="Google Shape;76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5" name="Google Shape;15;p1"/>
          <p:cNvSpPr/>
          <p:nvPr/>
        </p:nvSpPr>
        <p:spPr>
          <a:xfrm>
            <a:off x="12264865" y="0"/>
            <a:ext cx="425432" cy="425538"/>
          </a:xfrm>
          <a:prstGeom prst="rect">
            <a:avLst/>
          </a:prstGeom>
          <a:solidFill>
            <a:srgbClr val="D8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2264865" y="949882"/>
            <a:ext cx="425432" cy="425538"/>
          </a:xfrm>
          <a:prstGeom prst="rect">
            <a:avLst/>
          </a:prstGeom>
          <a:solidFill>
            <a:srgbClr val="8DA9D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2264865" y="474941"/>
            <a:ext cx="425432" cy="425538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2264865" y="1424823"/>
            <a:ext cx="425432" cy="425538"/>
          </a:xfrm>
          <a:prstGeom prst="rect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12264865" y="1899764"/>
            <a:ext cx="425432" cy="425538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" name="Google Shape;20;p1"/>
          <p:cNvSpPr/>
          <p:nvPr/>
        </p:nvSpPr>
        <p:spPr>
          <a:xfrm>
            <a:off x="12264865" y="2374705"/>
            <a:ext cx="425432" cy="425538"/>
          </a:xfrm>
          <a:prstGeom prst="rect">
            <a:avLst/>
          </a:prstGeom>
          <a:solidFill>
            <a:srgbClr val="D5DB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"/>
          <p:cNvSpPr/>
          <p:nvPr/>
        </p:nvSpPr>
        <p:spPr>
          <a:xfrm>
            <a:off x="12264865" y="2849646"/>
            <a:ext cx="425432" cy="425538"/>
          </a:xfrm>
          <a:prstGeom prst="rect">
            <a:avLst/>
          </a:prstGeom>
          <a:solidFill>
            <a:srgbClr val="ACB8C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22;p1"/>
          <p:cNvSpPr/>
          <p:nvPr/>
        </p:nvSpPr>
        <p:spPr>
          <a:xfrm>
            <a:off x="12264865" y="3324587"/>
            <a:ext cx="425432" cy="425538"/>
          </a:xfrm>
          <a:prstGeom prst="rect">
            <a:avLst/>
          </a:prstGeom>
          <a:solidFill>
            <a:srgbClr val="8296B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" name="Google Shape;23;p1"/>
          <p:cNvSpPr/>
          <p:nvPr/>
        </p:nvSpPr>
        <p:spPr>
          <a:xfrm>
            <a:off x="12264865" y="3799528"/>
            <a:ext cx="425432" cy="425538"/>
          </a:xfrm>
          <a:prstGeom prst="rect">
            <a:avLst/>
          </a:prstGeom>
          <a:solidFill>
            <a:srgbClr val="323F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4" name="Google Shape;24;p1"/>
          <p:cNvSpPr/>
          <p:nvPr/>
        </p:nvSpPr>
        <p:spPr>
          <a:xfrm>
            <a:off x="12264865" y="4274469"/>
            <a:ext cx="425432" cy="42553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1"/>
          <p:cNvSpPr/>
          <p:nvPr/>
        </p:nvSpPr>
        <p:spPr>
          <a:xfrm>
            <a:off x="12264865" y="4749410"/>
            <a:ext cx="425432" cy="425538"/>
          </a:xfrm>
          <a:prstGeom prst="rect">
            <a:avLst/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Relationship Id="rId4" Type="http://schemas.openxmlformats.org/officeDocument/2006/relationships/hyperlink" Target="https://huggingface.co/spaces/DaanBooy/games_and_accessories_reviews" TargetMode="External"/><Relationship Id="rId5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16.jpg"/><Relationship Id="rId6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8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23.png"/><Relationship Id="rId5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10175" y="703300"/>
            <a:ext cx="11587500" cy="23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</a:pPr>
            <a:r>
              <a:rPr lang="es-ES"/>
              <a:t>Project NLP | Business Case: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 Black"/>
              <a:buNone/>
            </a:pPr>
            <a:r>
              <a:rPr lang="es-ES"/>
              <a:t>Automated Customer Reviews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10171" y="4991123"/>
            <a:ext cx="109854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lang="es-ES"/>
              <a:t>Daan Booy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lang="es-ES"/>
              <a:t>01/09/2025											Ironhack Bootcamp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"/>
          <p:cNvSpPr/>
          <p:nvPr/>
        </p:nvSpPr>
        <p:spPr>
          <a:xfrm>
            <a:off x="9098736" y="5964048"/>
            <a:ext cx="2710861" cy="465055"/>
          </a:xfrm>
          <a:custGeom>
            <a:rect b="b" l="l" r="r" t="t"/>
            <a:pathLst>
              <a:path extrusionOk="0" h="435649" w="3189248">
                <a:moveTo>
                  <a:pt x="0" y="0"/>
                </a:moveTo>
                <a:lnTo>
                  <a:pt x="3032114" y="0"/>
                </a:lnTo>
                <a:cubicBezTo>
                  <a:pt x="3118897" y="0"/>
                  <a:pt x="3189248" y="70351"/>
                  <a:pt x="3189248" y="157135"/>
                </a:cubicBezTo>
                <a:lnTo>
                  <a:pt x="3189248" y="278515"/>
                </a:lnTo>
                <a:cubicBezTo>
                  <a:pt x="3189248" y="365298"/>
                  <a:pt x="3118897" y="435649"/>
                  <a:pt x="3032114" y="435649"/>
                </a:cubicBezTo>
                <a:lnTo>
                  <a:pt x="0" y="43564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8850" lIns="97725" spcFirstLastPara="1" rIns="97725" wrap="square" tIns="4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Controllers</a:t>
            </a:r>
            <a:endParaRPr b="1" sz="1496">
              <a:solidFill>
                <a:schemeClr val="dk1"/>
              </a:solidFill>
            </a:endParaRPr>
          </a:p>
        </p:txBody>
      </p:sp>
      <p:sp>
        <p:nvSpPr>
          <p:cNvPr id="399" name="Google Shape;399;p29"/>
          <p:cNvSpPr/>
          <p:nvPr/>
        </p:nvSpPr>
        <p:spPr>
          <a:xfrm>
            <a:off x="8764829" y="5260376"/>
            <a:ext cx="2710861" cy="465055"/>
          </a:xfrm>
          <a:custGeom>
            <a:rect b="b" l="l" r="r" t="t"/>
            <a:pathLst>
              <a:path extrusionOk="0" h="435649" w="3189248">
                <a:moveTo>
                  <a:pt x="0" y="0"/>
                </a:moveTo>
                <a:lnTo>
                  <a:pt x="3032114" y="0"/>
                </a:lnTo>
                <a:cubicBezTo>
                  <a:pt x="3118897" y="0"/>
                  <a:pt x="3189248" y="70351"/>
                  <a:pt x="3189248" y="157135"/>
                </a:cubicBezTo>
                <a:lnTo>
                  <a:pt x="3189248" y="278515"/>
                </a:lnTo>
                <a:cubicBezTo>
                  <a:pt x="3189248" y="365298"/>
                  <a:pt x="3118897" y="435649"/>
                  <a:pt x="3032114" y="435649"/>
                </a:cubicBezTo>
                <a:lnTo>
                  <a:pt x="0" y="43564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8850" lIns="97725" spcFirstLastPara="1" rIns="97725" wrap="square" tIns="4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Keyboard and Mice</a:t>
            </a:r>
            <a:endParaRPr b="1" sz="1496">
              <a:solidFill>
                <a:schemeClr val="dk1"/>
              </a:solidFill>
            </a:endParaRPr>
          </a:p>
        </p:txBody>
      </p:sp>
      <p:sp>
        <p:nvSpPr>
          <p:cNvPr id="400" name="Google Shape;400;p29"/>
          <p:cNvSpPr/>
          <p:nvPr/>
        </p:nvSpPr>
        <p:spPr>
          <a:xfrm>
            <a:off x="8393863" y="4565867"/>
            <a:ext cx="2710861" cy="465055"/>
          </a:xfrm>
          <a:custGeom>
            <a:rect b="b" l="l" r="r" t="t"/>
            <a:pathLst>
              <a:path extrusionOk="0" h="435649" w="3189248">
                <a:moveTo>
                  <a:pt x="0" y="0"/>
                </a:moveTo>
                <a:lnTo>
                  <a:pt x="3032114" y="0"/>
                </a:lnTo>
                <a:cubicBezTo>
                  <a:pt x="3118897" y="0"/>
                  <a:pt x="3189248" y="70351"/>
                  <a:pt x="3189248" y="157135"/>
                </a:cubicBezTo>
                <a:lnTo>
                  <a:pt x="3189248" y="278515"/>
                </a:lnTo>
                <a:cubicBezTo>
                  <a:pt x="3189248" y="365298"/>
                  <a:pt x="3118897" y="435649"/>
                  <a:pt x="3032114" y="435649"/>
                </a:cubicBezTo>
                <a:lnTo>
                  <a:pt x="0" y="435649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48850" lIns="97725" spcFirstLastPara="1" rIns="97725" wrap="square" tIns="48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Headset and Audio</a:t>
            </a:r>
            <a:endParaRPr b="1" sz="1496">
              <a:solidFill>
                <a:schemeClr val="dk1"/>
              </a:solidFill>
            </a:endParaRPr>
          </a:p>
        </p:txBody>
      </p:sp>
      <p:sp>
        <p:nvSpPr>
          <p:cNvPr id="401" name="Google Shape;401;p29"/>
          <p:cNvSpPr/>
          <p:nvPr/>
        </p:nvSpPr>
        <p:spPr>
          <a:xfrm>
            <a:off x="7975287" y="3871359"/>
            <a:ext cx="2710861" cy="465055"/>
          </a:xfrm>
          <a:custGeom>
            <a:rect b="b" l="l" r="r" t="t"/>
            <a:pathLst>
              <a:path extrusionOk="0" h="435649" w="3189248">
                <a:moveTo>
                  <a:pt x="0" y="0"/>
                </a:moveTo>
                <a:lnTo>
                  <a:pt x="3032114" y="0"/>
                </a:lnTo>
                <a:cubicBezTo>
                  <a:pt x="3118897" y="0"/>
                  <a:pt x="3189248" y="70351"/>
                  <a:pt x="3189248" y="157135"/>
                </a:cubicBezTo>
                <a:lnTo>
                  <a:pt x="3189248" y="278515"/>
                </a:lnTo>
                <a:cubicBezTo>
                  <a:pt x="3189248" y="365298"/>
                  <a:pt x="3118897" y="435649"/>
                  <a:pt x="3032114" y="435649"/>
                </a:cubicBezTo>
                <a:lnTo>
                  <a:pt x="0" y="43564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8850" lIns="97725" spcFirstLastPara="1" rIns="97725" wrap="square" tIns="48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92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r>
              <a:rPr b="1" lang="es-ES" sz="1923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Games</a:t>
            </a:r>
            <a:endParaRPr b="1" sz="1496">
              <a:solidFill>
                <a:schemeClr val="dk1"/>
              </a:solidFill>
            </a:endParaRPr>
          </a:p>
        </p:txBody>
      </p:sp>
      <p:grpSp>
        <p:nvGrpSpPr>
          <p:cNvPr id="402" name="Google Shape;402;p29"/>
          <p:cNvGrpSpPr/>
          <p:nvPr/>
        </p:nvGrpSpPr>
        <p:grpSpPr>
          <a:xfrm rot="-1850659">
            <a:off x="6801437" y="5310405"/>
            <a:ext cx="516127" cy="1502063"/>
            <a:chOff x="2199606" y="2859195"/>
            <a:chExt cx="660399" cy="1921933"/>
          </a:xfrm>
        </p:grpSpPr>
        <p:sp>
          <p:nvSpPr>
            <p:cNvPr id="403" name="Google Shape;403;p29"/>
            <p:cNvSpPr/>
            <p:nvPr/>
          </p:nvSpPr>
          <p:spPr>
            <a:xfrm>
              <a:off x="2199606" y="2859195"/>
              <a:ext cx="330235" cy="1921933"/>
            </a:xfrm>
            <a:custGeom>
              <a:rect b="b" l="l" r="r" t="t"/>
              <a:pathLst>
                <a:path extrusionOk="0" h="1921933" w="330235">
                  <a:moveTo>
                    <a:pt x="330200" y="0"/>
                  </a:moveTo>
                  <a:lnTo>
                    <a:pt x="330235" y="7"/>
                  </a:lnTo>
                  <a:lnTo>
                    <a:pt x="330235" y="1921926"/>
                  </a:lnTo>
                  <a:lnTo>
                    <a:pt x="330200" y="1921933"/>
                  </a:lnTo>
                  <a:cubicBezTo>
                    <a:pt x="147836" y="1921933"/>
                    <a:pt x="0" y="1774097"/>
                    <a:pt x="0" y="1591733"/>
                  </a:cubicBezTo>
                  <a:lnTo>
                    <a:pt x="0" y="330200"/>
                  </a:lnTo>
                  <a:cubicBezTo>
                    <a:pt x="0" y="147836"/>
                    <a:pt x="147836" y="0"/>
                    <a:pt x="330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>
              <a:outerShdw blurRad="54289" rotWithShape="0" algn="tl" dir="2700000" dist="40717">
                <a:srgbClr val="000000">
                  <a:alpha val="40000"/>
                </a:srgbClr>
              </a:outerShdw>
            </a:effectLst>
          </p:spPr>
          <p:txBody>
            <a:bodyPr anchorCtr="0" anchor="ctr" bIns="48850" lIns="97725" spcFirstLastPara="1" rIns="97725" wrap="square" tIns="4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2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29"/>
            <p:cNvSpPr/>
            <p:nvPr/>
          </p:nvSpPr>
          <p:spPr>
            <a:xfrm>
              <a:off x="2529805" y="2859195"/>
              <a:ext cx="330200" cy="1921933"/>
            </a:xfrm>
            <a:custGeom>
              <a:rect b="b" l="l" r="r" t="t"/>
              <a:pathLst>
                <a:path extrusionOk="0" h="1921933" w="330200">
                  <a:moveTo>
                    <a:pt x="0" y="0"/>
                  </a:moveTo>
                  <a:cubicBezTo>
                    <a:pt x="182364" y="0"/>
                    <a:pt x="330200" y="147836"/>
                    <a:pt x="330200" y="330200"/>
                  </a:cubicBezTo>
                  <a:lnTo>
                    <a:pt x="330200" y="1591733"/>
                  </a:lnTo>
                  <a:cubicBezTo>
                    <a:pt x="330200" y="1774097"/>
                    <a:pt x="182364" y="1921933"/>
                    <a:pt x="0" y="1921933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  <a:effectLst>
              <a:outerShdw blurRad="54289" rotWithShape="0" algn="tl" dir="2700000" dist="40717">
                <a:srgbClr val="000000">
                  <a:alpha val="40000"/>
                </a:srgbClr>
              </a:outerShdw>
            </a:effectLst>
          </p:spPr>
          <p:txBody>
            <a:bodyPr anchorCtr="0" anchor="ctr" bIns="48850" lIns="97725" spcFirstLastPara="1" rIns="97725" wrap="square" tIns="4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2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29"/>
          <p:cNvGrpSpPr/>
          <p:nvPr/>
        </p:nvGrpSpPr>
        <p:grpSpPr>
          <a:xfrm rot="-1850165">
            <a:off x="7436700" y="4524066"/>
            <a:ext cx="635297" cy="2246223"/>
            <a:chOff x="2199606" y="2859195"/>
            <a:chExt cx="660399" cy="1921933"/>
          </a:xfrm>
        </p:grpSpPr>
        <p:sp>
          <p:nvSpPr>
            <p:cNvPr id="406" name="Google Shape;406;p29"/>
            <p:cNvSpPr/>
            <p:nvPr/>
          </p:nvSpPr>
          <p:spPr>
            <a:xfrm>
              <a:off x="2199606" y="2859195"/>
              <a:ext cx="330235" cy="1921933"/>
            </a:xfrm>
            <a:custGeom>
              <a:rect b="b" l="l" r="r" t="t"/>
              <a:pathLst>
                <a:path extrusionOk="0" h="1921933" w="330235">
                  <a:moveTo>
                    <a:pt x="330200" y="0"/>
                  </a:moveTo>
                  <a:lnTo>
                    <a:pt x="330235" y="7"/>
                  </a:lnTo>
                  <a:lnTo>
                    <a:pt x="330235" y="1921926"/>
                  </a:lnTo>
                  <a:lnTo>
                    <a:pt x="330200" y="1921933"/>
                  </a:lnTo>
                  <a:cubicBezTo>
                    <a:pt x="147836" y="1921933"/>
                    <a:pt x="0" y="1774097"/>
                    <a:pt x="0" y="1591733"/>
                  </a:cubicBezTo>
                  <a:lnTo>
                    <a:pt x="0" y="330200"/>
                  </a:lnTo>
                  <a:cubicBezTo>
                    <a:pt x="0" y="147836"/>
                    <a:pt x="147836" y="0"/>
                    <a:pt x="330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4289" rotWithShape="0" algn="tl" dir="2700000" dist="40717">
                <a:srgbClr val="000000">
                  <a:alpha val="40000"/>
                </a:srgbClr>
              </a:outerShdw>
            </a:effectLst>
          </p:spPr>
          <p:txBody>
            <a:bodyPr anchorCtr="0" anchor="ctr" bIns="48850" lIns="97725" spcFirstLastPara="1" rIns="97725" wrap="square" tIns="4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2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29"/>
            <p:cNvSpPr/>
            <p:nvPr/>
          </p:nvSpPr>
          <p:spPr>
            <a:xfrm>
              <a:off x="2529805" y="2859195"/>
              <a:ext cx="330200" cy="1921933"/>
            </a:xfrm>
            <a:custGeom>
              <a:rect b="b" l="l" r="r" t="t"/>
              <a:pathLst>
                <a:path extrusionOk="0" h="1921933" w="330200">
                  <a:moveTo>
                    <a:pt x="0" y="0"/>
                  </a:moveTo>
                  <a:cubicBezTo>
                    <a:pt x="182364" y="0"/>
                    <a:pt x="330200" y="147836"/>
                    <a:pt x="330200" y="330200"/>
                  </a:cubicBezTo>
                  <a:lnTo>
                    <a:pt x="330200" y="1591733"/>
                  </a:lnTo>
                  <a:cubicBezTo>
                    <a:pt x="330200" y="1774097"/>
                    <a:pt x="182364" y="1921933"/>
                    <a:pt x="0" y="1921933"/>
                  </a:cubicBez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ffectLst>
              <a:outerShdw blurRad="54289" rotWithShape="0" algn="tl" dir="2700000" dist="40717">
                <a:srgbClr val="000000">
                  <a:alpha val="40000"/>
                </a:srgbClr>
              </a:outerShdw>
            </a:effectLst>
          </p:spPr>
          <p:txBody>
            <a:bodyPr anchorCtr="0" anchor="ctr" bIns="48850" lIns="97725" spcFirstLastPara="1" rIns="97725" wrap="square" tIns="4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2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8" name="Google Shape;408;p29"/>
          <p:cNvGrpSpPr/>
          <p:nvPr/>
        </p:nvGrpSpPr>
        <p:grpSpPr>
          <a:xfrm rot="-1850127">
            <a:off x="8168953" y="3675477"/>
            <a:ext cx="834495" cy="2950500"/>
            <a:chOff x="2199606" y="2859195"/>
            <a:chExt cx="660399" cy="1921933"/>
          </a:xfrm>
        </p:grpSpPr>
        <p:sp>
          <p:nvSpPr>
            <p:cNvPr id="409" name="Google Shape;409;p29"/>
            <p:cNvSpPr/>
            <p:nvPr/>
          </p:nvSpPr>
          <p:spPr>
            <a:xfrm>
              <a:off x="2199606" y="2859195"/>
              <a:ext cx="330235" cy="1921933"/>
            </a:xfrm>
            <a:custGeom>
              <a:rect b="b" l="l" r="r" t="t"/>
              <a:pathLst>
                <a:path extrusionOk="0" h="1921933" w="330235">
                  <a:moveTo>
                    <a:pt x="330200" y="0"/>
                  </a:moveTo>
                  <a:lnTo>
                    <a:pt x="330235" y="7"/>
                  </a:lnTo>
                  <a:lnTo>
                    <a:pt x="330235" y="1921926"/>
                  </a:lnTo>
                  <a:lnTo>
                    <a:pt x="330200" y="1921933"/>
                  </a:lnTo>
                  <a:cubicBezTo>
                    <a:pt x="147836" y="1921933"/>
                    <a:pt x="0" y="1774097"/>
                    <a:pt x="0" y="1591733"/>
                  </a:cubicBezTo>
                  <a:lnTo>
                    <a:pt x="0" y="330200"/>
                  </a:lnTo>
                  <a:cubicBezTo>
                    <a:pt x="0" y="147836"/>
                    <a:pt x="147836" y="0"/>
                    <a:pt x="3302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54289" rotWithShape="0" algn="tl" dir="2700000" dist="40717">
                <a:srgbClr val="000000">
                  <a:alpha val="40000"/>
                </a:srgbClr>
              </a:outerShdw>
            </a:effectLst>
          </p:spPr>
          <p:txBody>
            <a:bodyPr anchorCtr="0" anchor="ctr" bIns="48850" lIns="97725" spcFirstLastPara="1" rIns="97725" wrap="square" tIns="4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2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9"/>
            <p:cNvSpPr/>
            <p:nvPr/>
          </p:nvSpPr>
          <p:spPr>
            <a:xfrm>
              <a:off x="2529805" y="2859195"/>
              <a:ext cx="330200" cy="1921933"/>
            </a:xfrm>
            <a:custGeom>
              <a:rect b="b" l="l" r="r" t="t"/>
              <a:pathLst>
                <a:path extrusionOk="0" h="1921933" w="330200">
                  <a:moveTo>
                    <a:pt x="0" y="0"/>
                  </a:moveTo>
                  <a:cubicBezTo>
                    <a:pt x="182364" y="0"/>
                    <a:pt x="330200" y="147836"/>
                    <a:pt x="330200" y="330200"/>
                  </a:cubicBezTo>
                  <a:lnTo>
                    <a:pt x="330200" y="1591733"/>
                  </a:lnTo>
                  <a:cubicBezTo>
                    <a:pt x="330200" y="1774097"/>
                    <a:pt x="182364" y="1921933"/>
                    <a:pt x="0" y="1921933"/>
                  </a:cubicBez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  <a:effectLst>
              <a:outerShdw blurRad="54289" rotWithShape="0" algn="tl" dir="2700000" dist="40717">
                <a:srgbClr val="000000">
                  <a:alpha val="40000"/>
                </a:srgbClr>
              </a:outerShdw>
            </a:effectLst>
          </p:spPr>
          <p:txBody>
            <a:bodyPr anchorCtr="0" anchor="ctr" bIns="48850" lIns="97725" spcFirstLastPara="1" rIns="97725" wrap="square" tIns="4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92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11" name="Google Shape;411;p29"/>
          <p:cNvGrpSpPr/>
          <p:nvPr/>
        </p:nvGrpSpPr>
        <p:grpSpPr>
          <a:xfrm rot="-1850260">
            <a:off x="6350417" y="5943663"/>
            <a:ext cx="308809" cy="898714"/>
            <a:chOff x="2199606" y="2859195"/>
            <a:chExt cx="660399" cy="1921933"/>
          </a:xfrm>
        </p:grpSpPr>
        <p:sp>
          <p:nvSpPr>
            <p:cNvPr id="412" name="Google Shape;412;p29"/>
            <p:cNvSpPr/>
            <p:nvPr/>
          </p:nvSpPr>
          <p:spPr>
            <a:xfrm>
              <a:off x="2199606" y="2859195"/>
              <a:ext cx="330235" cy="1921933"/>
            </a:xfrm>
            <a:custGeom>
              <a:rect b="b" l="l" r="r" t="t"/>
              <a:pathLst>
                <a:path extrusionOk="0" h="1921933" w="330235">
                  <a:moveTo>
                    <a:pt x="330200" y="0"/>
                  </a:moveTo>
                  <a:lnTo>
                    <a:pt x="330235" y="7"/>
                  </a:lnTo>
                  <a:lnTo>
                    <a:pt x="330235" y="1921926"/>
                  </a:lnTo>
                  <a:lnTo>
                    <a:pt x="330200" y="1921933"/>
                  </a:lnTo>
                  <a:cubicBezTo>
                    <a:pt x="147836" y="1921933"/>
                    <a:pt x="0" y="1774097"/>
                    <a:pt x="0" y="1591733"/>
                  </a:cubicBezTo>
                  <a:lnTo>
                    <a:pt x="0" y="330200"/>
                  </a:lnTo>
                  <a:cubicBezTo>
                    <a:pt x="0" y="147836"/>
                    <a:pt x="147836" y="0"/>
                    <a:pt x="330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54289" rotWithShape="0" algn="tl" dir="2700000" dist="40717">
                <a:srgbClr val="000000">
                  <a:alpha val="40000"/>
                </a:srgbClr>
              </a:outerShdw>
            </a:effectLst>
          </p:spPr>
          <p:txBody>
            <a:bodyPr anchorCtr="0" anchor="ctr" bIns="48850" lIns="97725" spcFirstLastPara="1" rIns="97725" wrap="square" tIns="4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2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29"/>
            <p:cNvSpPr/>
            <p:nvPr/>
          </p:nvSpPr>
          <p:spPr>
            <a:xfrm>
              <a:off x="2529805" y="2859195"/>
              <a:ext cx="330200" cy="1921933"/>
            </a:xfrm>
            <a:custGeom>
              <a:rect b="b" l="l" r="r" t="t"/>
              <a:pathLst>
                <a:path extrusionOk="0" h="1921933" w="330200">
                  <a:moveTo>
                    <a:pt x="0" y="0"/>
                  </a:moveTo>
                  <a:cubicBezTo>
                    <a:pt x="182364" y="0"/>
                    <a:pt x="330200" y="147836"/>
                    <a:pt x="330200" y="330200"/>
                  </a:cubicBezTo>
                  <a:lnTo>
                    <a:pt x="330200" y="1591733"/>
                  </a:lnTo>
                  <a:cubicBezTo>
                    <a:pt x="330200" y="1774097"/>
                    <a:pt x="182364" y="1921933"/>
                    <a:pt x="0" y="1921933"/>
                  </a:cubicBez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  <a:effectLst>
              <a:outerShdw blurRad="54289" rotWithShape="0" algn="tl" dir="2700000" dist="40717">
                <a:srgbClr val="000000">
                  <a:alpha val="40000"/>
                </a:srgbClr>
              </a:outerShdw>
            </a:effectLst>
          </p:spPr>
          <p:txBody>
            <a:bodyPr anchorCtr="0" anchor="ctr" bIns="48850" lIns="97725" spcFirstLastPara="1" rIns="97725" wrap="square" tIns="488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23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4" name="Google Shape;414;p29"/>
          <p:cNvSpPr txBox="1"/>
          <p:nvPr/>
        </p:nvSpPr>
        <p:spPr>
          <a:xfrm>
            <a:off x="455236" y="400050"/>
            <a:ext cx="8896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3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r>
              <a:rPr b="1" i="0" lang="es-ES" sz="3200" u="none" cap="none" strike="noStrike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Category Clustering</a:t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-1178834" y="1859216"/>
            <a:ext cx="2483400" cy="2483400"/>
          </a:xfrm>
          <a:prstGeom prst="ellipse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6" name="Google Shape;416;p29"/>
          <p:cNvGrpSpPr/>
          <p:nvPr/>
        </p:nvGrpSpPr>
        <p:grpSpPr>
          <a:xfrm>
            <a:off x="2144988" y="1219571"/>
            <a:ext cx="5024598" cy="831000"/>
            <a:chOff x="2627147" y="1107898"/>
            <a:chExt cx="5024598" cy="831000"/>
          </a:xfrm>
        </p:grpSpPr>
        <p:sp>
          <p:nvSpPr>
            <p:cNvPr id="417" name="Google Shape;417;p29"/>
            <p:cNvSpPr/>
            <p:nvPr/>
          </p:nvSpPr>
          <p:spPr>
            <a:xfrm>
              <a:off x="3102233" y="1127396"/>
              <a:ext cx="57000" cy="792000"/>
            </a:xfrm>
            <a:prstGeom prst="roundRect">
              <a:avLst>
                <a:gd fmla="val 50000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29"/>
            <p:cNvSpPr txBox="1"/>
            <p:nvPr/>
          </p:nvSpPr>
          <p:spPr>
            <a:xfrm>
              <a:off x="3263045" y="1107898"/>
              <a:ext cx="4388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rgbClr val="4472C4"/>
                  </a:solidFill>
                  <a:latin typeface="Calibri"/>
                  <a:ea typeface="Calibri"/>
                  <a:cs typeface="Calibri"/>
                  <a:sym typeface="Calibri"/>
                </a:rPr>
                <a:t>Embedding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Turned reviews into vectors with sentence transformer all-MiniLM-L6-v2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29"/>
            <p:cNvSpPr txBox="1"/>
            <p:nvPr/>
          </p:nvSpPr>
          <p:spPr>
            <a:xfrm>
              <a:off x="2627147" y="1200230"/>
              <a:ext cx="41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0" name="Google Shape;420;p29"/>
          <p:cNvGrpSpPr/>
          <p:nvPr/>
        </p:nvGrpSpPr>
        <p:grpSpPr>
          <a:xfrm>
            <a:off x="2144988" y="2479734"/>
            <a:ext cx="5024597" cy="831000"/>
            <a:chOff x="2627147" y="1107898"/>
            <a:chExt cx="5024597" cy="831000"/>
          </a:xfrm>
        </p:grpSpPr>
        <p:sp>
          <p:nvSpPr>
            <p:cNvPr id="421" name="Google Shape;421;p29"/>
            <p:cNvSpPr/>
            <p:nvPr/>
          </p:nvSpPr>
          <p:spPr>
            <a:xfrm>
              <a:off x="3102233" y="1127396"/>
              <a:ext cx="57000" cy="792000"/>
            </a:xfrm>
            <a:prstGeom prst="roundRect">
              <a:avLst>
                <a:gd fmla="val 50000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29"/>
            <p:cNvSpPr txBox="1"/>
            <p:nvPr/>
          </p:nvSpPr>
          <p:spPr>
            <a:xfrm>
              <a:off x="3263044" y="1107898"/>
              <a:ext cx="4388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rPr>
                <a:t>Clustering </a:t>
              </a:r>
              <a:r>
                <a:rPr b="1" lang="es-ES" sz="1600">
                  <a:solidFill>
                    <a:srgbClr val="ED7D31"/>
                  </a:solidFill>
                  <a:latin typeface="Calibri"/>
                  <a:ea typeface="Calibri"/>
                  <a:cs typeface="Calibri"/>
                  <a:sym typeface="Calibri"/>
                </a:rPr>
                <a:t>with KMeans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Clustered the reviews with MiniBatchKMeans.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Using K = 6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29"/>
            <p:cNvSpPr txBox="1"/>
            <p:nvPr/>
          </p:nvSpPr>
          <p:spPr>
            <a:xfrm>
              <a:off x="2627147" y="1200230"/>
              <a:ext cx="41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4" name="Google Shape;424;p29"/>
          <p:cNvGrpSpPr/>
          <p:nvPr/>
        </p:nvGrpSpPr>
        <p:grpSpPr>
          <a:xfrm>
            <a:off x="2144988" y="3739872"/>
            <a:ext cx="4967597" cy="831000"/>
            <a:chOff x="2627147" y="1107898"/>
            <a:chExt cx="4967597" cy="831000"/>
          </a:xfrm>
        </p:grpSpPr>
        <p:sp>
          <p:nvSpPr>
            <p:cNvPr id="425" name="Google Shape;425;p29"/>
            <p:cNvSpPr/>
            <p:nvPr/>
          </p:nvSpPr>
          <p:spPr>
            <a:xfrm>
              <a:off x="3102233" y="1127396"/>
              <a:ext cx="57000" cy="792000"/>
            </a:xfrm>
            <a:prstGeom prst="roundRect">
              <a:avLst>
                <a:gd fmla="val 50000" name="adj"/>
              </a:avLst>
            </a:prstGeom>
            <a:solidFill>
              <a:srgbClr val="A5A5A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29"/>
            <p:cNvSpPr txBox="1"/>
            <p:nvPr/>
          </p:nvSpPr>
          <p:spPr>
            <a:xfrm>
              <a:off x="3263044" y="1107898"/>
              <a:ext cx="4331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rgbClr val="A5A5A5"/>
                  </a:solidFill>
                  <a:latin typeface="Calibri"/>
                  <a:ea typeface="Calibri"/>
                  <a:cs typeface="Calibri"/>
                  <a:sym typeface="Calibri"/>
                </a:rPr>
                <a:t>Merging Clusters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2 out of 6 cluster were not categorical, so 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merged these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 2 clusters to 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nearest</a:t>
              </a: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 cluster.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29"/>
            <p:cNvSpPr txBox="1"/>
            <p:nvPr/>
          </p:nvSpPr>
          <p:spPr>
            <a:xfrm>
              <a:off x="2627147" y="1200230"/>
              <a:ext cx="41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8" name="Google Shape;428;p29"/>
          <p:cNvGrpSpPr/>
          <p:nvPr/>
        </p:nvGrpSpPr>
        <p:grpSpPr>
          <a:xfrm>
            <a:off x="7220397" y="1219563"/>
            <a:ext cx="5024596" cy="831000"/>
            <a:chOff x="2627148" y="1107898"/>
            <a:chExt cx="5024596" cy="831000"/>
          </a:xfrm>
        </p:grpSpPr>
        <p:sp>
          <p:nvSpPr>
            <p:cNvPr id="429" name="Google Shape;429;p29"/>
            <p:cNvSpPr/>
            <p:nvPr/>
          </p:nvSpPr>
          <p:spPr>
            <a:xfrm>
              <a:off x="3102233" y="1127396"/>
              <a:ext cx="57000" cy="792000"/>
            </a:xfrm>
            <a:prstGeom prst="roundRect">
              <a:avLst>
                <a:gd fmla="val 50000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29"/>
            <p:cNvSpPr txBox="1"/>
            <p:nvPr/>
          </p:nvSpPr>
          <p:spPr>
            <a:xfrm>
              <a:off x="3263044" y="1107898"/>
              <a:ext cx="43887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rgbClr val="FFC000"/>
                  </a:solidFill>
                  <a:latin typeface="Calibri"/>
                  <a:ea typeface="Calibri"/>
                  <a:cs typeface="Calibri"/>
                  <a:sym typeface="Calibri"/>
                </a:rPr>
                <a:t>Dimensionality reduction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Used PCA to reduce dimensionality from the embedding to improve processing speed 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29"/>
            <p:cNvSpPr txBox="1"/>
            <p:nvPr/>
          </p:nvSpPr>
          <p:spPr>
            <a:xfrm>
              <a:off x="2627148" y="1200230"/>
              <a:ext cx="41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2" name="Google Shape;432;p29"/>
          <p:cNvGrpSpPr/>
          <p:nvPr/>
        </p:nvGrpSpPr>
        <p:grpSpPr>
          <a:xfrm>
            <a:off x="7220397" y="2479729"/>
            <a:ext cx="4740203" cy="831000"/>
            <a:chOff x="2627148" y="1107890"/>
            <a:chExt cx="4740203" cy="831000"/>
          </a:xfrm>
        </p:grpSpPr>
        <p:sp>
          <p:nvSpPr>
            <p:cNvPr id="433" name="Google Shape;433;p29"/>
            <p:cNvSpPr/>
            <p:nvPr/>
          </p:nvSpPr>
          <p:spPr>
            <a:xfrm>
              <a:off x="3102233" y="1127396"/>
              <a:ext cx="57000" cy="792000"/>
            </a:xfrm>
            <a:prstGeom prst="roundRect">
              <a:avLst>
                <a:gd fmla="val 50000" name="adj"/>
              </a:avLst>
            </a:prstGeom>
            <a:solidFill>
              <a:srgbClr val="5B9BD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9"/>
            <p:cNvSpPr txBox="1"/>
            <p:nvPr/>
          </p:nvSpPr>
          <p:spPr>
            <a:xfrm>
              <a:off x="3263051" y="1107890"/>
              <a:ext cx="41043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solidFill>
                    <a:srgbClr val="5B9BD5"/>
                  </a:solidFill>
                  <a:latin typeface="Calibri"/>
                  <a:ea typeface="Calibri"/>
                  <a:cs typeface="Calibri"/>
                  <a:sym typeface="Calibri"/>
                </a:rPr>
                <a:t>Cluster labeling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600">
                  <a:latin typeface="Calibri"/>
                  <a:ea typeface="Calibri"/>
                  <a:cs typeface="Calibri"/>
                  <a:sym typeface="Calibri"/>
                </a:rPr>
                <a:t>Used TF-IDF to label the clusters with top terms to find which categories the clusters belong to.</a:t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9"/>
            <p:cNvSpPr txBox="1"/>
            <p:nvPr/>
          </p:nvSpPr>
          <p:spPr>
            <a:xfrm>
              <a:off x="2627148" y="1200230"/>
              <a:ext cx="41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 sz="1600"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b="1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6" name="Google Shape;436;p29"/>
          <p:cNvSpPr txBox="1"/>
          <p:nvPr/>
        </p:nvSpPr>
        <p:spPr>
          <a:xfrm>
            <a:off x="9268143" y="64179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Century Gothic"/>
              <a:buNone/>
            </a:pPr>
            <a:fld id="{00000000-1234-1234-1234-123412341234}" type="slidenum">
              <a:rPr b="0" i="0" lang="es-ES" sz="1100" u="none" cap="none" strike="noStrike">
                <a:solidFill>
                  <a:srgbClr val="505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100" u="none" cap="none" strike="noStrike">
              <a:solidFill>
                <a:srgbClr val="505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437" name="Google Shape;437;p29"/>
          <p:cNvGraphicFramePr/>
          <p:nvPr/>
        </p:nvGraphicFramePr>
        <p:xfrm>
          <a:off x="877850" y="4892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{B78EB422-8A42-4473-ADE1-3F58E8521CE6}</a:tableStyleId>
              </a:tblPr>
              <a:tblGrid>
                <a:gridCol w="1674875"/>
                <a:gridCol w="1674875"/>
                <a:gridCol w="1674875"/>
              </a:tblGrid>
              <a:tr h="294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Cluster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Size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%</a:t>
                      </a:r>
                      <a:endParaRPr b="1"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Games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1.618.488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35.01%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5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Headset and Audio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1.185.858 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25.65%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3401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Keyboard and Mice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913.087 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19.75%</a:t>
                      </a:r>
                      <a:endParaRPr b="1"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88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Controllers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907.182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s-E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19.63%</a:t>
                      </a:r>
                      <a:endParaRPr b="1" sz="10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pic>
        <p:nvPicPr>
          <p:cNvPr id="438" name="Google Shape;43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298304" y="1023349"/>
            <a:ext cx="4722300" cy="414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0"/>
          <p:cNvSpPr/>
          <p:nvPr/>
        </p:nvSpPr>
        <p:spPr>
          <a:xfrm>
            <a:off x="-491938" y="1940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0"/>
          <p:cNvSpPr/>
          <p:nvPr/>
        </p:nvSpPr>
        <p:spPr>
          <a:xfrm>
            <a:off x="456109" y="2149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445" name="Google Shape;445;p30"/>
          <p:cNvSpPr txBox="1"/>
          <p:nvPr/>
        </p:nvSpPr>
        <p:spPr>
          <a:xfrm>
            <a:off x="984392" y="2184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Preparation</a:t>
            </a:r>
            <a:endParaRPr/>
          </a:p>
        </p:txBody>
      </p:sp>
      <p:sp>
        <p:nvSpPr>
          <p:cNvPr id="446" name="Google Shape;446;p30"/>
          <p:cNvSpPr/>
          <p:nvPr/>
        </p:nvSpPr>
        <p:spPr>
          <a:xfrm>
            <a:off x="-491938" y="29116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30"/>
          <p:cNvSpPr/>
          <p:nvPr/>
        </p:nvSpPr>
        <p:spPr>
          <a:xfrm>
            <a:off x="456109" y="31207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48" name="Google Shape;448;p30"/>
          <p:cNvSpPr txBox="1"/>
          <p:nvPr/>
        </p:nvSpPr>
        <p:spPr>
          <a:xfrm>
            <a:off x="984392" y="31560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Classification</a:t>
            </a:r>
            <a:endParaRPr/>
          </a:p>
        </p:txBody>
      </p:sp>
      <p:sp>
        <p:nvSpPr>
          <p:cNvPr id="449" name="Google Shape;449;p30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0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451" name="Google Shape;451;p30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???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2" name="Google Shape;452;p30"/>
          <p:cNvSpPr txBox="1"/>
          <p:nvPr/>
        </p:nvSpPr>
        <p:spPr>
          <a:xfrm>
            <a:off x="466067" y="297632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453" name="Google Shape;453;p30"/>
          <p:cNvSpPr/>
          <p:nvPr/>
        </p:nvSpPr>
        <p:spPr>
          <a:xfrm>
            <a:off x="-491938" y="1000240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0"/>
          <p:cNvSpPr/>
          <p:nvPr/>
        </p:nvSpPr>
        <p:spPr>
          <a:xfrm>
            <a:off x="456109" y="1209350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455" name="Google Shape;455;p30"/>
          <p:cNvSpPr txBox="1"/>
          <p:nvPr/>
        </p:nvSpPr>
        <p:spPr>
          <a:xfrm>
            <a:off x="984392" y="1244640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</p:txBody>
      </p:sp>
      <p:sp>
        <p:nvSpPr>
          <p:cNvPr id="456" name="Google Shape;456;p30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7" name="Google Shape;457;p30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458" name="Google Shape;458;p30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Category Clustering</a:t>
            </a:r>
            <a:endParaRPr/>
          </a:p>
        </p:txBody>
      </p:sp>
      <p:sp>
        <p:nvSpPr>
          <p:cNvPr id="459" name="Google Shape;459;p30"/>
          <p:cNvSpPr/>
          <p:nvPr/>
        </p:nvSpPr>
        <p:spPr>
          <a:xfrm>
            <a:off x="-491938" y="1001061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0" name="Google Shape;460;p30"/>
          <p:cNvSpPr/>
          <p:nvPr/>
        </p:nvSpPr>
        <p:spPr>
          <a:xfrm>
            <a:off x="456109" y="1210171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1" name="Google Shape;461;p30"/>
          <p:cNvSpPr txBox="1"/>
          <p:nvPr/>
        </p:nvSpPr>
        <p:spPr>
          <a:xfrm>
            <a:off x="984392" y="1245461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</a:t>
            </a:r>
            <a:endParaRPr/>
          </a:p>
        </p:txBody>
      </p:sp>
      <p:sp>
        <p:nvSpPr>
          <p:cNvPr id="462" name="Google Shape;462;p30"/>
          <p:cNvSpPr/>
          <p:nvPr/>
        </p:nvSpPr>
        <p:spPr>
          <a:xfrm>
            <a:off x="-491938" y="5825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3" name="Google Shape;463;p30"/>
          <p:cNvSpPr/>
          <p:nvPr/>
        </p:nvSpPr>
        <p:spPr>
          <a:xfrm>
            <a:off x="456109" y="6034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464" name="Google Shape;464;p30"/>
          <p:cNvSpPr txBox="1"/>
          <p:nvPr/>
        </p:nvSpPr>
        <p:spPr>
          <a:xfrm>
            <a:off x="984392" y="6069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65" name="Google Shape;465;p30"/>
          <p:cNvSpPr/>
          <p:nvPr/>
        </p:nvSpPr>
        <p:spPr>
          <a:xfrm>
            <a:off x="-491938" y="4854124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0"/>
          <p:cNvSpPr/>
          <p:nvPr/>
        </p:nvSpPr>
        <p:spPr>
          <a:xfrm>
            <a:off x="450520" y="5063234"/>
            <a:ext cx="316800" cy="31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467" name="Google Shape;467;p30"/>
          <p:cNvSpPr txBox="1"/>
          <p:nvPr/>
        </p:nvSpPr>
        <p:spPr>
          <a:xfrm>
            <a:off x="984392" y="5098524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1" lang="es-E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Summarization</a:t>
            </a:r>
            <a:endParaRPr/>
          </a:p>
        </p:txBody>
      </p:sp>
      <p:pic>
        <p:nvPicPr>
          <p:cNvPr id="468" name="Google Shape;4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612" y="112525"/>
            <a:ext cx="20574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1"/>
          <p:cNvSpPr/>
          <p:nvPr/>
        </p:nvSpPr>
        <p:spPr>
          <a:xfrm>
            <a:off x="6118746" y="0"/>
            <a:ext cx="6073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1"/>
          <p:cNvSpPr txBox="1"/>
          <p:nvPr/>
        </p:nvSpPr>
        <p:spPr>
          <a:xfrm>
            <a:off x="573459" y="3518589"/>
            <a:ext cx="5733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gpt-4o-mini: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 coherent articles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31"/>
          <p:cNvSpPr txBox="1"/>
          <p:nvPr/>
        </p:nvSpPr>
        <p:spPr>
          <a:xfrm>
            <a:off x="573459" y="4556068"/>
            <a:ext cx="57330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facebook/bart-large-cnn: 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Repeats instructions, off topic sentences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31"/>
          <p:cNvSpPr txBox="1"/>
          <p:nvPr/>
        </p:nvSpPr>
        <p:spPr>
          <a:xfrm>
            <a:off x="573459" y="5593547"/>
            <a:ext cx="5733000" cy="8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google/flan-t5-large:</a:t>
            </a:r>
            <a:endParaRPr b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Does not write article, incoherent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8" name="Google Shape;478;p31"/>
          <p:cNvCxnSpPr/>
          <p:nvPr/>
        </p:nvCxnSpPr>
        <p:spPr>
          <a:xfrm>
            <a:off x="499028" y="3518589"/>
            <a:ext cx="0" cy="646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preencoded.png" id="479" name="Google Shape;47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011350"/>
            <a:ext cx="6118749" cy="15964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0" name="Google Shape;480;p31"/>
          <p:cNvCxnSpPr/>
          <p:nvPr/>
        </p:nvCxnSpPr>
        <p:spPr>
          <a:xfrm>
            <a:off x="499028" y="4556068"/>
            <a:ext cx="0" cy="646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81" name="Google Shape;481;p31"/>
          <p:cNvCxnSpPr/>
          <p:nvPr/>
        </p:nvCxnSpPr>
        <p:spPr>
          <a:xfrm>
            <a:off x="499028" y="5593547"/>
            <a:ext cx="0" cy="6462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82" name="Google Shape;482;p31"/>
          <p:cNvSpPr txBox="1"/>
          <p:nvPr/>
        </p:nvSpPr>
        <p:spPr>
          <a:xfrm>
            <a:off x="6534100" y="941550"/>
            <a:ext cx="5242500" cy="54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Prompt, zero shots with clear instructions: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You are a product reviewer writing a short blog-style article for shoppers.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Write ~200 words with clear sections: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Intro to this category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Compare the top 3 products (strengths, differences, who they’re for)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Summarize key complaints buyers should consider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Explain the worst product and why to avoid it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Constraints: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Neutral and factual tone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Markdown formatting with headings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 Avoid exaggeration or making up numbers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31"/>
          <p:cNvSpPr txBox="1"/>
          <p:nvPr/>
        </p:nvSpPr>
        <p:spPr>
          <a:xfrm>
            <a:off x="455236" y="400050"/>
            <a:ext cx="8896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3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 Review Summarization</a:t>
            </a:r>
            <a:endParaRPr/>
          </a:p>
        </p:txBody>
      </p:sp>
      <p:sp>
        <p:nvSpPr>
          <p:cNvPr id="484" name="Google Shape;484;p31"/>
          <p:cNvSpPr txBox="1"/>
          <p:nvPr/>
        </p:nvSpPr>
        <p:spPr>
          <a:xfrm>
            <a:off x="455225" y="1182425"/>
            <a:ext cx="5073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600">
                <a:latin typeface="Calibri"/>
                <a:ea typeface="Calibri"/>
                <a:cs typeface="Calibri"/>
                <a:sym typeface="Calibri"/>
              </a:rPr>
              <a:t>Preparations: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Search for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 top 3 products and worst per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category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Find their complaints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- Filter noise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- Set review limit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31"/>
          <p:cNvSpPr txBox="1"/>
          <p:nvPr/>
        </p:nvSpPr>
        <p:spPr>
          <a:xfrm>
            <a:off x="455225" y="282470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s-E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Models used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2"/>
          <p:cNvSpPr/>
          <p:nvPr/>
        </p:nvSpPr>
        <p:spPr>
          <a:xfrm>
            <a:off x="-491938" y="1940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32"/>
          <p:cNvSpPr/>
          <p:nvPr/>
        </p:nvSpPr>
        <p:spPr>
          <a:xfrm>
            <a:off x="456109" y="2149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492" name="Google Shape;492;p32"/>
          <p:cNvSpPr txBox="1"/>
          <p:nvPr/>
        </p:nvSpPr>
        <p:spPr>
          <a:xfrm>
            <a:off x="984392" y="2184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Preparation</a:t>
            </a:r>
            <a:endParaRPr/>
          </a:p>
        </p:txBody>
      </p:sp>
      <p:sp>
        <p:nvSpPr>
          <p:cNvPr id="493" name="Google Shape;493;p32"/>
          <p:cNvSpPr/>
          <p:nvPr/>
        </p:nvSpPr>
        <p:spPr>
          <a:xfrm>
            <a:off x="-491938" y="29116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2"/>
          <p:cNvSpPr/>
          <p:nvPr/>
        </p:nvSpPr>
        <p:spPr>
          <a:xfrm>
            <a:off x="456109" y="31207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5" name="Google Shape;495;p32"/>
          <p:cNvSpPr txBox="1"/>
          <p:nvPr/>
        </p:nvSpPr>
        <p:spPr>
          <a:xfrm>
            <a:off x="984392" y="31560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Classification</a:t>
            </a:r>
            <a:endParaRPr/>
          </a:p>
        </p:txBody>
      </p:sp>
      <p:sp>
        <p:nvSpPr>
          <p:cNvPr id="496" name="Google Shape;496;p32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32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498" name="Google Shape;498;p32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???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99" name="Google Shape;499;p32"/>
          <p:cNvSpPr txBox="1"/>
          <p:nvPr/>
        </p:nvSpPr>
        <p:spPr>
          <a:xfrm>
            <a:off x="466067" y="297632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500" name="Google Shape;500;p32"/>
          <p:cNvSpPr/>
          <p:nvPr/>
        </p:nvSpPr>
        <p:spPr>
          <a:xfrm>
            <a:off x="-491938" y="4853302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32"/>
          <p:cNvSpPr/>
          <p:nvPr/>
        </p:nvSpPr>
        <p:spPr>
          <a:xfrm>
            <a:off x="456109" y="5062412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502" name="Google Shape;502;p32"/>
          <p:cNvSpPr txBox="1"/>
          <p:nvPr/>
        </p:nvSpPr>
        <p:spPr>
          <a:xfrm>
            <a:off x="984392" y="5097702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</p:txBody>
      </p:sp>
      <p:sp>
        <p:nvSpPr>
          <p:cNvPr id="503" name="Google Shape;503;p32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p32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505" name="Google Shape;505;p32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Category Clustering</a:t>
            </a:r>
            <a:endParaRPr/>
          </a:p>
        </p:txBody>
      </p:sp>
      <p:sp>
        <p:nvSpPr>
          <p:cNvPr id="506" name="Google Shape;506;p32"/>
          <p:cNvSpPr/>
          <p:nvPr/>
        </p:nvSpPr>
        <p:spPr>
          <a:xfrm>
            <a:off x="-491938" y="48541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32"/>
          <p:cNvSpPr/>
          <p:nvPr/>
        </p:nvSpPr>
        <p:spPr>
          <a:xfrm>
            <a:off x="456109" y="50632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8" name="Google Shape;508;p32"/>
          <p:cNvSpPr txBox="1"/>
          <p:nvPr/>
        </p:nvSpPr>
        <p:spPr>
          <a:xfrm>
            <a:off x="984392" y="50985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summarization</a:t>
            </a:r>
            <a:endParaRPr/>
          </a:p>
        </p:txBody>
      </p:sp>
      <p:sp>
        <p:nvSpPr>
          <p:cNvPr id="509" name="Google Shape;509;p32"/>
          <p:cNvSpPr/>
          <p:nvPr/>
        </p:nvSpPr>
        <p:spPr>
          <a:xfrm>
            <a:off x="-491938" y="5825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456109" y="6034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511" name="Google Shape;511;p32"/>
          <p:cNvSpPr txBox="1"/>
          <p:nvPr/>
        </p:nvSpPr>
        <p:spPr>
          <a:xfrm>
            <a:off x="984392" y="6069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-491938" y="5825374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2"/>
          <p:cNvSpPr/>
          <p:nvPr/>
        </p:nvSpPr>
        <p:spPr>
          <a:xfrm>
            <a:off x="450520" y="6034484"/>
            <a:ext cx="316800" cy="31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514" name="Google Shape;514;p32"/>
          <p:cNvSpPr txBox="1"/>
          <p:nvPr/>
        </p:nvSpPr>
        <p:spPr>
          <a:xfrm>
            <a:off x="984392" y="6069774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1" lang="es-E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/>
          </a:p>
        </p:txBody>
      </p:sp>
      <p:sp>
        <p:nvSpPr>
          <p:cNvPr id="515" name="Google Shape;515;p32"/>
          <p:cNvSpPr/>
          <p:nvPr/>
        </p:nvSpPr>
        <p:spPr>
          <a:xfrm>
            <a:off x="-491938" y="1000240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456109" y="1209350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517" name="Google Shape;517;p32"/>
          <p:cNvSpPr txBox="1"/>
          <p:nvPr/>
        </p:nvSpPr>
        <p:spPr>
          <a:xfrm>
            <a:off x="984392" y="1244640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</p:txBody>
      </p:sp>
      <p:sp>
        <p:nvSpPr>
          <p:cNvPr id="518" name="Google Shape;518;p32"/>
          <p:cNvSpPr/>
          <p:nvPr/>
        </p:nvSpPr>
        <p:spPr>
          <a:xfrm>
            <a:off x="-491938" y="1001061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2"/>
          <p:cNvSpPr/>
          <p:nvPr/>
        </p:nvSpPr>
        <p:spPr>
          <a:xfrm>
            <a:off x="456109" y="1210171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0" name="Google Shape;520;p32"/>
          <p:cNvSpPr txBox="1"/>
          <p:nvPr/>
        </p:nvSpPr>
        <p:spPr>
          <a:xfrm>
            <a:off x="984392" y="1245461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</a:t>
            </a:r>
            <a:endParaRPr/>
          </a:p>
        </p:txBody>
      </p:sp>
      <p:pic>
        <p:nvPicPr>
          <p:cNvPr id="521" name="Google Shape;52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1250" y="81300"/>
            <a:ext cx="20574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527" name="Google Shape;52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58176" y="6269075"/>
            <a:ext cx="68704" cy="45720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p33"/>
          <p:cNvSpPr txBox="1"/>
          <p:nvPr/>
        </p:nvSpPr>
        <p:spPr>
          <a:xfrm>
            <a:off x="9268143" y="641799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Century Gothic"/>
              <a:buNone/>
            </a:pPr>
            <a:fld id="{00000000-1234-1234-1234-123412341234}" type="slidenum">
              <a:rPr b="0" i="0" lang="es-ES" sz="1100" u="none" cap="none" strike="noStrike">
                <a:solidFill>
                  <a:srgbClr val="505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100" u="none" cap="none" strike="noStrike">
              <a:solidFill>
                <a:srgbClr val="505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29" name="Google Shape;529;p33"/>
          <p:cNvSpPr txBox="1"/>
          <p:nvPr/>
        </p:nvSpPr>
        <p:spPr>
          <a:xfrm>
            <a:off x="575100" y="6363371"/>
            <a:ext cx="1104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https://huggingface.co/spaces/DaanBooy/games_and_accessories_reviews</a:t>
            </a:r>
            <a:endParaRPr/>
          </a:p>
        </p:txBody>
      </p:sp>
      <p:sp>
        <p:nvSpPr>
          <p:cNvPr id="530" name="Google Shape;530;p33"/>
          <p:cNvSpPr txBox="1"/>
          <p:nvPr/>
        </p:nvSpPr>
        <p:spPr>
          <a:xfrm>
            <a:off x="478144" y="373169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3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r>
              <a:rPr b="1" i="0" lang="es-ES" sz="3200" u="none" cap="none" strike="noStrike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Model </a:t>
            </a: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</p:txBody>
      </p:sp>
      <p:pic>
        <p:nvPicPr>
          <p:cNvPr id="531" name="Google Shape;5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385096"/>
            <a:ext cx="11887201" cy="3741267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2" name="Google Shape;532;p33"/>
          <p:cNvSpPr txBox="1"/>
          <p:nvPr/>
        </p:nvSpPr>
        <p:spPr>
          <a:xfrm>
            <a:off x="575100" y="957796"/>
            <a:ext cx="110418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Used HuggingFace Spaces for the deployment.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Classification: Upload a review and see its sentiment classification (RoBERTa-base).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Clustering: Explore product category clusters.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1200"/>
              <a:buChar char="●"/>
            </a:pPr>
            <a:r>
              <a:rPr lang="es-ES" sz="1600">
                <a:latin typeface="Calibri"/>
                <a:ea typeface="Calibri"/>
                <a:cs typeface="Calibri"/>
                <a:sym typeface="Calibri"/>
              </a:rPr>
              <a:t>Summaries: Read AI-generated articles highlighting top products, main complaints, and the worst product per category.</a:t>
            </a:r>
            <a:endParaRPr sz="1200">
              <a:solidFill>
                <a:srgbClr val="1F2328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-491938" y="969124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450520" y="1178234"/>
            <a:ext cx="316800" cy="31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984392" y="1213524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1" lang="es-E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</a:t>
            </a:r>
            <a:endParaRPr/>
          </a:p>
        </p:txBody>
      </p:sp>
      <p:sp>
        <p:nvSpPr>
          <p:cNvPr id="139" name="Google Shape;139;p21"/>
          <p:cNvSpPr/>
          <p:nvPr/>
        </p:nvSpPr>
        <p:spPr>
          <a:xfrm>
            <a:off x="-491938" y="1940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1"/>
          <p:cNvSpPr/>
          <p:nvPr/>
        </p:nvSpPr>
        <p:spPr>
          <a:xfrm>
            <a:off x="456109" y="2149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141" name="Google Shape;141;p21"/>
          <p:cNvSpPr txBox="1"/>
          <p:nvPr/>
        </p:nvSpPr>
        <p:spPr>
          <a:xfrm>
            <a:off x="984392" y="2184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Preparation</a:t>
            </a:r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-491938" y="29116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456109" y="31207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984392" y="31560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Classification</a:t>
            </a:r>
            <a:endParaRPr/>
          </a:p>
        </p:txBody>
      </p:sp>
      <p:sp>
        <p:nvSpPr>
          <p:cNvPr id="145" name="Google Shape;145;p21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???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466067" y="297632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49" name="Google Shape;149;p21"/>
          <p:cNvSpPr/>
          <p:nvPr/>
        </p:nvSpPr>
        <p:spPr>
          <a:xfrm>
            <a:off x="-491938" y="4853302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456109" y="5062412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984392" y="5097702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</p:txBody>
      </p:sp>
      <p:sp>
        <p:nvSpPr>
          <p:cNvPr id="152" name="Google Shape;152;p21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1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54" name="Google Shape;154;p21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Category Clustering</a:t>
            </a:r>
            <a:endParaRPr/>
          </a:p>
        </p:txBody>
      </p:sp>
      <p:sp>
        <p:nvSpPr>
          <p:cNvPr id="155" name="Google Shape;155;p21"/>
          <p:cNvSpPr/>
          <p:nvPr/>
        </p:nvSpPr>
        <p:spPr>
          <a:xfrm>
            <a:off x="-491938" y="48541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1"/>
          <p:cNvSpPr/>
          <p:nvPr/>
        </p:nvSpPr>
        <p:spPr>
          <a:xfrm>
            <a:off x="456109" y="50632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984392" y="50985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Summarization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-491938" y="5825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456109" y="6034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984392" y="6069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612" y="102550"/>
            <a:ext cx="20574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7" name="Google Shape;1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803875"/>
            <a:ext cx="12192000" cy="10666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073325"/>
            <a:ext cx="12192000" cy="1017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6" id="169" name="Google Shape;16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-1858176" y="6269075"/>
            <a:ext cx="68704" cy="4572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>
            <p:ph type="title"/>
          </p:nvPr>
        </p:nvSpPr>
        <p:spPr>
          <a:xfrm>
            <a:off x="240750" y="1158675"/>
            <a:ext cx="117231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0" i="0" lang="es-ES">
                <a:solidFill>
                  <a:schemeClr val="dk1"/>
                </a:solidFill>
              </a:rPr>
              <a:t>Develop a product review system. That can classify review sentiment to Positive/Neutral/Negative, cluster the reviews by product categories and write product summaries into recommendation articles.</a:t>
            </a:r>
            <a:endParaRPr b="0" i="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83725" y="5889225"/>
            <a:ext cx="120072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Review data from Amazon, collected between 1996 to 2023, was used for this project. </a:t>
            </a:r>
            <a:endParaRPr b="1" i="1"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ES"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More specifically the Video Games category.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9268143" y="64179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entury Gothic"/>
              <a:buNone/>
            </a:pPr>
            <a:fld id="{00000000-1234-1234-1234-123412341234}" type="slidenum">
              <a:rPr b="0" i="0" lang="es-ES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1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478143" y="2382250"/>
            <a:ext cx="1963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rPr b="1" lang="es-ES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tasks</a:t>
            </a:r>
            <a:endParaRPr b="1" sz="1500"/>
          </a:p>
        </p:txBody>
      </p:sp>
      <p:sp>
        <p:nvSpPr>
          <p:cNvPr id="174" name="Google Shape;174;p22"/>
          <p:cNvSpPr txBox="1"/>
          <p:nvPr/>
        </p:nvSpPr>
        <p:spPr>
          <a:xfrm>
            <a:off x="478144" y="373169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3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</a:t>
            </a: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</a:t>
            </a:r>
            <a:endParaRPr/>
          </a:p>
        </p:txBody>
      </p:sp>
      <p:pic>
        <p:nvPicPr>
          <p:cNvPr id="175" name="Google Shape;175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81094" y="82625"/>
            <a:ext cx="2209800" cy="571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22"/>
          <p:cNvGrpSpPr/>
          <p:nvPr/>
        </p:nvGrpSpPr>
        <p:grpSpPr>
          <a:xfrm>
            <a:off x="478150" y="2909550"/>
            <a:ext cx="11296758" cy="2075400"/>
            <a:chOff x="1002" y="0"/>
            <a:chExt cx="7993178" cy="2075400"/>
          </a:xfrm>
        </p:grpSpPr>
        <p:sp>
          <p:nvSpPr>
            <p:cNvPr id="177" name="Google Shape;177;p22"/>
            <p:cNvSpPr/>
            <p:nvPr/>
          </p:nvSpPr>
          <p:spPr>
            <a:xfrm>
              <a:off x="1002" y="0"/>
              <a:ext cx="1774800" cy="2075400"/>
            </a:xfrm>
            <a:prstGeom prst="roundRect">
              <a:avLst>
                <a:gd fmla="val 10000" name="adj"/>
              </a:avLst>
            </a:prstGeom>
            <a:solidFill>
              <a:srgbClr val="597ABB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78" name="Google Shape;178;p22"/>
            <p:cNvSpPr txBox="1"/>
            <p:nvPr/>
          </p:nvSpPr>
          <p:spPr>
            <a:xfrm>
              <a:off x="52980" y="51978"/>
              <a:ext cx="1670700" cy="19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Create a model that classify reviews on sentiment Negative/Neutral/Positive</a:t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79" name="Google Shape;179;p22"/>
            <p:cNvSpPr/>
            <p:nvPr/>
          </p:nvSpPr>
          <p:spPr>
            <a:xfrm>
              <a:off x="2073795" y="0"/>
              <a:ext cx="1774800" cy="2075400"/>
            </a:xfrm>
            <a:prstGeom prst="roundRect">
              <a:avLst>
                <a:gd fmla="val 10000" name="adj"/>
              </a:avLst>
            </a:prstGeom>
            <a:solidFill>
              <a:srgbClr val="95AAD4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0" name="Google Shape;180;p22"/>
            <p:cNvSpPr/>
            <p:nvPr/>
          </p:nvSpPr>
          <p:spPr>
            <a:xfrm>
              <a:off x="4146587" y="0"/>
              <a:ext cx="1774800" cy="2075400"/>
            </a:xfrm>
            <a:prstGeom prst="roundRect">
              <a:avLst>
                <a:gd fmla="val 10000" name="adj"/>
              </a:avLst>
            </a:prstGeom>
            <a:solidFill>
              <a:srgbClr val="9C9C9B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1" name="Google Shape;181;p22"/>
            <p:cNvSpPr txBox="1"/>
            <p:nvPr/>
          </p:nvSpPr>
          <p:spPr>
            <a:xfrm>
              <a:off x="4198565" y="51978"/>
              <a:ext cx="1670700" cy="19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Summarize reviews into articles using generative AI</a:t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2" name="Google Shape;182;p22"/>
            <p:cNvSpPr/>
            <p:nvPr/>
          </p:nvSpPr>
          <p:spPr>
            <a:xfrm>
              <a:off x="6219380" y="0"/>
              <a:ext cx="1774800" cy="2075400"/>
            </a:xfrm>
            <a:prstGeom prst="roundRect">
              <a:avLst>
                <a:gd fmla="val 10000" name="adj"/>
              </a:avLst>
            </a:prstGeom>
            <a:solidFill>
              <a:srgbClr val="375289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183" name="Google Shape;183;p22"/>
            <p:cNvSpPr txBox="1"/>
            <p:nvPr/>
          </p:nvSpPr>
          <p:spPr>
            <a:xfrm>
              <a:off x="6271358" y="51978"/>
              <a:ext cx="1670700" cy="1971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Deploy the results of the</a:t>
              </a:r>
              <a:r>
                <a:rPr b="1" lang="es-E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1" lang="es-E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project </a:t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84" name="Google Shape;184;p22"/>
            <p:cNvSpPr txBox="1"/>
            <p:nvPr/>
          </p:nvSpPr>
          <p:spPr>
            <a:xfrm>
              <a:off x="2125773" y="51978"/>
              <a:ext cx="1670700" cy="1971300"/>
            </a:xfrm>
            <a:prstGeom prst="rect">
              <a:avLst/>
            </a:prstGeom>
            <a:solidFill>
              <a:srgbClr val="95AAD4"/>
            </a:solidFill>
            <a:ln cap="flat" cmpd="sng" w="9525">
              <a:solidFill>
                <a:srgbClr val="95AA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0950" lIns="60950" spcFirstLastPara="1" rIns="60950" wrap="square" tIns="609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-ES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Simplify dataset into product category clusters</a:t>
              </a:r>
              <a:endParaRPr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???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466067" y="297632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193" name="Google Shape;193;p23"/>
          <p:cNvSpPr/>
          <p:nvPr/>
        </p:nvSpPr>
        <p:spPr>
          <a:xfrm>
            <a:off x="-491938" y="4853302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456109" y="5062412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195" name="Google Shape;195;p23"/>
          <p:cNvSpPr txBox="1"/>
          <p:nvPr/>
        </p:nvSpPr>
        <p:spPr>
          <a:xfrm>
            <a:off x="984392" y="5097702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3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198" name="Google Shape;198;p23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Category Clustering</a:t>
            </a: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-491938" y="48541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456109" y="50632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984392" y="50985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Summarization</a:t>
            </a:r>
            <a:endParaRPr/>
          </a:p>
        </p:txBody>
      </p:sp>
      <p:sp>
        <p:nvSpPr>
          <p:cNvPr id="202" name="Google Shape;202;p23"/>
          <p:cNvSpPr/>
          <p:nvPr/>
        </p:nvSpPr>
        <p:spPr>
          <a:xfrm>
            <a:off x="-491938" y="5825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3"/>
          <p:cNvSpPr/>
          <p:nvPr/>
        </p:nvSpPr>
        <p:spPr>
          <a:xfrm>
            <a:off x="456109" y="6034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984392" y="6069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p23"/>
          <p:cNvSpPr/>
          <p:nvPr/>
        </p:nvSpPr>
        <p:spPr>
          <a:xfrm>
            <a:off x="-491938" y="1000648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3"/>
          <p:cNvSpPr/>
          <p:nvPr/>
        </p:nvSpPr>
        <p:spPr>
          <a:xfrm>
            <a:off x="456109" y="1209758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984392" y="1245048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</a:t>
            </a: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-491938" y="29116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456109" y="31207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984392" y="31560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Classification</a:t>
            </a:r>
            <a:endParaRPr/>
          </a:p>
        </p:txBody>
      </p:sp>
      <p:sp>
        <p:nvSpPr>
          <p:cNvPr id="211" name="Google Shape;211;p23"/>
          <p:cNvSpPr/>
          <p:nvPr/>
        </p:nvSpPr>
        <p:spPr>
          <a:xfrm>
            <a:off x="-491938" y="1938549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3"/>
          <p:cNvSpPr/>
          <p:nvPr/>
        </p:nvSpPr>
        <p:spPr>
          <a:xfrm>
            <a:off x="450520" y="2147659"/>
            <a:ext cx="316800" cy="31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984392" y="2182949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1" lang="es-E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Preparation</a:t>
            </a:r>
            <a:endParaRPr/>
          </a:p>
        </p:txBody>
      </p:sp>
      <p:pic>
        <p:nvPicPr>
          <p:cNvPr id="214" name="Google Shape;21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612" y="102550"/>
            <a:ext cx="20574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24"/>
          <p:cNvGrpSpPr/>
          <p:nvPr/>
        </p:nvGrpSpPr>
        <p:grpSpPr>
          <a:xfrm rot="2406252">
            <a:off x="6455627" y="1454820"/>
            <a:ext cx="2167750" cy="2122360"/>
            <a:chOff x="1333276" y="1571710"/>
            <a:chExt cx="2378505" cy="2371719"/>
          </a:xfrm>
        </p:grpSpPr>
        <p:sp>
          <p:nvSpPr>
            <p:cNvPr id="221" name="Google Shape;221;p24"/>
            <p:cNvSpPr/>
            <p:nvPr/>
          </p:nvSpPr>
          <p:spPr>
            <a:xfrm>
              <a:off x="1340062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chemeClr val="accent2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 rot="5400000">
              <a:off x="1337800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chemeClr val="accent2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 rot="10800000">
              <a:off x="1335538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chemeClr val="accent2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 rot="-5400000">
              <a:off x="1333276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chemeClr val="accent2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" name="Google Shape;225;p24"/>
          <p:cNvSpPr txBox="1"/>
          <p:nvPr/>
        </p:nvSpPr>
        <p:spPr>
          <a:xfrm>
            <a:off x="9511235" y="6417995"/>
            <a:ext cx="2500107" cy="326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Century Gothic"/>
              <a:buNone/>
            </a:pPr>
            <a:fld id="{00000000-1234-1234-1234-123412341234}" type="slidenum">
              <a:rPr b="0" i="0" lang="es-ES" sz="1100" u="none" cap="none" strike="noStrike">
                <a:solidFill>
                  <a:srgbClr val="505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100" u="none" cap="none" strike="noStrike">
              <a:solidFill>
                <a:srgbClr val="505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6302987" y="3775566"/>
            <a:ext cx="2638740" cy="2404073"/>
          </a:xfrm>
          <a:custGeom>
            <a:rect b="b" l="l" r="r" t="t"/>
            <a:pathLst>
              <a:path extrusionOk="0" h="2404073" w="2638740">
                <a:moveTo>
                  <a:pt x="0" y="248004"/>
                </a:moveTo>
                <a:cubicBezTo>
                  <a:pt x="5031" y="108764"/>
                  <a:pt x="123959" y="5049"/>
                  <a:pt x="248004" y="0"/>
                </a:cubicBezTo>
                <a:cubicBezTo>
                  <a:pt x="366468" y="-8201"/>
                  <a:pt x="563455" y="9149"/>
                  <a:pt x="826542" y="0"/>
                </a:cubicBezTo>
                <a:cubicBezTo>
                  <a:pt x="1089629" y="-9149"/>
                  <a:pt x="1247038" y="3252"/>
                  <a:pt x="1362225" y="0"/>
                </a:cubicBezTo>
                <a:cubicBezTo>
                  <a:pt x="1477412" y="-3252"/>
                  <a:pt x="1616050" y="18354"/>
                  <a:pt x="1855053" y="0"/>
                </a:cubicBezTo>
                <a:cubicBezTo>
                  <a:pt x="2094056" y="-18354"/>
                  <a:pt x="2252073" y="23820"/>
                  <a:pt x="2390736" y="0"/>
                </a:cubicBezTo>
                <a:cubicBezTo>
                  <a:pt x="2539149" y="-32229"/>
                  <a:pt x="2642803" y="112916"/>
                  <a:pt x="2638740" y="248004"/>
                </a:cubicBezTo>
                <a:cubicBezTo>
                  <a:pt x="2656442" y="485245"/>
                  <a:pt x="2644609" y="752151"/>
                  <a:pt x="2638740" y="922187"/>
                </a:cubicBezTo>
                <a:cubicBezTo>
                  <a:pt x="2632871" y="1092223"/>
                  <a:pt x="2611595" y="1278070"/>
                  <a:pt x="2638740" y="1500967"/>
                </a:cubicBezTo>
                <a:cubicBezTo>
                  <a:pt x="2665885" y="1723864"/>
                  <a:pt x="2651105" y="1960964"/>
                  <a:pt x="2638740" y="2156069"/>
                </a:cubicBezTo>
                <a:cubicBezTo>
                  <a:pt x="2662139" y="2270187"/>
                  <a:pt x="2518028" y="2382841"/>
                  <a:pt x="2390736" y="2404073"/>
                </a:cubicBezTo>
                <a:cubicBezTo>
                  <a:pt x="2221921" y="2423439"/>
                  <a:pt x="2043486" y="2419403"/>
                  <a:pt x="1833626" y="2404073"/>
                </a:cubicBezTo>
                <a:cubicBezTo>
                  <a:pt x="1623766" y="2388744"/>
                  <a:pt x="1565829" y="2400012"/>
                  <a:pt x="1362225" y="2404073"/>
                </a:cubicBezTo>
                <a:cubicBezTo>
                  <a:pt x="1158621" y="2408134"/>
                  <a:pt x="1032742" y="2390178"/>
                  <a:pt x="890824" y="2404073"/>
                </a:cubicBezTo>
                <a:cubicBezTo>
                  <a:pt x="748906" y="2417968"/>
                  <a:pt x="537897" y="2409217"/>
                  <a:pt x="248004" y="2404073"/>
                </a:cubicBezTo>
                <a:cubicBezTo>
                  <a:pt x="112797" y="2431540"/>
                  <a:pt x="10669" y="2308632"/>
                  <a:pt x="0" y="2156069"/>
                </a:cubicBezTo>
                <a:cubicBezTo>
                  <a:pt x="-2855" y="1837507"/>
                  <a:pt x="22140" y="1715491"/>
                  <a:pt x="0" y="1481886"/>
                </a:cubicBezTo>
                <a:cubicBezTo>
                  <a:pt x="-22140" y="1248281"/>
                  <a:pt x="17741" y="973400"/>
                  <a:pt x="0" y="845864"/>
                </a:cubicBezTo>
                <a:cubicBezTo>
                  <a:pt x="-17741" y="718328"/>
                  <a:pt x="23932" y="394939"/>
                  <a:pt x="0" y="248004"/>
                </a:cubicBezTo>
                <a:close/>
              </a:path>
            </a:pathLst>
          </a:custGeom>
          <a:noFill/>
          <a:ln cap="flat" cmpd="sng" w="57150">
            <a:solidFill>
              <a:srgbClr val="3752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24"/>
          <p:cNvGrpSpPr/>
          <p:nvPr/>
        </p:nvGrpSpPr>
        <p:grpSpPr>
          <a:xfrm>
            <a:off x="5719879" y="2337426"/>
            <a:ext cx="611972" cy="328829"/>
            <a:chOff x="7412036" y="2634233"/>
            <a:chExt cx="895350" cy="367489"/>
          </a:xfrm>
        </p:grpSpPr>
        <p:cxnSp>
          <p:nvCxnSpPr>
            <p:cNvPr id="228" name="Google Shape;228;p24"/>
            <p:cNvCxnSpPr/>
            <p:nvPr/>
          </p:nvCxnSpPr>
          <p:spPr>
            <a:xfrm>
              <a:off x="7412036" y="2817978"/>
              <a:ext cx="89535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29" name="Google Shape;229;p24"/>
            <p:cNvCxnSpPr/>
            <p:nvPr/>
          </p:nvCxnSpPr>
          <p:spPr>
            <a:xfrm>
              <a:off x="7561943" y="3001722"/>
              <a:ext cx="471337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30" name="Google Shape;230;p24"/>
            <p:cNvCxnSpPr/>
            <p:nvPr/>
          </p:nvCxnSpPr>
          <p:spPr>
            <a:xfrm>
              <a:off x="7561942" y="2634233"/>
              <a:ext cx="471337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31" name="Google Shape;231;p24"/>
          <p:cNvGrpSpPr/>
          <p:nvPr/>
        </p:nvGrpSpPr>
        <p:grpSpPr>
          <a:xfrm rot="2406252">
            <a:off x="3401816" y="1454820"/>
            <a:ext cx="2167750" cy="2122360"/>
            <a:chOff x="1333276" y="1571710"/>
            <a:chExt cx="2378505" cy="2371719"/>
          </a:xfrm>
        </p:grpSpPr>
        <p:sp>
          <p:nvSpPr>
            <p:cNvPr id="232" name="Google Shape;232;p24"/>
            <p:cNvSpPr/>
            <p:nvPr/>
          </p:nvSpPr>
          <p:spPr>
            <a:xfrm>
              <a:off x="1340062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chemeClr val="accent2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 rot="5400000">
              <a:off x="1337800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chemeClr val="accent2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 rot="10800000">
              <a:off x="1335538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chemeClr val="accent2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 rot="-5400000">
              <a:off x="1333276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chemeClr val="accent2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6" name="Google Shape;236;p24"/>
          <p:cNvGrpSpPr/>
          <p:nvPr/>
        </p:nvGrpSpPr>
        <p:grpSpPr>
          <a:xfrm rot="2406252">
            <a:off x="6470765" y="1420006"/>
            <a:ext cx="2167750" cy="2122360"/>
            <a:chOff x="1333276" y="1571710"/>
            <a:chExt cx="2378505" cy="2371719"/>
          </a:xfrm>
        </p:grpSpPr>
        <p:sp>
          <p:nvSpPr>
            <p:cNvPr id="237" name="Google Shape;237;p24"/>
            <p:cNvSpPr/>
            <p:nvPr/>
          </p:nvSpPr>
          <p:spPr>
            <a:xfrm>
              <a:off x="1340062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375289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 rot="5400000">
              <a:off x="1337800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375289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 rot="10800000">
              <a:off x="1335538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375289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 rot="-5400000">
              <a:off x="1333276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375289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24"/>
          <p:cNvSpPr txBox="1"/>
          <p:nvPr/>
        </p:nvSpPr>
        <p:spPr>
          <a:xfrm>
            <a:off x="3692494" y="2294439"/>
            <a:ext cx="161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</a:t>
            </a:r>
            <a:endParaRPr/>
          </a:p>
        </p:txBody>
      </p:sp>
      <p:sp>
        <p:nvSpPr>
          <p:cNvPr id="242" name="Google Shape;242;p24"/>
          <p:cNvSpPr/>
          <p:nvPr/>
        </p:nvSpPr>
        <p:spPr>
          <a:xfrm>
            <a:off x="3249176" y="3775564"/>
            <a:ext cx="2638740" cy="2404073"/>
          </a:xfrm>
          <a:custGeom>
            <a:rect b="b" l="l" r="r" t="t"/>
            <a:pathLst>
              <a:path extrusionOk="0" h="2404073" w="2638740">
                <a:moveTo>
                  <a:pt x="0" y="248004"/>
                </a:moveTo>
                <a:cubicBezTo>
                  <a:pt x="-12582" y="134546"/>
                  <a:pt x="141358" y="612"/>
                  <a:pt x="248004" y="0"/>
                </a:cubicBezTo>
                <a:cubicBezTo>
                  <a:pt x="450152" y="-5656"/>
                  <a:pt x="618741" y="-21637"/>
                  <a:pt x="719405" y="0"/>
                </a:cubicBezTo>
                <a:cubicBezTo>
                  <a:pt x="820069" y="21637"/>
                  <a:pt x="972846" y="10555"/>
                  <a:pt x="1212233" y="0"/>
                </a:cubicBezTo>
                <a:cubicBezTo>
                  <a:pt x="1451620" y="-10555"/>
                  <a:pt x="1584364" y="-4696"/>
                  <a:pt x="1726489" y="0"/>
                </a:cubicBezTo>
                <a:cubicBezTo>
                  <a:pt x="1868614" y="4696"/>
                  <a:pt x="2243406" y="-15854"/>
                  <a:pt x="2390736" y="0"/>
                </a:cubicBezTo>
                <a:cubicBezTo>
                  <a:pt x="2554261" y="-4998"/>
                  <a:pt x="2664051" y="93891"/>
                  <a:pt x="2638740" y="248004"/>
                </a:cubicBezTo>
                <a:cubicBezTo>
                  <a:pt x="2659836" y="401105"/>
                  <a:pt x="2612442" y="564049"/>
                  <a:pt x="2638740" y="845864"/>
                </a:cubicBezTo>
                <a:cubicBezTo>
                  <a:pt x="2665038" y="1127679"/>
                  <a:pt x="2656359" y="1156837"/>
                  <a:pt x="2638740" y="1424644"/>
                </a:cubicBezTo>
                <a:cubicBezTo>
                  <a:pt x="2621121" y="1692451"/>
                  <a:pt x="2609512" y="1963642"/>
                  <a:pt x="2638740" y="2156069"/>
                </a:cubicBezTo>
                <a:cubicBezTo>
                  <a:pt x="2635885" y="2302951"/>
                  <a:pt x="2536819" y="2394446"/>
                  <a:pt x="2390736" y="2404073"/>
                </a:cubicBezTo>
                <a:cubicBezTo>
                  <a:pt x="2125123" y="2399165"/>
                  <a:pt x="2046321" y="2400018"/>
                  <a:pt x="1855053" y="2404073"/>
                </a:cubicBezTo>
                <a:cubicBezTo>
                  <a:pt x="1663785" y="2408128"/>
                  <a:pt x="1530532" y="2421832"/>
                  <a:pt x="1319370" y="2404073"/>
                </a:cubicBezTo>
                <a:cubicBezTo>
                  <a:pt x="1108208" y="2386314"/>
                  <a:pt x="925276" y="2404419"/>
                  <a:pt x="762260" y="2404073"/>
                </a:cubicBezTo>
                <a:cubicBezTo>
                  <a:pt x="599244" y="2403728"/>
                  <a:pt x="417669" y="2402515"/>
                  <a:pt x="248004" y="2404073"/>
                </a:cubicBezTo>
                <a:cubicBezTo>
                  <a:pt x="122815" y="2376639"/>
                  <a:pt x="28357" y="2290044"/>
                  <a:pt x="0" y="2156069"/>
                </a:cubicBezTo>
                <a:cubicBezTo>
                  <a:pt x="23881" y="1872619"/>
                  <a:pt x="-1279" y="1832509"/>
                  <a:pt x="0" y="1520047"/>
                </a:cubicBezTo>
                <a:cubicBezTo>
                  <a:pt x="1279" y="1207585"/>
                  <a:pt x="-11697" y="1216925"/>
                  <a:pt x="0" y="941268"/>
                </a:cubicBezTo>
                <a:cubicBezTo>
                  <a:pt x="11697" y="665611"/>
                  <a:pt x="-28859" y="570865"/>
                  <a:pt x="0" y="248004"/>
                </a:cubicBezTo>
                <a:close/>
              </a:path>
            </a:pathLst>
          </a:custGeom>
          <a:noFill/>
          <a:ln cap="flat" cmpd="sng" w="57150">
            <a:solidFill>
              <a:srgbClr val="9C9C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3" name="Google Shape;243;p24"/>
          <p:cNvGrpSpPr/>
          <p:nvPr/>
        </p:nvGrpSpPr>
        <p:grpSpPr>
          <a:xfrm>
            <a:off x="2672238" y="2337426"/>
            <a:ext cx="611972" cy="328829"/>
            <a:chOff x="7412036" y="2634233"/>
            <a:chExt cx="895350" cy="367489"/>
          </a:xfrm>
        </p:grpSpPr>
        <p:cxnSp>
          <p:nvCxnSpPr>
            <p:cNvPr id="244" name="Google Shape;244;p24"/>
            <p:cNvCxnSpPr/>
            <p:nvPr/>
          </p:nvCxnSpPr>
          <p:spPr>
            <a:xfrm>
              <a:off x="7412036" y="2817978"/>
              <a:ext cx="895350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5" name="Google Shape;245;p24"/>
            <p:cNvCxnSpPr/>
            <p:nvPr/>
          </p:nvCxnSpPr>
          <p:spPr>
            <a:xfrm>
              <a:off x="7561943" y="3001722"/>
              <a:ext cx="471337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6" name="Google Shape;246;p24"/>
            <p:cNvCxnSpPr/>
            <p:nvPr/>
          </p:nvCxnSpPr>
          <p:spPr>
            <a:xfrm>
              <a:off x="7561942" y="2634233"/>
              <a:ext cx="471337" cy="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grpSp>
        <p:nvGrpSpPr>
          <p:cNvPr id="247" name="Google Shape;247;p24"/>
          <p:cNvGrpSpPr/>
          <p:nvPr/>
        </p:nvGrpSpPr>
        <p:grpSpPr>
          <a:xfrm rot="2406252">
            <a:off x="354175" y="1454820"/>
            <a:ext cx="2167750" cy="2122360"/>
            <a:chOff x="1333276" y="1571710"/>
            <a:chExt cx="2378505" cy="2371719"/>
          </a:xfrm>
        </p:grpSpPr>
        <p:sp>
          <p:nvSpPr>
            <p:cNvPr id="248" name="Google Shape;248;p24"/>
            <p:cNvSpPr/>
            <p:nvPr/>
          </p:nvSpPr>
          <p:spPr>
            <a:xfrm>
              <a:off x="1340062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95AAD4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24"/>
            <p:cNvSpPr/>
            <p:nvPr/>
          </p:nvSpPr>
          <p:spPr>
            <a:xfrm rot="5400000">
              <a:off x="1337800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95AAD4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rot="10800000">
              <a:off x="1335538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95AAD4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 rot="-5400000">
              <a:off x="1333276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95AAD4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2" name="Google Shape;252;p24"/>
          <p:cNvGrpSpPr/>
          <p:nvPr/>
        </p:nvGrpSpPr>
        <p:grpSpPr>
          <a:xfrm rot="2406252">
            <a:off x="3423124" y="1420006"/>
            <a:ext cx="2167750" cy="2122360"/>
            <a:chOff x="1333276" y="1571710"/>
            <a:chExt cx="2378505" cy="2371719"/>
          </a:xfrm>
        </p:grpSpPr>
        <p:sp>
          <p:nvSpPr>
            <p:cNvPr id="253" name="Google Shape;253;p24"/>
            <p:cNvSpPr/>
            <p:nvPr/>
          </p:nvSpPr>
          <p:spPr>
            <a:xfrm>
              <a:off x="1340062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9C9C9B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4"/>
            <p:cNvSpPr/>
            <p:nvPr/>
          </p:nvSpPr>
          <p:spPr>
            <a:xfrm rot="5400000">
              <a:off x="1337800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9C9C9B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24"/>
            <p:cNvSpPr/>
            <p:nvPr/>
          </p:nvSpPr>
          <p:spPr>
            <a:xfrm rot="10800000">
              <a:off x="1335538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9C9C9B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4"/>
            <p:cNvSpPr/>
            <p:nvPr/>
          </p:nvSpPr>
          <p:spPr>
            <a:xfrm rot="-5400000">
              <a:off x="1333276" y="1571710"/>
              <a:ext cx="2371719" cy="2371719"/>
            </a:xfrm>
            <a:prstGeom prst="blockArc">
              <a:avLst>
                <a:gd fmla="val 16181875" name="adj1"/>
                <a:gd fmla="val 115695" name="adj2"/>
                <a:gd fmla="val 11806" name="adj3"/>
              </a:avLst>
            </a:prstGeom>
            <a:solidFill>
              <a:srgbClr val="9C9C9B"/>
            </a:solidFill>
            <a:ln cap="flat" cmpd="sng" w="5715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7" name="Google Shape;257;p24"/>
          <p:cNvSpPr txBox="1"/>
          <p:nvPr/>
        </p:nvSpPr>
        <p:spPr>
          <a:xfrm>
            <a:off x="616603" y="2076814"/>
            <a:ext cx="161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</a:t>
            </a: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sentiment ratings to dataset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4"/>
          <p:cNvSpPr/>
          <p:nvPr/>
        </p:nvSpPr>
        <p:spPr>
          <a:xfrm>
            <a:off x="201535" y="3775566"/>
            <a:ext cx="2638740" cy="2404071"/>
          </a:xfrm>
          <a:custGeom>
            <a:rect b="b" l="l" r="r" t="t"/>
            <a:pathLst>
              <a:path extrusionOk="0" h="2404071" w="2638740">
                <a:moveTo>
                  <a:pt x="0" y="248004"/>
                </a:moveTo>
                <a:cubicBezTo>
                  <a:pt x="-5358" y="90689"/>
                  <a:pt x="126016" y="4489"/>
                  <a:pt x="248004" y="0"/>
                </a:cubicBezTo>
                <a:cubicBezTo>
                  <a:pt x="476008" y="-3986"/>
                  <a:pt x="601300" y="14744"/>
                  <a:pt x="805114" y="0"/>
                </a:cubicBezTo>
                <a:cubicBezTo>
                  <a:pt x="1008928" y="-14744"/>
                  <a:pt x="1169437" y="-11868"/>
                  <a:pt x="1319370" y="0"/>
                </a:cubicBezTo>
                <a:cubicBezTo>
                  <a:pt x="1469303" y="11868"/>
                  <a:pt x="1637137" y="-3713"/>
                  <a:pt x="1855053" y="0"/>
                </a:cubicBezTo>
                <a:cubicBezTo>
                  <a:pt x="2072969" y="3713"/>
                  <a:pt x="2175366" y="-21358"/>
                  <a:pt x="2390736" y="0"/>
                </a:cubicBezTo>
                <a:cubicBezTo>
                  <a:pt x="2545957" y="-18554"/>
                  <a:pt x="2642508" y="92227"/>
                  <a:pt x="2638740" y="248004"/>
                </a:cubicBezTo>
                <a:cubicBezTo>
                  <a:pt x="2636819" y="425373"/>
                  <a:pt x="2663401" y="684777"/>
                  <a:pt x="2638740" y="903106"/>
                </a:cubicBezTo>
                <a:cubicBezTo>
                  <a:pt x="2614079" y="1121435"/>
                  <a:pt x="2615937" y="1299694"/>
                  <a:pt x="2638740" y="1520046"/>
                </a:cubicBezTo>
                <a:cubicBezTo>
                  <a:pt x="2661543" y="1740398"/>
                  <a:pt x="2635800" y="1910790"/>
                  <a:pt x="2638740" y="2156067"/>
                </a:cubicBezTo>
                <a:cubicBezTo>
                  <a:pt x="2642108" y="2296875"/>
                  <a:pt x="2522133" y="2377315"/>
                  <a:pt x="2390736" y="2404071"/>
                </a:cubicBezTo>
                <a:cubicBezTo>
                  <a:pt x="2218729" y="2416577"/>
                  <a:pt x="2000995" y="2425791"/>
                  <a:pt x="1897908" y="2404071"/>
                </a:cubicBezTo>
                <a:cubicBezTo>
                  <a:pt x="1794821" y="2382351"/>
                  <a:pt x="1483420" y="2393662"/>
                  <a:pt x="1340797" y="2404071"/>
                </a:cubicBezTo>
                <a:cubicBezTo>
                  <a:pt x="1198174" y="2414480"/>
                  <a:pt x="1056070" y="2384319"/>
                  <a:pt x="805114" y="2404071"/>
                </a:cubicBezTo>
                <a:cubicBezTo>
                  <a:pt x="554158" y="2423823"/>
                  <a:pt x="453024" y="2385719"/>
                  <a:pt x="248004" y="2404071"/>
                </a:cubicBezTo>
                <a:cubicBezTo>
                  <a:pt x="87162" y="2388876"/>
                  <a:pt x="32244" y="2285029"/>
                  <a:pt x="0" y="2156067"/>
                </a:cubicBezTo>
                <a:cubicBezTo>
                  <a:pt x="15930" y="2009218"/>
                  <a:pt x="-18339" y="1712955"/>
                  <a:pt x="0" y="1539127"/>
                </a:cubicBezTo>
                <a:cubicBezTo>
                  <a:pt x="18339" y="1365299"/>
                  <a:pt x="-10552" y="1042740"/>
                  <a:pt x="0" y="864944"/>
                </a:cubicBezTo>
                <a:cubicBezTo>
                  <a:pt x="10552" y="687148"/>
                  <a:pt x="14863" y="436335"/>
                  <a:pt x="0" y="248004"/>
                </a:cubicBezTo>
                <a:close/>
              </a:path>
            </a:pathLst>
          </a:custGeom>
          <a:noFill/>
          <a:ln cap="flat" cmpd="sng" w="57150">
            <a:solidFill>
              <a:srgbClr val="95AAD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4"/>
          <p:cNvSpPr/>
          <p:nvPr/>
        </p:nvSpPr>
        <p:spPr>
          <a:xfrm>
            <a:off x="1177937" y="1300486"/>
            <a:ext cx="498300" cy="4830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4"/>
          <p:cNvSpPr/>
          <p:nvPr/>
        </p:nvSpPr>
        <p:spPr>
          <a:xfrm>
            <a:off x="1249382" y="1373486"/>
            <a:ext cx="355500" cy="34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1" name="Google Shape;261;p24"/>
          <p:cNvSpPr/>
          <p:nvPr/>
        </p:nvSpPr>
        <p:spPr>
          <a:xfrm>
            <a:off x="4269907" y="1300486"/>
            <a:ext cx="498300" cy="4830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24"/>
          <p:cNvSpPr/>
          <p:nvPr/>
        </p:nvSpPr>
        <p:spPr>
          <a:xfrm>
            <a:off x="4341352" y="1373486"/>
            <a:ext cx="355500" cy="34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sp>
        <p:nvSpPr>
          <p:cNvPr id="263" name="Google Shape;263;p24"/>
          <p:cNvSpPr/>
          <p:nvPr/>
        </p:nvSpPr>
        <p:spPr>
          <a:xfrm>
            <a:off x="7290924" y="1296158"/>
            <a:ext cx="498300" cy="483000"/>
          </a:xfrm>
          <a:prstGeom prst="ellipse">
            <a:avLst/>
          </a:prstGeom>
          <a:solidFill>
            <a:srgbClr val="2F549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4"/>
          <p:cNvSpPr/>
          <p:nvPr/>
        </p:nvSpPr>
        <p:spPr>
          <a:xfrm>
            <a:off x="7362369" y="1369158"/>
            <a:ext cx="355500" cy="344400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635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65" name="Google Shape;265;p24"/>
          <p:cNvSpPr txBox="1"/>
          <p:nvPr/>
        </p:nvSpPr>
        <p:spPr>
          <a:xfrm>
            <a:off x="3354796" y="3935750"/>
            <a:ext cx="2437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very minimal data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cleaning to keep it useable for multiple models.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Cleaned the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text by: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Normalizing unicode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HTML tags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Normalizing spaces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6748163" y="2017393"/>
            <a:ext cx="1619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Inspecting data to make decisions</a:t>
            </a:r>
            <a:endParaRPr/>
          </a:p>
        </p:txBody>
      </p:sp>
      <p:sp>
        <p:nvSpPr>
          <p:cNvPr id="267" name="Google Shape;267;p24"/>
          <p:cNvSpPr txBox="1"/>
          <p:nvPr/>
        </p:nvSpPr>
        <p:spPr>
          <a:xfrm>
            <a:off x="235946" y="3932872"/>
            <a:ext cx="2646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Changed the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to 5 star ratings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Amazon uses for </a:t>
            </a:r>
            <a:r>
              <a:rPr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to </a:t>
            </a: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Negative/Neutral/Positive.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1 - 2 = Negative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= Neutral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4 - 5 = Positive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4"/>
          <p:cNvSpPr txBox="1"/>
          <p:nvPr/>
        </p:nvSpPr>
        <p:spPr>
          <a:xfrm>
            <a:off x="478144" y="373169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3"/>
              </a:buClr>
              <a:buSzPts val="3200"/>
              <a:buFont typeface="Quattrocento Sans"/>
              <a:buChar char="​"/>
            </a:pPr>
            <a:r>
              <a:rPr b="1" i="0" lang="es-ES" sz="3200" u="none" cap="none" strike="noStrike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 </a:t>
            </a: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preparation</a:t>
            </a:r>
            <a:endParaRPr/>
          </a:p>
        </p:txBody>
      </p:sp>
      <p:sp>
        <p:nvSpPr>
          <p:cNvPr id="269" name="Google Shape;269;p24"/>
          <p:cNvSpPr txBox="1"/>
          <p:nvPr/>
        </p:nvSpPr>
        <p:spPr>
          <a:xfrm>
            <a:off x="6398605" y="3853950"/>
            <a:ext cx="2577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4.6M reviews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	839397	18.15%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	340086	7.35%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	3445132	74.50%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Checked review word length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50%             24 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75%             57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90%            127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           209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0" name="Google Shape;2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1013" y="3820413"/>
            <a:ext cx="3025099" cy="2256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89729" y="1355447"/>
            <a:ext cx="3012369" cy="224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5"/>
          <p:cNvSpPr/>
          <p:nvPr/>
        </p:nvSpPr>
        <p:spPr>
          <a:xfrm>
            <a:off x="-491938" y="1940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456109" y="2149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984392" y="2184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Preparation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-491938" y="29116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5"/>
          <p:cNvSpPr/>
          <p:nvPr/>
        </p:nvSpPr>
        <p:spPr>
          <a:xfrm>
            <a:off x="456109" y="31207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1" name="Google Shape;281;p25"/>
          <p:cNvSpPr txBox="1"/>
          <p:nvPr/>
        </p:nvSpPr>
        <p:spPr>
          <a:xfrm>
            <a:off x="984392" y="31560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classification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5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???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85" name="Google Shape;285;p25"/>
          <p:cNvSpPr txBox="1"/>
          <p:nvPr/>
        </p:nvSpPr>
        <p:spPr>
          <a:xfrm>
            <a:off x="466067" y="297632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286" name="Google Shape;286;p25"/>
          <p:cNvSpPr/>
          <p:nvPr/>
        </p:nvSpPr>
        <p:spPr>
          <a:xfrm>
            <a:off x="-491938" y="4853302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25"/>
          <p:cNvSpPr/>
          <p:nvPr/>
        </p:nvSpPr>
        <p:spPr>
          <a:xfrm>
            <a:off x="456109" y="5062412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288" name="Google Shape;288;p25"/>
          <p:cNvSpPr txBox="1"/>
          <p:nvPr/>
        </p:nvSpPr>
        <p:spPr>
          <a:xfrm>
            <a:off x="984392" y="5097702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</p:txBody>
      </p:sp>
      <p:sp>
        <p:nvSpPr>
          <p:cNvPr id="289" name="Google Shape;289;p25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5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291" name="Google Shape;291;p25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Category Clustering</a:t>
            </a:r>
            <a:endParaRPr/>
          </a:p>
        </p:txBody>
      </p:sp>
      <p:sp>
        <p:nvSpPr>
          <p:cNvPr id="292" name="Google Shape;292;p25"/>
          <p:cNvSpPr/>
          <p:nvPr/>
        </p:nvSpPr>
        <p:spPr>
          <a:xfrm>
            <a:off x="-491938" y="48541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5"/>
          <p:cNvSpPr/>
          <p:nvPr/>
        </p:nvSpPr>
        <p:spPr>
          <a:xfrm>
            <a:off x="456109" y="50632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4" name="Google Shape;294;p25"/>
          <p:cNvSpPr txBox="1"/>
          <p:nvPr/>
        </p:nvSpPr>
        <p:spPr>
          <a:xfrm>
            <a:off x="984392" y="50985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Summarization</a:t>
            </a:r>
            <a:endParaRPr/>
          </a:p>
        </p:txBody>
      </p:sp>
      <p:sp>
        <p:nvSpPr>
          <p:cNvPr id="295" name="Google Shape;295;p25"/>
          <p:cNvSpPr/>
          <p:nvPr/>
        </p:nvSpPr>
        <p:spPr>
          <a:xfrm>
            <a:off x="-491938" y="5825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5"/>
          <p:cNvSpPr/>
          <p:nvPr/>
        </p:nvSpPr>
        <p:spPr>
          <a:xfrm>
            <a:off x="456109" y="6034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984392" y="6069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8" name="Google Shape;298;p25"/>
          <p:cNvSpPr/>
          <p:nvPr/>
        </p:nvSpPr>
        <p:spPr>
          <a:xfrm>
            <a:off x="-491938" y="2894024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5"/>
          <p:cNvSpPr/>
          <p:nvPr/>
        </p:nvSpPr>
        <p:spPr>
          <a:xfrm>
            <a:off x="450520" y="3120734"/>
            <a:ext cx="316800" cy="31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984392" y="3156024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1" lang="es-E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Classification</a:t>
            </a:r>
            <a:endParaRPr/>
          </a:p>
        </p:txBody>
      </p:sp>
      <p:sp>
        <p:nvSpPr>
          <p:cNvPr id="301" name="Google Shape;301;p25"/>
          <p:cNvSpPr/>
          <p:nvPr/>
        </p:nvSpPr>
        <p:spPr>
          <a:xfrm>
            <a:off x="-491938" y="1000648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5"/>
          <p:cNvSpPr/>
          <p:nvPr/>
        </p:nvSpPr>
        <p:spPr>
          <a:xfrm>
            <a:off x="456109" y="1209758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984392" y="1245048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</a:t>
            </a:r>
            <a:endParaRPr/>
          </a:p>
        </p:txBody>
      </p:sp>
      <p:pic>
        <p:nvPicPr>
          <p:cNvPr id="304" name="Google Shape;3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4612" y="82625"/>
            <a:ext cx="20574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310" name="Google Shape;31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858176" y="6269075"/>
            <a:ext cx="68704" cy="45720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6"/>
          <p:cNvSpPr txBox="1"/>
          <p:nvPr/>
        </p:nvSpPr>
        <p:spPr>
          <a:xfrm>
            <a:off x="9268143" y="64179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Century Gothic"/>
              <a:buNone/>
            </a:pPr>
            <a:fld id="{00000000-1234-1234-1234-123412341234}" type="slidenum">
              <a:rPr b="0" i="0" lang="es-ES" sz="1100" u="none" cap="none" strike="noStrike">
                <a:solidFill>
                  <a:srgbClr val="505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100" u="none" cap="none" strike="noStrike">
              <a:solidFill>
                <a:srgbClr val="505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12" name="Google Shape;312;p26"/>
          <p:cNvSpPr txBox="1"/>
          <p:nvPr/>
        </p:nvSpPr>
        <p:spPr>
          <a:xfrm>
            <a:off x="478144" y="373169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3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 Review Classification</a:t>
            </a:r>
            <a:endParaRPr/>
          </a:p>
        </p:txBody>
      </p:sp>
      <p:pic>
        <p:nvPicPr>
          <p:cNvPr id="313" name="Google Shape;31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0425" y="3097900"/>
            <a:ext cx="4170675" cy="37337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4" name="Google Shape;314;p26"/>
          <p:cNvGrpSpPr/>
          <p:nvPr/>
        </p:nvGrpSpPr>
        <p:grpSpPr>
          <a:xfrm>
            <a:off x="156575" y="1233775"/>
            <a:ext cx="6573148" cy="5035300"/>
            <a:chOff x="-1" y="67164"/>
            <a:chExt cx="7274400" cy="5035300"/>
          </a:xfrm>
        </p:grpSpPr>
        <p:sp>
          <p:nvSpPr>
            <p:cNvPr id="315" name="Google Shape;315;p26"/>
            <p:cNvSpPr/>
            <p:nvPr/>
          </p:nvSpPr>
          <p:spPr>
            <a:xfrm>
              <a:off x="-1" y="347615"/>
              <a:ext cx="7274400" cy="807900"/>
            </a:xfrm>
            <a:prstGeom prst="rect">
              <a:avLst/>
            </a:prstGeom>
            <a:solidFill>
              <a:srgbClr val="E4E9F4">
                <a:alpha val="89800"/>
              </a:srgbClr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6"/>
            <p:cNvSpPr txBox="1"/>
            <p:nvPr/>
          </p:nvSpPr>
          <p:spPr>
            <a:xfrm>
              <a:off x="-1" y="347614"/>
              <a:ext cx="7274400" cy="444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564575" spcFirstLastPara="1" rIns="564575" wrap="square" tIns="39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rgbClr val="121212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r>
                <a:rPr lang="es-ES" sz="1900">
                  <a:solidFill>
                    <a:srgbClr val="121212"/>
                  </a:solidFill>
                  <a:latin typeface="Calibri"/>
                  <a:ea typeface="Calibri"/>
                  <a:cs typeface="Calibri"/>
                  <a:sym typeface="Calibri"/>
                </a:rPr>
                <a:t>rain 70 / validation 15 / test 15 </a:t>
              </a:r>
              <a:endParaRPr sz="19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363720" y="67164"/>
              <a:ext cx="5092200" cy="561000"/>
            </a:xfrm>
            <a:prstGeom prst="roundRect">
              <a:avLst>
                <a:gd fmla="val 16667" name="adj"/>
              </a:avLst>
            </a:prstGeom>
            <a:solidFill>
              <a:srgbClr val="375289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6"/>
            <p:cNvSpPr txBox="1"/>
            <p:nvPr/>
          </p:nvSpPr>
          <p:spPr>
            <a:xfrm>
              <a:off x="391100" y="94544"/>
              <a:ext cx="50373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2450" spcFirstLastPara="1" rIns="19245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s-ES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Splitting data</a:t>
              </a:r>
              <a:endPara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-1" y="1575390"/>
              <a:ext cx="7274400" cy="1685400"/>
            </a:xfrm>
            <a:prstGeom prst="rect">
              <a:avLst/>
            </a:prstGeom>
            <a:solidFill>
              <a:srgbClr val="E4E9F4">
                <a:alpha val="89800"/>
              </a:srgbClr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6"/>
            <p:cNvSpPr txBox="1"/>
            <p:nvPr/>
          </p:nvSpPr>
          <p:spPr>
            <a:xfrm>
              <a:off x="-1" y="1575390"/>
              <a:ext cx="7274400" cy="61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564575" spcFirstLastPara="1" rIns="564575" wrap="square" tIns="39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rgbClr val="121212"/>
                  </a:solidFill>
                  <a:latin typeface="Calibri"/>
                  <a:ea typeface="Calibri"/>
                  <a:cs typeface="Calibri"/>
                  <a:sym typeface="Calibri"/>
                </a:rPr>
                <a:t>Used 3 different model for the tokenizing:</a:t>
              </a:r>
              <a:endParaRPr sz="19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rgbClr val="121212"/>
                  </a:solidFill>
                  <a:latin typeface="Calibri"/>
                  <a:ea typeface="Calibri"/>
                  <a:cs typeface="Calibri"/>
                  <a:sym typeface="Calibri"/>
                </a:rPr>
                <a:t>- Distilbert-base-uncased</a:t>
              </a:r>
              <a:endParaRPr sz="19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rgbClr val="121212"/>
                  </a:solidFill>
                  <a:latin typeface="Calibri"/>
                  <a:ea typeface="Calibri"/>
                  <a:cs typeface="Calibri"/>
                  <a:sym typeface="Calibri"/>
                </a:rPr>
                <a:t>- Bert-base-uncased</a:t>
              </a:r>
              <a:endParaRPr sz="19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rgbClr val="121212"/>
                  </a:solidFill>
                  <a:latin typeface="Calibri"/>
                  <a:ea typeface="Calibri"/>
                  <a:cs typeface="Calibri"/>
                  <a:sym typeface="Calibri"/>
                </a:rPr>
                <a:t>- Roberta-base</a:t>
              </a:r>
              <a:endParaRPr sz="19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363720" y="1294954"/>
              <a:ext cx="5092200" cy="561000"/>
            </a:xfrm>
            <a:prstGeom prst="roundRect">
              <a:avLst>
                <a:gd fmla="val 16667" name="adj"/>
              </a:avLst>
            </a:prstGeom>
            <a:solidFill>
              <a:srgbClr val="375289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6"/>
            <p:cNvSpPr txBox="1"/>
            <p:nvPr/>
          </p:nvSpPr>
          <p:spPr>
            <a:xfrm>
              <a:off x="391102" y="1322340"/>
              <a:ext cx="50373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2450" spcFirstLastPara="1" rIns="192450" wrap="square" tIns="0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Century Gothic"/>
                <a:buNone/>
              </a:pPr>
              <a:r>
                <a:rPr lang="es-ES"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Tokenizing</a:t>
              </a:r>
              <a:endPara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-1" y="3692464"/>
              <a:ext cx="7274400" cy="1410000"/>
            </a:xfrm>
            <a:prstGeom prst="rect">
              <a:avLst/>
            </a:prstGeom>
            <a:solidFill>
              <a:srgbClr val="E4E9F4">
                <a:alpha val="89800"/>
              </a:srgbClr>
            </a:solidFill>
            <a:ln cap="flat" cmpd="sng" w="2857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6"/>
            <p:cNvSpPr txBox="1"/>
            <p:nvPr/>
          </p:nvSpPr>
          <p:spPr>
            <a:xfrm>
              <a:off x="-1" y="3692463"/>
              <a:ext cx="7274400" cy="141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35125" lIns="564575" spcFirstLastPara="1" rIns="564575" wrap="square" tIns="39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rgbClr val="121212"/>
                  </a:solidFill>
                  <a:latin typeface="Calibri"/>
                  <a:ea typeface="Calibri"/>
                  <a:cs typeface="Calibri"/>
                  <a:sym typeface="Calibri"/>
                </a:rPr>
                <a:t>Learning rate</a:t>
              </a:r>
              <a:endParaRPr sz="19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rgbClr val="121212"/>
                  </a:solidFill>
                  <a:latin typeface="Calibri"/>
                  <a:ea typeface="Calibri"/>
                  <a:cs typeface="Calibri"/>
                  <a:sym typeface="Calibri"/>
                </a:rPr>
                <a:t>Epochs</a:t>
              </a:r>
              <a:endParaRPr sz="19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90000"/>
                </a:lnSpc>
                <a:spcBef>
                  <a:spcPts val="285"/>
                </a:spcBef>
                <a:spcAft>
                  <a:spcPts val="0"/>
                </a:spcAft>
                <a:buNone/>
              </a:pPr>
              <a:r>
                <a:rPr lang="es-ES" sz="1900">
                  <a:solidFill>
                    <a:srgbClr val="121212"/>
                  </a:solidFill>
                  <a:latin typeface="Calibri"/>
                  <a:ea typeface="Calibri"/>
                  <a:cs typeface="Calibri"/>
                  <a:sym typeface="Calibri"/>
                </a:rPr>
                <a:t>Weights for Neutral</a:t>
              </a:r>
              <a:endParaRPr sz="1900">
                <a:solidFill>
                  <a:srgbClr val="12121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363720" y="3412019"/>
              <a:ext cx="5092200" cy="561000"/>
            </a:xfrm>
            <a:prstGeom prst="roundRect">
              <a:avLst>
                <a:gd fmla="val 16667" name="adj"/>
              </a:avLst>
            </a:prstGeom>
            <a:solidFill>
              <a:srgbClr val="375289"/>
            </a:solidFill>
            <a:ln cap="flat" cmpd="sng" w="12700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6"/>
            <p:cNvSpPr txBox="1"/>
            <p:nvPr/>
          </p:nvSpPr>
          <p:spPr>
            <a:xfrm>
              <a:off x="391102" y="3439388"/>
              <a:ext cx="5037300" cy="50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92450" spcFirstLastPara="1" rIns="19245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900"/>
                <a:buFont typeface="Century Gothic"/>
                <a:buNone/>
              </a:pPr>
              <a:r>
                <a:rPr lang="es-ES" sz="19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</a:t>
              </a:r>
              <a:endParaRPr sz="1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26"/>
          <p:cNvSpPr/>
          <p:nvPr/>
        </p:nvSpPr>
        <p:spPr>
          <a:xfrm>
            <a:off x="6895698" y="244508"/>
            <a:ext cx="5234700" cy="6120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6"/>
          <p:cNvSpPr/>
          <p:nvPr/>
        </p:nvSpPr>
        <p:spPr>
          <a:xfrm>
            <a:off x="6895698" y="244508"/>
            <a:ext cx="5234700" cy="612000"/>
          </a:xfrm>
          <a:prstGeom prst="triangle">
            <a:avLst>
              <a:gd fmla="val 100000" name="adj"/>
            </a:avLst>
          </a:prstGeom>
          <a:solidFill>
            <a:srgbClr val="000000">
              <a:alpha val="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6"/>
          <p:cNvSpPr/>
          <p:nvPr/>
        </p:nvSpPr>
        <p:spPr>
          <a:xfrm>
            <a:off x="6895698" y="850606"/>
            <a:ext cx="5234700" cy="224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8100" lIns="88900" spcFirstLastPara="1" rIns="88900" wrap="square" tIns="50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6"/>
          <p:cNvSpPr/>
          <p:nvPr/>
        </p:nvSpPr>
        <p:spPr>
          <a:xfrm>
            <a:off x="6895698" y="187275"/>
            <a:ext cx="5234700" cy="57300"/>
          </a:xfrm>
          <a:prstGeom prst="rect">
            <a:avLst/>
          </a:prstGeom>
          <a:solidFill>
            <a:srgbClr val="37528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6"/>
          <p:cNvSpPr/>
          <p:nvPr/>
        </p:nvSpPr>
        <p:spPr>
          <a:xfrm>
            <a:off x="6895698" y="3040489"/>
            <a:ext cx="5234700" cy="57300"/>
          </a:xfrm>
          <a:prstGeom prst="rect">
            <a:avLst/>
          </a:prstGeom>
          <a:solidFill>
            <a:srgbClr val="37528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7982260" y="338651"/>
            <a:ext cx="314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1" lang="es-E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RoBERTA</a:t>
            </a:r>
            <a:r>
              <a:rPr b="1" lang="es-E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-base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33" name="Google Shape;3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69925" y="1048388"/>
            <a:ext cx="4086225" cy="180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7"/>
          <p:cNvSpPr/>
          <p:nvPr/>
        </p:nvSpPr>
        <p:spPr>
          <a:xfrm>
            <a:off x="6184490" y="955577"/>
            <a:ext cx="6007500" cy="612000"/>
          </a:xfrm>
          <a:prstGeom prst="rect">
            <a:avLst/>
          </a:prstGeom>
          <a:solidFill>
            <a:srgbClr val="D6DCE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27"/>
          <p:cNvSpPr/>
          <p:nvPr/>
        </p:nvSpPr>
        <p:spPr>
          <a:xfrm>
            <a:off x="0" y="955577"/>
            <a:ext cx="6007500" cy="612000"/>
          </a:xfrm>
          <a:prstGeom prst="rect">
            <a:avLst/>
          </a:prstGeom>
          <a:solidFill>
            <a:srgbClr val="B3C6E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27"/>
          <p:cNvSpPr/>
          <p:nvPr/>
        </p:nvSpPr>
        <p:spPr>
          <a:xfrm>
            <a:off x="0" y="955577"/>
            <a:ext cx="6007500" cy="612000"/>
          </a:xfrm>
          <a:prstGeom prst="triangle">
            <a:avLst>
              <a:gd fmla="val 100000" name="adj"/>
            </a:avLst>
          </a:prstGeom>
          <a:solidFill>
            <a:srgbClr val="000000">
              <a:alpha val="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27"/>
          <p:cNvSpPr/>
          <p:nvPr/>
        </p:nvSpPr>
        <p:spPr>
          <a:xfrm>
            <a:off x="6184500" y="1561677"/>
            <a:ext cx="6007500" cy="224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8100" lIns="88900" spcFirstLastPara="1" rIns="88900" wrap="square" tIns="50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27"/>
          <p:cNvSpPr/>
          <p:nvPr/>
        </p:nvSpPr>
        <p:spPr>
          <a:xfrm>
            <a:off x="6184490" y="898344"/>
            <a:ext cx="6007500" cy="573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7"/>
          <p:cNvSpPr/>
          <p:nvPr/>
        </p:nvSpPr>
        <p:spPr>
          <a:xfrm>
            <a:off x="6184490" y="955577"/>
            <a:ext cx="6007500" cy="612000"/>
          </a:xfrm>
          <a:prstGeom prst="triangle">
            <a:avLst>
              <a:gd fmla="val 100000" name="adj"/>
            </a:avLst>
          </a:prstGeom>
          <a:solidFill>
            <a:srgbClr val="000000">
              <a:alpha val="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7"/>
          <p:cNvSpPr/>
          <p:nvPr/>
        </p:nvSpPr>
        <p:spPr>
          <a:xfrm>
            <a:off x="6184490" y="3752441"/>
            <a:ext cx="6007500" cy="573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7"/>
          <p:cNvSpPr/>
          <p:nvPr/>
        </p:nvSpPr>
        <p:spPr>
          <a:xfrm>
            <a:off x="0" y="1561677"/>
            <a:ext cx="6007500" cy="2247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38100" lIns="88900" spcFirstLastPara="1" rIns="88900" wrap="square" tIns="504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7"/>
          <p:cNvSpPr/>
          <p:nvPr/>
        </p:nvSpPr>
        <p:spPr>
          <a:xfrm>
            <a:off x="0" y="898344"/>
            <a:ext cx="6007500" cy="57300"/>
          </a:xfrm>
          <a:prstGeom prst="rect">
            <a:avLst/>
          </a:prstGeom>
          <a:solidFill>
            <a:srgbClr val="37528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7"/>
          <p:cNvSpPr/>
          <p:nvPr/>
        </p:nvSpPr>
        <p:spPr>
          <a:xfrm>
            <a:off x="0" y="3751566"/>
            <a:ext cx="6007500" cy="57300"/>
          </a:xfrm>
          <a:prstGeom prst="rect">
            <a:avLst/>
          </a:prstGeom>
          <a:solidFill>
            <a:srgbClr val="375289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7"/>
          <p:cNvSpPr txBox="1"/>
          <p:nvPr/>
        </p:nvSpPr>
        <p:spPr>
          <a:xfrm>
            <a:off x="9511235" y="6417995"/>
            <a:ext cx="2500200" cy="3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Century Gothic"/>
              <a:buNone/>
            </a:pPr>
            <a:fld id="{00000000-1234-1234-1234-123412341234}" type="slidenum">
              <a:rPr b="0" i="0" lang="es-ES" sz="1100" u="none" cap="none" strike="noStrike">
                <a:solidFill>
                  <a:srgbClr val="505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100" u="none" cap="none" strike="noStrike">
              <a:solidFill>
                <a:srgbClr val="505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0" name="Google Shape;350;p27"/>
          <p:cNvSpPr txBox="1"/>
          <p:nvPr/>
        </p:nvSpPr>
        <p:spPr>
          <a:xfrm>
            <a:off x="9268143" y="641799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1100"/>
              <a:buFont typeface="Century Gothic"/>
              <a:buNone/>
            </a:pPr>
            <a:fld id="{00000000-1234-1234-1234-123412341234}" type="slidenum">
              <a:rPr b="0" i="0" lang="es-ES" sz="1100" u="none" cap="none" strike="noStrike">
                <a:solidFill>
                  <a:srgbClr val="505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100" u="none" cap="none" strike="noStrike">
              <a:solidFill>
                <a:srgbClr val="505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1" name="Google Shape;351;p27"/>
          <p:cNvSpPr txBox="1"/>
          <p:nvPr/>
        </p:nvSpPr>
        <p:spPr>
          <a:xfrm>
            <a:off x="455236" y="306875"/>
            <a:ext cx="88965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973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r>
              <a:rPr b="1" i="0" lang="es-ES" sz="3200" u="none" cap="none" strike="noStrike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r>
              <a:rPr b="1" i="0" lang="es-ES" sz="3200" u="none" cap="none" strike="noStrike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s-ES" sz="3200">
                <a:solidFill>
                  <a:srgbClr val="001973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classification</a:t>
            </a:r>
            <a:endParaRPr/>
          </a:p>
        </p:txBody>
      </p:sp>
      <p:sp>
        <p:nvSpPr>
          <p:cNvPr id="352" name="Google Shape;352;p27"/>
          <p:cNvSpPr/>
          <p:nvPr/>
        </p:nvSpPr>
        <p:spPr>
          <a:xfrm>
            <a:off x="1247001" y="1049720"/>
            <a:ext cx="361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</a:pPr>
            <a:r>
              <a:rPr b="1" lang="es-ES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Distilbert-base-uncased</a:t>
            </a:r>
            <a:endParaRPr b="0" i="0" sz="20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53" name="Google Shape;353;p27"/>
          <p:cNvSpPr/>
          <p:nvPr/>
        </p:nvSpPr>
        <p:spPr>
          <a:xfrm>
            <a:off x="6688201" y="1048827"/>
            <a:ext cx="5000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entury Gothic"/>
              <a:buNone/>
            </a:pPr>
            <a:r>
              <a:rPr b="1" lang="es-ES" sz="2000">
                <a:latin typeface="Century Gothic"/>
                <a:ea typeface="Century Gothic"/>
                <a:cs typeface="Century Gothic"/>
                <a:sym typeface="Century Gothic"/>
              </a:rPr>
              <a:t>Bert-base-uncased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54" name="Google Shape;3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59425" y="1719675"/>
            <a:ext cx="4057650" cy="176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4438" y="1686338"/>
            <a:ext cx="42386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0928" y="3921625"/>
            <a:ext cx="5550875" cy="3318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/>
          <p:nvPr/>
        </p:nvSpPr>
        <p:spPr>
          <a:xfrm>
            <a:off x="-491938" y="1940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456109" y="2149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/>
          </a:p>
        </p:txBody>
      </p:sp>
      <p:sp>
        <p:nvSpPr>
          <p:cNvPr id="363" name="Google Shape;363;p28"/>
          <p:cNvSpPr txBox="1"/>
          <p:nvPr/>
        </p:nvSpPr>
        <p:spPr>
          <a:xfrm>
            <a:off x="984392" y="2184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Data Preparation</a:t>
            </a:r>
            <a:endParaRPr/>
          </a:p>
        </p:txBody>
      </p:sp>
      <p:sp>
        <p:nvSpPr>
          <p:cNvPr id="364" name="Google Shape;364;p28"/>
          <p:cNvSpPr/>
          <p:nvPr/>
        </p:nvSpPr>
        <p:spPr>
          <a:xfrm>
            <a:off x="-491938" y="29116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"/>
          <p:cNvSpPr/>
          <p:nvPr/>
        </p:nvSpPr>
        <p:spPr>
          <a:xfrm>
            <a:off x="456109" y="31207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984392" y="31560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Classification</a:t>
            </a:r>
            <a:endParaRPr/>
          </a:p>
        </p:txBody>
      </p:sp>
      <p:sp>
        <p:nvSpPr>
          <p:cNvPr id="367" name="Google Shape;367;p28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8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369" name="Google Shape;369;p28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???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0" name="Google Shape;370;p28"/>
          <p:cNvSpPr txBox="1"/>
          <p:nvPr/>
        </p:nvSpPr>
        <p:spPr>
          <a:xfrm>
            <a:off x="466067" y="297632"/>
            <a:ext cx="63000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3200"/>
              <a:buFont typeface="Quattrocento Sans"/>
              <a:buChar char="​"/>
            </a:pPr>
            <a:r>
              <a:rPr b="1" lang="es-ES" sz="32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INDEX</a:t>
            </a:r>
            <a:endParaRPr/>
          </a:p>
        </p:txBody>
      </p:sp>
      <p:sp>
        <p:nvSpPr>
          <p:cNvPr id="371" name="Google Shape;371;p28"/>
          <p:cNvSpPr/>
          <p:nvPr/>
        </p:nvSpPr>
        <p:spPr>
          <a:xfrm>
            <a:off x="-491938" y="4853302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8"/>
          <p:cNvSpPr/>
          <p:nvPr/>
        </p:nvSpPr>
        <p:spPr>
          <a:xfrm>
            <a:off x="456109" y="5062412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/>
          </a:p>
        </p:txBody>
      </p:sp>
      <p:sp>
        <p:nvSpPr>
          <p:cNvPr id="373" name="Google Shape;373;p28"/>
          <p:cNvSpPr txBox="1"/>
          <p:nvPr/>
        </p:nvSpPr>
        <p:spPr>
          <a:xfrm>
            <a:off x="984392" y="5097702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Deployment</a:t>
            </a:r>
            <a:endParaRPr/>
          </a:p>
        </p:txBody>
      </p:sp>
      <p:sp>
        <p:nvSpPr>
          <p:cNvPr id="374" name="Google Shape;374;p28"/>
          <p:cNvSpPr/>
          <p:nvPr/>
        </p:nvSpPr>
        <p:spPr>
          <a:xfrm>
            <a:off x="-491938" y="38828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8"/>
          <p:cNvSpPr/>
          <p:nvPr/>
        </p:nvSpPr>
        <p:spPr>
          <a:xfrm>
            <a:off x="456109" y="40919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376" name="Google Shape;376;p28"/>
          <p:cNvSpPr txBox="1"/>
          <p:nvPr/>
        </p:nvSpPr>
        <p:spPr>
          <a:xfrm>
            <a:off x="984392" y="41272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Category Clustering</a:t>
            </a:r>
            <a:endParaRPr/>
          </a:p>
        </p:txBody>
      </p:sp>
      <p:sp>
        <p:nvSpPr>
          <p:cNvPr id="377" name="Google Shape;377;p28"/>
          <p:cNvSpPr/>
          <p:nvPr/>
        </p:nvSpPr>
        <p:spPr>
          <a:xfrm>
            <a:off x="-491938" y="485412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8"/>
          <p:cNvSpPr/>
          <p:nvPr/>
        </p:nvSpPr>
        <p:spPr>
          <a:xfrm>
            <a:off x="456109" y="506323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5</a:t>
            </a:r>
            <a:endParaRPr b="1" i="0" sz="1300" u="none" cap="none" strike="noStrike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79" name="Google Shape;379;p28"/>
          <p:cNvSpPr txBox="1"/>
          <p:nvPr/>
        </p:nvSpPr>
        <p:spPr>
          <a:xfrm>
            <a:off x="984392" y="509852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Review Summarization</a:t>
            </a:r>
            <a:endParaRPr/>
          </a:p>
        </p:txBody>
      </p:sp>
      <p:sp>
        <p:nvSpPr>
          <p:cNvPr id="380" name="Google Shape;380;p28"/>
          <p:cNvSpPr/>
          <p:nvPr/>
        </p:nvSpPr>
        <p:spPr>
          <a:xfrm>
            <a:off x="-491938" y="5825373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8"/>
          <p:cNvSpPr/>
          <p:nvPr/>
        </p:nvSpPr>
        <p:spPr>
          <a:xfrm>
            <a:off x="456109" y="6034483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6</a:t>
            </a:r>
            <a:endParaRPr/>
          </a:p>
        </p:txBody>
      </p:sp>
      <p:sp>
        <p:nvSpPr>
          <p:cNvPr id="382" name="Google Shape;382;p28"/>
          <p:cNvSpPr txBox="1"/>
          <p:nvPr/>
        </p:nvSpPr>
        <p:spPr>
          <a:xfrm>
            <a:off x="984392" y="6069773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Model Deployment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3" name="Google Shape;383;p28"/>
          <p:cNvSpPr/>
          <p:nvPr/>
        </p:nvSpPr>
        <p:spPr>
          <a:xfrm>
            <a:off x="-491938" y="3882462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222A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8"/>
          <p:cNvSpPr/>
          <p:nvPr/>
        </p:nvSpPr>
        <p:spPr>
          <a:xfrm>
            <a:off x="450520" y="4091572"/>
            <a:ext cx="316800" cy="31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A35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222A35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385" name="Google Shape;385;p28"/>
          <p:cNvSpPr txBox="1"/>
          <p:nvPr/>
        </p:nvSpPr>
        <p:spPr>
          <a:xfrm>
            <a:off x="984392" y="4126862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Quattrocento Sans"/>
              <a:buNone/>
            </a:pPr>
            <a:r>
              <a:rPr b="1" lang="es-ES" sz="1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Product Category Clustering</a:t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-491938" y="1000648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8"/>
          <p:cNvSpPr/>
          <p:nvPr/>
        </p:nvSpPr>
        <p:spPr>
          <a:xfrm>
            <a:off x="456109" y="1209758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i="0" lang="es-ES" sz="1300" u="none" cap="none" strike="noStrik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4</a:t>
            </a:r>
            <a:endParaRPr/>
          </a:p>
        </p:txBody>
      </p:sp>
      <p:sp>
        <p:nvSpPr>
          <p:cNvPr id="388" name="Google Shape;388;p28"/>
          <p:cNvSpPr txBox="1"/>
          <p:nvPr/>
        </p:nvSpPr>
        <p:spPr>
          <a:xfrm>
            <a:off x="984392" y="1245048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???</a:t>
            </a:r>
            <a:endParaRPr i="1" sz="1400" u="none" cap="none" strike="noStrike">
              <a:solidFill>
                <a:srgbClr val="7F7F7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-491938" y="1000648"/>
            <a:ext cx="7411500" cy="735000"/>
          </a:xfrm>
          <a:prstGeom prst="roundRect">
            <a:avLst>
              <a:gd fmla="val 50000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456109" y="1209758"/>
            <a:ext cx="316800" cy="316800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Century Gothic"/>
              <a:buNone/>
            </a:pPr>
            <a:r>
              <a:rPr b="1" lang="es-ES" sz="130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</a:t>
            </a:r>
            <a:endParaRPr/>
          </a:p>
        </p:txBody>
      </p:sp>
      <p:sp>
        <p:nvSpPr>
          <p:cNvPr id="391" name="Google Shape;391;p28"/>
          <p:cNvSpPr txBox="1"/>
          <p:nvPr/>
        </p:nvSpPr>
        <p:spPr>
          <a:xfrm>
            <a:off x="984392" y="1245048"/>
            <a:ext cx="5040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889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Quattrocento Sans"/>
              <a:buChar char="​"/>
            </a:pPr>
            <a:r>
              <a:rPr i="1" lang="es-ES">
                <a:solidFill>
                  <a:srgbClr val="7F7F7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Project Overview</a:t>
            </a:r>
            <a:endParaRPr/>
          </a:p>
        </p:txBody>
      </p:sp>
      <p:pic>
        <p:nvPicPr>
          <p:cNvPr id="392" name="Google Shape;3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500" y="111200"/>
            <a:ext cx="20574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