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80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C04D4-C0DE-416F-8A91-2C0CCF2F15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6837B3-4C9F-4073-96A5-E4DCC7E6A594}">
      <dgm:prSet/>
      <dgm:spPr/>
      <dgm:t>
        <a:bodyPr/>
        <a:lstStyle/>
        <a:p>
          <a:r>
            <a:rPr lang="nl-NL"/>
            <a:t>Start </a:t>
          </a:r>
          <a:endParaRPr lang="en-US"/>
        </a:p>
      </dgm:t>
    </dgm:pt>
    <dgm:pt modelId="{E3C94269-2B67-4471-8DFC-FBB59022F16B}" type="parTrans" cxnId="{CD3C6F6F-20E9-4961-A671-9387B57EDFD7}">
      <dgm:prSet/>
      <dgm:spPr/>
      <dgm:t>
        <a:bodyPr/>
        <a:lstStyle/>
        <a:p>
          <a:endParaRPr lang="en-US"/>
        </a:p>
      </dgm:t>
    </dgm:pt>
    <dgm:pt modelId="{0D3830E1-0819-4E6D-B601-25ECFE97B474}" type="sibTrans" cxnId="{CD3C6F6F-20E9-4961-A671-9387B57EDFD7}">
      <dgm:prSet/>
      <dgm:spPr/>
      <dgm:t>
        <a:bodyPr/>
        <a:lstStyle/>
        <a:p>
          <a:endParaRPr lang="en-US"/>
        </a:p>
      </dgm:t>
    </dgm:pt>
    <dgm:pt modelId="{6EEF3BB6-49E7-4699-A83A-5FE820BDD653}">
      <dgm:prSet/>
      <dgm:spPr/>
      <dgm:t>
        <a:bodyPr/>
        <a:lstStyle/>
        <a:p>
          <a:r>
            <a:rPr lang="nl-NL"/>
            <a:t>Aparte meetings inplannen om stand-up gefocust te houden</a:t>
          </a:r>
          <a:endParaRPr lang="en-US"/>
        </a:p>
      </dgm:t>
    </dgm:pt>
    <dgm:pt modelId="{23ABF690-AC50-4B1D-ACFF-D18D695EA8F3}" type="parTrans" cxnId="{BFEF1D3B-6616-40F3-8980-D9AF6122CCE8}">
      <dgm:prSet/>
      <dgm:spPr/>
      <dgm:t>
        <a:bodyPr/>
        <a:lstStyle/>
        <a:p>
          <a:endParaRPr lang="en-US"/>
        </a:p>
      </dgm:t>
    </dgm:pt>
    <dgm:pt modelId="{612EB006-DA5A-47AE-BC1F-787E74AE9F54}" type="sibTrans" cxnId="{BFEF1D3B-6616-40F3-8980-D9AF6122CCE8}">
      <dgm:prSet/>
      <dgm:spPr/>
      <dgm:t>
        <a:bodyPr/>
        <a:lstStyle/>
        <a:p>
          <a:endParaRPr lang="en-US"/>
        </a:p>
      </dgm:t>
    </dgm:pt>
    <dgm:pt modelId="{F63D4BD4-E567-4591-B0FB-DA5E111910C3}">
      <dgm:prSet/>
      <dgm:spPr/>
      <dgm:t>
        <a:bodyPr/>
        <a:lstStyle/>
        <a:p>
          <a:r>
            <a:rPr lang="nl-NL"/>
            <a:t>Nieuwe scrummaster </a:t>
          </a:r>
          <a:endParaRPr lang="en-US"/>
        </a:p>
      </dgm:t>
    </dgm:pt>
    <dgm:pt modelId="{BFDCA38B-4339-48F3-8238-8121E9AE2FBF}" type="parTrans" cxnId="{4DAC6C65-7038-41B9-93DE-D14F2F5FC6B9}">
      <dgm:prSet/>
      <dgm:spPr/>
      <dgm:t>
        <a:bodyPr/>
        <a:lstStyle/>
        <a:p>
          <a:endParaRPr lang="en-US"/>
        </a:p>
      </dgm:t>
    </dgm:pt>
    <dgm:pt modelId="{15A494DC-02EA-4417-BFE1-6FF67347244A}" type="sibTrans" cxnId="{4DAC6C65-7038-41B9-93DE-D14F2F5FC6B9}">
      <dgm:prSet/>
      <dgm:spPr/>
      <dgm:t>
        <a:bodyPr/>
        <a:lstStyle/>
        <a:p>
          <a:endParaRPr lang="en-US"/>
        </a:p>
      </dgm:t>
    </dgm:pt>
    <dgm:pt modelId="{A42D4E55-6532-4DC4-9C55-6FCBB2E6110B}">
      <dgm:prSet/>
      <dgm:spPr/>
      <dgm:t>
        <a:bodyPr/>
        <a:lstStyle/>
        <a:p>
          <a:r>
            <a:rPr lang="nl-NL"/>
            <a:t>Stop</a:t>
          </a:r>
          <a:endParaRPr lang="en-US"/>
        </a:p>
      </dgm:t>
    </dgm:pt>
    <dgm:pt modelId="{D46DD7C0-75AB-43AD-AF17-24154CCD515F}" type="parTrans" cxnId="{FB46B88D-7EC2-422E-B379-A35977D7128D}">
      <dgm:prSet/>
      <dgm:spPr/>
      <dgm:t>
        <a:bodyPr/>
        <a:lstStyle/>
        <a:p>
          <a:endParaRPr lang="en-US"/>
        </a:p>
      </dgm:t>
    </dgm:pt>
    <dgm:pt modelId="{4DE684D1-8AAF-43F4-A55B-C443327AED13}" type="sibTrans" cxnId="{FB46B88D-7EC2-422E-B379-A35977D7128D}">
      <dgm:prSet/>
      <dgm:spPr/>
      <dgm:t>
        <a:bodyPr/>
        <a:lstStyle/>
        <a:p>
          <a:endParaRPr lang="en-US"/>
        </a:p>
      </dgm:t>
    </dgm:pt>
    <dgm:pt modelId="{913E82C8-6FB5-4CE4-B3FF-4E6197961FF9}">
      <dgm:prSet/>
      <dgm:spPr/>
      <dgm:t>
        <a:bodyPr/>
        <a:lstStyle/>
        <a:p>
          <a:r>
            <a:rPr lang="nl-NL"/>
            <a:t>Apart van elkaar werken aan hetzelfde onderdeel</a:t>
          </a:r>
          <a:endParaRPr lang="en-US"/>
        </a:p>
      </dgm:t>
    </dgm:pt>
    <dgm:pt modelId="{01930833-A863-41B8-AFC5-DB6FD98FD090}" type="parTrans" cxnId="{18CAFB87-3CA5-4DB0-9A30-72C7C4DC5981}">
      <dgm:prSet/>
      <dgm:spPr/>
      <dgm:t>
        <a:bodyPr/>
        <a:lstStyle/>
        <a:p>
          <a:endParaRPr lang="en-US"/>
        </a:p>
      </dgm:t>
    </dgm:pt>
    <dgm:pt modelId="{2B7CB65D-AE7A-46EC-982F-ED9F154F18EC}" type="sibTrans" cxnId="{18CAFB87-3CA5-4DB0-9A30-72C7C4DC5981}">
      <dgm:prSet/>
      <dgm:spPr/>
      <dgm:t>
        <a:bodyPr/>
        <a:lstStyle/>
        <a:p>
          <a:endParaRPr lang="en-US"/>
        </a:p>
      </dgm:t>
    </dgm:pt>
    <dgm:pt modelId="{1B115807-EADC-45C5-BAC3-979DCC9EE267}">
      <dgm:prSet/>
      <dgm:spPr/>
      <dgm:t>
        <a:bodyPr/>
        <a:lstStyle/>
        <a:p>
          <a:r>
            <a:rPr lang="nl-NL"/>
            <a:t>Continue</a:t>
          </a:r>
          <a:endParaRPr lang="en-US"/>
        </a:p>
      </dgm:t>
    </dgm:pt>
    <dgm:pt modelId="{9BB74D7E-EBAE-4528-A92A-06D8799361C5}" type="parTrans" cxnId="{9BAD7BFC-4B60-41F9-9E51-368D0699B48B}">
      <dgm:prSet/>
      <dgm:spPr/>
      <dgm:t>
        <a:bodyPr/>
        <a:lstStyle/>
        <a:p>
          <a:endParaRPr lang="en-US"/>
        </a:p>
      </dgm:t>
    </dgm:pt>
    <dgm:pt modelId="{80A8210C-F3F0-4238-99FF-2AE5AF36E4D6}" type="sibTrans" cxnId="{9BAD7BFC-4B60-41F9-9E51-368D0699B48B}">
      <dgm:prSet/>
      <dgm:spPr/>
      <dgm:t>
        <a:bodyPr/>
        <a:lstStyle/>
        <a:p>
          <a:endParaRPr lang="en-US"/>
        </a:p>
      </dgm:t>
    </dgm:pt>
    <dgm:pt modelId="{9DE5CBC4-45BA-47D6-B0EE-9996029833D2}">
      <dgm:prSet/>
      <dgm:spPr/>
      <dgm:t>
        <a:bodyPr/>
        <a:lstStyle/>
        <a:p>
          <a:r>
            <a:rPr lang="nl-NL"/>
            <a:t>Dagelijks onderling contact</a:t>
          </a:r>
          <a:endParaRPr lang="en-US"/>
        </a:p>
      </dgm:t>
    </dgm:pt>
    <dgm:pt modelId="{008AEDAC-8CBC-488F-8BE3-63B589161CDE}" type="parTrans" cxnId="{7948CB83-1D94-46FC-A7A7-73154A43B0DA}">
      <dgm:prSet/>
      <dgm:spPr/>
      <dgm:t>
        <a:bodyPr/>
        <a:lstStyle/>
        <a:p>
          <a:endParaRPr lang="en-US"/>
        </a:p>
      </dgm:t>
    </dgm:pt>
    <dgm:pt modelId="{375E03FC-5578-47C8-8CC5-6F60D5C9CCDF}" type="sibTrans" cxnId="{7948CB83-1D94-46FC-A7A7-73154A43B0DA}">
      <dgm:prSet/>
      <dgm:spPr/>
      <dgm:t>
        <a:bodyPr/>
        <a:lstStyle/>
        <a:p>
          <a:endParaRPr lang="en-US"/>
        </a:p>
      </dgm:t>
    </dgm:pt>
    <dgm:pt modelId="{25FCFECB-44E3-4A2A-B37C-D4646D1F9DD4}" type="pres">
      <dgm:prSet presAssocID="{773C04D4-C0DE-416F-8A91-2C0CCF2F1531}" presName="linear" presStyleCnt="0">
        <dgm:presLayoutVars>
          <dgm:animLvl val="lvl"/>
          <dgm:resizeHandles val="exact"/>
        </dgm:presLayoutVars>
      </dgm:prSet>
      <dgm:spPr/>
    </dgm:pt>
    <dgm:pt modelId="{20AEB27F-2C78-41EA-8D07-48AC186AD1AC}" type="pres">
      <dgm:prSet presAssocID="{C66837B3-4C9F-4073-96A5-E4DCC7E6A5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A83686-3D08-478A-805D-7513FB2AE76A}" type="pres">
      <dgm:prSet presAssocID="{C66837B3-4C9F-4073-96A5-E4DCC7E6A594}" presName="childText" presStyleLbl="revTx" presStyleIdx="0" presStyleCnt="3">
        <dgm:presLayoutVars>
          <dgm:bulletEnabled val="1"/>
        </dgm:presLayoutVars>
      </dgm:prSet>
      <dgm:spPr/>
    </dgm:pt>
    <dgm:pt modelId="{9CC8BDDC-915F-440F-B069-83A9EA9D1E95}" type="pres">
      <dgm:prSet presAssocID="{A42D4E55-6532-4DC4-9C55-6FCBB2E611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17E5AF-5421-483B-936B-AFB46C30FA3B}" type="pres">
      <dgm:prSet presAssocID="{A42D4E55-6532-4DC4-9C55-6FCBB2E6110B}" presName="childText" presStyleLbl="revTx" presStyleIdx="1" presStyleCnt="3">
        <dgm:presLayoutVars>
          <dgm:bulletEnabled val="1"/>
        </dgm:presLayoutVars>
      </dgm:prSet>
      <dgm:spPr/>
    </dgm:pt>
    <dgm:pt modelId="{2C812CC7-65FA-4598-AE44-4F997B6410FE}" type="pres">
      <dgm:prSet presAssocID="{1B115807-EADC-45C5-BAC3-979DCC9EE26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62F331B-B887-4382-8FD5-73119DA2C747}" type="pres">
      <dgm:prSet presAssocID="{1B115807-EADC-45C5-BAC3-979DCC9EE26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1CDF508-708C-4DB0-8E04-C74802DBB214}" type="presOf" srcId="{C66837B3-4C9F-4073-96A5-E4DCC7E6A594}" destId="{20AEB27F-2C78-41EA-8D07-48AC186AD1AC}" srcOrd="0" destOrd="0" presId="urn:microsoft.com/office/officeart/2005/8/layout/vList2"/>
    <dgm:cxn modelId="{2C40B60A-A051-4DA8-BEB1-0EE0D10CAE74}" type="presOf" srcId="{913E82C8-6FB5-4CE4-B3FF-4E6197961FF9}" destId="{F917E5AF-5421-483B-936B-AFB46C30FA3B}" srcOrd="0" destOrd="0" presId="urn:microsoft.com/office/officeart/2005/8/layout/vList2"/>
    <dgm:cxn modelId="{BFEF1D3B-6616-40F3-8980-D9AF6122CCE8}" srcId="{C66837B3-4C9F-4073-96A5-E4DCC7E6A594}" destId="{6EEF3BB6-49E7-4699-A83A-5FE820BDD653}" srcOrd="0" destOrd="0" parTransId="{23ABF690-AC50-4B1D-ACFF-D18D695EA8F3}" sibTransId="{612EB006-DA5A-47AE-BC1F-787E74AE9F54}"/>
    <dgm:cxn modelId="{FCEE8E5F-3FB7-421A-989C-11EEA4B44A06}" type="presOf" srcId="{1B115807-EADC-45C5-BAC3-979DCC9EE267}" destId="{2C812CC7-65FA-4598-AE44-4F997B6410FE}" srcOrd="0" destOrd="0" presId="urn:microsoft.com/office/officeart/2005/8/layout/vList2"/>
    <dgm:cxn modelId="{15F20F43-B983-445A-BC53-E640405ED80C}" type="presOf" srcId="{6EEF3BB6-49E7-4699-A83A-5FE820BDD653}" destId="{91A83686-3D08-478A-805D-7513FB2AE76A}" srcOrd="0" destOrd="0" presId="urn:microsoft.com/office/officeart/2005/8/layout/vList2"/>
    <dgm:cxn modelId="{4DAC6C65-7038-41B9-93DE-D14F2F5FC6B9}" srcId="{C66837B3-4C9F-4073-96A5-E4DCC7E6A594}" destId="{F63D4BD4-E567-4591-B0FB-DA5E111910C3}" srcOrd="1" destOrd="0" parTransId="{BFDCA38B-4339-48F3-8238-8121E9AE2FBF}" sibTransId="{15A494DC-02EA-4417-BFE1-6FF67347244A}"/>
    <dgm:cxn modelId="{CD3C6F6F-20E9-4961-A671-9387B57EDFD7}" srcId="{773C04D4-C0DE-416F-8A91-2C0CCF2F1531}" destId="{C66837B3-4C9F-4073-96A5-E4DCC7E6A594}" srcOrd="0" destOrd="0" parTransId="{E3C94269-2B67-4471-8DFC-FBB59022F16B}" sibTransId="{0D3830E1-0819-4E6D-B601-25ECFE97B474}"/>
    <dgm:cxn modelId="{7948CB83-1D94-46FC-A7A7-73154A43B0DA}" srcId="{1B115807-EADC-45C5-BAC3-979DCC9EE267}" destId="{9DE5CBC4-45BA-47D6-B0EE-9996029833D2}" srcOrd="0" destOrd="0" parTransId="{008AEDAC-8CBC-488F-8BE3-63B589161CDE}" sibTransId="{375E03FC-5578-47C8-8CC5-6F60D5C9CCDF}"/>
    <dgm:cxn modelId="{18CAFB87-3CA5-4DB0-9A30-72C7C4DC5981}" srcId="{A42D4E55-6532-4DC4-9C55-6FCBB2E6110B}" destId="{913E82C8-6FB5-4CE4-B3FF-4E6197961FF9}" srcOrd="0" destOrd="0" parTransId="{01930833-A863-41B8-AFC5-DB6FD98FD090}" sibTransId="{2B7CB65D-AE7A-46EC-982F-ED9F154F18EC}"/>
    <dgm:cxn modelId="{FB46B88D-7EC2-422E-B379-A35977D7128D}" srcId="{773C04D4-C0DE-416F-8A91-2C0CCF2F1531}" destId="{A42D4E55-6532-4DC4-9C55-6FCBB2E6110B}" srcOrd="1" destOrd="0" parTransId="{D46DD7C0-75AB-43AD-AF17-24154CCD515F}" sibTransId="{4DE684D1-8AAF-43F4-A55B-C443327AED13}"/>
    <dgm:cxn modelId="{D06FE9A4-33D9-4CDB-A54B-B562D24EE3E1}" type="presOf" srcId="{773C04D4-C0DE-416F-8A91-2C0CCF2F1531}" destId="{25FCFECB-44E3-4A2A-B37C-D4646D1F9DD4}" srcOrd="0" destOrd="0" presId="urn:microsoft.com/office/officeart/2005/8/layout/vList2"/>
    <dgm:cxn modelId="{322D7BA5-5A4F-46A2-915E-8619599D708F}" type="presOf" srcId="{F63D4BD4-E567-4591-B0FB-DA5E111910C3}" destId="{91A83686-3D08-478A-805D-7513FB2AE76A}" srcOrd="0" destOrd="1" presId="urn:microsoft.com/office/officeart/2005/8/layout/vList2"/>
    <dgm:cxn modelId="{F11D86C9-4C86-4B4C-8CD4-36DBEBE9D4D4}" type="presOf" srcId="{A42D4E55-6532-4DC4-9C55-6FCBB2E6110B}" destId="{9CC8BDDC-915F-440F-B069-83A9EA9D1E95}" srcOrd="0" destOrd="0" presId="urn:microsoft.com/office/officeart/2005/8/layout/vList2"/>
    <dgm:cxn modelId="{A6D87ADB-6AE7-48ED-BF0C-054C81B62D83}" type="presOf" srcId="{9DE5CBC4-45BA-47D6-B0EE-9996029833D2}" destId="{162F331B-B887-4382-8FD5-73119DA2C747}" srcOrd="0" destOrd="0" presId="urn:microsoft.com/office/officeart/2005/8/layout/vList2"/>
    <dgm:cxn modelId="{9BAD7BFC-4B60-41F9-9E51-368D0699B48B}" srcId="{773C04D4-C0DE-416F-8A91-2C0CCF2F1531}" destId="{1B115807-EADC-45C5-BAC3-979DCC9EE267}" srcOrd="2" destOrd="0" parTransId="{9BB74D7E-EBAE-4528-A92A-06D8799361C5}" sibTransId="{80A8210C-F3F0-4238-99FF-2AE5AF36E4D6}"/>
    <dgm:cxn modelId="{682B8C21-0113-4332-B549-347419F48CF9}" type="presParOf" srcId="{25FCFECB-44E3-4A2A-B37C-D4646D1F9DD4}" destId="{20AEB27F-2C78-41EA-8D07-48AC186AD1AC}" srcOrd="0" destOrd="0" presId="urn:microsoft.com/office/officeart/2005/8/layout/vList2"/>
    <dgm:cxn modelId="{790CD255-65E1-4D3D-A772-7E7752C3F13A}" type="presParOf" srcId="{25FCFECB-44E3-4A2A-B37C-D4646D1F9DD4}" destId="{91A83686-3D08-478A-805D-7513FB2AE76A}" srcOrd="1" destOrd="0" presId="urn:microsoft.com/office/officeart/2005/8/layout/vList2"/>
    <dgm:cxn modelId="{2A74BE26-6085-429D-844F-F4A79472985F}" type="presParOf" srcId="{25FCFECB-44E3-4A2A-B37C-D4646D1F9DD4}" destId="{9CC8BDDC-915F-440F-B069-83A9EA9D1E95}" srcOrd="2" destOrd="0" presId="urn:microsoft.com/office/officeart/2005/8/layout/vList2"/>
    <dgm:cxn modelId="{A7CF85DB-054D-41F2-A625-8A4C07F2F6F3}" type="presParOf" srcId="{25FCFECB-44E3-4A2A-B37C-D4646D1F9DD4}" destId="{F917E5AF-5421-483B-936B-AFB46C30FA3B}" srcOrd="3" destOrd="0" presId="urn:microsoft.com/office/officeart/2005/8/layout/vList2"/>
    <dgm:cxn modelId="{20D2B5D1-7B5F-46EB-9492-C67D28754E65}" type="presParOf" srcId="{25FCFECB-44E3-4A2A-B37C-D4646D1F9DD4}" destId="{2C812CC7-65FA-4598-AE44-4F997B6410FE}" srcOrd="4" destOrd="0" presId="urn:microsoft.com/office/officeart/2005/8/layout/vList2"/>
    <dgm:cxn modelId="{C28EE720-D498-45BD-8E42-21E9CABCF4B1}" type="presParOf" srcId="{25FCFECB-44E3-4A2A-B37C-D4646D1F9DD4}" destId="{162F331B-B887-4382-8FD5-73119DA2C74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EB27F-2C78-41EA-8D07-48AC186AD1AC}">
      <dsp:nvSpPr>
        <dsp:cNvPr id="0" name=""/>
        <dsp:cNvSpPr/>
      </dsp:nvSpPr>
      <dsp:spPr>
        <a:xfrm>
          <a:off x="0" y="107013"/>
          <a:ext cx="89154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/>
            <a:t>Start </a:t>
          </a:r>
          <a:endParaRPr lang="en-US" sz="2700" kern="1200"/>
        </a:p>
      </dsp:txBody>
      <dsp:txXfrm>
        <a:off x="31613" y="138626"/>
        <a:ext cx="8852174" cy="584369"/>
      </dsp:txXfrm>
    </dsp:sp>
    <dsp:sp modelId="{91A83686-3D08-478A-805D-7513FB2AE76A}">
      <dsp:nvSpPr>
        <dsp:cNvPr id="0" name=""/>
        <dsp:cNvSpPr/>
      </dsp:nvSpPr>
      <dsp:spPr>
        <a:xfrm>
          <a:off x="0" y="754608"/>
          <a:ext cx="89154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100" kern="1200"/>
            <a:t>Aparte meetings inplannen om stand-up gefocust te houden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100" kern="1200"/>
            <a:t>Nieuwe scrummaster </a:t>
          </a:r>
          <a:endParaRPr lang="en-US" sz="2100" kern="1200"/>
        </a:p>
      </dsp:txBody>
      <dsp:txXfrm>
        <a:off x="0" y="754608"/>
        <a:ext cx="8915400" cy="726570"/>
      </dsp:txXfrm>
    </dsp:sp>
    <dsp:sp modelId="{9CC8BDDC-915F-440F-B069-83A9EA9D1E95}">
      <dsp:nvSpPr>
        <dsp:cNvPr id="0" name=""/>
        <dsp:cNvSpPr/>
      </dsp:nvSpPr>
      <dsp:spPr>
        <a:xfrm>
          <a:off x="0" y="1481178"/>
          <a:ext cx="89154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/>
            <a:t>Stop</a:t>
          </a:r>
          <a:endParaRPr lang="en-US" sz="2700" kern="1200"/>
        </a:p>
      </dsp:txBody>
      <dsp:txXfrm>
        <a:off x="31613" y="1512791"/>
        <a:ext cx="8852174" cy="584369"/>
      </dsp:txXfrm>
    </dsp:sp>
    <dsp:sp modelId="{F917E5AF-5421-483B-936B-AFB46C30FA3B}">
      <dsp:nvSpPr>
        <dsp:cNvPr id="0" name=""/>
        <dsp:cNvSpPr/>
      </dsp:nvSpPr>
      <dsp:spPr>
        <a:xfrm>
          <a:off x="0" y="2128773"/>
          <a:ext cx="89154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100" kern="1200"/>
            <a:t>Apart van elkaar werken aan hetzelfde onderdeel</a:t>
          </a:r>
          <a:endParaRPr lang="en-US" sz="2100" kern="1200"/>
        </a:p>
      </dsp:txBody>
      <dsp:txXfrm>
        <a:off x="0" y="2128773"/>
        <a:ext cx="8915400" cy="447120"/>
      </dsp:txXfrm>
    </dsp:sp>
    <dsp:sp modelId="{2C812CC7-65FA-4598-AE44-4F997B6410FE}">
      <dsp:nvSpPr>
        <dsp:cNvPr id="0" name=""/>
        <dsp:cNvSpPr/>
      </dsp:nvSpPr>
      <dsp:spPr>
        <a:xfrm>
          <a:off x="0" y="2575893"/>
          <a:ext cx="89154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/>
            <a:t>Continue</a:t>
          </a:r>
          <a:endParaRPr lang="en-US" sz="2700" kern="1200"/>
        </a:p>
      </dsp:txBody>
      <dsp:txXfrm>
        <a:off x="31613" y="2607506"/>
        <a:ext cx="8852174" cy="584369"/>
      </dsp:txXfrm>
    </dsp:sp>
    <dsp:sp modelId="{162F331B-B887-4382-8FD5-73119DA2C747}">
      <dsp:nvSpPr>
        <dsp:cNvPr id="0" name=""/>
        <dsp:cNvSpPr/>
      </dsp:nvSpPr>
      <dsp:spPr>
        <a:xfrm>
          <a:off x="0" y="3223488"/>
          <a:ext cx="89154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100" kern="1200"/>
            <a:t>Dagelijks onderling contact</a:t>
          </a:r>
          <a:endParaRPr lang="en-US" sz="2100" kern="1200"/>
        </a:p>
      </dsp:txBody>
      <dsp:txXfrm>
        <a:off x="0" y="3223488"/>
        <a:ext cx="8915400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239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011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828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1365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09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937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44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36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56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08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805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46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030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11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153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416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C07A-5893-4DC2-AB32-C7B5DD803C52}" type="datetimeFigureOut">
              <a:rPr lang="en-NL" smtClean="0"/>
              <a:t>12/04/2022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D94624-012B-4A50-95CF-9D395478686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8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HU-HBO-ICT/2022-AI-GroupProject-Team-V1A-5/_sprints/taskboard/2022-AI-GroupProject-Team-V1A-5%20Team/2022-AI-GroupProject-Team-V1A-5/Sprint%20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3F09-1280-4800-8847-D4563297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Board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306E-BCB0-42EF-8283-8490C7FEF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89" y="2008593"/>
            <a:ext cx="8915400" cy="3777622"/>
          </a:xfrm>
        </p:spPr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Testomgeving realiseren.</a:t>
            </a:r>
          </a:p>
          <a:p>
            <a:pPr lvl="1"/>
            <a:r>
              <a:rPr lang="nl-NL" dirty="0"/>
              <a:t>SQL Database opzetten.</a:t>
            </a:r>
          </a:p>
          <a:p>
            <a:pPr lvl="1"/>
            <a:r>
              <a:rPr lang="nl-NL" dirty="0"/>
              <a:t>Data overdracht naar SQL opzetten.</a:t>
            </a:r>
          </a:p>
          <a:p>
            <a:pPr lvl="1"/>
            <a:r>
              <a:rPr lang="nl-NL" dirty="0"/>
              <a:t>Ideeën voor nieuwe recommandaties.</a:t>
            </a:r>
          </a:p>
          <a:p>
            <a:pPr lvl="1"/>
            <a:endParaRPr lang="nl-NL" dirty="0"/>
          </a:p>
          <a:p>
            <a:r>
              <a:rPr lang="nl-NL" dirty="0">
                <a:hlinkClick r:id="rId2"/>
              </a:rPr>
              <a:t>https://dev.azure.com/HU-HBO-ICT/2022-AI-GroupProject-Team-V1A-5/_sprints/taskboard/2022-AI-GroupProject-Team-V1A-5%20Team/2022-AI-GroupProject-Team-V1A-5/Sprint%202</a:t>
            </a:r>
            <a:endParaRPr lang="nl-NL" dirty="0"/>
          </a:p>
          <a:p>
            <a:endParaRPr lang="nl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7843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0E1B-6B19-4F1A-9BD3-F33A1DB4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Collaborative regel 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55B6-9A3F-4C41-A164-AAE38368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product is interessant als</a:t>
            </a:r>
          </a:p>
          <a:p>
            <a:pPr lvl="1"/>
            <a:r>
              <a:rPr lang="nl-NL" dirty="0"/>
              <a:t>Het product wordt gekocht of bekeken</a:t>
            </a:r>
          </a:p>
          <a:p>
            <a:pPr lvl="1"/>
            <a:r>
              <a:rPr lang="nl-NL" dirty="0"/>
              <a:t>Ook wanneer het veel is aangeraden aan klanten</a:t>
            </a:r>
          </a:p>
          <a:p>
            <a:pPr lvl="1"/>
            <a:endParaRPr lang="nl-NL" dirty="0"/>
          </a:p>
          <a:p>
            <a:r>
              <a:rPr lang="nl-NL" dirty="0"/>
              <a:t>Een profile is interessant als</a:t>
            </a:r>
          </a:p>
          <a:p>
            <a:pPr lvl="1"/>
            <a:r>
              <a:rPr lang="nl-NL" dirty="0"/>
              <a:t>Meerdere </a:t>
            </a:r>
            <a:r>
              <a:rPr lang="nl-NL" dirty="0" err="1"/>
              <a:t>profiles</a:t>
            </a:r>
            <a:r>
              <a:rPr lang="nl-NL" dirty="0"/>
              <a:t> dezelfde aangeraden producten hebben</a:t>
            </a:r>
          </a:p>
          <a:p>
            <a:pPr lvl="1"/>
            <a:r>
              <a:rPr lang="nl-NL" dirty="0"/>
              <a:t>Als ze dezelfde soort smaak </a:t>
            </a:r>
            <a:r>
              <a:rPr lang="nl-NL"/>
              <a:t>in producten hebben</a:t>
            </a:r>
            <a:endParaRPr lang="nl-NL" dirty="0"/>
          </a:p>
          <a:p>
            <a:pPr lvl="1"/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marL="457200" lvl="1" indent="0" algn="just">
              <a:buNone/>
            </a:pP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lvl="1"/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437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B2EB15-8FED-4D3C-90FF-2552962B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GB" dirty="0" err="1"/>
              <a:t>Ethiek</a:t>
            </a:r>
            <a:endParaRPr lang="en-NL" dirty="0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1F94-4137-426B-9B61-4C36580B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286" y="1289198"/>
            <a:ext cx="6219103" cy="4679250"/>
          </a:xfrm>
        </p:spPr>
        <p:txBody>
          <a:bodyPr anchor="ctr">
            <a:normAutofit/>
          </a:bodyPr>
          <a:lstStyle/>
          <a:p>
            <a:r>
              <a:rPr lang="en-GB" dirty="0"/>
              <a:t>Op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momenten</a:t>
            </a:r>
            <a:r>
              <a:rPr lang="en-GB" dirty="0"/>
              <a:t> is het </a:t>
            </a:r>
            <a:r>
              <a:rPr lang="en-GB" dirty="0" err="1"/>
              <a:t>gepast</a:t>
            </a:r>
            <a:r>
              <a:rPr lang="en-GB" dirty="0"/>
              <a:t> om </a:t>
            </a:r>
            <a:r>
              <a:rPr lang="en-GB" dirty="0" err="1"/>
              <a:t>producten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te </a:t>
            </a:r>
            <a:r>
              <a:rPr lang="en-GB" dirty="0" err="1"/>
              <a:t>beiden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Is het </a:t>
            </a:r>
            <a:r>
              <a:rPr lang="en-GB" dirty="0" err="1"/>
              <a:t>verantwoord</a:t>
            </a:r>
            <a:r>
              <a:rPr lang="en-GB" dirty="0"/>
              <a:t> de </a:t>
            </a:r>
            <a:r>
              <a:rPr lang="en-GB" dirty="0" err="1"/>
              <a:t>gebruiker</a:t>
            </a:r>
            <a:r>
              <a:rPr lang="en-GB" dirty="0"/>
              <a:t> te </a:t>
            </a:r>
            <a:r>
              <a:rPr lang="en-GB" dirty="0" err="1"/>
              <a:t>analyseren</a:t>
            </a:r>
            <a:r>
              <a:rPr lang="en-GB" dirty="0"/>
              <a:t> om de </a:t>
            </a:r>
            <a:r>
              <a:rPr lang="en-GB" dirty="0" err="1"/>
              <a:t>verkoopstrategie</a:t>
            </a:r>
            <a:r>
              <a:rPr lang="en-GB" dirty="0"/>
              <a:t> te </a:t>
            </a:r>
            <a:r>
              <a:rPr lang="en-GB" dirty="0" err="1"/>
              <a:t>veranderen</a:t>
            </a:r>
            <a:endParaRPr lang="en-GB" dirty="0"/>
          </a:p>
          <a:p>
            <a:endParaRPr lang="en-GB" dirty="0"/>
          </a:p>
          <a:p>
            <a:r>
              <a:rPr lang="en-GB" dirty="0"/>
              <a:t>Metadata, </a:t>
            </a:r>
            <a:r>
              <a:rPr lang="en-GB" dirty="0" err="1"/>
              <a:t>verzameld</a:t>
            </a:r>
            <a:r>
              <a:rPr lang="en-GB" dirty="0"/>
              <a:t> over de computers die de </a:t>
            </a:r>
            <a:r>
              <a:rPr lang="en-GB" dirty="0" err="1"/>
              <a:t>sessie</a:t>
            </a:r>
            <a:r>
              <a:rPr lang="en-GB" dirty="0"/>
              <a:t> met de website </a:t>
            </a:r>
            <a:r>
              <a:rPr lang="en-GB" dirty="0" err="1"/>
              <a:t>aangaan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50304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3C0C-79AC-49D8-9A5D-C4FCC77C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</a:t>
            </a:r>
            <a:endParaRPr lang="en-NL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E8FFB08-78F9-D260-1686-DB4AAF23D8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79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40DF-536A-4BA5-B8CE-99FC4025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Einde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D0BA-E1DA-44D4-97B0-DBCA10F83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416903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</a:rPr>
              <a:t>Zijn</a:t>
            </a:r>
            <a:r>
              <a:rPr lang="en-GB" dirty="0">
                <a:solidFill>
                  <a:srgbClr val="000000"/>
                </a:solidFill>
              </a:rPr>
              <a:t> er vragen?</a:t>
            </a:r>
            <a:endParaRPr lang="en-NL" dirty="0">
              <a:solidFill>
                <a:srgbClr val="000000"/>
              </a:solidFill>
            </a:endParaRPr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BDA3156F-F5AB-4E6B-84C2-3212F4C45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63475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2734D-3CA4-4632-9D3E-0F4F8A11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GB" dirty="0"/>
              <a:t>SQL Database </a:t>
            </a:r>
            <a:r>
              <a:rPr lang="en-GB" dirty="0" err="1"/>
              <a:t>Opzetten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E37A-1E84-4C24-B837-DE60D532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endParaRPr lang="nl-NL" dirty="0"/>
          </a:p>
          <a:p>
            <a:r>
              <a:rPr lang="nl-NL" dirty="0"/>
              <a:t>Voor tijdens de development is er een grote selectie van data gemaakt.</a:t>
            </a:r>
          </a:p>
          <a:p>
            <a:endParaRPr lang="nl-NL" dirty="0"/>
          </a:p>
          <a:p>
            <a:r>
              <a:rPr lang="nl-NL" dirty="0"/>
              <a:t>Sprint 3 nieuwe selectie.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741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9AC5-A144-4334-A943-CB2BEFAC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Fysiek</a:t>
            </a:r>
            <a:r>
              <a:rPr lang="en-GB" dirty="0"/>
              <a:t> </a:t>
            </a:r>
            <a:r>
              <a:rPr lang="en-GB" dirty="0" err="1"/>
              <a:t>Datamodel</a:t>
            </a:r>
            <a:endParaRPr lang="en-NL" dirty="0"/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435760D-331F-47FF-A392-488CF7F85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62" y="1349936"/>
            <a:ext cx="9599075" cy="1101612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D4E075-B6FA-461A-822D-AEAD05CB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187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3124671-B7FB-4A7E-AFEA-2E63794C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68" y="-5156334"/>
            <a:ext cx="9898264" cy="1139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1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EAE5-E767-4A93-B157-D38C7050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database </a:t>
            </a:r>
            <a:r>
              <a:rPr lang="en-GB" dirty="0" err="1"/>
              <a:t>inladen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B4D7-C3D8-4D42-8EA1-01522C85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data wordt met python schoongemaakt.</a:t>
            </a:r>
          </a:p>
          <a:p>
            <a:endParaRPr lang="nl-NL" dirty="0"/>
          </a:p>
          <a:p>
            <a:r>
              <a:rPr lang="nl-NL" dirty="0"/>
              <a:t>De volgende data wordt niet meegenomen:</a:t>
            </a:r>
          </a:p>
          <a:p>
            <a:pPr lvl="1"/>
            <a:r>
              <a:rPr lang="nl-NL" dirty="0"/>
              <a:t>Producten zonder naam of prijs.</a:t>
            </a:r>
          </a:p>
          <a:p>
            <a:pPr lvl="1"/>
            <a:r>
              <a:rPr lang="nl-NL" dirty="0"/>
              <a:t>Profielen zonder </a:t>
            </a:r>
            <a:r>
              <a:rPr lang="nl-NL" dirty="0" err="1"/>
              <a:t>buids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Sessies zonder events.</a:t>
            </a:r>
          </a:p>
          <a:p>
            <a:endParaRPr lang="nl-NL" dirty="0"/>
          </a:p>
          <a:p>
            <a:r>
              <a:rPr lang="nl-NL" dirty="0"/>
              <a:t>Overige missende data wordt een </a:t>
            </a:r>
            <a:r>
              <a:rPr lang="nl-NL" dirty="0" err="1"/>
              <a:t>null</a:t>
            </a:r>
            <a:r>
              <a:rPr lang="nl-NL" dirty="0"/>
              <a:t>-waarde toegekend.</a:t>
            </a:r>
          </a:p>
        </p:txBody>
      </p:sp>
    </p:spTree>
    <p:extLst>
      <p:ext uri="{BB962C8B-B14F-4D97-AF65-F5344CB8AC3E}">
        <p14:creationId xmlns:p14="http://schemas.microsoft.com/office/powerpoint/2010/main" val="287275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4F5A9-B7CF-4786-BDB3-A1CB09C8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Front-end demo</a:t>
            </a:r>
            <a:endParaRPr lang="en-N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E897-3FCD-4105-9684-CEE5A86C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nl-NL" dirty="0">
              <a:solidFill>
                <a:schemeClr val="tx2">
                  <a:lumMod val="75000"/>
                </a:schemeClr>
              </a:solidFill>
            </a:endParaRPr>
          </a:p>
          <a:p>
            <a:endParaRPr lang="nl-NL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Huidige logische </a:t>
            </a:r>
            <a:r>
              <a:rPr lang="nl-NL" dirty="0" err="1">
                <a:solidFill>
                  <a:schemeClr val="tx2">
                    <a:lumMod val="75000"/>
                  </a:schemeClr>
                </a:solidFill>
              </a:rPr>
              <a:t>framework</a:t>
            </a:r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De gebruiker het product heeft bekeken</a:t>
            </a:r>
          </a:p>
          <a:p>
            <a:pPr lvl="1"/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Het product lijkt op een product dat de gebruiker heeft bekeken.</a:t>
            </a:r>
          </a:p>
          <a:p>
            <a:pPr lvl="1"/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Een soortgelijke gebruiker heeft (een soortgelijk) product bekeken.</a:t>
            </a:r>
          </a:p>
          <a:p>
            <a:endParaRPr lang="en-GB" dirty="0">
              <a:solidFill>
                <a:schemeClr val="tx2">
                  <a:lumMod val="75000"/>
                </a:schemeClr>
              </a:solidFill>
              <a:hlinkClick r:id="rId2"/>
            </a:endParaRP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http://127.0.0.1:5000/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BE49B-EDC0-4184-A683-39899E6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GB" dirty="0"/>
              <a:t>Content regel 1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DD1B-D115-4B4B-8921-DF28FACFB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1708248"/>
            <a:ext cx="8131550" cy="4536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sz="1500" dirty="0"/>
              <a:t>Een product is interessant als:</a:t>
            </a:r>
          </a:p>
          <a:p>
            <a:pPr lvl="1">
              <a:lnSpc>
                <a:spcPct val="90000"/>
              </a:lnSpc>
            </a:pPr>
            <a:r>
              <a:rPr lang="nl-NL" sz="1500" dirty="0"/>
              <a:t>De klant het product bekijkt.</a:t>
            </a:r>
          </a:p>
          <a:p>
            <a:pPr lvl="1">
              <a:lnSpc>
                <a:spcPct val="90000"/>
              </a:lnSpc>
            </a:pPr>
            <a:r>
              <a:rPr lang="nl-NL" sz="1500" dirty="0"/>
              <a:t>Het product lijkt op een bekeken product.</a:t>
            </a:r>
          </a:p>
          <a:p>
            <a:pPr lvl="1">
              <a:lnSpc>
                <a:spcPct val="90000"/>
              </a:lnSpc>
            </a:pPr>
            <a:endParaRPr lang="nl-NL" sz="1500" dirty="0"/>
          </a:p>
          <a:p>
            <a:pPr lvl="1">
              <a:lnSpc>
                <a:spcPct val="90000"/>
              </a:lnSpc>
            </a:pPr>
            <a:r>
              <a:rPr lang="nl-NL" sz="1500" dirty="0"/>
              <a:t>De klant het product koopt en het een herhaalaankoop is.</a:t>
            </a:r>
          </a:p>
          <a:p>
            <a:pPr lvl="1">
              <a:lnSpc>
                <a:spcPct val="90000"/>
              </a:lnSpc>
            </a:pPr>
            <a:r>
              <a:rPr lang="nl-NL" sz="1500" dirty="0"/>
              <a:t>Het product lijkt op het gekochte product.</a:t>
            </a:r>
          </a:p>
          <a:p>
            <a:pPr lvl="1">
              <a:lnSpc>
                <a:spcPct val="90000"/>
              </a:lnSpc>
            </a:pPr>
            <a:endParaRPr lang="nl-NL" sz="1500" dirty="0"/>
          </a:p>
          <a:p>
            <a:pPr>
              <a:lnSpc>
                <a:spcPct val="90000"/>
              </a:lnSpc>
            </a:pPr>
            <a:r>
              <a:rPr lang="nl-NL" sz="1500" dirty="0"/>
              <a:t>Een product lijkt op een ander product als ze (veel) dezelfde eigenschappen hebben.</a:t>
            </a:r>
          </a:p>
          <a:p>
            <a:pPr>
              <a:lnSpc>
                <a:spcPct val="90000"/>
              </a:lnSpc>
            </a:pPr>
            <a:endParaRPr lang="nl-NL" sz="1500" dirty="0"/>
          </a:p>
          <a:p>
            <a:pPr>
              <a:lnSpc>
                <a:spcPct val="90000"/>
              </a:lnSpc>
            </a:pPr>
            <a:r>
              <a:rPr lang="nl-NL" sz="1500" dirty="0"/>
              <a:t>Een gekocht product is interessanter dan een bekeken product.</a:t>
            </a:r>
          </a:p>
          <a:p>
            <a:pPr>
              <a:lnSpc>
                <a:spcPct val="90000"/>
              </a:lnSpc>
            </a:pPr>
            <a:r>
              <a:rPr lang="nl-NL" sz="1500" dirty="0"/>
              <a:t>Het recentere bekeken of gekochte product is interessanter. </a:t>
            </a:r>
          </a:p>
          <a:p>
            <a:pPr>
              <a:lnSpc>
                <a:spcPct val="90000"/>
              </a:lnSpc>
            </a:pPr>
            <a:endParaRPr lang="nl-NL" sz="1500" dirty="0"/>
          </a:p>
          <a:p>
            <a:pPr>
              <a:lnSpc>
                <a:spcPct val="90000"/>
              </a:lnSpc>
            </a:pPr>
            <a:r>
              <a:rPr lang="nl-NL" sz="1500" dirty="0"/>
              <a:t>Meer volume is interessanter</a:t>
            </a:r>
          </a:p>
          <a:p>
            <a:pPr lvl="1">
              <a:lnSpc>
                <a:spcPct val="90000"/>
              </a:lnSpc>
            </a:pPr>
            <a:endParaRPr lang="nl-NL" sz="1500" dirty="0"/>
          </a:p>
          <a:p>
            <a:pPr marL="457200" lvl="1" indent="0">
              <a:lnSpc>
                <a:spcPct val="90000"/>
              </a:lnSpc>
              <a:buNone/>
            </a:pPr>
            <a:endParaRPr lang="nl-NL" sz="1500" dirty="0"/>
          </a:p>
        </p:txBody>
      </p:sp>
    </p:spTree>
    <p:extLst>
      <p:ext uri="{BB962C8B-B14F-4D97-AF65-F5344CB8AC3E}">
        <p14:creationId xmlns:p14="http://schemas.microsoft.com/office/powerpoint/2010/main" val="39652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4C4D-B18A-4271-AD44-D1A8935B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regel 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354E-4BFD-487C-A053-EE0C2AF6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nl-NL" sz="2600" dirty="0"/>
              <a:t>Een product is interessant als:</a:t>
            </a:r>
          </a:p>
          <a:p>
            <a:pPr lvl="1">
              <a:lnSpc>
                <a:spcPct val="90000"/>
              </a:lnSpc>
            </a:pPr>
            <a:r>
              <a:rPr lang="nl-NL" sz="2200" dirty="0"/>
              <a:t>De klant een product heeft gekocht</a:t>
            </a:r>
          </a:p>
          <a:p>
            <a:pPr lvl="1">
              <a:lnSpc>
                <a:spcPct val="90000"/>
              </a:lnSpc>
            </a:pPr>
            <a:r>
              <a:rPr lang="nl-NL" sz="2200" dirty="0"/>
              <a:t>Dan kijken we naar ‘brand’ en ‘</a:t>
            </a:r>
            <a:r>
              <a:rPr lang="nl-NL" sz="2200" dirty="0" err="1"/>
              <a:t>category</a:t>
            </a:r>
            <a:r>
              <a:rPr lang="nl-NL" sz="2200" dirty="0"/>
              <a:t>’</a:t>
            </a:r>
          </a:p>
          <a:p>
            <a:pPr>
              <a:lnSpc>
                <a:spcPct val="90000"/>
              </a:lnSpc>
            </a:pPr>
            <a:endParaRPr lang="nl-NL" sz="2600" dirty="0"/>
          </a:p>
          <a:p>
            <a:pPr>
              <a:lnSpc>
                <a:spcPct val="90000"/>
              </a:lnSpc>
            </a:pPr>
            <a:r>
              <a:rPr lang="nl-NL" sz="2600" dirty="0"/>
              <a:t>Wanneer deze beide overeen komen met het gekochte product</a:t>
            </a:r>
          </a:p>
          <a:p>
            <a:pPr>
              <a:lnSpc>
                <a:spcPct val="90000"/>
              </a:lnSpc>
            </a:pPr>
            <a:r>
              <a:rPr lang="nl-NL" sz="2600" dirty="0"/>
              <a:t>Kijken we verder naar de </a:t>
            </a:r>
            <a:r>
              <a:rPr lang="nl-NL" sz="2600" dirty="0" err="1"/>
              <a:t>sub-category</a:t>
            </a:r>
            <a:endParaRPr lang="nl-NL" sz="2600" dirty="0"/>
          </a:p>
          <a:p>
            <a:pPr>
              <a:lnSpc>
                <a:spcPct val="90000"/>
              </a:lnSpc>
            </a:pPr>
            <a:endParaRPr lang="nl-NL" sz="2600" dirty="0"/>
          </a:p>
          <a:p>
            <a:pPr>
              <a:lnSpc>
                <a:spcPct val="90000"/>
              </a:lnSpc>
            </a:pPr>
            <a:r>
              <a:rPr lang="nl-NL" sz="2600" dirty="0"/>
              <a:t>Ook kijken we naar orders </a:t>
            </a:r>
          </a:p>
          <a:p>
            <a:pPr>
              <a:lnSpc>
                <a:spcPct val="90000"/>
              </a:lnSpc>
            </a:pPr>
            <a:r>
              <a:rPr lang="nl-NL" sz="2600" dirty="0"/>
              <a:t>Worden er vrouwelijk producten gekocht?</a:t>
            </a:r>
          </a:p>
          <a:p>
            <a:pPr>
              <a:lnSpc>
                <a:spcPct val="90000"/>
              </a:lnSpc>
            </a:pPr>
            <a:endParaRPr lang="nl-NL" sz="1500" dirty="0"/>
          </a:p>
          <a:p>
            <a:pPr>
              <a:lnSpc>
                <a:spcPct val="90000"/>
              </a:lnSpc>
            </a:pPr>
            <a:endParaRPr lang="nl-NL" sz="1500" dirty="0"/>
          </a:p>
          <a:p>
            <a:pPr>
              <a:lnSpc>
                <a:spcPct val="90000"/>
              </a:lnSpc>
            </a:pPr>
            <a:endParaRPr lang="nl-NL" sz="1500" dirty="0"/>
          </a:p>
          <a:p>
            <a:pPr>
              <a:lnSpc>
                <a:spcPct val="90000"/>
              </a:lnSpc>
            </a:pPr>
            <a:endParaRPr lang="nl-NL" sz="1500" dirty="0"/>
          </a:p>
          <a:p>
            <a:pPr marL="0" indent="0">
              <a:lnSpc>
                <a:spcPct val="90000"/>
              </a:lnSpc>
              <a:buNone/>
            </a:pPr>
            <a:r>
              <a:rPr lang="nl-NL" sz="15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240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DC59-36A1-4B55-95FF-54BD41F7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Collaborative regel 1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C99B-30BF-43A9-A54F-1D1E45D91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32453"/>
            <a:ext cx="8915400" cy="4861654"/>
          </a:xfrm>
        </p:spPr>
        <p:txBody>
          <a:bodyPr>
            <a:normAutofit lnSpcReduction="10000"/>
          </a:bodyPr>
          <a:lstStyle/>
          <a:p>
            <a:r>
              <a:rPr lang="nl-NL" dirty="0"/>
              <a:t>Een product is interessant wanneer:</a:t>
            </a:r>
          </a:p>
          <a:p>
            <a:pPr lvl="1"/>
            <a:r>
              <a:rPr lang="nl-NL" dirty="0"/>
              <a:t>Veel andere klanten het product hebben gekocht</a:t>
            </a:r>
          </a:p>
          <a:p>
            <a:pPr lvl="1"/>
            <a:r>
              <a:rPr lang="nl-NL" dirty="0"/>
              <a:t>Het jaarlijks in dit seizoen meer wordt gekocht 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Soortgelijke klanten hebben het product gekocht</a:t>
            </a:r>
          </a:p>
          <a:p>
            <a:pPr lvl="1"/>
            <a:r>
              <a:rPr lang="nl-NL" dirty="0"/>
              <a:t>Soortgelijke klanten hebben het product bekeken</a:t>
            </a:r>
          </a:p>
          <a:p>
            <a:endParaRPr lang="nl-NL" dirty="0"/>
          </a:p>
          <a:p>
            <a:r>
              <a:rPr lang="nl-NL" dirty="0"/>
              <a:t>Een klant is soortgelijk wanneer ze dezelfde:</a:t>
            </a:r>
          </a:p>
          <a:p>
            <a:pPr lvl="1"/>
            <a:r>
              <a:rPr lang="nl-NL" dirty="0"/>
              <a:t>Soort producten bekijken</a:t>
            </a:r>
          </a:p>
          <a:p>
            <a:pPr lvl="1"/>
            <a:r>
              <a:rPr lang="nl-NL" dirty="0"/>
              <a:t>Koopstijl (koper, </a:t>
            </a:r>
            <a:r>
              <a:rPr lang="nl-NL" dirty="0" err="1"/>
              <a:t>afweger</a:t>
            </a:r>
            <a:r>
              <a:rPr lang="nl-NL" dirty="0"/>
              <a:t>) hebben</a:t>
            </a:r>
          </a:p>
          <a:p>
            <a:pPr lvl="1"/>
            <a:r>
              <a:rPr lang="nl-NL" dirty="0"/>
              <a:t>Interessestijl (gericht, </a:t>
            </a:r>
            <a:r>
              <a:rPr lang="nl-NL" dirty="0" err="1"/>
              <a:t>multicategorieel</a:t>
            </a:r>
            <a:r>
              <a:rPr lang="nl-NL" dirty="0"/>
              <a:t>, weinig afwijking, veel afwijking) hebben</a:t>
            </a:r>
          </a:p>
          <a:p>
            <a:endParaRPr lang="nl-NL" sz="1800" dirty="0"/>
          </a:p>
          <a:p>
            <a:r>
              <a:rPr lang="nl-NL" sz="1800" dirty="0"/>
              <a:t>Meer volume is interessanter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93502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4295</TotalTime>
  <Words>461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Task Board</vt:lpstr>
      <vt:lpstr>SQL Database Opzetten</vt:lpstr>
      <vt:lpstr>Fysiek Datamodel</vt:lpstr>
      <vt:lpstr>PowerPoint Presentation</vt:lpstr>
      <vt:lpstr>SQL database inladen</vt:lpstr>
      <vt:lpstr>Front-end demo</vt:lpstr>
      <vt:lpstr>Content regel 1</vt:lpstr>
      <vt:lpstr>Content regel 2</vt:lpstr>
      <vt:lpstr>Collaborative regel 1</vt:lpstr>
      <vt:lpstr>Collaborative regel 2</vt:lpstr>
      <vt:lpstr>Ethiek</vt:lpstr>
      <vt:lpstr>Retrospective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Recommendation Engine HuWebShop</dc:title>
  <dc:creator>Susan Bruggeling</dc:creator>
  <cp:lastModifiedBy>Susan Bruggeling</cp:lastModifiedBy>
  <cp:revision>11</cp:revision>
  <dcterms:created xsi:type="dcterms:W3CDTF">2022-03-31T17:54:34Z</dcterms:created>
  <dcterms:modified xsi:type="dcterms:W3CDTF">2022-04-12T01:26:50Z</dcterms:modified>
</cp:coreProperties>
</file>