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71" r:id="rId3"/>
    <p:sldId id="277" r:id="rId4"/>
    <p:sldId id="278" r:id="rId5"/>
    <p:sldId id="279" r:id="rId6"/>
    <p:sldId id="280" r:id="rId7"/>
    <p:sldId id="281" r:id="rId8"/>
    <p:sldId id="293" r:id="rId9"/>
    <p:sldId id="263" r:id="rId10"/>
    <p:sldId id="261" r:id="rId11"/>
    <p:sldId id="269" r:id="rId12"/>
    <p:sldId id="282" r:id="rId13"/>
    <p:sldId id="268" r:id="rId14"/>
    <p:sldId id="284" r:id="rId15"/>
    <p:sldId id="286" r:id="rId16"/>
    <p:sldId id="287" r:id="rId17"/>
    <p:sldId id="296" r:id="rId18"/>
    <p:sldId id="297" r:id="rId19"/>
    <p:sldId id="291" r:id="rId20"/>
    <p:sldId id="285" r:id="rId21"/>
    <p:sldId id="275" r:id="rId22"/>
    <p:sldId id="294" r:id="rId23"/>
    <p:sldId id="290" r:id="rId24"/>
    <p:sldId id="295" r:id="rId25"/>
    <p:sldId id="298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F9989-9438-4C8B-9425-F94F320383FD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4126C0-6B07-4DDB-B492-4659F4EDF3D8}">
      <dgm:prSet/>
      <dgm:spPr/>
      <dgm:t>
        <a:bodyPr/>
        <a:lstStyle/>
        <a:p>
          <a:r>
            <a:rPr lang="nl-NL"/>
            <a:t>Greedy algoritmes</a:t>
          </a:r>
          <a:endParaRPr lang="en-US"/>
        </a:p>
      </dgm:t>
    </dgm:pt>
    <dgm:pt modelId="{D8455DEF-6E4B-4726-815A-161367F56EB9}" type="parTrans" cxnId="{30201043-3A6F-4079-A654-6D7D7E3CD30E}">
      <dgm:prSet/>
      <dgm:spPr/>
      <dgm:t>
        <a:bodyPr/>
        <a:lstStyle/>
        <a:p>
          <a:endParaRPr lang="en-US"/>
        </a:p>
      </dgm:t>
    </dgm:pt>
    <dgm:pt modelId="{853B0DE9-9B60-475C-A450-C349BADFC530}" type="sibTrans" cxnId="{30201043-3A6F-4079-A654-6D7D7E3CD30E}">
      <dgm:prSet/>
      <dgm:spPr/>
      <dgm:t>
        <a:bodyPr/>
        <a:lstStyle/>
        <a:p>
          <a:endParaRPr lang="en-US"/>
        </a:p>
      </dgm:t>
    </dgm:pt>
    <dgm:pt modelId="{3053332E-D3DB-4B8C-AE77-D85FD628D7E0}">
      <dgm:prSet/>
      <dgm:spPr/>
      <dgm:t>
        <a:bodyPr/>
        <a:lstStyle/>
        <a:p>
          <a:r>
            <a:rPr lang="nl-NL"/>
            <a:t>Proximity first</a:t>
          </a:r>
          <a:endParaRPr lang="en-US"/>
        </a:p>
      </dgm:t>
    </dgm:pt>
    <dgm:pt modelId="{101D3EC1-1B04-450A-A0B2-84034A53003D}" type="parTrans" cxnId="{48EB18CC-4CE8-4811-AF77-01C0538A1FD9}">
      <dgm:prSet/>
      <dgm:spPr/>
      <dgm:t>
        <a:bodyPr/>
        <a:lstStyle/>
        <a:p>
          <a:endParaRPr lang="en-US"/>
        </a:p>
      </dgm:t>
    </dgm:pt>
    <dgm:pt modelId="{A4C664F1-35BA-4DB3-9DA6-6402D68C68C0}" type="sibTrans" cxnId="{48EB18CC-4CE8-4811-AF77-01C0538A1FD9}">
      <dgm:prSet/>
      <dgm:spPr/>
      <dgm:t>
        <a:bodyPr/>
        <a:lstStyle/>
        <a:p>
          <a:endParaRPr lang="en-US"/>
        </a:p>
      </dgm:t>
    </dgm:pt>
    <dgm:pt modelId="{E0031C8F-5D70-4EA2-857A-A633837FBEC8}">
      <dgm:prSet/>
      <dgm:spPr/>
      <dgm:t>
        <a:bodyPr/>
        <a:lstStyle/>
        <a:p>
          <a:r>
            <a:rPr lang="nl-NL"/>
            <a:t>Priority first </a:t>
          </a:r>
          <a:endParaRPr lang="en-US"/>
        </a:p>
      </dgm:t>
    </dgm:pt>
    <dgm:pt modelId="{5F4EF780-8ADD-4BDC-AE32-FAD5AEDC96DA}" type="parTrans" cxnId="{8F916359-F904-4F6E-A256-8CFB3CC1818F}">
      <dgm:prSet/>
      <dgm:spPr/>
      <dgm:t>
        <a:bodyPr/>
        <a:lstStyle/>
        <a:p>
          <a:endParaRPr lang="en-US"/>
        </a:p>
      </dgm:t>
    </dgm:pt>
    <dgm:pt modelId="{6D3DDAD5-C840-46CE-AE88-7E60DA2CA245}" type="sibTrans" cxnId="{8F916359-F904-4F6E-A256-8CFB3CC1818F}">
      <dgm:prSet/>
      <dgm:spPr/>
      <dgm:t>
        <a:bodyPr/>
        <a:lstStyle/>
        <a:p>
          <a:endParaRPr lang="en-US"/>
        </a:p>
      </dgm:t>
    </dgm:pt>
    <dgm:pt modelId="{D5E24C11-EF86-4413-A454-CB335043969B}">
      <dgm:prSet/>
      <dgm:spPr/>
      <dgm:t>
        <a:bodyPr/>
        <a:lstStyle/>
        <a:p>
          <a:r>
            <a:rPr lang="nl-NL"/>
            <a:t>(Random) Hillclimber algoritme</a:t>
          </a:r>
          <a:endParaRPr lang="en-US"/>
        </a:p>
      </dgm:t>
    </dgm:pt>
    <dgm:pt modelId="{F7E33FB3-8CEF-4E96-A803-2695F740231F}" type="parTrans" cxnId="{301624AF-0695-432D-9751-A231F3D32691}">
      <dgm:prSet/>
      <dgm:spPr/>
      <dgm:t>
        <a:bodyPr/>
        <a:lstStyle/>
        <a:p>
          <a:endParaRPr lang="en-US"/>
        </a:p>
      </dgm:t>
    </dgm:pt>
    <dgm:pt modelId="{2E381B34-AE85-4A66-B86B-0641819B64A4}" type="sibTrans" cxnId="{301624AF-0695-432D-9751-A231F3D32691}">
      <dgm:prSet/>
      <dgm:spPr/>
      <dgm:t>
        <a:bodyPr/>
        <a:lstStyle/>
        <a:p>
          <a:endParaRPr lang="en-US"/>
        </a:p>
      </dgm:t>
    </dgm:pt>
    <dgm:pt modelId="{D39232DA-1AD1-4A28-818E-88F919F6472C}">
      <dgm:prSet/>
      <dgm:spPr/>
      <dgm:t>
        <a:bodyPr/>
        <a:lstStyle/>
        <a:p>
          <a:r>
            <a:rPr lang="nl-NL"/>
            <a:t>Met een beginsituatie</a:t>
          </a:r>
          <a:endParaRPr lang="en-US"/>
        </a:p>
      </dgm:t>
    </dgm:pt>
    <dgm:pt modelId="{5EF9C8AD-3845-407D-BCA5-B63AC83B1367}" type="parTrans" cxnId="{F3A5270A-0534-4CD7-824A-8A2C54D1499C}">
      <dgm:prSet/>
      <dgm:spPr/>
      <dgm:t>
        <a:bodyPr/>
        <a:lstStyle/>
        <a:p>
          <a:endParaRPr lang="en-US"/>
        </a:p>
      </dgm:t>
    </dgm:pt>
    <dgm:pt modelId="{25320BEC-CE73-4401-83B5-D3366987D3EC}" type="sibTrans" cxnId="{F3A5270A-0534-4CD7-824A-8A2C54D1499C}">
      <dgm:prSet/>
      <dgm:spPr/>
      <dgm:t>
        <a:bodyPr/>
        <a:lstStyle/>
        <a:p>
          <a:endParaRPr lang="en-US"/>
        </a:p>
      </dgm:t>
    </dgm:pt>
    <dgm:pt modelId="{F629DDCD-263B-4882-A49C-22EFBC9AA203}">
      <dgm:prSet/>
      <dgm:spPr/>
      <dgm:t>
        <a:bodyPr/>
        <a:lstStyle/>
        <a:p>
          <a:r>
            <a:rPr lang="nl-NL" dirty="0"/>
            <a:t>Kies twee random huizen</a:t>
          </a:r>
          <a:endParaRPr lang="en-US" dirty="0"/>
        </a:p>
      </dgm:t>
    </dgm:pt>
    <dgm:pt modelId="{AC7E8B1A-12CC-45E5-916A-2126C4DD8E1A}" type="parTrans" cxnId="{E039758A-BCAB-4EB3-91A6-C4D01868E65A}">
      <dgm:prSet/>
      <dgm:spPr/>
      <dgm:t>
        <a:bodyPr/>
        <a:lstStyle/>
        <a:p>
          <a:endParaRPr lang="en-US"/>
        </a:p>
      </dgm:t>
    </dgm:pt>
    <dgm:pt modelId="{28B6DE47-5F95-43F1-8626-405C8E0792B4}" type="sibTrans" cxnId="{E039758A-BCAB-4EB3-91A6-C4D01868E65A}">
      <dgm:prSet/>
      <dgm:spPr/>
      <dgm:t>
        <a:bodyPr/>
        <a:lstStyle/>
        <a:p>
          <a:endParaRPr lang="en-US"/>
        </a:p>
      </dgm:t>
    </dgm:pt>
    <dgm:pt modelId="{718E7EAC-BFB9-4D5C-A955-89B20964C6C8}">
      <dgm:prSet/>
      <dgm:spPr/>
      <dgm:t>
        <a:bodyPr/>
        <a:lstStyle/>
        <a:p>
          <a:r>
            <a:rPr lang="nl-NL"/>
            <a:t>Als het ruilen van batterijen goedkoper is: wissel ze</a:t>
          </a:r>
          <a:endParaRPr lang="en-US"/>
        </a:p>
      </dgm:t>
    </dgm:pt>
    <dgm:pt modelId="{CC0803FC-884A-4280-9C38-1918229DC50F}" type="parTrans" cxnId="{9E31A17C-2ECF-4350-8715-005823614A15}">
      <dgm:prSet/>
      <dgm:spPr/>
      <dgm:t>
        <a:bodyPr/>
        <a:lstStyle/>
        <a:p>
          <a:endParaRPr lang="en-US"/>
        </a:p>
      </dgm:t>
    </dgm:pt>
    <dgm:pt modelId="{A2CEB18E-FC84-4205-AA3A-A56D4243B059}" type="sibTrans" cxnId="{9E31A17C-2ECF-4350-8715-005823614A15}">
      <dgm:prSet/>
      <dgm:spPr/>
      <dgm:t>
        <a:bodyPr/>
        <a:lstStyle/>
        <a:p>
          <a:endParaRPr lang="en-US"/>
        </a:p>
      </dgm:t>
    </dgm:pt>
    <dgm:pt modelId="{5D630462-5089-4B22-93D0-B57D7F15F0D7}">
      <dgm:prSet/>
      <dgm:spPr/>
      <dgm:t>
        <a:bodyPr/>
        <a:lstStyle/>
        <a:p>
          <a:r>
            <a:rPr lang="nl-NL"/>
            <a:t>Doe dit zolang er 150 * 149 = 22350 keer niet gewisseld is</a:t>
          </a:r>
          <a:endParaRPr lang="en-US"/>
        </a:p>
      </dgm:t>
    </dgm:pt>
    <dgm:pt modelId="{47F19806-7B56-413C-A094-D2FCCD4CC680}" type="parTrans" cxnId="{F9AA6DD8-362E-4984-98C8-11920255F9E1}">
      <dgm:prSet/>
      <dgm:spPr/>
      <dgm:t>
        <a:bodyPr/>
        <a:lstStyle/>
        <a:p>
          <a:endParaRPr lang="en-US"/>
        </a:p>
      </dgm:t>
    </dgm:pt>
    <dgm:pt modelId="{4939ED5A-A4E0-4236-84E1-E6BDBF2B2F6D}" type="sibTrans" cxnId="{F9AA6DD8-362E-4984-98C8-11920255F9E1}">
      <dgm:prSet/>
      <dgm:spPr/>
      <dgm:t>
        <a:bodyPr/>
        <a:lstStyle/>
        <a:p>
          <a:endParaRPr lang="en-US"/>
        </a:p>
      </dgm:t>
    </dgm:pt>
    <dgm:pt modelId="{EFEE32CD-55B5-420B-AFC1-639AA6514897}">
      <dgm:prSet/>
      <dgm:spPr/>
      <dgm:t>
        <a:bodyPr/>
        <a:lstStyle/>
        <a:p>
          <a:r>
            <a:rPr lang="nl-NL"/>
            <a:t>Capacity fixer</a:t>
          </a:r>
          <a:endParaRPr lang="en-US"/>
        </a:p>
      </dgm:t>
    </dgm:pt>
    <dgm:pt modelId="{4ADDE157-D1B4-40BA-8354-61251F5BA535}" type="parTrans" cxnId="{025CC270-04AF-4BC3-9410-5EB347D7824C}">
      <dgm:prSet/>
      <dgm:spPr/>
      <dgm:t>
        <a:bodyPr/>
        <a:lstStyle/>
        <a:p>
          <a:endParaRPr lang="en-US"/>
        </a:p>
      </dgm:t>
    </dgm:pt>
    <dgm:pt modelId="{E13517AB-F8A6-4A38-888D-295229F3FF2C}" type="sibTrans" cxnId="{025CC270-04AF-4BC3-9410-5EB347D7824C}">
      <dgm:prSet/>
      <dgm:spPr/>
      <dgm:t>
        <a:bodyPr/>
        <a:lstStyle/>
        <a:p>
          <a:endParaRPr lang="en-US"/>
        </a:p>
      </dgm:t>
    </dgm:pt>
    <dgm:pt modelId="{13B796CA-4325-4F32-BEBA-7AC1365D0826}">
      <dgm:prSet/>
      <dgm:spPr/>
      <dgm:t>
        <a:bodyPr/>
        <a:lstStyle/>
        <a:p>
          <a:r>
            <a:rPr lang="nl-NL"/>
            <a:t>Als er een huis overblijft die op geen enkele batterij past, wissel dan huizen totdat er ruimte overblijft</a:t>
          </a:r>
          <a:endParaRPr lang="en-US"/>
        </a:p>
      </dgm:t>
    </dgm:pt>
    <dgm:pt modelId="{3C2286E5-41ED-4601-97CB-6A0D7769C01E}" type="parTrans" cxnId="{B61F282E-DF8E-4EAD-822C-6D5DC4CC6D13}">
      <dgm:prSet/>
      <dgm:spPr/>
      <dgm:t>
        <a:bodyPr/>
        <a:lstStyle/>
        <a:p>
          <a:endParaRPr lang="en-US"/>
        </a:p>
      </dgm:t>
    </dgm:pt>
    <dgm:pt modelId="{64CF9FF1-51A5-4B6E-88B2-69B320C8B6AE}" type="sibTrans" cxnId="{B61F282E-DF8E-4EAD-822C-6D5DC4CC6D13}">
      <dgm:prSet/>
      <dgm:spPr/>
      <dgm:t>
        <a:bodyPr/>
        <a:lstStyle/>
        <a:p>
          <a:endParaRPr lang="en-US"/>
        </a:p>
      </dgm:t>
    </dgm:pt>
    <dgm:pt modelId="{A9D3EC52-4C26-41A0-8627-B4B55D9CBA31}" type="pres">
      <dgm:prSet presAssocID="{BA9F9989-9438-4C8B-9425-F94F320383FD}" presName="linear" presStyleCnt="0">
        <dgm:presLayoutVars>
          <dgm:dir/>
          <dgm:animLvl val="lvl"/>
          <dgm:resizeHandles val="exact"/>
        </dgm:presLayoutVars>
      </dgm:prSet>
      <dgm:spPr/>
    </dgm:pt>
    <dgm:pt modelId="{68511679-8AC7-48FD-9655-9B161933F99A}" type="pres">
      <dgm:prSet presAssocID="{9C4126C0-6B07-4DDB-B492-4659F4EDF3D8}" presName="parentLin" presStyleCnt="0"/>
      <dgm:spPr/>
    </dgm:pt>
    <dgm:pt modelId="{C68A936D-53D9-4BB3-9EF0-B166B9F39ADB}" type="pres">
      <dgm:prSet presAssocID="{9C4126C0-6B07-4DDB-B492-4659F4EDF3D8}" presName="parentLeftMargin" presStyleLbl="node1" presStyleIdx="0" presStyleCnt="3"/>
      <dgm:spPr/>
    </dgm:pt>
    <dgm:pt modelId="{B1ADB415-6DE4-4660-B6EB-56A3930F213C}" type="pres">
      <dgm:prSet presAssocID="{9C4126C0-6B07-4DDB-B492-4659F4EDF3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876872-13D5-4286-B62C-BCCECDDCA2F4}" type="pres">
      <dgm:prSet presAssocID="{9C4126C0-6B07-4DDB-B492-4659F4EDF3D8}" presName="negativeSpace" presStyleCnt="0"/>
      <dgm:spPr/>
    </dgm:pt>
    <dgm:pt modelId="{D336E596-05DE-4D9D-B595-A5AED3ABE604}" type="pres">
      <dgm:prSet presAssocID="{9C4126C0-6B07-4DDB-B492-4659F4EDF3D8}" presName="childText" presStyleLbl="conFgAcc1" presStyleIdx="0" presStyleCnt="3">
        <dgm:presLayoutVars>
          <dgm:bulletEnabled val="1"/>
        </dgm:presLayoutVars>
      </dgm:prSet>
      <dgm:spPr/>
    </dgm:pt>
    <dgm:pt modelId="{19717265-6F78-4308-8D05-7582D7210F10}" type="pres">
      <dgm:prSet presAssocID="{853B0DE9-9B60-475C-A450-C349BADFC530}" presName="spaceBetweenRectangles" presStyleCnt="0"/>
      <dgm:spPr/>
    </dgm:pt>
    <dgm:pt modelId="{FBC7915D-F3CB-441B-967E-1325901D4565}" type="pres">
      <dgm:prSet presAssocID="{D5E24C11-EF86-4413-A454-CB335043969B}" presName="parentLin" presStyleCnt="0"/>
      <dgm:spPr/>
    </dgm:pt>
    <dgm:pt modelId="{677825E0-33BE-4F19-94FE-E0841903D07D}" type="pres">
      <dgm:prSet presAssocID="{D5E24C11-EF86-4413-A454-CB335043969B}" presName="parentLeftMargin" presStyleLbl="node1" presStyleIdx="0" presStyleCnt="3"/>
      <dgm:spPr/>
    </dgm:pt>
    <dgm:pt modelId="{A3FEFBD5-ACA0-4D17-9E0B-16D9F4726231}" type="pres">
      <dgm:prSet presAssocID="{D5E24C11-EF86-4413-A454-CB33504396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00F91-069D-4C28-8B00-CC575A2A0B77}" type="pres">
      <dgm:prSet presAssocID="{D5E24C11-EF86-4413-A454-CB335043969B}" presName="negativeSpace" presStyleCnt="0"/>
      <dgm:spPr/>
    </dgm:pt>
    <dgm:pt modelId="{5C78646C-08E3-4121-B5EA-182F81D4772D}" type="pres">
      <dgm:prSet presAssocID="{D5E24C11-EF86-4413-A454-CB335043969B}" presName="childText" presStyleLbl="conFgAcc1" presStyleIdx="1" presStyleCnt="3">
        <dgm:presLayoutVars>
          <dgm:bulletEnabled val="1"/>
        </dgm:presLayoutVars>
      </dgm:prSet>
      <dgm:spPr/>
    </dgm:pt>
    <dgm:pt modelId="{F93273FC-374D-42E1-9C3C-82739A05BFD5}" type="pres">
      <dgm:prSet presAssocID="{2E381B34-AE85-4A66-B86B-0641819B64A4}" presName="spaceBetweenRectangles" presStyleCnt="0"/>
      <dgm:spPr/>
    </dgm:pt>
    <dgm:pt modelId="{E7989860-BC12-4216-B413-29C348972C9E}" type="pres">
      <dgm:prSet presAssocID="{EFEE32CD-55B5-420B-AFC1-639AA6514897}" presName="parentLin" presStyleCnt="0"/>
      <dgm:spPr/>
    </dgm:pt>
    <dgm:pt modelId="{0D2E2F8A-B379-473A-A16F-D046E1F268D0}" type="pres">
      <dgm:prSet presAssocID="{EFEE32CD-55B5-420B-AFC1-639AA6514897}" presName="parentLeftMargin" presStyleLbl="node1" presStyleIdx="1" presStyleCnt="3"/>
      <dgm:spPr/>
    </dgm:pt>
    <dgm:pt modelId="{1D7EFE4E-6D8C-4721-AB42-DCB9D757C084}" type="pres">
      <dgm:prSet presAssocID="{EFEE32CD-55B5-420B-AFC1-639AA65148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049A1F-5A51-4C95-8B4B-92127D60ED11}" type="pres">
      <dgm:prSet presAssocID="{EFEE32CD-55B5-420B-AFC1-639AA6514897}" presName="negativeSpace" presStyleCnt="0"/>
      <dgm:spPr/>
    </dgm:pt>
    <dgm:pt modelId="{6C579210-47C5-4748-B549-3508EFC82CFE}" type="pres">
      <dgm:prSet presAssocID="{EFEE32CD-55B5-420B-AFC1-639AA65148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A5270A-0534-4CD7-824A-8A2C54D1499C}" srcId="{D5E24C11-EF86-4413-A454-CB335043969B}" destId="{D39232DA-1AD1-4A28-818E-88F919F6472C}" srcOrd="0" destOrd="0" parTransId="{5EF9C8AD-3845-407D-BCA5-B63AC83B1367}" sibTransId="{25320BEC-CE73-4401-83B5-D3366987D3EC}"/>
    <dgm:cxn modelId="{72122A29-1BE1-4DE4-9D28-0A60B1006B37}" type="presOf" srcId="{F629DDCD-263B-4882-A49C-22EFBC9AA203}" destId="{5C78646C-08E3-4121-B5EA-182F81D4772D}" srcOrd="0" destOrd="1" presId="urn:microsoft.com/office/officeart/2005/8/layout/list1"/>
    <dgm:cxn modelId="{F98D412D-E2A8-47F9-995B-759AFA0D0652}" type="presOf" srcId="{BA9F9989-9438-4C8B-9425-F94F320383FD}" destId="{A9D3EC52-4C26-41A0-8627-B4B55D9CBA31}" srcOrd="0" destOrd="0" presId="urn:microsoft.com/office/officeart/2005/8/layout/list1"/>
    <dgm:cxn modelId="{2ECC1A2E-82B8-45A1-8D78-0555435FF0A3}" type="presOf" srcId="{D5E24C11-EF86-4413-A454-CB335043969B}" destId="{677825E0-33BE-4F19-94FE-E0841903D07D}" srcOrd="0" destOrd="0" presId="urn:microsoft.com/office/officeart/2005/8/layout/list1"/>
    <dgm:cxn modelId="{B61F282E-DF8E-4EAD-822C-6D5DC4CC6D13}" srcId="{EFEE32CD-55B5-420B-AFC1-639AA6514897}" destId="{13B796CA-4325-4F32-BEBA-7AC1365D0826}" srcOrd="0" destOrd="0" parTransId="{3C2286E5-41ED-4601-97CB-6A0D7769C01E}" sibTransId="{64CF9FF1-51A5-4B6E-88B2-69B320C8B6AE}"/>
    <dgm:cxn modelId="{30201043-3A6F-4079-A654-6D7D7E3CD30E}" srcId="{BA9F9989-9438-4C8B-9425-F94F320383FD}" destId="{9C4126C0-6B07-4DDB-B492-4659F4EDF3D8}" srcOrd="0" destOrd="0" parTransId="{D8455DEF-6E4B-4726-815A-161367F56EB9}" sibTransId="{853B0DE9-9B60-475C-A450-C349BADFC530}"/>
    <dgm:cxn modelId="{1C760770-499A-457E-8052-96D8E79709A9}" type="presOf" srcId="{D5E24C11-EF86-4413-A454-CB335043969B}" destId="{A3FEFBD5-ACA0-4D17-9E0B-16D9F4726231}" srcOrd="1" destOrd="0" presId="urn:microsoft.com/office/officeart/2005/8/layout/list1"/>
    <dgm:cxn modelId="{1AD11A50-F2FA-4C86-B598-2D96C078C6E2}" type="presOf" srcId="{D39232DA-1AD1-4A28-818E-88F919F6472C}" destId="{5C78646C-08E3-4121-B5EA-182F81D4772D}" srcOrd="0" destOrd="0" presId="urn:microsoft.com/office/officeart/2005/8/layout/list1"/>
    <dgm:cxn modelId="{025CC270-04AF-4BC3-9410-5EB347D7824C}" srcId="{BA9F9989-9438-4C8B-9425-F94F320383FD}" destId="{EFEE32CD-55B5-420B-AFC1-639AA6514897}" srcOrd="2" destOrd="0" parTransId="{4ADDE157-D1B4-40BA-8354-61251F5BA535}" sibTransId="{E13517AB-F8A6-4A38-888D-295229F3FF2C}"/>
    <dgm:cxn modelId="{8F916359-F904-4F6E-A256-8CFB3CC1818F}" srcId="{9C4126C0-6B07-4DDB-B492-4659F4EDF3D8}" destId="{E0031C8F-5D70-4EA2-857A-A633837FBEC8}" srcOrd="1" destOrd="0" parTransId="{5F4EF780-8ADD-4BDC-AE32-FAD5AEDC96DA}" sibTransId="{6D3DDAD5-C840-46CE-AE88-7E60DA2CA245}"/>
    <dgm:cxn modelId="{9E31A17C-2ECF-4350-8715-005823614A15}" srcId="{F629DDCD-263B-4882-A49C-22EFBC9AA203}" destId="{718E7EAC-BFB9-4D5C-A955-89B20964C6C8}" srcOrd="0" destOrd="0" parTransId="{CC0803FC-884A-4280-9C38-1918229DC50F}" sibTransId="{A2CEB18E-FC84-4205-AA3A-A56D4243B059}"/>
    <dgm:cxn modelId="{61CD0988-F5D6-4D75-8FAB-A6D4DD6C6946}" type="presOf" srcId="{9C4126C0-6B07-4DDB-B492-4659F4EDF3D8}" destId="{B1ADB415-6DE4-4660-B6EB-56A3930F213C}" srcOrd="1" destOrd="0" presId="urn:microsoft.com/office/officeart/2005/8/layout/list1"/>
    <dgm:cxn modelId="{E039758A-BCAB-4EB3-91A6-C4D01868E65A}" srcId="{D5E24C11-EF86-4413-A454-CB335043969B}" destId="{F629DDCD-263B-4882-A49C-22EFBC9AA203}" srcOrd="1" destOrd="0" parTransId="{AC7E8B1A-12CC-45E5-916A-2126C4DD8E1A}" sibTransId="{28B6DE47-5F95-43F1-8626-405C8E0792B4}"/>
    <dgm:cxn modelId="{E4378090-DBC9-490D-A8B1-A65EC898EC8C}" type="presOf" srcId="{EFEE32CD-55B5-420B-AFC1-639AA6514897}" destId="{0D2E2F8A-B379-473A-A16F-D046E1F268D0}" srcOrd="0" destOrd="0" presId="urn:microsoft.com/office/officeart/2005/8/layout/list1"/>
    <dgm:cxn modelId="{91C7BF90-AF7E-44E2-9029-029CC358A953}" type="presOf" srcId="{E0031C8F-5D70-4EA2-857A-A633837FBEC8}" destId="{D336E596-05DE-4D9D-B595-A5AED3ABE604}" srcOrd="0" destOrd="1" presId="urn:microsoft.com/office/officeart/2005/8/layout/list1"/>
    <dgm:cxn modelId="{20AF7096-6F61-4B1D-8289-429F5030DF00}" type="presOf" srcId="{3053332E-D3DB-4B8C-AE77-D85FD628D7E0}" destId="{D336E596-05DE-4D9D-B595-A5AED3ABE604}" srcOrd="0" destOrd="0" presId="urn:microsoft.com/office/officeart/2005/8/layout/list1"/>
    <dgm:cxn modelId="{463DEF9A-EC70-4E6E-B3FA-DFE383ACF0F5}" type="presOf" srcId="{718E7EAC-BFB9-4D5C-A955-89B20964C6C8}" destId="{5C78646C-08E3-4121-B5EA-182F81D4772D}" srcOrd="0" destOrd="2" presId="urn:microsoft.com/office/officeart/2005/8/layout/list1"/>
    <dgm:cxn modelId="{A815019E-AEFE-4987-82E4-5763F1702682}" type="presOf" srcId="{9C4126C0-6B07-4DDB-B492-4659F4EDF3D8}" destId="{C68A936D-53D9-4BB3-9EF0-B166B9F39ADB}" srcOrd="0" destOrd="0" presId="urn:microsoft.com/office/officeart/2005/8/layout/list1"/>
    <dgm:cxn modelId="{301624AF-0695-432D-9751-A231F3D32691}" srcId="{BA9F9989-9438-4C8B-9425-F94F320383FD}" destId="{D5E24C11-EF86-4413-A454-CB335043969B}" srcOrd="1" destOrd="0" parTransId="{F7E33FB3-8CEF-4E96-A803-2695F740231F}" sibTransId="{2E381B34-AE85-4A66-B86B-0641819B64A4}"/>
    <dgm:cxn modelId="{63F538B2-E764-43E6-839F-3162D468A653}" type="presOf" srcId="{EFEE32CD-55B5-420B-AFC1-639AA6514897}" destId="{1D7EFE4E-6D8C-4721-AB42-DCB9D757C084}" srcOrd="1" destOrd="0" presId="urn:microsoft.com/office/officeart/2005/8/layout/list1"/>
    <dgm:cxn modelId="{EF9DA4CB-96A9-4741-B162-BD43006E1AEC}" type="presOf" srcId="{5D630462-5089-4B22-93D0-B57D7F15F0D7}" destId="{5C78646C-08E3-4121-B5EA-182F81D4772D}" srcOrd="0" destOrd="3" presId="urn:microsoft.com/office/officeart/2005/8/layout/list1"/>
    <dgm:cxn modelId="{48EB18CC-4CE8-4811-AF77-01C0538A1FD9}" srcId="{9C4126C0-6B07-4DDB-B492-4659F4EDF3D8}" destId="{3053332E-D3DB-4B8C-AE77-D85FD628D7E0}" srcOrd="0" destOrd="0" parTransId="{101D3EC1-1B04-450A-A0B2-84034A53003D}" sibTransId="{A4C664F1-35BA-4DB3-9DA6-6402D68C68C0}"/>
    <dgm:cxn modelId="{F9AA6DD8-362E-4984-98C8-11920255F9E1}" srcId="{D5E24C11-EF86-4413-A454-CB335043969B}" destId="{5D630462-5089-4B22-93D0-B57D7F15F0D7}" srcOrd="2" destOrd="0" parTransId="{47F19806-7B56-413C-A094-D2FCCD4CC680}" sibTransId="{4939ED5A-A4E0-4236-84E1-E6BDBF2B2F6D}"/>
    <dgm:cxn modelId="{1A934CEF-F5B4-4CDD-AB03-11CB6F97CA1A}" type="presOf" srcId="{13B796CA-4325-4F32-BEBA-7AC1365D0826}" destId="{6C579210-47C5-4748-B549-3508EFC82CFE}" srcOrd="0" destOrd="0" presId="urn:microsoft.com/office/officeart/2005/8/layout/list1"/>
    <dgm:cxn modelId="{BBE847B8-4FBA-47C3-8900-40224BA8B10B}" type="presParOf" srcId="{A9D3EC52-4C26-41A0-8627-B4B55D9CBA31}" destId="{68511679-8AC7-48FD-9655-9B161933F99A}" srcOrd="0" destOrd="0" presId="urn:microsoft.com/office/officeart/2005/8/layout/list1"/>
    <dgm:cxn modelId="{FE6E8016-2E58-4878-B069-3C6C2473EE18}" type="presParOf" srcId="{68511679-8AC7-48FD-9655-9B161933F99A}" destId="{C68A936D-53D9-4BB3-9EF0-B166B9F39ADB}" srcOrd="0" destOrd="0" presId="urn:microsoft.com/office/officeart/2005/8/layout/list1"/>
    <dgm:cxn modelId="{69E39EBC-4D70-4EBA-8966-50276D2640E1}" type="presParOf" srcId="{68511679-8AC7-48FD-9655-9B161933F99A}" destId="{B1ADB415-6DE4-4660-B6EB-56A3930F213C}" srcOrd="1" destOrd="0" presId="urn:microsoft.com/office/officeart/2005/8/layout/list1"/>
    <dgm:cxn modelId="{0F32EA3F-5D7B-4E8A-B4F2-AD8CEDB10737}" type="presParOf" srcId="{A9D3EC52-4C26-41A0-8627-B4B55D9CBA31}" destId="{D3876872-13D5-4286-B62C-BCCECDDCA2F4}" srcOrd="1" destOrd="0" presId="urn:microsoft.com/office/officeart/2005/8/layout/list1"/>
    <dgm:cxn modelId="{41E2D2CF-4B08-4FF3-A33A-5D1B25807ADE}" type="presParOf" srcId="{A9D3EC52-4C26-41A0-8627-B4B55D9CBA31}" destId="{D336E596-05DE-4D9D-B595-A5AED3ABE604}" srcOrd="2" destOrd="0" presId="urn:microsoft.com/office/officeart/2005/8/layout/list1"/>
    <dgm:cxn modelId="{C042B6ED-BED7-4F23-B11F-0355FA36FCAE}" type="presParOf" srcId="{A9D3EC52-4C26-41A0-8627-B4B55D9CBA31}" destId="{19717265-6F78-4308-8D05-7582D7210F10}" srcOrd="3" destOrd="0" presId="urn:microsoft.com/office/officeart/2005/8/layout/list1"/>
    <dgm:cxn modelId="{0EB80FBF-9910-4A46-8C1A-B43557EDFAD3}" type="presParOf" srcId="{A9D3EC52-4C26-41A0-8627-B4B55D9CBA31}" destId="{FBC7915D-F3CB-441B-967E-1325901D4565}" srcOrd="4" destOrd="0" presId="urn:microsoft.com/office/officeart/2005/8/layout/list1"/>
    <dgm:cxn modelId="{13A2CE9A-E5B0-41BC-BEB4-B1CCDCAD2C3B}" type="presParOf" srcId="{FBC7915D-F3CB-441B-967E-1325901D4565}" destId="{677825E0-33BE-4F19-94FE-E0841903D07D}" srcOrd="0" destOrd="0" presId="urn:microsoft.com/office/officeart/2005/8/layout/list1"/>
    <dgm:cxn modelId="{576E22A2-5D8B-4E56-9976-10932799B15F}" type="presParOf" srcId="{FBC7915D-F3CB-441B-967E-1325901D4565}" destId="{A3FEFBD5-ACA0-4D17-9E0B-16D9F4726231}" srcOrd="1" destOrd="0" presId="urn:microsoft.com/office/officeart/2005/8/layout/list1"/>
    <dgm:cxn modelId="{E9C5ABED-0A19-43ED-8152-2792FF246CF5}" type="presParOf" srcId="{A9D3EC52-4C26-41A0-8627-B4B55D9CBA31}" destId="{3D400F91-069D-4C28-8B00-CC575A2A0B77}" srcOrd="5" destOrd="0" presId="urn:microsoft.com/office/officeart/2005/8/layout/list1"/>
    <dgm:cxn modelId="{FD7D51CB-5CA2-47AE-AB34-30CC18CE2CFC}" type="presParOf" srcId="{A9D3EC52-4C26-41A0-8627-B4B55D9CBA31}" destId="{5C78646C-08E3-4121-B5EA-182F81D4772D}" srcOrd="6" destOrd="0" presId="urn:microsoft.com/office/officeart/2005/8/layout/list1"/>
    <dgm:cxn modelId="{4771749B-C97B-4CBA-9F03-3A450C3C7EF9}" type="presParOf" srcId="{A9D3EC52-4C26-41A0-8627-B4B55D9CBA31}" destId="{F93273FC-374D-42E1-9C3C-82739A05BFD5}" srcOrd="7" destOrd="0" presId="urn:microsoft.com/office/officeart/2005/8/layout/list1"/>
    <dgm:cxn modelId="{674190F7-5D83-4D55-93E3-F0F336709A2A}" type="presParOf" srcId="{A9D3EC52-4C26-41A0-8627-B4B55D9CBA31}" destId="{E7989860-BC12-4216-B413-29C348972C9E}" srcOrd="8" destOrd="0" presId="urn:microsoft.com/office/officeart/2005/8/layout/list1"/>
    <dgm:cxn modelId="{EDD67A96-2984-4EAE-8AFD-FC646077D4C0}" type="presParOf" srcId="{E7989860-BC12-4216-B413-29C348972C9E}" destId="{0D2E2F8A-B379-473A-A16F-D046E1F268D0}" srcOrd="0" destOrd="0" presId="urn:microsoft.com/office/officeart/2005/8/layout/list1"/>
    <dgm:cxn modelId="{3AA34812-1059-47DF-8D24-C79E3B14A271}" type="presParOf" srcId="{E7989860-BC12-4216-B413-29C348972C9E}" destId="{1D7EFE4E-6D8C-4721-AB42-DCB9D757C084}" srcOrd="1" destOrd="0" presId="urn:microsoft.com/office/officeart/2005/8/layout/list1"/>
    <dgm:cxn modelId="{C20CDF10-FDE4-4658-8007-E43B832FE4C1}" type="presParOf" srcId="{A9D3EC52-4C26-41A0-8627-B4B55D9CBA31}" destId="{C3049A1F-5A51-4C95-8B4B-92127D60ED11}" srcOrd="9" destOrd="0" presId="urn:microsoft.com/office/officeart/2005/8/layout/list1"/>
    <dgm:cxn modelId="{96AF26AB-64B9-42DF-986A-8C08495D5CB3}" type="presParOf" srcId="{A9D3EC52-4C26-41A0-8627-B4B55D9CBA31}" destId="{6C579210-47C5-4748-B549-3508EFC82C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6E596-05DE-4D9D-B595-A5AED3ABE604}">
      <dsp:nvSpPr>
        <dsp:cNvPr id="0" name=""/>
        <dsp:cNvSpPr/>
      </dsp:nvSpPr>
      <dsp:spPr>
        <a:xfrm>
          <a:off x="0" y="340754"/>
          <a:ext cx="7728267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95732" rIns="5997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Proximity first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Priority first </a:t>
          </a:r>
          <a:endParaRPr lang="en-US" sz="1900" kern="1200"/>
        </a:p>
      </dsp:txBody>
      <dsp:txXfrm>
        <a:off x="0" y="340754"/>
        <a:ext cx="7728267" cy="1107225"/>
      </dsp:txXfrm>
    </dsp:sp>
    <dsp:sp modelId="{B1ADB415-6DE4-4660-B6EB-56A3930F213C}">
      <dsp:nvSpPr>
        <dsp:cNvPr id="0" name=""/>
        <dsp:cNvSpPr/>
      </dsp:nvSpPr>
      <dsp:spPr>
        <a:xfrm>
          <a:off x="386413" y="60314"/>
          <a:ext cx="540978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Greedy algoritmes</a:t>
          </a:r>
          <a:endParaRPr lang="en-US" sz="1900" kern="1200"/>
        </a:p>
      </dsp:txBody>
      <dsp:txXfrm>
        <a:off x="413793" y="87694"/>
        <a:ext cx="5355026" cy="506120"/>
      </dsp:txXfrm>
    </dsp:sp>
    <dsp:sp modelId="{5C78646C-08E3-4121-B5EA-182F81D4772D}">
      <dsp:nvSpPr>
        <dsp:cNvPr id="0" name=""/>
        <dsp:cNvSpPr/>
      </dsp:nvSpPr>
      <dsp:spPr>
        <a:xfrm>
          <a:off x="0" y="1831019"/>
          <a:ext cx="7728267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95732" rIns="5997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Met een beginsituatie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Kies twee random huizen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Als het ruilen van batterijen goedkoper is: wissel ze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Doe dit zolang er 150 * 149 = 22350 keer niet gewisseld is</a:t>
          </a:r>
          <a:endParaRPr lang="en-US" sz="1900" kern="1200"/>
        </a:p>
      </dsp:txBody>
      <dsp:txXfrm>
        <a:off x="0" y="1831019"/>
        <a:ext cx="7728267" cy="1735650"/>
      </dsp:txXfrm>
    </dsp:sp>
    <dsp:sp modelId="{A3FEFBD5-ACA0-4D17-9E0B-16D9F4726231}">
      <dsp:nvSpPr>
        <dsp:cNvPr id="0" name=""/>
        <dsp:cNvSpPr/>
      </dsp:nvSpPr>
      <dsp:spPr>
        <a:xfrm>
          <a:off x="386413" y="1550579"/>
          <a:ext cx="5409786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(Random) Hillclimber algoritme</a:t>
          </a:r>
          <a:endParaRPr lang="en-US" sz="1900" kern="1200"/>
        </a:p>
      </dsp:txBody>
      <dsp:txXfrm>
        <a:off x="413793" y="1577959"/>
        <a:ext cx="5355026" cy="506120"/>
      </dsp:txXfrm>
    </dsp:sp>
    <dsp:sp modelId="{6C579210-47C5-4748-B549-3508EFC82CFE}">
      <dsp:nvSpPr>
        <dsp:cNvPr id="0" name=""/>
        <dsp:cNvSpPr/>
      </dsp:nvSpPr>
      <dsp:spPr>
        <a:xfrm>
          <a:off x="0" y="3949709"/>
          <a:ext cx="7728267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95732" rIns="5997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/>
            <a:t>Als er een huis overblijft die op geen enkele batterij past, wissel dan huizen totdat er ruimte overblijft</a:t>
          </a:r>
          <a:endParaRPr lang="en-US" sz="1900" kern="1200"/>
        </a:p>
      </dsp:txBody>
      <dsp:txXfrm>
        <a:off x="0" y="3949709"/>
        <a:ext cx="7728267" cy="1077300"/>
      </dsp:txXfrm>
    </dsp:sp>
    <dsp:sp modelId="{1D7EFE4E-6D8C-4721-AB42-DCB9D757C084}">
      <dsp:nvSpPr>
        <dsp:cNvPr id="0" name=""/>
        <dsp:cNvSpPr/>
      </dsp:nvSpPr>
      <dsp:spPr>
        <a:xfrm>
          <a:off x="386413" y="3669269"/>
          <a:ext cx="5409786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Capacity fixer</a:t>
          </a:r>
          <a:endParaRPr lang="en-US" sz="1900" kern="1200"/>
        </a:p>
      </dsp:txBody>
      <dsp:txXfrm>
        <a:off x="413793" y="3696649"/>
        <a:ext cx="53550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9252-72C7-4FBF-B476-E5A022C27871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C5FD-D631-4338-A029-AD6FCABE5A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8F0E-E01E-41C7-839A-DF2065C76414}" type="datetime1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D747-F396-4C71-99C2-CAE7FB4FE9A3}" type="datetime1">
              <a:rPr lang="nl-NL" smtClean="0"/>
              <a:t>17-12-2018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3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B553-CA31-4F6D-B482-15AF5738FF2E}" type="datetime1">
              <a:rPr lang="nl-NL" smtClean="0"/>
              <a:t>17-12-2018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0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7EF5-1FB8-42DD-90F3-EFD361B151A8}" type="datetime1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AAA5-4E22-49D9-8105-14E7BB7A3FCD}" type="datetime1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6D18-2206-4941-BC32-642BB130EFDC}" type="datetime1">
              <a:rPr lang="nl-NL" smtClean="0"/>
              <a:t>17-12-2018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8FD7-1A2F-41F3-B5E5-F76F0908CAFF}" type="datetime1">
              <a:rPr lang="nl-NL" smtClean="0"/>
              <a:t>17-12-2018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38AD-DCDF-41F1-B584-43F0F6661B56}" type="datetime1">
              <a:rPr lang="nl-NL" smtClean="0"/>
              <a:t>17-12-2018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7EF-F2D7-4487-80DC-1D2A5F8D99D9}" type="datetime1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CE09-8973-4601-9AD6-7ED46B1CD30B}" type="datetime1">
              <a:rPr lang="nl-NL" smtClean="0"/>
              <a:t>17-12-2018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332-05A7-40C5-9C0D-2F4BD7093109}" type="datetime1">
              <a:rPr lang="nl-NL" smtClean="0"/>
              <a:t>17-12-2018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441E1F-DF90-4B8E-BE48-783FA69A069E}" type="datetime1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8646-303A-453B-934A-FD0424C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Smart grids</a:t>
            </a:r>
            <a:br>
              <a:rPr lang="en-GB" dirty="0"/>
            </a:br>
            <a:r>
              <a:rPr lang="en-GB" dirty="0"/>
              <a:t>Team </a:t>
            </a:r>
            <a:r>
              <a:rPr lang="en-GB" dirty="0" err="1"/>
              <a:t>Blauw</a:t>
            </a:r>
            <a:br>
              <a:rPr lang="en-GB" dirty="0"/>
            </a:br>
            <a:r>
              <a:rPr lang="en-GB" sz="1600" dirty="0"/>
              <a:t>Daan Molleman, Thomas Reus, </a:t>
            </a:r>
            <a:r>
              <a:rPr lang="en-GB" sz="1600" dirty="0" err="1"/>
              <a:t>Harmke</a:t>
            </a:r>
            <a:r>
              <a:rPr lang="en-GB" sz="1600" dirty="0"/>
              <a:t> </a:t>
            </a:r>
            <a:r>
              <a:rPr lang="en-GB" sz="1600" dirty="0" err="1"/>
              <a:t>Vliek</a:t>
            </a:r>
            <a:endParaRPr lang="nl-NL" sz="1600" dirty="0"/>
          </a:p>
        </p:txBody>
      </p:sp>
      <p:pic>
        <p:nvPicPr>
          <p:cNvPr id="2050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8E79BF14-907F-4FA5-A011-EC5235B83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2" y="645319"/>
            <a:ext cx="7423149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72463-035F-48BE-BB1E-29CB9B54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89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8C153-402D-4E9A-B6DE-B4DEDFD6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Voorbeeld</a:t>
            </a:r>
            <a:r>
              <a:rPr lang="en-US" sz="5900" spc="-100" dirty="0"/>
              <a:t>: </a:t>
            </a:r>
            <a:r>
              <a:rPr lang="en-US" sz="5900" spc="-100" dirty="0" err="1"/>
              <a:t>Wijk</a:t>
            </a:r>
            <a:r>
              <a:rPr lang="en-US" sz="5900" spc="-100" dirty="0"/>
              <a:t>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6E3C2-75E2-4F19-9508-1A88C13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8" y="484632"/>
            <a:ext cx="4742340" cy="35567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2B430-8EBF-4FF5-8BC3-8398BFE5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42" y="484632"/>
            <a:ext cx="4742340" cy="35567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70BD9-09DD-4946-A056-8406171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10</a:t>
            </a:fld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D0BDA-1A1A-4086-90D8-0FD8C6DF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674" y="4636507"/>
            <a:ext cx="3343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A4E-DFAB-4B77-B50E-F3CF7680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Stap</a:t>
            </a:r>
            <a:r>
              <a:rPr lang="en-GB" sz="2400" dirty="0"/>
              <a:t> A: Constraint satisfaction 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29AB-798D-4EB5-92DD-88DA758F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alle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huizen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zonder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van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overschrijden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Voor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elke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huis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totdat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bereikt</a:t>
            </a:r>
            <a:r>
              <a:rPr lang="en-GB" sz="1600" dirty="0">
                <a:solidFill>
                  <a:schemeClr val="bg1"/>
                </a:solidFill>
              </a:rPr>
              <a:t> is, </a:t>
            </a:r>
            <a:r>
              <a:rPr lang="en-GB" sz="1600" dirty="0" err="1">
                <a:solidFill>
                  <a:schemeClr val="bg1"/>
                </a:solidFill>
              </a:rPr>
              <a:t>ga</a:t>
            </a:r>
            <a:r>
              <a:rPr lang="en-GB" sz="1600" dirty="0">
                <a:solidFill>
                  <a:schemeClr val="bg1"/>
                </a:solidFill>
              </a:rPr>
              <a:t> dan door </a:t>
            </a:r>
            <a:r>
              <a:rPr lang="en-GB" sz="1600" dirty="0" err="1">
                <a:solidFill>
                  <a:schemeClr val="bg1"/>
                </a:solidFill>
              </a:rPr>
              <a:t>naar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volgende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Kosten</a:t>
            </a:r>
            <a:r>
              <a:rPr lang="en-GB" sz="1600" dirty="0">
                <a:solidFill>
                  <a:schemeClr val="bg1"/>
                </a:solidFill>
              </a:rPr>
              <a:t>: 77533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FCDC62FA-4DA6-49F5-A38B-87B3D961A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r="-3" b="-3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1FF13-1EA4-40C0-98C1-EF6F6E4B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11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3231E-DE59-44CE-A4CD-9FA8FB93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17" y="0"/>
            <a:ext cx="1828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11E-8CE6-4CD0-8EA9-FCFC73F3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8" y="503031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Dit</a:t>
            </a:r>
            <a:r>
              <a:rPr lang="en-US" sz="5900" spc="-100" dirty="0"/>
              <a:t> was </a:t>
            </a:r>
            <a:r>
              <a:rPr lang="en-US" sz="5900" spc="-100" dirty="0" err="1"/>
              <a:t>een</a:t>
            </a:r>
            <a:r>
              <a:rPr lang="en-US" sz="5900" spc="-100" dirty="0"/>
              <a:t> random walk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A7FA5C5-8ACF-4730-BB6F-AAE09881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663713" cy="66484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A6EE3-5A17-427D-91CC-14D89A2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83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DCA-3C1F-40BA-B89F-0A1703C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/>
              <a:t>Stap B: constraint optimisation problem</a:t>
            </a:r>
            <a:endParaRPr lang="en-US" sz="2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182205-5AC4-4541-9072-66CDB79E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NL" sz="1600" u="sng" dirty="0">
                <a:solidFill>
                  <a:schemeClr val="bg1"/>
                </a:solidFill>
              </a:rPr>
              <a:t>Kosten minderen</a:t>
            </a:r>
          </a:p>
          <a:p>
            <a:r>
              <a:rPr lang="nl-NL" sz="1600" dirty="0">
                <a:solidFill>
                  <a:schemeClr val="bg1"/>
                </a:solidFill>
              </a:rPr>
              <a:t>Sorteer de huizen zodat de afstanden een batterij tot een huis van klein naar groot staan</a:t>
            </a:r>
          </a:p>
          <a:p>
            <a:r>
              <a:rPr lang="nl-NL" sz="1600" dirty="0">
                <a:solidFill>
                  <a:schemeClr val="bg1"/>
                </a:solidFill>
              </a:rPr>
              <a:t>Verbind elk huis aan de dichtstbijzijnde batterij. Als de cap bereikt is, verbind de volgende dichtstbijzijnde 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Kosten: 59551</a:t>
            </a:r>
          </a:p>
          <a:p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4F9E1254-7C75-435B-B27A-DA0B49DAD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r="-3" b="-3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2DE53-5926-46FC-BB14-3605039C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13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45C3A-11EF-43A5-BCAD-34DD7BC5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0"/>
            <a:ext cx="1828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AC2D-4345-42C6-96EE-C461272F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 dirty="0"/>
              <a:t>Verder optimaliseren!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9088-839A-481A-BDA9-8FD67DA0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C44C54-9543-4655-BEBC-D94A8E5A4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4730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2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indoor, filled&#10;&#10;Description automatically generated">
            <a:extLst>
              <a:ext uri="{FF2B5EF4-FFF2-40B4-BE49-F238E27FC236}">
                <a16:creationId xmlns:a16="http://schemas.microsoft.com/office/drawing/2014/main" id="{EA666FA1-A996-4569-9E04-075F825B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41FD3-6C49-4FD8-837F-A29A8AC8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15</a:t>
            </a:fld>
            <a:endParaRPr lang="nl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B12A5-E53D-49AC-B0B8-313A6723A665}"/>
              </a:ext>
            </a:extLst>
          </p:cNvPr>
          <p:cNvSpPr txBox="1"/>
          <p:nvPr/>
        </p:nvSpPr>
        <p:spPr>
          <a:xfrm>
            <a:off x="164123" y="242277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X = Battery</a:t>
            </a:r>
          </a:p>
          <a:p>
            <a:r>
              <a:rPr lang="nl-NL" dirty="0"/>
              <a:t>    = House</a:t>
            </a:r>
          </a:p>
        </p:txBody>
      </p:sp>
      <p:pic>
        <p:nvPicPr>
          <p:cNvPr id="1028" name="Picture 4" descr="Afbeeldingsresultaat voor pentagon icon">
            <a:extLst>
              <a:ext uri="{FF2B5EF4-FFF2-40B4-BE49-F238E27FC236}">
                <a16:creationId xmlns:a16="http://schemas.microsoft.com/office/drawing/2014/main" id="{82EA3ABC-1A41-4270-8F88-490FC7F8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9" y="632018"/>
            <a:ext cx="187132" cy="1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4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686019-9AAB-434E-9589-AEFEFCE45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8E846-7613-4156-A954-13BFD88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4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5EFD-86E4-41A5-921D-B0A8015E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 dirty="0"/>
              <a:t>Verder optimaliseren!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B263-5AD9-4754-9298-F0259FBB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nl-NL" dirty="0"/>
              <a:t>Simulated Annealing</a:t>
            </a:r>
          </a:p>
          <a:p>
            <a:pPr lvl="1"/>
            <a:r>
              <a:rPr lang="nl-NL" dirty="0"/>
              <a:t>Exponentieel koelschema: </a:t>
            </a:r>
            <a:r>
              <a:rPr lang="fr-FR" dirty="0"/>
              <a:t>T = T_O ^ (1-(</a:t>
            </a:r>
            <a:r>
              <a:rPr lang="fr-FR" dirty="0" err="1"/>
              <a:t>coolRate</a:t>
            </a:r>
            <a:r>
              <a:rPr lang="fr-FR" dirty="0"/>
              <a:t>))</a:t>
            </a:r>
          </a:p>
          <a:p>
            <a:pPr lvl="2"/>
            <a:r>
              <a:rPr lang="fr-FR" dirty="0" err="1"/>
              <a:t>Coolrate</a:t>
            </a:r>
            <a:r>
              <a:rPr lang="fr-FR" dirty="0"/>
              <a:t> = i / N</a:t>
            </a:r>
            <a:endParaRPr lang="nl-NL" dirty="0"/>
          </a:p>
          <a:p>
            <a:pPr lvl="1"/>
            <a:r>
              <a:rPr lang="nl-NL" dirty="0"/>
              <a:t>Temperatuur = 80</a:t>
            </a:r>
          </a:p>
          <a:p>
            <a:pPr lvl="1"/>
            <a:r>
              <a:rPr lang="nl-NL" dirty="0"/>
              <a:t>Aantal iteraties N = 300</a:t>
            </a:r>
          </a:p>
          <a:p>
            <a:pPr lvl="1"/>
            <a:r>
              <a:rPr lang="nl-NL" dirty="0"/>
              <a:t>Aantal uitgevoerde swaps =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AE6D0-5B9B-4A34-9008-F33E8BE7D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2"/>
          <a:stretch/>
        </p:blipFill>
        <p:spPr>
          <a:xfrm>
            <a:off x="7818121" y="2409825"/>
            <a:ext cx="3474718" cy="23221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1E068-71A3-475B-B22B-18929336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91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BA863124-0EB2-45B7-B5E6-9F5E5C22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0CDD0-56A0-4E2F-B1A1-2A025D92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3023"/>
            <a:ext cx="6910413" cy="5182810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6ED21F3D-D181-42CC-9BDC-972B9FB16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16710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FF4DF-F0C4-406E-AEB4-A919AB8F5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15" y="2007160"/>
            <a:ext cx="3779382" cy="2834536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FBD2F30-61F9-4E98-AB48-A22FBAF3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4EDC-A373-4402-98DE-2D6D3FB4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09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rgbClr val="37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sky, indoor, filled&#10;&#10;Description automatically generated">
            <a:extLst>
              <a:ext uri="{FF2B5EF4-FFF2-40B4-BE49-F238E27FC236}">
                <a16:creationId xmlns:a16="http://schemas.microsoft.com/office/drawing/2014/main" id="{F20272E3-C83D-481C-97A4-1B52BF954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7" y="771434"/>
            <a:ext cx="10543906" cy="52719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E4E7-229F-4AA2-A8C7-94672573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C1875-3602-4634-B843-96319C62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58470"/>
            <a:ext cx="1828800" cy="88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FA894-4FBC-4FE9-AA17-E4E1FFDE8B5C}"/>
              </a:ext>
            </a:extLst>
          </p:cNvPr>
          <p:cNvSpPr txBox="1"/>
          <p:nvPr/>
        </p:nvSpPr>
        <p:spPr>
          <a:xfrm>
            <a:off x="3755455" y="716716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Ons beste resultaat van de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82636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olar cell, outdoor object, outdoor, court&#10;&#10;Description automatically generated">
            <a:extLst>
              <a:ext uri="{FF2B5EF4-FFF2-40B4-BE49-F238E27FC236}">
                <a16:creationId xmlns:a16="http://schemas.microsoft.com/office/drawing/2014/main" id="{B7A2A63F-199D-48EC-A8CF-0A3EB5F1F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32F80-21D6-48FF-8415-4A25F9A4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Case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37C2-4AF2-4B05-BBC8-FF8C0D37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28" y="971055"/>
            <a:ext cx="7315200" cy="4901938"/>
          </a:xfrm>
        </p:spPr>
        <p:txBody>
          <a:bodyPr>
            <a:normAutofit/>
          </a:bodyPr>
          <a:lstStyle/>
          <a:p>
            <a:r>
              <a:rPr lang="nl-NL" dirty="0"/>
              <a:t>150 huizen</a:t>
            </a:r>
          </a:p>
          <a:p>
            <a:r>
              <a:rPr lang="nl-NL" dirty="0"/>
              <a:t>5 batterijen</a:t>
            </a:r>
          </a:p>
          <a:p>
            <a:r>
              <a:rPr lang="nl-NL" dirty="0"/>
              <a:t>Elk huis heeft zonnepanelen, en dus een energie output</a:t>
            </a:r>
          </a:p>
          <a:p>
            <a:r>
              <a:rPr lang="nl-NL" dirty="0"/>
              <a:t>Deze output moet opgeslagen worden in de batterijen</a:t>
            </a:r>
          </a:p>
          <a:p>
            <a:r>
              <a:rPr lang="nl-NL" dirty="0"/>
              <a:t>Batterijen hebben een opslagcapaciteit die niet overschreden mag worden</a:t>
            </a:r>
          </a:p>
          <a:p>
            <a:r>
              <a:rPr lang="nl-NL" dirty="0"/>
              <a:t>Verbind elk huis aan een batterij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FD30-74DA-40CD-938E-6902FEE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37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C049-6303-41CA-B5AE-3813F1E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C: batterijen verplaatsen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D9E6-29E0-48CB-A1F4-A67A8E37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29000"/>
            <a:ext cx="7315200" cy="2927350"/>
          </a:xfrm>
        </p:spPr>
        <p:txBody>
          <a:bodyPr>
            <a:normAutofit/>
          </a:bodyPr>
          <a:lstStyle/>
          <a:p>
            <a:r>
              <a:rPr lang="nl-NL" dirty="0"/>
              <a:t>K-Means algoritme</a:t>
            </a:r>
          </a:p>
          <a:p>
            <a:pPr lvl="1"/>
            <a:r>
              <a:rPr lang="nl-NL" dirty="0"/>
              <a:t>Voer een </a:t>
            </a:r>
            <a:r>
              <a:rPr lang="nl-NL" dirty="0" err="1"/>
              <a:t>greedy</a:t>
            </a:r>
            <a:r>
              <a:rPr lang="nl-NL" dirty="0"/>
              <a:t> algoritme uit: leg huizen aan dichtstbijzijnde batterijen</a:t>
            </a:r>
          </a:p>
          <a:p>
            <a:pPr lvl="1"/>
            <a:r>
              <a:rPr lang="nl-NL" dirty="0"/>
              <a:t>Verplaats de batterij naar de gemiddelde </a:t>
            </a:r>
            <a:r>
              <a:rPr lang="nl-NL" dirty="0" err="1"/>
              <a:t>x,y</a:t>
            </a:r>
            <a:r>
              <a:rPr lang="nl-NL" dirty="0"/>
              <a:t> waarde van de huizen</a:t>
            </a:r>
          </a:p>
          <a:p>
            <a:pPr lvl="1"/>
            <a:r>
              <a:rPr lang="nl-NL" dirty="0"/>
              <a:t>Herhaal totdat er geen veranderingen meer plaatsvinden</a:t>
            </a:r>
          </a:p>
          <a:p>
            <a:r>
              <a:rPr lang="nl-NL" dirty="0"/>
              <a:t>Nieuwe </a:t>
            </a:r>
            <a:r>
              <a:rPr lang="nl-NL" dirty="0" err="1"/>
              <a:t>lower</a:t>
            </a:r>
            <a:r>
              <a:rPr lang="nl-NL" dirty="0"/>
              <a:t> en </a:t>
            </a:r>
            <a:r>
              <a:rPr lang="nl-NL" dirty="0" err="1"/>
              <a:t>upperbound</a:t>
            </a:r>
            <a:endParaRPr lang="nl-NL" dirty="0"/>
          </a:p>
          <a:p>
            <a:pPr lvl="1"/>
            <a:r>
              <a:rPr lang="nl-NL" dirty="0"/>
              <a:t>Voer een </a:t>
            </a:r>
            <a:r>
              <a:rPr lang="nl-NL" dirty="0" err="1"/>
              <a:t>kmeans</a:t>
            </a:r>
            <a:r>
              <a:rPr lang="nl-NL" dirty="0"/>
              <a:t> uit en verbind alle huizen aan de dichtstbijzijnde batterij</a:t>
            </a:r>
          </a:p>
          <a:p>
            <a:pPr lvl="1"/>
            <a:r>
              <a:rPr lang="nl-NL" dirty="0"/>
              <a:t>Wijk 1: 39751 - 94885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13CD04C-E96F-4228-8591-1FAE01C9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t="17639" r="12578"/>
          <a:stretch/>
        </p:blipFill>
        <p:spPr>
          <a:xfrm>
            <a:off x="5734050" y="0"/>
            <a:ext cx="5676900" cy="35139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A9385-C060-4471-9905-67D0DA8C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2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D68CF44-FA4D-44D7-A191-F92B5AF9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1BE34-7A26-42C7-913D-3483A3E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58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861C-979D-4DF1-A0E7-9A41926E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D:</a:t>
            </a:r>
            <a:br>
              <a:rPr lang="nl-NL" sz="2400" dirty="0"/>
            </a:br>
            <a:r>
              <a:rPr lang="nl-NL" sz="2400" dirty="0"/>
              <a:t>Nieuwe typen batterijen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CC6F-39CA-411D-A580-686B7B9B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21923"/>
          </a:xfrm>
        </p:spPr>
        <p:txBody>
          <a:bodyPr/>
          <a:lstStyle/>
          <a:p>
            <a:r>
              <a:rPr lang="nl-NL" dirty="0"/>
              <a:t>We hebben alle configuraties getest: 25 mogelijkheden</a:t>
            </a:r>
          </a:p>
          <a:p>
            <a:r>
              <a:rPr lang="nl-NL" dirty="0"/>
              <a:t>400 keer random plaatsing  met K-means</a:t>
            </a:r>
          </a:p>
          <a:p>
            <a:r>
              <a:rPr lang="nl-NL" dirty="0"/>
              <a:t>De configuratie met 1 kleine en 8 medium batterijen scoort in elke wijk gemiddeld het beste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F5FC-6192-46B0-9C3D-417F688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22</a:t>
            </a:fld>
            <a:endParaRPr lang="nl-NL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AD72D6-88C2-48DE-87BD-DFF288E1A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730075"/>
              </p:ext>
            </p:extLst>
          </p:nvPr>
        </p:nvGraphicFramePr>
        <p:xfrm>
          <a:off x="3853108" y="4591539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7133072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83538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0744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4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0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1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B203CA-A59A-47B1-BEC2-814ACA2F5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9" y="774867"/>
            <a:ext cx="10543903" cy="52650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9323-14CB-43A0-BE1D-DFA6F3F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1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3E1-3BBB-4F19-BFD9-A9695BA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nl-NL" dirty="0"/>
              <a:t>Stap E:</a:t>
            </a:r>
            <a:br>
              <a:rPr lang="nl-NL" dirty="0"/>
            </a:br>
            <a:r>
              <a:rPr lang="nl-NL" dirty="0"/>
              <a:t>Vermijd kabels onder huizen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DC10-46EC-4514-A4A8-7197E9FC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nl-NL" dirty="0"/>
              <a:t>A* algoritme</a:t>
            </a:r>
          </a:p>
          <a:p>
            <a:pPr lvl="1"/>
            <a:r>
              <a:rPr lang="nl-NL" dirty="0"/>
              <a:t>Elke stap heeft de waarde 9</a:t>
            </a:r>
          </a:p>
          <a:p>
            <a:pPr lvl="1"/>
            <a:r>
              <a:rPr lang="nl-NL" dirty="0"/>
              <a:t>Elk huis 5000</a:t>
            </a:r>
          </a:p>
          <a:p>
            <a:pPr lvl="1"/>
            <a:r>
              <a:rPr lang="nl-NL" dirty="0"/>
              <a:t>Batterij 10000</a:t>
            </a:r>
          </a:p>
          <a:p>
            <a:pPr lvl="1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9787-3E54-42FF-BF11-98D611BD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0FBD8FBB-5194-4CDF-A1AC-FF2A7D4344F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33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FF704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ky, indoor, table, computer&#10;&#10;Description automatically generated">
            <a:extLst>
              <a:ext uri="{FF2B5EF4-FFF2-40B4-BE49-F238E27FC236}">
                <a16:creationId xmlns:a16="http://schemas.microsoft.com/office/drawing/2014/main" id="{FC706522-0065-4355-A223-AFC87F09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9" y="847949"/>
            <a:ext cx="10588922" cy="51621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1682-73B7-4402-9DE6-A4D4238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A72A-B7B2-4A39-AC5C-D588A481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 dirty="0" err="1"/>
              <a:t>Vragen</a:t>
            </a:r>
            <a:r>
              <a:rPr lang="en-US" sz="5400" spc="-100" dirty="0"/>
              <a:t> 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48D6-3C09-4A54-A322-18A7EB47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BD8FBB-5194-4CDF-A1AC-FF2A7D4344FA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9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ADA8-E050-49CD-8BF0-91F48E09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A:</a:t>
            </a:r>
            <a:br>
              <a:rPr lang="nl-NL" sz="2400" dirty="0"/>
            </a:br>
            <a:r>
              <a:rPr lang="nl-NL" sz="2400" dirty="0"/>
              <a:t>Verbind alle huizen aan een batterij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3318-9344-4126-8093-D4C67FEF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Objective</a:t>
            </a:r>
            <a:r>
              <a:rPr lang="nl-NL" dirty="0"/>
              <a:t>: Overschrijd de capaciteit niet</a:t>
            </a:r>
          </a:p>
          <a:p>
            <a:r>
              <a:rPr lang="nl-NL" dirty="0"/>
              <a:t>Elk huis mag maar aan één batterij</a:t>
            </a:r>
          </a:p>
        </p:txBody>
      </p:sp>
      <p:pic>
        <p:nvPicPr>
          <p:cNvPr id="5" name="Picture 4" descr="A close up of a bottle&#10;&#10;Description automatically generated">
            <a:extLst>
              <a:ext uri="{FF2B5EF4-FFF2-40B4-BE49-F238E27FC236}">
                <a16:creationId xmlns:a16="http://schemas.microsoft.com/office/drawing/2014/main" id="{074C1313-C5FA-48D9-9BFD-2AB557C3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49" y="628649"/>
            <a:ext cx="2276475" cy="2276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5CC2F-7155-400D-92BE-BDDE8445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65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E18-AE4C-44D6-BEEC-205784F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B:</a:t>
            </a:r>
            <a:br>
              <a:rPr lang="nl-NL" sz="2400" dirty="0"/>
            </a:br>
            <a:r>
              <a:rPr lang="nl-NL" sz="2400" dirty="0"/>
              <a:t>Optimaliseer de kosten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CF64-2D44-46BE-958B-0A6A0E32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Objective</a:t>
            </a:r>
            <a:r>
              <a:rPr lang="nl-NL" dirty="0"/>
              <a:t>: Leg de kabels zo efficiënt mogelijk neer</a:t>
            </a:r>
          </a:p>
          <a:p>
            <a:r>
              <a:rPr lang="nl-NL" dirty="0"/>
              <a:t>De capaciteit mag ook nu niet overschreden worden</a:t>
            </a:r>
          </a:p>
          <a:p>
            <a:r>
              <a:rPr lang="nl-NL" dirty="0"/>
              <a:t>De batterijen kosten 5000 per stuk</a:t>
            </a:r>
          </a:p>
          <a:p>
            <a:r>
              <a:rPr lang="nl-NL" dirty="0"/>
              <a:t>De kabels kosten 9 per </a:t>
            </a:r>
            <a:r>
              <a:rPr lang="nl-NL" dirty="0" err="1"/>
              <a:t>gridsegment</a:t>
            </a:r>
            <a:endParaRPr lang="nl-NL" dirty="0"/>
          </a:p>
          <a:p>
            <a:pPr lvl="1"/>
            <a:r>
              <a:rPr lang="nl-NL" dirty="0"/>
              <a:t>Lopen over </a:t>
            </a:r>
            <a:r>
              <a:rPr lang="nl-NL" dirty="0" err="1"/>
              <a:t>gridlijnen</a:t>
            </a:r>
            <a:r>
              <a:rPr lang="nl-NL" dirty="0"/>
              <a:t> volgens </a:t>
            </a:r>
            <a:r>
              <a:rPr lang="nl-NL" dirty="0" err="1"/>
              <a:t>manhattan</a:t>
            </a:r>
            <a:r>
              <a:rPr lang="nl-NL" dirty="0"/>
              <a:t> </a:t>
            </a:r>
            <a:r>
              <a:rPr lang="nl-NL" dirty="0" err="1"/>
              <a:t>distance</a:t>
            </a:r>
            <a:endParaRPr lang="nl-NL" dirty="0"/>
          </a:p>
          <a:p>
            <a:pPr lvl="1"/>
            <a:r>
              <a:rPr lang="nl-NL" dirty="0"/>
              <a:t>Mogen ook punten met een huis passeren</a:t>
            </a:r>
          </a:p>
          <a:p>
            <a:pPr lvl="1"/>
            <a:r>
              <a:rPr lang="nl-NL" dirty="0"/>
              <a:t>Kabels kunnen niet samengevoegd worden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7" name="Picture 6" descr="A picture containing sweet&#10;&#10;Description automatically generated">
            <a:extLst>
              <a:ext uri="{FF2B5EF4-FFF2-40B4-BE49-F238E27FC236}">
                <a16:creationId xmlns:a16="http://schemas.microsoft.com/office/drawing/2014/main" id="{30FBA32C-5DB4-4B3D-81FA-844AB985F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4387181"/>
            <a:ext cx="8372475" cy="1606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FCA8-98D5-4CAF-AF90-F1CDDED0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13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6FE-E51A-4E3C-84F0-2E92FDA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C:</a:t>
            </a:r>
            <a:br>
              <a:rPr lang="nl-NL" sz="2400" dirty="0"/>
            </a:br>
            <a:r>
              <a:rPr lang="nl-NL" sz="2400" dirty="0"/>
              <a:t>Verplaats de batterijen om de kosten verder te drukken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F75A-CBA3-408D-9691-7FD57668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batterijen mogen verplaatst worden om de kosten nog verder te optimaliseren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A451D-B21E-4DAF-ACDA-AB4CA66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0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B41E-514C-40F4-9648-0DDA6CC8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D:</a:t>
            </a:r>
            <a:br>
              <a:rPr lang="nl-NL" sz="2400" dirty="0"/>
            </a:br>
            <a:r>
              <a:rPr lang="nl-NL" sz="2400" dirty="0"/>
              <a:t>Verschillende typen batterijen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AD781-AF20-4054-8D24-297CEA9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45369"/>
          </a:xfrm>
        </p:spPr>
        <p:txBody>
          <a:bodyPr/>
          <a:lstStyle/>
          <a:p>
            <a:r>
              <a:rPr lang="nl-NL" dirty="0"/>
              <a:t>Er zijn drie nieuwe soorten batterijen op de markt gebracht door </a:t>
            </a:r>
            <a:r>
              <a:rPr lang="nl-NL" dirty="0" err="1"/>
              <a:t>SmartBatteryCompany</a:t>
            </a:r>
            <a:r>
              <a:rPr lang="nl-NL" dirty="0"/>
              <a:t>™</a:t>
            </a:r>
          </a:p>
          <a:p>
            <a:r>
              <a:rPr lang="nl-NL" dirty="0"/>
              <a:t>Deze kunnen zo vaak gebruikt worden als gewenst en kunnen op elk </a:t>
            </a:r>
            <a:r>
              <a:rPr lang="nl-NL" dirty="0" err="1"/>
              <a:t>gridpunt</a:t>
            </a:r>
            <a:r>
              <a:rPr lang="nl-NL" dirty="0"/>
              <a:t> staan waar geen huis staat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89B6513-7AAF-4E0E-9F6C-73230288F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34390"/>
              </p:ext>
            </p:extLst>
          </p:nvPr>
        </p:nvGraphicFramePr>
        <p:xfrm>
          <a:off x="3853108" y="4591539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7133072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83538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0744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4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065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3BF76-3D4B-46AA-8273-A495F2FD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8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570-9A57-4F29-ACD3-9D6FF9AB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 sz="2400" dirty="0"/>
              <a:t>Stap D:</a:t>
            </a:r>
            <a:br>
              <a:rPr lang="nl-NL" sz="2400" dirty="0"/>
            </a:br>
            <a:r>
              <a:rPr lang="nl-NL" sz="2400" dirty="0" err="1"/>
              <a:t>Continued</a:t>
            </a:r>
            <a:endParaRPr lang="nl-N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41E4-4BB9-44CF-8D1E-BE5BA748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nl-NL" dirty="0"/>
              <a:t>Een voorbeeld: een afweging tussen typen batterijen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61B29-4341-459C-9BF7-925E4071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781" y="3514003"/>
            <a:ext cx="3454173" cy="258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06586-30C8-4210-A79A-30B103F7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81" y="761999"/>
            <a:ext cx="3455809" cy="25918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32895-3191-4F8A-942B-75F286A3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FEB46-C280-4CCC-B59C-59CE4CEB4085}"/>
              </a:ext>
            </a:extLst>
          </p:cNvPr>
          <p:cNvSpPr txBox="1"/>
          <p:nvPr/>
        </p:nvSpPr>
        <p:spPr>
          <a:xfrm>
            <a:off x="7841781" y="312594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2403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F6E9-FAC1-4344-80CB-0D324DF7E649}"/>
              </a:ext>
            </a:extLst>
          </p:cNvPr>
          <p:cNvSpPr txBox="1"/>
          <p:nvPr/>
        </p:nvSpPr>
        <p:spPr>
          <a:xfrm>
            <a:off x="7841781" y="6169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2160</a:t>
            </a:r>
          </a:p>
        </p:txBody>
      </p:sp>
    </p:spTree>
    <p:extLst>
      <p:ext uri="{BB962C8B-B14F-4D97-AF65-F5344CB8AC3E}">
        <p14:creationId xmlns:p14="http://schemas.microsoft.com/office/powerpoint/2010/main" val="9097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DE7-D96A-4027-AFF7-120F6690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Stap E:</a:t>
            </a:r>
            <a:br>
              <a:rPr lang="nl-NL" sz="2400" dirty="0"/>
            </a:br>
            <a:r>
              <a:rPr lang="nl-NL" sz="2400" dirty="0"/>
              <a:t>Vermijd kabels onder huizen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DF12-D27C-42C5-ADC1-A0AD0513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kost nu 5000 om een kabel onder een huis door te leggen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D34D3-B483-424E-B54A-C9AC6010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3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326-394B-4245-BCCE-BBDF6F5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exploration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4F08C-CD41-4CB8-9667-08B5918D8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329683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Complexiteitsfunctie: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connecties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huizen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batterijen</a:t>
                </a:r>
                <a:endParaRPr lang="en-GB" dirty="0"/>
              </a:p>
              <a:p>
                <a:pPr lvl="1"/>
                <a:r>
                  <a:rPr lang="en-GB" dirty="0"/>
                  <a:t>Constraint relaxation: </a:t>
                </a:r>
                <a:r>
                  <a:rPr lang="en-GB" dirty="0" err="1"/>
                  <a:t>geen</a:t>
                </a:r>
                <a:r>
                  <a:rPr lang="en-GB" dirty="0"/>
                  <a:t> </a:t>
                </a:r>
                <a:r>
                  <a:rPr lang="en-GB" dirty="0" err="1"/>
                  <a:t>rekening</a:t>
                </a:r>
                <a:r>
                  <a:rPr lang="en-GB" dirty="0"/>
                  <a:t> </a:t>
                </a:r>
                <a:r>
                  <a:rPr lang="en-GB" dirty="0" err="1"/>
                  <a:t>houdend</a:t>
                </a:r>
                <a:r>
                  <a:rPr lang="en-GB" dirty="0"/>
                  <a:t> met de </a:t>
                </a:r>
                <a:r>
                  <a:rPr lang="en-GB" dirty="0" err="1"/>
                  <a:t>capaciteit</a:t>
                </a:r>
                <a:r>
                  <a:rPr lang="en-GB" dirty="0"/>
                  <a:t> van de </a:t>
                </a:r>
                <a:r>
                  <a:rPr lang="en-GB" dirty="0" err="1"/>
                  <a:t>batterijen</a:t>
                </a:r>
                <a:endParaRPr lang="en-GB" dirty="0"/>
              </a:p>
              <a:p>
                <a:pPr lvl="1"/>
                <a:r>
                  <a:rPr lang="en-GB" dirty="0"/>
                  <a:t>C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 =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batterijen</a:t>
                </a:r>
                <a:r>
                  <a:rPr lang="en-GB" dirty="0"/>
                  <a:t>, H =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huizen</a:t>
                </a:r>
                <a:endParaRPr lang="en-GB" dirty="0"/>
              </a:p>
              <a:p>
                <a:pPr lvl="1"/>
                <a:r>
                  <a:rPr lang="en-US" dirty="0"/>
                  <a:t>C = 7.006492e+104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Constante</a:t>
                </a:r>
                <a:r>
                  <a:rPr lang="en-GB" dirty="0"/>
                  <a:t> </a:t>
                </a:r>
                <a:r>
                  <a:rPr lang="en-GB" dirty="0" err="1"/>
                  <a:t>kosten</a:t>
                </a:r>
                <a:r>
                  <a:rPr lang="en-GB" dirty="0"/>
                  <a:t> (</a:t>
                </a:r>
                <a:r>
                  <a:rPr lang="en-GB" dirty="0" err="1"/>
                  <a:t>bij</a:t>
                </a:r>
                <a:r>
                  <a:rPr lang="en-GB" dirty="0"/>
                  <a:t> </a:t>
                </a:r>
                <a:r>
                  <a:rPr lang="en-GB" dirty="0" err="1"/>
                  <a:t>stap</a:t>
                </a:r>
                <a:r>
                  <a:rPr lang="en-GB" dirty="0"/>
                  <a:t> A tot </a:t>
                </a:r>
                <a:r>
                  <a:rPr lang="en-GB" dirty="0" err="1"/>
                  <a:t>en</a:t>
                </a:r>
                <a:r>
                  <a:rPr lang="en-GB" dirty="0"/>
                  <a:t> met C): 5 x 5000 = 25000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4F08C-CD41-4CB8-9667-08B5918D8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3296831"/>
              </a:xfrm>
              <a:blipFill>
                <a:blip r:embed="rId2"/>
                <a:stretch>
                  <a:fillRect l="-667" r="-5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127EA-85C4-4094-A268-F4917B90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53441"/>
              </p:ext>
            </p:extLst>
          </p:nvPr>
        </p:nvGraphicFramePr>
        <p:xfrm>
          <a:off x="3542018" y="424166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8802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181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741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Wijk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2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103030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0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96253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4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101491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431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19425-C5A6-4124-803D-3F7D6379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8374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630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Cambria Math</vt:lpstr>
      <vt:lpstr>Corbel</vt:lpstr>
      <vt:lpstr>Wingdings 2</vt:lpstr>
      <vt:lpstr>Frame</vt:lpstr>
      <vt:lpstr>Smart grids Team Blauw Daan Molleman, Thomas Reus, Harmke Vliek</vt:lpstr>
      <vt:lpstr>Case</vt:lpstr>
      <vt:lpstr>Stap A: Verbind alle huizen aan een batterij</vt:lpstr>
      <vt:lpstr>Stap B: Optimaliseer de kosten</vt:lpstr>
      <vt:lpstr>Stap C: Verplaats de batterijen om de kosten verder te drukken</vt:lpstr>
      <vt:lpstr>Stap D: Verschillende typen batterijen</vt:lpstr>
      <vt:lpstr>Stap D: Continued</vt:lpstr>
      <vt:lpstr>Stap E: Vermijd kabels onder huizen door</vt:lpstr>
      <vt:lpstr>Case exploration</vt:lpstr>
      <vt:lpstr>Voorbeeld: Wijk 1</vt:lpstr>
      <vt:lpstr>Stap A: Constraint satisfaction problem</vt:lpstr>
      <vt:lpstr>Dit was een random walk</vt:lpstr>
      <vt:lpstr>Stap B: constraint optimisation problem</vt:lpstr>
      <vt:lpstr>Verder optimaliseren!</vt:lpstr>
      <vt:lpstr>PowerPoint Presentation</vt:lpstr>
      <vt:lpstr>PowerPoint Presentation</vt:lpstr>
      <vt:lpstr>Verder optimaliseren!</vt:lpstr>
      <vt:lpstr>PowerPoint Presentation</vt:lpstr>
      <vt:lpstr>PowerPoint Presentation</vt:lpstr>
      <vt:lpstr>Stap C: batterijen verplaatsen</vt:lpstr>
      <vt:lpstr>PowerPoint Presentation</vt:lpstr>
      <vt:lpstr>Stap D: Nieuwe typen batterijen</vt:lpstr>
      <vt:lpstr>PowerPoint Presentation</vt:lpstr>
      <vt:lpstr>Stap E: Vermijd kabels onder huizen</vt:lpstr>
      <vt:lpstr>PowerPoint Presentation</vt:lpstr>
      <vt:lpstr>Vragen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grids Team Blauw Daan Molleman, Thomas Reus, Harmke Vliek</dc:title>
  <dc:creator>Daan Molleman</dc:creator>
  <cp:lastModifiedBy>Daan Molleman</cp:lastModifiedBy>
  <cp:revision>1</cp:revision>
  <dcterms:created xsi:type="dcterms:W3CDTF">2018-12-17T14:54:19Z</dcterms:created>
  <dcterms:modified xsi:type="dcterms:W3CDTF">2018-12-17T15:01:09Z</dcterms:modified>
</cp:coreProperties>
</file>