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71" r:id="rId3"/>
    <p:sldId id="263" r:id="rId4"/>
    <p:sldId id="262" r:id="rId5"/>
    <p:sldId id="261" r:id="rId6"/>
    <p:sldId id="260" r:id="rId7"/>
    <p:sldId id="264" r:id="rId8"/>
    <p:sldId id="269" r:id="rId9"/>
    <p:sldId id="265" r:id="rId10"/>
    <p:sldId id="268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9252-72C7-4FBF-B476-E5A022C27871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C5FD-D631-4338-A029-AD6FCABE5A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28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2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3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0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0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7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7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9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90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3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F63582-46C6-4EF7-AC9F-E6F86A08120C}" type="datetimeFigureOut">
              <a:rPr lang="nl-NL" smtClean="0"/>
              <a:t>6-11-2018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BD8FBB-5194-4CDF-A1AC-FF2A7D4344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25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98646-303A-453B-934A-FD0424CC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/>
              <a:t>Smart grids</a:t>
            </a:r>
            <a:endParaRPr lang="nl-NL" dirty="0"/>
          </a:p>
        </p:txBody>
      </p:sp>
      <p:pic>
        <p:nvPicPr>
          <p:cNvPr id="2050" name="Picture 2" descr="http://heuristieken.nl/wiki/images/thumb/b/b7/Wijk1.png/600px-Wijk1.png">
            <a:extLst>
              <a:ext uri="{FF2B5EF4-FFF2-40B4-BE49-F238E27FC236}">
                <a16:creationId xmlns:a16="http://schemas.microsoft.com/office/drawing/2014/main" id="{8E79BF14-907F-4FA5-A011-EC5235B83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2" y="645319"/>
            <a:ext cx="7423149" cy="556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9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3DCA-3C1F-40BA-B89F-0A1703C8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GB" sz="2400"/>
              <a:t>Stap B: constraint optimisation problem</a:t>
            </a:r>
            <a:endParaRPr lang="en-US" sz="24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182205-5AC4-4541-9072-66CDB79E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nl-NL" sz="1600" u="sng" dirty="0">
                <a:solidFill>
                  <a:schemeClr val="bg1"/>
                </a:solidFill>
              </a:rPr>
              <a:t>Kosten minderen</a:t>
            </a:r>
          </a:p>
          <a:p>
            <a:r>
              <a:rPr lang="nl-NL" sz="1600" dirty="0">
                <a:solidFill>
                  <a:schemeClr val="bg1"/>
                </a:solidFill>
              </a:rPr>
              <a:t>Sorteer de huizen zodat de afstanden een batterij tot een huis van klein naar groot staan</a:t>
            </a:r>
          </a:p>
          <a:p>
            <a:r>
              <a:rPr lang="nl-NL" sz="1600" dirty="0">
                <a:solidFill>
                  <a:schemeClr val="bg1"/>
                </a:solidFill>
              </a:rPr>
              <a:t>Verbind elk huis aan de dichtstbijzijnde batterij. Als de cap bereikt is, verbind de volgende dichtstbijzijnde </a:t>
            </a:r>
          </a:p>
          <a:p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Variabele kosten: 34551</a:t>
            </a:r>
          </a:p>
          <a:p>
            <a:endParaRPr lang="nl-NL" sz="1600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4F9E1254-7C75-435B-B27A-DA0B49DAD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r="-3" b="-3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9A94C5-1868-434D-AE2F-ED91C6CB127E}"/>
              </a:ext>
            </a:extLst>
          </p:cNvPr>
          <p:cNvSpPr txBox="1"/>
          <p:nvPr/>
        </p:nvSpPr>
        <p:spPr>
          <a:xfrm>
            <a:off x="4714875" y="247650"/>
            <a:ext cx="68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Manhattan </a:t>
            </a:r>
            <a:r>
              <a:rPr lang="en-GB" dirty="0" err="1"/>
              <a:t>afstand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569D-B02F-4D9E-B9B3-B63118C2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Manhattan </a:t>
            </a:r>
            <a:r>
              <a:rPr lang="nl-NL" dirty="0" err="1"/>
              <a:t>pathing</a:t>
            </a:r>
            <a:endParaRPr lang="nl-NL" dirty="0"/>
          </a:p>
        </p:txBody>
      </p:sp>
      <p:pic>
        <p:nvPicPr>
          <p:cNvPr id="11" name="randommanavix5">
            <a:hlinkClick r:id="" action="ppaction://media"/>
            <a:extLst>
              <a:ext uri="{FF2B5EF4-FFF2-40B4-BE49-F238E27FC236}">
                <a16:creationId xmlns:a16="http://schemas.microsoft.com/office/drawing/2014/main" id="{038C4681-C8DD-4D85-B4C3-3B21B7794F6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0188" y="863600"/>
            <a:ext cx="6970712" cy="5121275"/>
          </a:xfrm>
        </p:spPr>
      </p:pic>
    </p:spTree>
    <p:extLst>
      <p:ext uri="{BB962C8B-B14F-4D97-AF65-F5344CB8AC3E}">
        <p14:creationId xmlns:p14="http://schemas.microsoft.com/office/powerpoint/2010/main" val="160437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1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A72A-B7B2-4A39-AC5C-D588A481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nl-NL" sz="5900" spc="-100" dirty="0">
                <a:solidFill>
                  <a:schemeClr val="accent1"/>
                </a:solidFill>
              </a:rPr>
              <a:t>Vragen / feedback?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96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olar cell, outdoor object, outdoor, court&#10;&#10;Description automatically generated">
            <a:extLst>
              <a:ext uri="{FF2B5EF4-FFF2-40B4-BE49-F238E27FC236}">
                <a16:creationId xmlns:a16="http://schemas.microsoft.com/office/drawing/2014/main" id="{B7A2A63F-199D-48EC-A8CF-0A3EB5F1F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32F80-21D6-48FF-8415-4A25F9A4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 dirty="0"/>
              <a:t>Case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37C2-4AF2-4B05-BBC8-FF8C0D37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128" y="971055"/>
            <a:ext cx="7315200" cy="4901938"/>
          </a:xfrm>
        </p:spPr>
        <p:txBody>
          <a:bodyPr>
            <a:normAutofit/>
          </a:bodyPr>
          <a:lstStyle/>
          <a:p>
            <a:r>
              <a:rPr lang="nl-NL" dirty="0"/>
              <a:t>150 huizen</a:t>
            </a:r>
          </a:p>
          <a:p>
            <a:r>
              <a:rPr lang="nl-NL" dirty="0"/>
              <a:t>5 batterijen</a:t>
            </a:r>
          </a:p>
          <a:p>
            <a:r>
              <a:rPr lang="nl-NL" dirty="0"/>
              <a:t>Elk huis heeft zonnepanelen, en dus een energie output</a:t>
            </a:r>
          </a:p>
          <a:p>
            <a:r>
              <a:rPr lang="nl-NL" dirty="0"/>
              <a:t>Deze output moet opgeslagen worden in de batterijen</a:t>
            </a:r>
          </a:p>
          <a:p>
            <a:r>
              <a:rPr lang="nl-NL" dirty="0"/>
              <a:t>Batterijen hebben een opslagcapaciteit die niet overschreden mag worden</a:t>
            </a:r>
          </a:p>
          <a:p>
            <a:r>
              <a:rPr lang="nl-NL" dirty="0"/>
              <a:t>Verbind elk huis aan een batterij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37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B326-394B-4245-BCCE-BBDF6F54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exploration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4F08C-CD41-4CB8-9667-08B5918D8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329683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Complexiteitsfunctie: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mogelijke</a:t>
                </a:r>
                <a:r>
                  <a:rPr lang="en-GB" dirty="0"/>
                  <a:t> </a:t>
                </a:r>
                <a:r>
                  <a:rPr lang="en-GB" dirty="0" err="1"/>
                  <a:t>connecties</a:t>
                </a:r>
                <a:r>
                  <a:rPr lang="en-GB" dirty="0"/>
                  <a:t> </a:t>
                </a:r>
                <a:r>
                  <a:rPr lang="en-GB" dirty="0" err="1"/>
                  <a:t>tussen</a:t>
                </a:r>
                <a:r>
                  <a:rPr lang="en-GB" dirty="0"/>
                  <a:t> </a:t>
                </a:r>
                <a:r>
                  <a:rPr lang="en-GB" dirty="0" err="1"/>
                  <a:t>huizen</a:t>
                </a:r>
                <a:r>
                  <a:rPr lang="en-GB" dirty="0"/>
                  <a:t> </a:t>
                </a:r>
                <a:r>
                  <a:rPr lang="en-GB" dirty="0" err="1"/>
                  <a:t>en</a:t>
                </a:r>
                <a:r>
                  <a:rPr lang="en-GB" dirty="0"/>
                  <a:t> </a:t>
                </a:r>
                <a:r>
                  <a:rPr lang="en-GB" dirty="0" err="1"/>
                  <a:t>batterijen</a:t>
                </a:r>
                <a:endParaRPr lang="en-GB" dirty="0"/>
              </a:p>
              <a:p>
                <a:pPr lvl="1"/>
                <a:r>
                  <a:rPr lang="en-GB" dirty="0"/>
                  <a:t>Constraint relaxation: </a:t>
                </a:r>
                <a:r>
                  <a:rPr lang="en-GB" dirty="0" err="1"/>
                  <a:t>geen</a:t>
                </a:r>
                <a:r>
                  <a:rPr lang="en-GB" dirty="0"/>
                  <a:t> </a:t>
                </a:r>
                <a:r>
                  <a:rPr lang="en-GB" dirty="0" err="1"/>
                  <a:t>rekening</a:t>
                </a:r>
                <a:r>
                  <a:rPr lang="en-GB" dirty="0"/>
                  <a:t> </a:t>
                </a:r>
                <a:r>
                  <a:rPr lang="en-GB" dirty="0" err="1"/>
                  <a:t>houdend</a:t>
                </a:r>
                <a:r>
                  <a:rPr lang="en-GB" dirty="0"/>
                  <a:t> met de </a:t>
                </a:r>
                <a:r>
                  <a:rPr lang="en-GB" dirty="0" err="1"/>
                  <a:t>capaciteit</a:t>
                </a:r>
                <a:r>
                  <a:rPr lang="en-GB" dirty="0"/>
                  <a:t> van de </a:t>
                </a:r>
                <a:r>
                  <a:rPr lang="en-GB" dirty="0" err="1"/>
                  <a:t>batterijen</a:t>
                </a:r>
                <a:endParaRPr lang="en-GB" dirty="0"/>
              </a:p>
              <a:p>
                <a:pPr lvl="1"/>
                <a:r>
                  <a:rPr lang="en-GB" dirty="0"/>
                  <a:t>C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B =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batterijen</a:t>
                </a:r>
                <a:r>
                  <a:rPr lang="en-GB" dirty="0"/>
                  <a:t>, H = </a:t>
                </a:r>
                <a:r>
                  <a:rPr lang="en-GB" dirty="0" err="1"/>
                  <a:t>aantal</a:t>
                </a:r>
                <a:r>
                  <a:rPr lang="en-GB" dirty="0"/>
                  <a:t> </a:t>
                </a:r>
                <a:r>
                  <a:rPr lang="en-GB" dirty="0" err="1"/>
                  <a:t>huizen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 err="1"/>
                  <a:t>Constante</a:t>
                </a:r>
                <a:r>
                  <a:rPr lang="en-GB" dirty="0"/>
                  <a:t> </a:t>
                </a:r>
                <a:r>
                  <a:rPr lang="en-GB" dirty="0" err="1"/>
                  <a:t>kosten</a:t>
                </a:r>
                <a:r>
                  <a:rPr lang="en-GB" dirty="0"/>
                  <a:t> (</a:t>
                </a:r>
                <a:r>
                  <a:rPr lang="en-GB" dirty="0" err="1"/>
                  <a:t>bij</a:t>
                </a:r>
                <a:r>
                  <a:rPr lang="en-GB" dirty="0"/>
                  <a:t> de </a:t>
                </a:r>
                <a:r>
                  <a:rPr lang="en-GB" dirty="0" err="1"/>
                  <a:t>eerste</a:t>
                </a:r>
                <a:r>
                  <a:rPr lang="en-GB" dirty="0"/>
                  <a:t> </a:t>
                </a:r>
                <a:r>
                  <a:rPr lang="en-GB" dirty="0" err="1"/>
                  <a:t>opgaven</a:t>
                </a:r>
                <a:r>
                  <a:rPr lang="en-GB" dirty="0"/>
                  <a:t>): 5 x 5000 = 25000</a:t>
                </a:r>
              </a:p>
              <a:p>
                <a:r>
                  <a:rPr lang="en-GB" dirty="0" err="1"/>
                  <a:t>Alle</a:t>
                </a:r>
                <a:r>
                  <a:rPr lang="en-GB" dirty="0"/>
                  <a:t> </a:t>
                </a:r>
                <a:r>
                  <a:rPr lang="en-GB" dirty="0" err="1"/>
                  <a:t>kosten</a:t>
                </a:r>
                <a:r>
                  <a:rPr lang="en-GB" dirty="0"/>
                  <a:t> </a:t>
                </a:r>
                <a:r>
                  <a:rPr lang="en-GB" dirty="0" err="1"/>
                  <a:t>zijn</a:t>
                </a:r>
                <a:r>
                  <a:rPr lang="en-GB" dirty="0"/>
                  <a:t> </a:t>
                </a:r>
                <a:r>
                  <a:rPr lang="en-GB" dirty="0" err="1"/>
                  <a:t>exclusief</a:t>
                </a:r>
                <a:r>
                  <a:rPr lang="en-GB" dirty="0"/>
                  <a:t> de </a:t>
                </a:r>
                <a:r>
                  <a:rPr lang="en-GB" dirty="0" err="1"/>
                  <a:t>constante</a:t>
                </a:r>
                <a:r>
                  <a:rPr lang="en-GB" dirty="0"/>
                  <a:t> </a:t>
                </a:r>
                <a:r>
                  <a:rPr lang="en-GB" dirty="0" err="1"/>
                  <a:t>kosten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4F08C-CD41-4CB8-9667-08B5918D8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3296831"/>
              </a:xfrm>
              <a:blipFill>
                <a:blip r:embed="rId2"/>
                <a:stretch>
                  <a:fillRect l="-667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127EA-85C4-4094-A268-F4917B905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2286"/>
              </p:ext>
            </p:extLst>
          </p:nvPr>
        </p:nvGraphicFramePr>
        <p:xfrm>
          <a:off x="3542018" y="424166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8802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21815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5741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Wijk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2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78030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0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71253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4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76491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7B651-CD7A-44F9-999F-F4ED462D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58871-73C0-47B3-AF79-9CD5B7891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77" y="488945"/>
            <a:ext cx="8836659" cy="35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8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8C153-402D-4E9A-B6DE-B4DEDFD6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Voorbeeld</a:t>
            </a:r>
            <a:r>
              <a:rPr lang="en-US" sz="5900" spc="-100" dirty="0"/>
              <a:t>: </a:t>
            </a:r>
            <a:r>
              <a:rPr lang="en-US" sz="5900" spc="-100" dirty="0" err="1"/>
              <a:t>Wijk</a:t>
            </a:r>
            <a:r>
              <a:rPr lang="en-US" sz="5900" spc="-100" dirty="0"/>
              <a:t>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6E3C2-75E2-4F19-9508-1A88C132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18" y="484632"/>
            <a:ext cx="4742340" cy="355675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2B430-8EBF-4FF5-8BC3-8398BFE57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42" y="484632"/>
            <a:ext cx="474234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59C5-83A9-437B-9D09-39F4C76E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Kosten</a:t>
            </a:r>
            <a:r>
              <a:rPr lang="en-GB" dirty="0"/>
              <a:t> </a:t>
            </a:r>
            <a:r>
              <a:rPr lang="en-GB" dirty="0" err="1"/>
              <a:t>wijk</a:t>
            </a:r>
            <a:r>
              <a:rPr lang="en-GB" dirty="0"/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1E0D-00CD-4DE8-9CF9-E54F30C7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417698"/>
          </a:xfrm>
        </p:spPr>
        <p:txBody>
          <a:bodyPr/>
          <a:lstStyle/>
          <a:p>
            <a:r>
              <a:rPr lang="en-GB" dirty="0" err="1"/>
              <a:t>Constante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: 5 x 5000 = 25000</a:t>
            </a:r>
          </a:p>
          <a:p>
            <a:r>
              <a:rPr lang="en-GB" dirty="0"/>
              <a:t>Upper bound: 78030</a:t>
            </a:r>
          </a:p>
          <a:p>
            <a:r>
              <a:rPr lang="en-GB" dirty="0"/>
              <a:t>Lower bound: 28188</a:t>
            </a:r>
            <a:endParaRPr lang="en-US" dirty="0"/>
          </a:p>
        </p:txBody>
      </p:sp>
      <p:pic>
        <p:nvPicPr>
          <p:cNvPr id="4" name="Picture 2" descr="http://heuristieken.nl/wiki/images/thumb/b/b7/Wijk1.png/600px-Wijk1.png">
            <a:extLst>
              <a:ext uri="{FF2B5EF4-FFF2-40B4-BE49-F238E27FC236}">
                <a16:creationId xmlns:a16="http://schemas.microsoft.com/office/drawing/2014/main" id="{349ABC69-D03F-4C40-8334-EEE07D48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3" y="2111051"/>
            <a:ext cx="5468838" cy="410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5A4E-DFAB-4B77-B50E-F3CF7680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GB" sz="2400"/>
              <a:t>Stap A: Constraint satisfaction problem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29AB-798D-4EB5-92DD-88DA758F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Verbind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alle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huizen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aan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een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zonder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capaciteit</a:t>
            </a:r>
            <a:r>
              <a:rPr lang="en-GB" sz="1600" dirty="0">
                <a:solidFill>
                  <a:schemeClr val="bg1"/>
                </a:solidFill>
              </a:rPr>
              <a:t> van </a:t>
            </a:r>
            <a:r>
              <a:rPr lang="en-GB" sz="1600" dirty="0" err="1">
                <a:solidFill>
                  <a:schemeClr val="bg1"/>
                </a:solidFill>
              </a:rPr>
              <a:t>een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te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overschrijden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 err="1">
                <a:solidFill>
                  <a:schemeClr val="bg1"/>
                </a:solidFill>
              </a:rPr>
              <a:t>Voor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elke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verbind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een</a:t>
            </a:r>
            <a:r>
              <a:rPr lang="en-GB" sz="1600" dirty="0">
                <a:solidFill>
                  <a:schemeClr val="bg1"/>
                </a:solidFill>
              </a:rPr>
              <a:t> huis </a:t>
            </a:r>
            <a:r>
              <a:rPr lang="en-GB" sz="1600" dirty="0" err="1">
                <a:solidFill>
                  <a:schemeClr val="bg1"/>
                </a:solidFill>
              </a:rPr>
              <a:t>aan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totdat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capaciteit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bereikt</a:t>
            </a:r>
            <a:r>
              <a:rPr lang="en-GB" sz="1600" dirty="0">
                <a:solidFill>
                  <a:schemeClr val="bg1"/>
                </a:solidFill>
              </a:rPr>
              <a:t> is, </a:t>
            </a:r>
            <a:r>
              <a:rPr lang="en-GB" sz="1600" dirty="0" err="1">
                <a:solidFill>
                  <a:schemeClr val="bg1"/>
                </a:solidFill>
              </a:rPr>
              <a:t>ga</a:t>
            </a:r>
            <a:r>
              <a:rPr lang="en-GB" sz="1600" dirty="0">
                <a:solidFill>
                  <a:schemeClr val="bg1"/>
                </a:solidFill>
              </a:rPr>
              <a:t> dan door </a:t>
            </a:r>
            <a:r>
              <a:rPr lang="en-GB" sz="1600" dirty="0" err="1">
                <a:solidFill>
                  <a:schemeClr val="bg1"/>
                </a:solidFill>
              </a:rPr>
              <a:t>naar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volgende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 err="1">
                <a:solidFill>
                  <a:schemeClr val="bg1"/>
                </a:solidFill>
              </a:rPr>
              <a:t>Variabele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kosten</a:t>
            </a:r>
            <a:r>
              <a:rPr lang="en-GB" sz="1600" dirty="0">
                <a:solidFill>
                  <a:schemeClr val="bg1"/>
                </a:solidFill>
              </a:rPr>
              <a:t>: 52533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3D1EE9CB-DBA3-44EE-9258-996B81C2C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83E60D-9ADA-4069-BBA6-1556569FFC00}"/>
              </a:ext>
            </a:extLst>
          </p:cNvPr>
          <p:cNvSpPr txBox="1"/>
          <p:nvPr/>
        </p:nvSpPr>
        <p:spPr>
          <a:xfrm>
            <a:off x="4714875" y="247650"/>
            <a:ext cx="68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Hemelsbrede</a:t>
            </a:r>
            <a:r>
              <a:rPr lang="en-GB" dirty="0"/>
              <a:t> </a:t>
            </a:r>
            <a:r>
              <a:rPr lang="en-GB" dirty="0" err="1"/>
              <a:t>afstand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7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5A4E-DFAB-4B77-B50E-F3CF7680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GB" sz="2400"/>
              <a:t>Stap A: Constraint satisfaction problem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29AB-798D-4EB5-92DD-88DA758F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Verbind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alle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huizen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aan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een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zonder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capaciteit</a:t>
            </a:r>
            <a:r>
              <a:rPr lang="en-GB" sz="1600" dirty="0">
                <a:solidFill>
                  <a:schemeClr val="bg1"/>
                </a:solidFill>
              </a:rPr>
              <a:t> van </a:t>
            </a:r>
            <a:r>
              <a:rPr lang="en-GB" sz="1600" dirty="0" err="1">
                <a:solidFill>
                  <a:schemeClr val="bg1"/>
                </a:solidFill>
              </a:rPr>
              <a:t>een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te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overschrijden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 err="1">
                <a:solidFill>
                  <a:schemeClr val="bg1"/>
                </a:solidFill>
              </a:rPr>
              <a:t>Voor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elke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verbind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een</a:t>
            </a:r>
            <a:r>
              <a:rPr lang="en-GB" sz="1600" dirty="0">
                <a:solidFill>
                  <a:schemeClr val="bg1"/>
                </a:solidFill>
              </a:rPr>
              <a:t> huis </a:t>
            </a:r>
            <a:r>
              <a:rPr lang="en-GB" sz="1600" dirty="0" err="1">
                <a:solidFill>
                  <a:schemeClr val="bg1"/>
                </a:solidFill>
              </a:rPr>
              <a:t>aan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totdat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capaciteit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bereikt</a:t>
            </a:r>
            <a:r>
              <a:rPr lang="en-GB" sz="1600" dirty="0">
                <a:solidFill>
                  <a:schemeClr val="bg1"/>
                </a:solidFill>
              </a:rPr>
              <a:t> is, </a:t>
            </a:r>
            <a:r>
              <a:rPr lang="en-GB" sz="1600" dirty="0" err="1">
                <a:solidFill>
                  <a:schemeClr val="bg1"/>
                </a:solidFill>
              </a:rPr>
              <a:t>ga</a:t>
            </a:r>
            <a:r>
              <a:rPr lang="en-GB" sz="1600" dirty="0">
                <a:solidFill>
                  <a:schemeClr val="bg1"/>
                </a:solidFill>
              </a:rPr>
              <a:t> dan door </a:t>
            </a:r>
            <a:r>
              <a:rPr lang="en-GB" sz="1600" dirty="0" err="1">
                <a:solidFill>
                  <a:schemeClr val="bg1"/>
                </a:solidFill>
              </a:rPr>
              <a:t>naar</a:t>
            </a:r>
            <a:r>
              <a:rPr lang="en-GB" sz="1600" dirty="0">
                <a:solidFill>
                  <a:schemeClr val="bg1"/>
                </a:solidFill>
              </a:rPr>
              <a:t> de </a:t>
            </a:r>
            <a:r>
              <a:rPr lang="en-GB" sz="1600" dirty="0" err="1">
                <a:solidFill>
                  <a:schemeClr val="bg1"/>
                </a:solidFill>
              </a:rPr>
              <a:t>volgende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batterij</a:t>
            </a:r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 err="1">
                <a:solidFill>
                  <a:schemeClr val="bg1"/>
                </a:solidFill>
              </a:rPr>
              <a:t>Variabele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Kosten</a:t>
            </a:r>
            <a:r>
              <a:rPr lang="en-GB" sz="1600" dirty="0">
                <a:solidFill>
                  <a:schemeClr val="bg1"/>
                </a:solidFill>
              </a:rPr>
              <a:t>: 52533 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FCDC62FA-4DA6-49F5-A38B-87B3D961A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r="-3" b="-3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02117-606A-4AF1-A203-5985985B0768}"/>
              </a:ext>
            </a:extLst>
          </p:cNvPr>
          <p:cNvSpPr txBox="1"/>
          <p:nvPr/>
        </p:nvSpPr>
        <p:spPr>
          <a:xfrm>
            <a:off x="4714875" y="247650"/>
            <a:ext cx="68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Manhattan </a:t>
            </a:r>
            <a:r>
              <a:rPr lang="en-GB" dirty="0" err="1"/>
              <a:t>afstand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3DCA-3C1F-40BA-B89F-0A1703C8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GB" sz="2400"/>
              <a:t>Stap B: constraint optimisation problem</a:t>
            </a:r>
            <a:endParaRPr lang="en-US" sz="24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182205-5AC4-4541-9072-66CDB79E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nl-NL" sz="1600" u="sng" dirty="0">
                <a:solidFill>
                  <a:schemeClr val="bg1"/>
                </a:solidFill>
              </a:rPr>
              <a:t>Kosten minderen</a:t>
            </a:r>
          </a:p>
          <a:p>
            <a:r>
              <a:rPr lang="nl-NL" sz="1600" dirty="0">
                <a:solidFill>
                  <a:schemeClr val="bg1"/>
                </a:solidFill>
              </a:rPr>
              <a:t>Sorteer de huizen zodat de afstanden een batterij tot een huis van klein naar groot staan</a:t>
            </a:r>
          </a:p>
          <a:p>
            <a:r>
              <a:rPr lang="nl-NL" sz="1600" dirty="0">
                <a:solidFill>
                  <a:schemeClr val="bg1"/>
                </a:solidFill>
              </a:rPr>
              <a:t>Verbind elk huis aan de dichtstbijzijnde batterij. Als de cap bereikt is, verbind de volgende dichtstbijzijnde </a:t>
            </a:r>
          </a:p>
          <a:p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Variabele kosten: 34551</a:t>
            </a:r>
          </a:p>
        </p:txBody>
      </p:sp>
      <p:pic>
        <p:nvPicPr>
          <p:cNvPr id="8" name="Content Placeholder 4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373B2C9D-9E65-40AB-A0B3-EA85708B1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3165E5-270C-4B5A-8B43-2C00EF0A2518}"/>
              </a:ext>
            </a:extLst>
          </p:cNvPr>
          <p:cNvSpPr txBox="1"/>
          <p:nvPr/>
        </p:nvSpPr>
        <p:spPr>
          <a:xfrm>
            <a:off x="4714875" y="247650"/>
            <a:ext cx="68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Hemelsbrede</a:t>
            </a:r>
            <a:r>
              <a:rPr lang="en-GB" dirty="0"/>
              <a:t> </a:t>
            </a:r>
            <a:r>
              <a:rPr lang="en-GB" dirty="0" err="1"/>
              <a:t>afstand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186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335</Words>
  <Application>Microsoft Office PowerPoint</Application>
  <PresentationFormat>Widescreen</PresentationFormat>
  <Paragraphs>62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Corbel</vt:lpstr>
      <vt:lpstr>Wingdings 2</vt:lpstr>
      <vt:lpstr>Frame</vt:lpstr>
      <vt:lpstr>Smart grids</vt:lpstr>
      <vt:lpstr>Case</vt:lpstr>
      <vt:lpstr>Case exploration</vt:lpstr>
      <vt:lpstr>UML Diagram</vt:lpstr>
      <vt:lpstr>Voorbeeld: Wijk 1</vt:lpstr>
      <vt:lpstr>Kosten wijk 1</vt:lpstr>
      <vt:lpstr>Stap A: Constraint satisfaction problem</vt:lpstr>
      <vt:lpstr>Stap A: Constraint satisfaction problem</vt:lpstr>
      <vt:lpstr>Stap B: constraint optimisation problem</vt:lpstr>
      <vt:lpstr>Stap B: constraint optimisation problem</vt:lpstr>
      <vt:lpstr>Random Manhattan pathing</vt:lpstr>
      <vt:lpstr>Vragen /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grids</dc:title>
  <dc:creator>Daan Molleman</dc:creator>
  <cp:lastModifiedBy>Daan Molleman</cp:lastModifiedBy>
  <cp:revision>3</cp:revision>
  <dcterms:created xsi:type="dcterms:W3CDTF">2018-11-07T12:13:38Z</dcterms:created>
  <dcterms:modified xsi:type="dcterms:W3CDTF">2018-11-07T13:13:15Z</dcterms:modified>
</cp:coreProperties>
</file>