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271" r:id="rId3"/>
    <p:sldId id="292" r:id="rId4"/>
    <p:sldId id="277" r:id="rId5"/>
    <p:sldId id="278" r:id="rId6"/>
    <p:sldId id="279" r:id="rId7"/>
    <p:sldId id="280" r:id="rId8"/>
    <p:sldId id="281" r:id="rId9"/>
    <p:sldId id="293" r:id="rId10"/>
    <p:sldId id="263" r:id="rId11"/>
    <p:sldId id="260" r:id="rId12"/>
    <p:sldId id="261" r:id="rId13"/>
    <p:sldId id="269" r:id="rId14"/>
    <p:sldId id="282" r:id="rId15"/>
    <p:sldId id="268" r:id="rId16"/>
    <p:sldId id="284" r:id="rId17"/>
    <p:sldId id="286" r:id="rId18"/>
    <p:sldId id="283" r:id="rId19"/>
    <p:sldId id="287" r:id="rId20"/>
    <p:sldId id="296" r:id="rId21"/>
    <p:sldId id="297" r:id="rId22"/>
    <p:sldId id="291" r:id="rId23"/>
    <p:sldId id="285" r:id="rId24"/>
    <p:sldId id="275" r:id="rId25"/>
    <p:sldId id="294" r:id="rId26"/>
    <p:sldId id="290" r:id="rId27"/>
    <p:sldId id="295"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204" autoAdjust="0"/>
    <p:restoredTop sz="94660"/>
  </p:normalViewPr>
  <p:slideViewPr>
    <p:cSldViewPr snapToGrid="0">
      <p:cViewPr varScale="1">
        <p:scale>
          <a:sx n="98" d="100"/>
          <a:sy n="98" d="100"/>
        </p:scale>
        <p:origin x="101" y="206"/>
      </p:cViewPr>
      <p:guideLst/>
    </p:cSldViewPr>
  </p:slideViewPr>
  <p:notesTextViewPr>
    <p:cViewPr>
      <p:scale>
        <a:sx n="1" d="1"/>
        <a:sy n="1" d="1"/>
      </p:scale>
      <p:origin x="0" y="0"/>
    </p:cViewPr>
  </p:notesTextViewPr>
  <p:sorterViewPr>
    <p:cViewPr>
      <p:scale>
        <a:sx n="66" d="100"/>
        <a:sy n="66" d="100"/>
      </p:scale>
      <p:origin x="0" y="-6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39252-72C7-4FBF-B476-E5A022C27871}" type="datetimeFigureOut">
              <a:rPr lang="nl-NL" smtClean="0"/>
              <a:t>13-12-2018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7C5FD-D631-4338-A029-AD6FCABE5AC7}" type="slidenum">
              <a:rPr lang="nl-NL" smtClean="0"/>
              <a:t>‹#›</a:t>
            </a:fld>
            <a:endParaRPr lang="nl-NL"/>
          </a:p>
        </p:txBody>
      </p:sp>
    </p:spTree>
    <p:extLst>
      <p:ext uri="{BB962C8B-B14F-4D97-AF65-F5344CB8AC3E}">
        <p14:creationId xmlns:p14="http://schemas.microsoft.com/office/powerpoint/2010/main" val="3660284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nl-NL"/>
              <a:t>Klik om stijl te bewerken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B388F0E-E01E-41C7-839A-DF2065C76414}" type="datetime1">
              <a:rPr lang="nl-NL" smtClean="0"/>
              <a:t>13-12-2018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409727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2B1D747-F396-4C71-99C2-CAE7FB4FE9A3}" type="datetime1">
              <a:rPr lang="nl-NL" smtClean="0"/>
              <a:t>13-12-2018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84439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C193B553-CA31-4F6D-B482-15AF5738FF2E}" type="datetime1">
              <a:rPr lang="nl-NL" smtClean="0"/>
              <a:t>13-12-2018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8550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94B7EF5-1FB8-42DD-90F3-EFD361B151A8}" type="datetime1">
              <a:rPr lang="nl-NL" smtClean="0"/>
              <a:t>13-12-2018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304802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7432AAA5-4E22-49D9-8105-14E7BB7A3FCD}" type="datetime1">
              <a:rPr lang="nl-NL" smtClean="0"/>
              <a:t>13-12-2018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1219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02276D18-2206-4941-BC32-642BB130EFDC}" type="datetime1">
              <a:rPr lang="nl-NL" smtClean="0"/>
              <a:t>13-12-2018</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60274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2" name="Date Placeholder 1"/>
          <p:cNvSpPr>
            <a:spLocks noGrp="1"/>
          </p:cNvSpPr>
          <p:nvPr>
            <p:ph type="dt" sz="half" idx="10"/>
          </p:nvPr>
        </p:nvSpPr>
        <p:spPr/>
        <p:txBody>
          <a:bodyPr/>
          <a:lstStyle/>
          <a:p>
            <a:fld id="{F6278FD7-1A2F-41F3-B5E5-F76F0908CAFF}" type="datetime1">
              <a:rPr lang="nl-NL" smtClean="0"/>
              <a:t>13-12-2018</a:t>
            </a:fld>
            <a:endParaRPr lang="nl-NL"/>
          </a:p>
        </p:txBody>
      </p:sp>
      <p:sp>
        <p:nvSpPr>
          <p:cNvPr id="11" name="Footer Placeholder 10"/>
          <p:cNvSpPr>
            <a:spLocks noGrp="1"/>
          </p:cNvSpPr>
          <p:nvPr>
            <p:ph type="ftr" sz="quarter" idx="11"/>
          </p:nvPr>
        </p:nvSpPr>
        <p:spPr/>
        <p:txBody>
          <a:bodyPr/>
          <a:lstStyle/>
          <a:p>
            <a:endParaRPr lang="nl-NL"/>
          </a:p>
        </p:txBody>
      </p:sp>
      <p:sp>
        <p:nvSpPr>
          <p:cNvPr id="12" name="Slide Number Placeholder 11"/>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4329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2" name="Date Placeholder 1"/>
          <p:cNvSpPr>
            <a:spLocks noGrp="1"/>
          </p:cNvSpPr>
          <p:nvPr>
            <p:ph type="dt" sz="half" idx="10"/>
          </p:nvPr>
        </p:nvSpPr>
        <p:spPr/>
        <p:txBody>
          <a:bodyPr/>
          <a:lstStyle/>
          <a:p>
            <a:fld id="{4D3738AD-DCDF-41F1-B584-43F0F6661B56}" type="datetime1">
              <a:rPr lang="nl-NL" smtClean="0"/>
              <a:t>13-12-2018</a:t>
            </a:fld>
            <a:endParaRPr lang="nl-NL"/>
          </a:p>
        </p:txBody>
      </p:sp>
      <p:sp>
        <p:nvSpPr>
          <p:cNvPr id="7" name="Footer Placeholder 6"/>
          <p:cNvSpPr>
            <a:spLocks noGrp="1"/>
          </p:cNvSpPr>
          <p:nvPr>
            <p:ph type="ftr" sz="quarter" idx="11"/>
          </p:nvPr>
        </p:nvSpPr>
        <p:spPr/>
        <p:txBody>
          <a:bodyPr/>
          <a:lstStyle/>
          <a:p>
            <a:endParaRPr lang="nl-NL"/>
          </a:p>
        </p:txBody>
      </p:sp>
      <p:sp>
        <p:nvSpPr>
          <p:cNvPr id="8" name="Slide Number Placeholder 7"/>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11319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9077EF-F2D7-4487-80DC-1D2A5F8D99D9}" type="datetime1">
              <a:rPr lang="nl-NL" smtClean="0"/>
              <a:t>13-12-2018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342135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nl-NL"/>
              <a:t>Klik om stijl te bewerken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6D70CE09-8973-4601-9AD6-7ED46B1CD30B}" type="datetime1">
              <a:rPr lang="nl-NL" smtClean="0"/>
              <a:t>13-12-2018</a:t>
            </a:fld>
            <a:endParaRPr lang="nl-NL"/>
          </a:p>
        </p:txBody>
      </p:sp>
      <p:sp>
        <p:nvSpPr>
          <p:cNvPr id="9" name="Footer Placeholder 8"/>
          <p:cNvSpPr>
            <a:spLocks noGrp="1"/>
          </p:cNvSpPr>
          <p:nvPr>
            <p:ph type="ftr" sz="quarter" idx="11"/>
          </p:nvPr>
        </p:nvSpPr>
        <p:spPr/>
        <p:txBody>
          <a:bodyPr/>
          <a:lstStyle/>
          <a:p>
            <a:endParaRPr lang="nl-NL"/>
          </a:p>
        </p:txBody>
      </p:sp>
      <p:sp>
        <p:nvSpPr>
          <p:cNvPr id="10" name="Slide Number Placeholder 9"/>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35309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nl-NL"/>
              <a:t>Klik om stijl te bewerken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8" name="Date Placeholder 7"/>
          <p:cNvSpPr>
            <a:spLocks noGrp="1"/>
          </p:cNvSpPr>
          <p:nvPr>
            <p:ph type="dt" sz="half" idx="10"/>
          </p:nvPr>
        </p:nvSpPr>
        <p:spPr/>
        <p:txBody>
          <a:bodyPr/>
          <a:lstStyle/>
          <a:p>
            <a:fld id="{AF6E0332-05A7-40C5-9C0D-2F4BD7093109}" type="datetime1">
              <a:rPr lang="nl-NL" smtClean="0"/>
              <a:t>13-12-2018</a:t>
            </a:fld>
            <a:endParaRPr lang="nl-NL"/>
          </a:p>
        </p:txBody>
      </p:sp>
      <p:sp>
        <p:nvSpPr>
          <p:cNvPr id="9" name="Footer Placeholder 8"/>
          <p:cNvSpPr>
            <a:spLocks noGrp="1"/>
          </p:cNvSpPr>
          <p:nvPr>
            <p:ph type="ftr" sz="quarter" idx="11"/>
          </p:nvPr>
        </p:nvSpPr>
        <p:spPr>
          <a:xfrm>
            <a:off x="3499101" y="6356350"/>
            <a:ext cx="5911517" cy="365125"/>
          </a:xfrm>
        </p:spPr>
        <p:txBody>
          <a:bodyPr/>
          <a:lstStyle/>
          <a:p>
            <a:endParaRPr lang="nl-NL"/>
          </a:p>
        </p:txBody>
      </p:sp>
      <p:sp>
        <p:nvSpPr>
          <p:cNvPr id="10" name="Slide Number Placeholder 9"/>
          <p:cNvSpPr>
            <a:spLocks noGrp="1"/>
          </p:cNvSpPr>
          <p:nvPr>
            <p:ph type="sldNum" sz="quarter" idx="12"/>
          </p:nvPr>
        </p:nvSpPr>
        <p:spPr/>
        <p:txBody>
          <a:bodyPr/>
          <a:lstStyle/>
          <a:p>
            <a:fld id="{0FBD8FBB-5194-4CDF-A1AC-FF2A7D4344FA}" type="slidenum">
              <a:rPr lang="nl-NL" smtClean="0"/>
              <a:t>‹#›</a:t>
            </a:fld>
            <a:endParaRPr lang="nl-NL"/>
          </a:p>
        </p:txBody>
      </p:sp>
    </p:spTree>
    <p:extLst>
      <p:ext uri="{BB962C8B-B14F-4D97-AF65-F5344CB8AC3E}">
        <p14:creationId xmlns:p14="http://schemas.microsoft.com/office/powerpoint/2010/main" val="261735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E441E1F-DF90-4B8E-BE48-783FA69A069E}" type="datetime1">
              <a:rPr lang="nl-NL" smtClean="0"/>
              <a:t>13-12-2018</a:t>
            </a:fld>
            <a:endParaRPr lang="nl-N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nl-N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FBD8FBB-5194-4CDF-A1AC-FF2A7D4344FA}" type="slidenum">
              <a:rPr lang="nl-NL" smtClean="0"/>
              <a:t>‹#›</a:t>
            </a:fld>
            <a:endParaRPr lang="nl-NL"/>
          </a:p>
        </p:txBody>
      </p:sp>
    </p:spTree>
    <p:extLst>
      <p:ext uri="{BB962C8B-B14F-4D97-AF65-F5344CB8AC3E}">
        <p14:creationId xmlns:p14="http://schemas.microsoft.com/office/powerpoint/2010/main" val="2108252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B98646-303A-453B-934A-FD0424CC992F}"/>
              </a:ext>
            </a:extLst>
          </p:cNvPr>
          <p:cNvSpPr>
            <a:spLocks noGrp="1"/>
          </p:cNvSpPr>
          <p:nvPr>
            <p:ph type="title"/>
          </p:nvPr>
        </p:nvSpPr>
        <p:spPr>
          <a:xfrm>
            <a:off x="252919" y="1123837"/>
            <a:ext cx="2947482" cy="4601183"/>
          </a:xfrm>
        </p:spPr>
        <p:txBody>
          <a:bodyPr/>
          <a:lstStyle/>
          <a:p>
            <a:r>
              <a:rPr lang="en-GB" dirty="0"/>
              <a:t>Smart grids</a:t>
            </a:r>
            <a:br>
              <a:rPr lang="en-GB" dirty="0"/>
            </a:br>
            <a:r>
              <a:rPr lang="en-GB" dirty="0"/>
              <a:t>Team </a:t>
            </a:r>
            <a:r>
              <a:rPr lang="en-GB" dirty="0" err="1"/>
              <a:t>Blauw</a:t>
            </a:r>
            <a:br>
              <a:rPr lang="en-GB" dirty="0"/>
            </a:br>
            <a:r>
              <a:rPr lang="en-GB" sz="1600" dirty="0"/>
              <a:t>Daan Molleman, Thomas Reus, </a:t>
            </a:r>
            <a:r>
              <a:rPr lang="en-GB" sz="1600" dirty="0" err="1"/>
              <a:t>Harmke</a:t>
            </a:r>
            <a:r>
              <a:rPr lang="en-GB" sz="1600" dirty="0"/>
              <a:t> </a:t>
            </a:r>
            <a:r>
              <a:rPr lang="en-GB" sz="1600" dirty="0" err="1"/>
              <a:t>Vliek</a:t>
            </a:r>
            <a:endParaRPr lang="nl-NL" sz="1600" dirty="0"/>
          </a:p>
        </p:txBody>
      </p:sp>
      <p:pic>
        <p:nvPicPr>
          <p:cNvPr id="2050" name="Picture 2" descr="http://heuristieken.nl/wiki/images/thumb/b/b7/Wijk1.png/600px-Wijk1.png">
            <a:extLst>
              <a:ext uri="{FF2B5EF4-FFF2-40B4-BE49-F238E27FC236}">
                <a16:creationId xmlns:a16="http://schemas.microsoft.com/office/drawing/2014/main" id="{8E79BF14-907F-4FA5-A011-EC5235B836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5662" y="645319"/>
            <a:ext cx="7423149" cy="55673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5372463-035F-48BE-BB1E-29CB9B544092}"/>
              </a:ext>
            </a:extLst>
          </p:cNvPr>
          <p:cNvSpPr>
            <a:spLocks noGrp="1"/>
          </p:cNvSpPr>
          <p:nvPr>
            <p:ph type="sldNum" sz="quarter" idx="12"/>
          </p:nvPr>
        </p:nvSpPr>
        <p:spPr/>
        <p:txBody>
          <a:bodyPr/>
          <a:lstStyle/>
          <a:p>
            <a:fld id="{0FBD8FBB-5194-4CDF-A1AC-FF2A7D4344FA}" type="slidenum">
              <a:rPr lang="nl-NL" smtClean="0"/>
              <a:t>1</a:t>
            </a:fld>
            <a:endParaRPr lang="nl-NL"/>
          </a:p>
        </p:txBody>
      </p:sp>
    </p:spTree>
    <p:extLst>
      <p:ext uri="{BB962C8B-B14F-4D97-AF65-F5344CB8AC3E}">
        <p14:creationId xmlns:p14="http://schemas.microsoft.com/office/powerpoint/2010/main" val="81189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326-394B-4245-BCCE-BBDF6F5460CE}"/>
              </a:ext>
            </a:extLst>
          </p:cNvPr>
          <p:cNvSpPr>
            <a:spLocks noGrp="1"/>
          </p:cNvSpPr>
          <p:nvPr>
            <p:ph type="title"/>
          </p:nvPr>
        </p:nvSpPr>
        <p:spPr/>
        <p:txBody>
          <a:bodyPr/>
          <a:lstStyle/>
          <a:p>
            <a:r>
              <a:rPr lang="en-GB" dirty="0"/>
              <a:t>Case exploration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F4F08C-CD41-4CB8-9667-08B5918D8509}"/>
                  </a:ext>
                </a:extLst>
              </p:cNvPr>
              <p:cNvSpPr>
                <a:spLocks noGrp="1"/>
              </p:cNvSpPr>
              <p:nvPr>
                <p:ph idx="1"/>
              </p:nvPr>
            </p:nvSpPr>
            <p:spPr>
              <a:xfrm>
                <a:off x="3869268" y="864108"/>
                <a:ext cx="7315200" cy="3296831"/>
              </a:xfrm>
            </p:spPr>
            <p:txBody>
              <a:bodyPr>
                <a:normAutofit/>
              </a:bodyPr>
              <a:lstStyle/>
              <a:p>
                <a:r>
                  <a:rPr lang="en-GB" dirty="0"/>
                  <a:t>Complexiteitsfunctie: </a:t>
                </a:r>
                <a:r>
                  <a:rPr lang="en-GB" dirty="0" err="1"/>
                  <a:t>aantal</a:t>
                </a:r>
                <a:r>
                  <a:rPr lang="en-GB" dirty="0"/>
                  <a:t> </a:t>
                </a:r>
                <a:r>
                  <a:rPr lang="en-GB" dirty="0" err="1"/>
                  <a:t>mogelijke</a:t>
                </a:r>
                <a:r>
                  <a:rPr lang="en-GB" dirty="0"/>
                  <a:t> </a:t>
                </a:r>
                <a:r>
                  <a:rPr lang="en-GB" dirty="0" err="1"/>
                  <a:t>connecties</a:t>
                </a:r>
                <a:r>
                  <a:rPr lang="en-GB" dirty="0"/>
                  <a:t> </a:t>
                </a:r>
                <a:r>
                  <a:rPr lang="en-GB" dirty="0" err="1"/>
                  <a:t>tussen</a:t>
                </a:r>
                <a:r>
                  <a:rPr lang="en-GB" dirty="0"/>
                  <a:t> </a:t>
                </a:r>
                <a:r>
                  <a:rPr lang="en-GB" dirty="0" err="1"/>
                  <a:t>huizen</a:t>
                </a:r>
                <a:r>
                  <a:rPr lang="en-GB" dirty="0"/>
                  <a:t> </a:t>
                </a:r>
                <a:r>
                  <a:rPr lang="en-GB" dirty="0" err="1"/>
                  <a:t>en</a:t>
                </a:r>
                <a:r>
                  <a:rPr lang="en-GB" dirty="0"/>
                  <a:t> </a:t>
                </a:r>
                <a:r>
                  <a:rPr lang="en-GB" dirty="0" err="1"/>
                  <a:t>batterijen</a:t>
                </a:r>
                <a:endParaRPr lang="en-GB" dirty="0"/>
              </a:p>
              <a:p>
                <a:pPr lvl="1"/>
                <a:r>
                  <a:rPr lang="en-GB" dirty="0"/>
                  <a:t>Constraint relaxation: </a:t>
                </a:r>
                <a:r>
                  <a:rPr lang="en-GB" dirty="0" err="1"/>
                  <a:t>geen</a:t>
                </a:r>
                <a:r>
                  <a:rPr lang="en-GB" dirty="0"/>
                  <a:t> </a:t>
                </a:r>
                <a:r>
                  <a:rPr lang="en-GB" dirty="0" err="1"/>
                  <a:t>rekening</a:t>
                </a:r>
                <a:r>
                  <a:rPr lang="en-GB" dirty="0"/>
                  <a:t> </a:t>
                </a:r>
                <a:r>
                  <a:rPr lang="en-GB" dirty="0" err="1"/>
                  <a:t>houdend</a:t>
                </a:r>
                <a:r>
                  <a:rPr lang="en-GB" dirty="0"/>
                  <a:t> met de </a:t>
                </a:r>
                <a:r>
                  <a:rPr lang="en-GB" dirty="0" err="1"/>
                  <a:t>capaciteit</a:t>
                </a:r>
                <a:r>
                  <a:rPr lang="en-GB" dirty="0"/>
                  <a:t> van de </a:t>
                </a:r>
                <a:r>
                  <a:rPr lang="en-GB" dirty="0" err="1"/>
                  <a:t>batterijen</a:t>
                </a:r>
                <a:endParaRPr lang="en-GB" dirty="0"/>
              </a:p>
              <a:p>
                <a:pPr lvl="1"/>
                <a:r>
                  <a:rPr lang="en-GB" dirty="0"/>
                  <a:t>C</a:t>
                </a:r>
                <a14:m>
                  <m:oMath xmlns:m="http://schemas.openxmlformats.org/officeDocument/2006/math">
                    <m:r>
                      <a:rPr lang="en-GB" b="0" i="0" smtClean="0">
                        <a:latin typeface="Cambria Math" panose="02040503050406030204" pitchFamily="18" charset="0"/>
                      </a:rPr>
                      <m:t> </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en-GB" b="0" i="1" smtClean="0">
                            <a:latin typeface="Cambria Math" panose="02040503050406030204" pitchFamily="18" charset="0"/>
                          </a:rPr>
                          <m:t>𝐵</m:t>
                        </m:r>
                      </m:e>
                      <m:sup>
                        <m:r>
                          <a:rPr lang="en-GB" b="0" i="1" smtClean="0">
                            <a:latin typeface="Cambria Math" panose="02040503050406030204" pitchFamily="18" charset="0"/>
                          </a:rPr>
                          <m:t>𝐻</m:t>
                        </m:r>
                      </m:sup>
                    </m:sSup>
                  </m:oMath>
                </a14:m>
                <a:endParaRPr lang="en-GB" dirty="0"/>
              </a:p>
              <a:p>
                <a:pPr lvl="1"/>
                <a:r>
                  <a:rPr lang="en-GB" dirty="0"/>
                  <a:t>B = </a:t>
                </a:r>
                <a:r>
                  <a:rPr lang="en-GB" dirty="0" err="1"/>
                  <a:t>aantal</a:t>
                </a:r>
                <a:r>
                  <a:rPr lang="en-GB" dirty="0"/>
                  <a:t> </a:t>
                </a:r>
                <a:r>
                  <a:rPr lang="en-GB" dirty="0" err="1"/>
                  <a:t>batterijen</a:t>
                </a:r>
                <a:r>
                  <a:rPr lang="en-GB" dirty="0"/>
                  <a:t>, H = </a:t>
                </a:r>
                <a:r>
                  <a:rPr lang="en-GB" dirty="0" err="1"/>
                  <a:t>aantal</a:t>
                </a:r>
                <a:r>
                  <a:rPr lang="en-GB" dirty="0"/>
                  <a:t> </a:t>
                </a:r>
                <a:r>
                  <a:rPr lang="en-GB" dirty="0" err="1"/>
                  <a:t>huizen</a:t>
                </a:r>
                <a:endParaRPr lang="en-GB" dirty="0"/>
              </a:p>
              <a:p>
                <a:pPr lvl="1"/>
                <a:endParaRPr lang="en-GB" dirty="0"/>
              </a:p>
              <a:p>
                <a:r>
                  <a:rPr lang="en-GB" dirty="0" err="1"/>
                  <a:t>Constante</a:t>
                </a:r>
                <a:r>
                  <a:rPr lang="en-GB" dirty="0"/>
                  <a:t> </a:t>
                </a:r>
                <a:r>
                  <a:rPr lang="en-GB" dirty="0" err="1"/>
                  <a:t>kosten</a:t>
                </a:r>
                <a:r>
                  <a:rPr lang="en-GB" dirty="0"/>
                  <a:t> (</a:t>
                </a:r>
                <a:r>
                  <a:rPr lang="en-GB" dirty="0" err="1"/>
                  <a:t>bij</a:t>
                </a:r>
                <a:r>
                  <a:rPr lang="en-GB" dirty="0"/>
                  <a:t> </a:t>
                </a:r>
                <a:r>
                  <a:rPr lang="en-GB" dirty="0" err="1"/>
                  <a:t>stap</a:t>
                </a:r>
                <a:r>
                  <a:rPr lang="en-GB" dirty="0"/>
                  <a:t> A tot </a:t>
                </a:r>
                <a:r>
                  <a:rPr lang="en-GB" dirty="0" err="1"/>
                  <a:t>en</a:t>
                </a:r>
                <a:r>
                  <a:rPr lang="en-GB" dirty="0"/>
                  <a:t> met C): 5 x 5000 = 25000</a:t>
                </a:r>
                <a:endParaRPr lang="en-US" dirty="0"/>
              </a:p>
            </p:txBody>
          </p:sp>
        </mc:Choice>
        <mc:Fallback>
          <p:sp>
            <p:nvSpPr>
              <p:cNvPr id="3" name="Content Placeholder 2">
                <a:extLst>
                  <a:ext uri="{FF2B5EF4-FFF2-40B4-BE49-F238E27FC236}">
                    <a16:creationId xmlns:a16="http://schemas.microsoft.com/office/drawing/2014/main" id="{4CF4F08C-CD41-4CB8-9667-08B5918D8509}"/>
                  </a:ext>
                </a:extLst>
              </p:cNvPr>
              <p:cNvSpPr>
                <a:spLocks noGrp="1" noRot="1" noChangeAspect="1" noMove="1" noResize="1" noEditPoints="1" noAdjustHandles="1" noChangeArrowheads="1" noChangeShapeType="1" noTextEdit="1"/>
              </p:cNvSpPr>
              <p:nvPr>
                <p:ph idx="1"/>
              </p:nvPr>
            </p:nvSpPr>
            <p:spPr>
              <a:xfrm>
                <a:off x="3869268" y="864108"/>
                <a:ext cx="7315200" cy="3296831"/>
              </a:xfrm>
              <a:blipFill>
                <a:blip r:embed="rId2"/>
                <a:stretch>
                  <a:fillRect l="-667" r="-583"/>
                </a:stretch>
              </a:blipFill>
            </p:spPr>
            <p:txBody>
              <a:bodyPr/>
              <a:lstStyle/>
              <a:p>
                <a:r>
                  <a:rPr lang="nl-NL">
                    <a:noFill/>
                  </a:rPr>
                  <a:t> </a:t>
                </a:r>
              </a:p>
            </p:txBody>
          </p:sp>
        </mc:Fallback>
      </mc:AlternateContent>
      <p:graphicFrame>
        <p:nvGraphicFramePr>
          <p:cNvPr id="4" name="Table 3">
            <a:extLst>
              <a:ext uri="{FF2B5EF4-FFF2-40B4-BE49-F238E27FC236}">
                <a16:creationId xmlns:a16="http://schemas.microsoft.com/office/drawing/2014/main" id="{580127EA-85C4-4094-A268-F4917B905DA0}"/>
              </a:ext>
            </a:extLst>
          </p:cNvPr>
          <p:cNvGraphicFramePr>
            <a:graphicFrameLocks noGrp="1"/>
          </p:cNvGraphicFramePr>
          <p:nvPr>
            <p:extLst>
              <p:ext uri="{D42A27DB-BD31-4B8C-83A1-F6EECF244321}">
                <p14:modId xmlns:p14="http://schemas.microsoft.com/office/powerpoint/2010/main" val="3220453441"/>
              </p:ext>
            </p:extLst>
          </p:nvPr>
        </p:nvGraphicFramePr>
        <p:xfrm>
          <a:off x="3542018" y="42416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08802214"/>
                    </a:ext>
                  </a:extLst>
                </a:gridCol>
                <a:gridCol w="2709333">
                  <a:extLst>
                    <a:ext uri="{9D8B030D-6E8A-4147-A177-3AD203B41FA5}">
                      <a16:colId xmlns:a16="http://schemas.microsoft.com/office/drawing/2014/main" val="3532181517"/>
                    </a:ext>
                  </a:extLst>
                </a:gridCol>
                <a:gridCol w="2709333">
                  <a:extLst>
                    <a:ext uri="{9D8B030D-6E8A-4147-A177-3AD203B41FA5}">
                      <a16:colId xmlns:a16="http://schemas.microsoft.com/office/drawing/2014/main" val="1657412657"/>
                    </a:ext>
                  </a:extLst>
                </a:gridCol>
              </a:tblGrid>
              <a:tr h="370840">
                <a:tc>
                  <a:txBody>
                    <a:bodyPr/>
                    <a:lstStyle/>
                    <a:p>
                      <a:r>
                        <a:rPr lang="en-GB" dirty="0" err="1"/>
                        <a:t>Wijk</a:t>
                      </a:r>
                      <a:endParaRPr lang="en-US" dirty="0"/>
                    </a:p>
                  </a:txBody>
                  <a:tcPr/>
                </a:tc>
                <a:tc>
                  <a:txBody>
                    <a:bodyPr/>
                    <a:lstStyle/>
                    <a:p>
                      <a:r>
                        <a:rPr lang="en-GB" dirty="0"/>
                        <a:t>Lower</a:t>
                      </a:r>
                      <a:endParaRPr lang="en-US" dirty="0"/>
                    </a:p>
                  </a:txBody>
                  <a:tcPr/>
                </a:tc>
                <a:tc>
                  <a:txBody>
                    <a:bodyPr/>
                    <a:lstStyle/>
                    <a:p>
                      <a:r>
                        <a:rPr lang="en-GB" dirty="0"/>
                        <a:t>Upper</a:t>
                      </a:r>
                      <a:endParaRPr lang="en-US" dirty="0"/>
                    </a:p>
                  </a:txBody>
                  <a:tcPr/>
                </a:tc>
                <a:extLst>
                  <a:ext uri="{0D108BD9-81ED-4DB2-BD59-A6C34878D82A}">
                    <a16:rowId xmlns:a16="http://schemas.microsoft.com/office/drawing/2014/main" val="1653422216"/>
                  </a:ext>
                </a:extLst>
              </a:tr>
              <a:tr h="370840">
                <a:tc>
                  <a:txBody>
                    <a:bodyPr/>
                    <a:lstStyle/>
                    <a:p>
                      <a:r>
                        <a:rPr lang="en-GB" dirty="0"/>
                        <a:t>1</a:t>
                      </a:r>
                      <a:endParaRPr lang="en-US" dirty="0"/>
                    </a:p>
                  </a:txBody>
                  <a:tcPr/>
                </a:tc>
                <a:tc>
                  <a:txBody>
                    <a:bodyPr/>
                    <a:lstStyle/>
                    <a:p>
                      <a:r>
                        <a:rPr lang="en-GB" dirty="0"/>
                        <a:t>53188</a:t>
                      </a:r>
                      <a:endParaRPr lang="en-US" dirty="0"/>
                    </a:p>
                  </a:txBody>
                  <a:tcPr/>
                </a:tc>
                <a:tc>
                  <a:txBody>
                    <a:bodyPr/>
                    <a:lstStyle/>
                    <a:p>
                      <a:r>
                        <a:rPr lang="en-GB" dirty="0"/>
                        <a:t>103030</a:t>
                      </a:r>
                      <a:endParaRPr lang="en-US" dirty="0"/>
                    </a:p>
                  </a:txBody>
                  <a:tcPr/>
                </a:tc>
                <a:extLst>
                  <a:ext uri="{0D108BD9-81ED-4DB2-BD59-A6C34878D82A}">
                    <a16:rowId xmlns:a16="http://schemas.microsoft.com/office/drawing/2014/main" val="2255200865"/>
                  </a:ext>
                </a:extLst>
              </a:tr>
              <a:tr h="370840">
                <a:tc>
                  <a:txBody>
                    <a:bodyPr/>
                    <a:lstStyle/>
                    <a:p>
                      <a:r>
                        <a:rPr lang="en-GB" dirty="0"/>
                        <a:t>2</a:t>
                      </a:r>
                      <a:endParaRPr lang="en-US" dirty="0"/>
                    </a:p>
                  </a:txBody>
                  <a:tcPr/>
                </a:tc>
                <a:tc>
                  <a:txBody>
                    <a:bodyPr/>
                    <a:lstStyle/>
                    <a:p>
                      <a:r>
                        <a:rPr lang="en-GB" dirty="0"/>
                        <a:t>45268</a:t>
                      </a:r>
                      <a:endParaRPr lang="en-US" dirty="0"/>
                    </a:p>
                  </a:txBody>
                  <a:tcPr/>
                </a:tc>
                <a:tc>
                  <a:txBody>
                    <a:bodyPr/>
                    <a:lstStyle/>
                    <a:p>
                      <a:r>
                        <a:rPr lang="en-GB" dirty="0"/>
                        <a:t>96253</a:t>
                      </a:r>
                      <a:endParaRPr lang="en-US" dirty="0"/>
                    </a:p>
                  </a:txBody>
                  <a:tcPr/>
                </a:tc>
                <a:extLst>
                  <a:ext uri="{0D108BD9-81ED-4DB2-BD59-A6C34878D82A}">
                    <a16:rowId xmlns:a16="http://schemas.microsoft.com/office/drawing/2014/main" val="801549086"/>
                  </a:ext>
                </a:extLst>
              </a:tr>
              <a:tr h="370840">
                <a:tc>
                  <a:txBody>
                    <a:bodyPr/>
                    <a:lstStyle/>
                    <a:p>
                      <a:r>
                        <a:rPr lang="en-GB" dirty="0"/>
                        <a:t>3</a:t>
                      </a:r>
                      <a:endParaRPr lang="en-US" dirty="0"/>
                    </a:p>
                  </a:txBody>
                  <a:tcPr/>
                </a:tc>
                <a:tc>
                  <a:txBody>
                    <a:bodyPr/>
                    <a:lstStyle/>
                    <a:p>
                      <a:r>
                        <a:rPr lang="en-GB" dirty="0"/>
                        <a:t>42757</a:t>
                      </a:r>
                      <a:endParaRPr lang="en-US" dirty="0"/>
                    </a:p>
                  </a:txBody>
                  <a:tcPr/>
                </a:tc>
                <a:tc>
                  <a:txBody>
                    <a:bodyPr/>
                    <a:lstStyle/>
                    <a:p>
                      <a:r>
                        <a:rPr lang="en-GB" dirty="0"/>
                        <a:t>101491</a:t>
                      </a:r>
                      <a:endParaRPr lang="en-US" dirty="0"/>
                    </a:p>
                  </a:txBody>
                  <a:tcPr/>
                </a:tc>
                <a:extLst>
                  <a:ext uri="{0D108BD9-81ED-4DB2-BD59-A6C34878D82A}">
                    <a16:rowId xmlns:a16="http://schemas.microsoft.com/office/drawing/2014/main" val="367074318"/>
                  </a:ext>
                </a:extLst>
              </a:tr>
            </a:tbl>
          </a:graphicData>
        </a:graphic>
      </p:graphicFrame>
      <p:sp>
        <p:nvSpPr>
          <p:cNvPr id="5" name="Slide Number Placeholder 4">
            <a:extLst>
              <a:ext uri="{FF2B5EF4-FFF2-40B4-BE49-F238E27FC236}">
                <a16:creationId xmlns:a16="http://schemas.microsoft.com/office/drawing/2014/main" id="{1A619425-C5A6-4124-803D-3F7D637928B1}"/>
              </a:ext>
            </a:extLst>
          </p:cNvPr>
          <p:cNvSpPr>
            <a:spLocks noGrp="1"/>
          </p:cNvSpPr>
          <p:nvPr>
            <p:ph type="sldNum" sz="quarter" idx="12"/>
          </p:nvPr>
        </p:nvSpPr>
        <p:spPr/>
        <p:txBody>
          <a:bodyPr/>
          <a:lstStyle/>
          <a:p>
            <a:fld id="{0FBD8FBB-5194-4CDF-A1AC-FF2A7D4344FA}" type="slidenum">
              <a:rPr lang="nl-NL" smtClean="0"/>
              <a:t>10</a:t>
            </a:fld>
            <a:endParaRPr lang="nl-NL"/>
          </a:p>
        </p:txBody>
      </p:sp>
    </p:spTree>
    <p:extLst>
      <p:ext uri="{BB962C8B-B14F-4D97-AF65-F5344CB8AC3E}">
        <p14:creationId xmlns:p14="http://schemas.microsoft.com/office/powerpoint/2010/main" val="362183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59C5-83A9-437B-9D09-39F4C76E1324}"/>
              </a:ext>
            </a:extLst>
          </p:cNvPr>
          <p:cNvSpPr>
            <a:spLocks noGrp="1"/>
          </p:cNvSpPr>
          <p:nvPr>
            <p:ph type="title"/>
          </p:nvPr>
        </p:nvSpPr>
        <p:spPr/>
        <p:txBody>
          <a:bodyPr/>
          <a:lstStyle/>
          <a:p>
            <a:r>
              <a:rPr lang="en-GB" dirty="0" err="1"/>
              <a:t>Voorbeeld</a:t>
            </a:r>
            <a:r>
              <a:rPr lang="en-GB" dirty="0"/>
              <a:t>: </a:t>
            </a:r>
            <a:r>
              <a:rPr lang="en-GB" dirty="0" err="1"/>
              <a:t>wijk</a:t>
            </a:r>
            <a:r>
              <a:rPr lang="en-GB" dirty="0"/>
              <a:t> 1</a:t>
            </a:r>
            <a:endParaRPr lang="en-US" dirty="0"/>
          </a:p>
        </p:txBody>
      </p:sp>
      <p:sp>
        <p:nvSpPr>
          <p:cNvPr id="3" name="Content Placeholder 2">
            <a:extLst>
              <a:ext uri="{FF2B5EF4-FFF2-40B4-BE49-F238E27FC236}">
                <a16:creationId xmlns:a16="http://schemas.microsoft.com/office/drawing/2014/main" id="{8EFD1E0D-00CD-4DE8-9CF9-E54F30C7B540}"/>
              </a:ext>
            </a:extLst>
          </p:cNvPr>
          <p:cNvSpPr>
            <a:spLocks noGrp="1"/>
          </p:cNvSpPr>
          <p:nvPr>
            <p:ph idx="1"/>
          </p:nvPr>
        </p:nvSpPr>
        <p:spPr>
          <a:xfrm>
            <a:off x="3869268" y="864108"/>
            <a:ext cx="7315200" cy="1417698"/>
          </a:xfrm>
        </p:spPr>
        <p:txBody>
          <a:bodyPr/>
          <a:lstStyle/>
          <a:p>
            <a:r>
              <a:rPr lang="en-GB" dirty="0"/>
              <a:t>Upper bound: 103030</a:t>
            </a:r>
          </a:p>
          <a:p>
            <a:r>
              <a:rPr lang="en-GB" dirty="0"/>
              <a:t>Lower bound: 53188</a:t>
            </a:r>
            <a:endParaRPr lang="en-US" dirty="0"/>
          </a:p>
        </p:txBody>
      </p:sp>
      <p:pic>
        <p:nvPicPr>
          <p:cNvPr id="4" name="Picture 2" descr="http://heuristieken.nl/wiki/images/thumb/b/b7/Wijk1.png/600px-Wijk1.png">
            <a:extLst>
              <a:ext uri="{FF2B5EF4-FFF2-40B4-BE49-F238E27FC236}">
                <a16:creationId xmlns:a16="http://schemas.microsoft.com/office/drawing/2014/main" id="{349ABC69-D03F-4C40-8334-EEE07D487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663" y="2111051"/>
            <a:ext cx="5468838" cy="410162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3450F05-A3F8-4E76-9C6B-ED5F79F271C0}"/>
              </a:ext>
            </a:extLst>
          </p:cNvPr>
          <p:cNvSpPr>
            <a:spLocks noGrp="1"/>
          </p:cNvSpPr>
          <p:nvPr>
            <p:ph type="sldNum" sz="quarter" idx="12"/>
          </p:nvPr>
        </p:nvSpPr>
        <p:spPr/>
        <p:txBody>
          <a:bodyPr/>
          <a:lstStyle/>
          <a:p>
            <a:fld id="{0FBD8FBB-5194-4CDF-A1AC-FF2A7D4344FA}" type="slidenum">
              <a:rPr lang="nl-NL" smtClean="0"/>
              <a:t>11</a:t>
            </a:fld>
            <a:endParaRPr lang="nl-NL"/>
          </a:p>
        </p:txBody>
      </p:sp>
    </p:spTree>
    <p:extLst>
      <p:ext uri="{BB962C8B-B14F-4D97-AF65-F5344CB8AC3E}">
        <p14:creationId xmlns:p14="http://schemas.microsoft.com/office/powerpoint/2010/main" val="38314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78C153-402D-4E9A-B6DE-B4DEDFD6809A}"/>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err="1"/>
              <a:t>Voorbeeld</a:t>
            </a:r>
            <a:r>
              <a:rPr lang="en-US" sz="5900" spc="-100" dirty="0"/>
              <a:t>: </a:t>
            </a:r>
            <a:r>
              <a:rPr lang="en-US" sz="5900" spc="-100" dirty="0" err="1"/>
              <a:t>Wijk</a:t>
            </a:r>
            <a:r>
              <a:rPr lang="en-US" sz="5900" spc="-100" dirty="0"/>
              <a:t> 1</a:t>
            </a:r>
          </a:p>
        </p:txBody>
      </p:sp>
      <p:pic>
        <p:nvPicPr>
          <p:cNvPr id="7" name="Picture 6">
            <a:extLst>
              <a:ext uri="{FF2B5EF4-FFF2-40B4-BE49-F238E27FC236}">
                <a16:creationId xmlns:a16="http://schemas.microsoft.com/office/drawing/2014/main" id="{3FF6E3C2-75E2-4F19-9508-1A88C1327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18" y="484632"/>
            <a:ext cx="4742340" cy="3556755"/>
          </a:xfrm>
          <a:prstGeom prst="rect">
            <a:avLst/>
          </a:prstGeom>
        </p:spPr>
      </p:pic>
      <p:pic>
        <p:nvPicPr>
          <p:cNvPr id="5" name="Content Placeholder 4">
            <a:extLst>
              <a:ext uri="{FF2B5EF4-FFF2-40B4-BE49-F238E27FC236}">
                <a16:creationId xmlns:a16="http://schemas.microsoft.com/office/drawing/2014/main" id="{4072B430-8EBF-4FF5-8BC3-8398BFE57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2142" y="484632"/>
            <a:ext cx="4742340" cy="3556755"/>
          </a:xfrm>
          <a:prstGeom prst="rect">
            <a:avLst/>
          </a:prstGeom>
        </p:spPr>
      </p:pic>
      <p:sp>
        <p:nvSpPr>
          <p:cNvPr id="3" name="Slide Number Placeholder 2">
            <a:extLst>
              <a:ext uri="{FF2B5EF4-FFF2-40B4-BE49-F238E27FC236}">
                <a16:creationId xmlns:a16="http://schemas.microsoft.com/office/drawing/2014/main" id="{C8D70BD9-09DD-4946-A056-8406171F32C5}"/>
              </a:ext>
            </a:extLst>
          </p:cNvPr>
          <p:cNvSpPr>
            <a:spLocks noGrp="1"/>
          </p:cNvSpPr>
          <p:nvPr>
            <p:ph type="sldNum" sz="quarter" idx="12"/>
          </p:nvPr>
        </p:nvSpPr>
        <p:spPr/>
        <p:txBody>
          <a:bodyPr/>
          <a:lstStyle/>
          <a:p>
            <a:fld id="{0FBD8FBB-5194-4CDF-A1AC-FF2A7D4344FA}" type="slidenum">
              <a:rPr lang="nl-NL" smtClean="0"/>
              <a:t>12</a:t>
            </a:fld>
            <a:endParaRPr lang="nl-NL"/>
          </a:p>
        </p:txBody>
      </p:sp>
    </p:spTree>
    <p:extLst>
      <p:ext uri="{BB962C8B-B14F-4D97-AF65-F5344CB8AC3E}">
        <p14:creationId xmlns:p14="http://schemas.microsoft.com/office/powerpoint/2010/main" val="349310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5A4E-DFAB-4B77-B50E-F3CF768044B5}"/>
              </a:ext>
            </a:extLst>
          </p:cNvPr>
          <p:cNvSpPr>
            <a:spLocks noGrp="1"/>
          </p:cNvSpPr>
          <p:nvPr>
            <p:ph type="title"/>
          </p:nvPr>
        </p:nvSpPr>
        <p:spPr>
          <a:xfrm>
            <a:off x="252919" y="1123837"/>
            <a:ext cx="2947482" cy="1283461"/>
          </a:xfrm>
        </p:spPr>
        <p:txBody>
          <a:bodyPr anchor="b">
            <a:normAutofit/>
          </a:bodyPr>
          <a:lstStyle/>
          <a:p>
            <a:r>
              <a:rPr lang="en-GB" sz="2400" dirty="0" err="1"/>
              <a:t>Stap</a:t>
            </a:r>
            <a:r>
              <a:rPr lang="en-GB" sz="2400" dirty="0"/>
              <a:t> A: Constraint satisfaction problem</a:t>
            </a:r>
            <a:endParaRPr lang="en-US" sz="2400" dirty="0"/>
          </a:p>
        </p:txBody>
      </p:sp>
      <p:sp>
        <p:nvSpPr>
          <p:cNvPr id="3" name="Content Placeholder 2">
            <a:extLst>
              <a:ext uri="{FF2B5EF4-FFF2-40B4-BE49-F238E27FC236}">
                <a16:creationId xmlns:a16="http://schemas.microsoft.com/office/drawing/2014/main" id="{97C329AB-798D-4EB5-92DD-88DA758F093C}"/>
              </a:ext>
            </a:extLst>
          </p:cNvPr>
          <p:cNvSpPr>
            <a:spLocks noGrp="1"/>
          </p:cNvSpPr>
          <p:nvPr>
            <p:ph idx="1"/>
          </p:nvPr>
        </p:nvSpPr>
        <p:spPr>
          <a:xfrm>
            <a:off x="252920" y="2407298"/>
            <a:ext cx="2947482" cy="3498980"/>
          </a:xfrm>
        </p:spPr>
        <p:txBody>
          <a:bodyPr anchor="t">
            <a:normAutofit/>
          </a:bodyPr>
          <a:lstStyle/>
          <a:p>
            <a:r>
              <a:rPr lang="en-GB" sz="1600" dirty="0" err="1">
                <a:solidFill>
                  <a:schemeClr val="bg1"/>
                </a:solidFill>
              </a:rPr>
              <a:t>Verbind</a:t>
            </a:r>
            <a:r>
              <a:rPr lang="en-GB" sz="1600" dirty="0">
                <a:solidFill>
                  <a:schemeClr val="bg1"/>
                </a:solidFill>
              </a:rPr>
              <a:t> </a:t>
            </a:r>
            <a:r>
              <a:rPr lang="en-GB" sz="1600" dirty="0" err="1">
                <a:solidFill>
                  <a:schemeClr val="bg1"/>
                </a:solidFill>
              </a:rPr>
              <a:t>alle</a:t>
            </a:r>
            <a:r>
              <a:rPr lang="en-GB" sz="1600" dirty="0">
                <a:solidFill>
                  <a:schemeClr val="bg1"/>
                </a:solidFill>
              </a:rPr>
              <a:t> </a:t>
            </a:r>
            <a:r>
              <a:rPr lang="en-GB" sz="1600" dirty="0" err="1">
                <a:solidFill>
                  <a:schemeClr val="bg1"/>
                </a:solidFill>
              </a:rPr>
              <a:t>huizen</a:t>
            </a:r>
            <a:r>
              <a:rPr lang="en-GB" sz="1600" dirty="0">
                <a:solidFill>
                  <a:schemeClr val="bg1"/>
                </a:solidFill>
              </a:rPr>
              <a:t> </a:t>
            </a:r>
            <a:r>
              <a:rPr lang="en-GB" sz="1600" dirty="0" err="1">
                <a:solidFill>
                  <a:schemeClr val="bg1"/>
                </a:solidFill>
              </a:rPr>
              <a:t>aan</a:t>
            </a:r>
            <a:r>
              <a:rPr lang="en-GB" sz="1600" dirty="0">
                <a:solidFill>
                  <a:schemeClr val="bg1"/>
                </a:solidFill>
              </a:rPr>
              <a:t> </a:t>
            </a:r>
            <a:r>
              <a:rPr lang="en-GB" sz="1600" dirty="0" err="1">
                <a:solidFill>
                  <a:schemeClr val="bg1"/>
                </a:solidFill>
              </a:rPr>
              <a:t>een</a:t>
            </a:r>
            <a:r>
              <a:rPr lang="en-GB" sz="1600" dirty="0">
                <a:solidFill>
                  <a:schemeClr val="bg1"/>
                </a:solidFill>
              </a:rPr>
              <a:t> </a:t>
            </a:r>
            <a:r>
              <a:rPr lang="en-GB" sz="1600" dirty="0" err="1">
                <a:solidFill>
                  <a:schemeClr val="bg1"/>
                </a:solidFill>
              </a:rPr>
              <a:t>batterij</a:t>
            </a:r>
            <a:r>
              <a:rPr lang="en-GB" sz="1600" dirty="0">
                <a:solidFill>
                  <a:schemeClr val="bg1"/>
                </a:solidFill>
              </a:rPr>
              <a:t>, </a:t>
            </a:r>
            <a:r>
              <a:rPr lang="en-GB" sz="1600" dirty="0" err="1">
                <a:solidFill>
                  <a:schemeClr val="bg1"/>
                </a:solidFill>
              </a:rPr>
              <a:t>zonder</a:t>
            </a:r>
            <a:r>
              <a:rPr lang="en-GB" sz="1600" dirty="0">
                <a:solidFill>
                  <a:schemeClr val="bg1"/>
                </a:solidFill>
              </a:rPr>
              <a:t> de </a:t>
            </a:r>
            <a:r>
              <a:rPr lang="en-GB" sz="1600" dirty="0" err="1">
                <a:solidFill>
                  <a:schemeClr val="bg1"/>
                </a:solidFill>
              </a:rPr>
              <a:t>capaciteit</a:t>
            </a:r>
            <a:r>
              <a:rPr lang="en-GB" sz="1600" dirty="0">
                <a:solidFill>
                  <a:schemeClr val="bg1"/>
                </a:solidFill>
              </a:rPr>
              <a:t> van </a:t>
            </a:r>
            <a:r>
              <a:rPr lang="en-GB" sz="1600" dirty="0" err="1">
                <a:solidFill>
                  <a:schemeClr val="bg1"/>
                </a:solidFill>
              </a:rPr>
              <a:t>een</a:t>
            </a:r>
            <a:r>
              <a:rPr lang="en-GB" sz="1600" dirty="0">
                <a:solidFill>
                  <a:schemeClr val="bg1"/>
                </a:solidFill>
              </a:rPr>
              <a:t> </a:t>
            </a:r>
            <a:r>
              <a:rPr lang="en-GB" sz="1600" dirty="0" err="1">
                <a:solidFill>
                  <a:schemeClr val="bg1"/>
                </a:solidFill>
              </a:rPr>
              <a:t>batterij</a:t>
            </a:r>
            <a:r>
              <a:rPr lang="en-GB" sz="1600" dirty="0">
                <a:solidFill>
                  <a:schemeClr val="bg1"/>
                </a:solidFill>
              </a:rPr>
              <a:t> </a:t>
            </a:r>
            <a:r>
              <a:rPr lang="en-GB" sz="1600" dirty="0" err="1">
                <a:solidFill>
                  <a:schemeClr val="bg1"/>
                </a:solidFill>
              </a:rPr>
              <a:t>te</a:t>
            </a:r>
            <a:r>
              <a:rPr lang="en-GB" sz="1600" dirty="0">
                <a:solidFill>
                  <a:schemeClr val="bg1"/>
                </a:solidFill>
              </a:rPr>
              <a:t> </a:t>
            </a:r>
            <a:r>
              <a:rPr lang="en-GB" sz="1600" dirty="0" err="1">
                <a:solidFill>
                  <a:schemeClr val="bg1"/>
                </a:solidFill>
              </a:rPr>
              <a:t>overschrijden</a:t>
            </a:r>
            <a:endParaRPr lang="en-GB" sz="1600" dirty="0">
              <a:solidFill>
                <a:schemeClr val="bg1"/>
              </a:solidFill>
            </a:endParaRPr>
          </a:p>
          <a:p>
            <a:r>
              <a:rPr lang="en-GB" sz="1600" dirty="0" err="1">
                <a:solidFill>
                  <a:schemeClr val="bg1"/>
                </a:solidFill>
              </a:rPr>
              <a:t>Voor</a:t>
            </a:r>
            <a:r>
              <a:rPr lang="en-GB" sz="1600" dirty="0">
                <a:solidFill>
                  <a:schemeClr val="bg1"/>
                </a:solidFill>
              </a:rPr>
              <a:t> </a:t>
            </a:r>
            <a:r>
              <a:rPr lang="en-GB" sz="1600" dirty="0" err="1">
                <a:solidFill>
                  <a:schemeClr val="bg1"/>
                </a:solidFill>
              </a:rPr>
              <a:t>elke</a:t>
            </a:r>
            <a:r>
              <a:rPr lang="en-GB" sz="1600" dirty="0">
                <a:solidFill>
                  <a:schemeClr val="bg1"/>
                </a:solidFill>
              </a:rPr>
              <a:t> </a:t>
            </a:r>
            <a:r>
              <a:rPr lang="en-GB" sz="1600" dirty="0" err="1">
                <a:solidFill>
                  <a:schemeClr val="bg1"/>
                </a:solidFill>
              </a:rPr>
              <a:t>batterij</a:t>
            </a:r>
            <a:r>
              <a:rPr lang="en-GB" sz="1600" dirty="0">
                <a:solidFill>
                  <a:schemeClr val="bg1"/>
                </a:solidFill>
              </a:rPr>
              <a:t>, </a:t>
            </a:r>
            <a:r>
              <a:rPr lang="en-GB" sz="1600" dirty="0" err="1">
                <a:solidFill>
                  <a:schemeClr val="bg1"/>
                </a:solidFill>
              </a:rPr>
              <a:t>verbind</a:t>
            </a:r>
            <a:r>
              <a:rPr lang="en-GB" sz="1600" dirty="0">
                <a:solidFill>
                  <a:schemeClr val="bg1"/>
                </a:solidFill>
              </a:rPr>
              <a:t> </a:t>
            </a:r>
            <a:r>
              <a:rPr lang="en-GB" sz="1600" dirty="0" err="1">
                <a:solidFill>
                  <a:schemeClr val="bg1"/>
                </a:solidFill>
              </a:rPr>
              <a:t>een</a:t>
            </a:r>
            <a:r>
              <a:rPr lang="en-GB" sz="1600" dirty="0">
                <a:solidFill>
                  <a:schemeClr val="bg1"/>
                </a:solidFill>
              </a:rPr>
              <a:t> huis </a:t>
            </a:r>
            <a:r>
              <a:rPr lang="en-GB" sz="1600" dirty="0" err="1">
                <a:solidFill>
                  <a:schemeClr val="bg1"/>
                </a:solidFill>
              </a:rPr>
              <a:t>aan</a:t>
            </a:r>
            <a:r>
              <a:rPr lang="en-GB" sz="1600" dirty="0">
                <a:solidFill>
                  <a:schemeClr val="bg1"/>
                </a:solidFill>
              </a:rPr>
              <a:t> de </a:t>
            </a:r>
            <a:r>
              <a:rPr lang="en-GB" sz="1600" dirty="0" err="1">
                <a:solidFill>
                  <a:schemeClr val="bg1"/>
                </a:solidFill>
              </a:rPr>
              <a:t>batterij</a:t>
            </a:r>
            <a:r>
              <a:rPr lang="en-GB" sz="1600" dirty="0">
                <a:solidFill>
                  <a:schemeClr val="bg1"/>
                </a:solidFill>
              </a:rPr>
              <a:t> </a:t>
            </a:r>
            <a:r>
              <a:rPr lang="en-GB" sz="1600" dirty="0" err="1">
                <a:solidFill>
                  <a:schemeClr val="bg1"/>
                </a:solidFill>
              </a:rPr>
              <a:t>totdat</a:t>
            </a:r>
            <a:r>
              <a:rPr lang="en-GB" sz="1600" dirty="0">
                <a:solidFill>
                  <a:schemeClr val="bg1"/>
                </a:solidFill>
              </a:rPr>
              <a:t> de </a:t>
            </a:r>
            <a:r>
              <a:rPr lang="en-GB" sz="1600" dirty="0" err="1">
                <a:solidFill>
                  <a:schemeClr val="bg1"/>
                </a:solidFill>
              </a:rPr>
              <a:t>capaciteit</a:t>
            </a:r>
            <a:r>
              <a:rPr lang="en-GB" sz="1600" dirty="0">
                <a:solidFill>
                  <a:schemeClr val="bg1"/>
                </a:solidFill>
              </a:rPr>
              <a:t> </a:t>
            </a:r>
            <a:r>
              <a:rPr lang="en-GB" sz="1600" dirty="0" err="1">
                <a:solidFill>
                  <a:schemeClr val="bg1"/>
                </a:solidFill>
              </a:rPr>
              <a:t>bereikt</a:t>
            </a:r>
            <a:r>
              <a:rPr lang="en-GB" sz="1600" dirty="0">
                <a:solidFill>
                  <a:schemeClr val="bg1"/>
                </a:solidFill>
              </a:rPr>
              <a:t> is, </a:t>
            </a:r>
            <a:r>
              <a:rPr lang="en-GB" sz="1600" dirty="0" err="1">
                <a:solidFill>
                  <a:schemeClr val="bg1"/>
                </a:solidFill>
              </a:rPr>
              <a:t>ga</a:t>
            </a:r>
            <a:r>
              <a:rPr lang="en-GB" sz="1600" dirty="0">
                <a:solidFill>
                  <a:schemeClr val="bg1"/>
                </a:solidFill>
              </a:rPr>
              <a:t> dan door </a:t>
            </a:r>
            <a:r>
              <a:rPr lang="en-GB" sz="1600" dirty="0" err="1">
                <a:solidFill>
                  <a:schemeClr val="bg1"/>
                </a:solidFill>
              </a:rPr>
              <a:t>naar</a:t>
            </a:r>
            <a:r>
              <a:rPr lang="en-GB" sz="1600" dirty="0">
                <a:solidFill>
                  <a:schemeClr val="bg1"/>
                </a:solidFill>
              </a:rPr>
              <a:t> de </a:t>
            </a:r>
            <a:r>
              <a:rPr lang="en-GB" sz="1600" dirty="0" err="1">
                <a:solidFill>
                  <a:schemeClr val="bg1"/>
                </a:solidFill>
              </a:rPr>
              <a:t>volgende</a:t>
            </a:r>
            <a:r>
              <a:rPr lang="en-GB" sz="1600" dirty="0">
                <a:solidFill>
                  <a:schemeClr val="bg1"/>
                </a:solidFill>
              </a:rPr>
              <a:t> </a:t>
            </a:r>
            <a:r>
              <a:rPr lang="en-GB" sz="1600" dirty="0" err="1">
                <a:solidFill>
                  <a:schemeClr val="bg1"/>
                </a:solidFill>
              </a:rPr>
              <a:t>batterij</a:t>
            </a:r>
            <a:endParaRPr lang="en-GB" sz="1600" dirty="0">
              <a:solidFill>
                <a:schemeClr val="bg1"/>
              </a:solidFill>
            </a:endParaRPr>
          </a:p>
          <a:p>
            <a:endParaRPr lang="en-GB" sz="1600" dirty="0">
              <a:solidFill>
                <a:schemeClr val="bg1"/>
              </a:solidFill>
            </a:endParaRPr>
          </a:p>
          <a:p>
            <a:r>
              <a:rPr lang="en-GB" sz="1600" dirty="0" err="1">
                <a:solidFill>
                  <a:schemeClr val="bg1"/>
                </a:solidFill>
              </a:rPr>
              <a:t>Kosten</a:t>
            </a:r>
            <a:r>
              <a:rPr lang="en-GB" sz="1600" dirty="0">
                <a:solidFill>
                  <a:schemeClr val="bg1"/>
                </a:solidFill>
              </a:rPr>
              <a:t>: 77533 </a:t>
            </a:r>
            <a:endParaRPr lang="en-US" sz="1600" dirty="0">
              <a:solidFill>
                <a:schemeClr val="bg1"/>
              </a:solidFill>
            </a:endParaRPr>
          </a:p>
        </p:txBody>
      </p:sp>
      <p:pic>
        <p:nvPicPr>
          <p:cNvPr id="6" name="Picture 5" descr="A picture containing sky, indoor&#10;&#10;Description automatically generated">
            <a:extLst>
              <a:ext uri="{FF2B5EF4-FFF2-40B4-BE49-F238E27FC236}">
                <a16:creationId xmlns:a16="http://schemas.microsoft.com/office/drawing/2014/main" id="{FCDC62FA-4DA6-49F5-A38B-87B3D961A463}"/>
              </a:ext>
            </a:extLst>
          </p:cNvPr>
          <p:cNvPicPr>
            <a:picLocks noChangeAspect="1"/>
          </p:cNvPicPr>
          <p:nvPr/>
        </p:nvPicPr>
        <p:blipFill rotWithShape="1">
          <a:blip r:embed="rId2">
            <a:extLst>
              <a:ext uri="{28A0092B-C50C-407E-A947-70E740481C1C}">
                <a14:useLocalDpi xmlns:a14="http://schemas.microsoft.com/office/drawing/2010/main" val="0"/>
              </a:ext>
            </a:extLst>
          </a:blip>
          <a:srcRect t="8549" r="-3" b="-3"/>
          <a:stretch/>
        </p:blipFill>
        <p:spPr>
          <a:xfrm>
            <a:off x="3778897" y="758952"/>
            <a:ext cx="7772401" cy="5330952"/>
          </a:xfrm>
          <a:prstGeom prst="rect">
            <a:avLst/>
          </a:prstGeom>
        </p:spPr>
      </p:pic>
      <p:sp>
        <p:nvSpPr>
          <p:cNvPr id="4" name="Slide Number Placeholder 3">
            <a:extLst>
              <a:ext uri="{FF2B5EF4-FFF2-40B4-BE49-F238E27FC236}">
                <a16:creationId xmlns:a16="http://schemas.microsoft.com/office/drawing/2014/main" id="{F5A1FF13-1EA4-40C0-98C1-EF6F6E4BFB77}"/>
              </a:ext>
            </a:extLst>
          </p:cNvPr>
          <p:cNvSpPr>
            <a:spLocks noGrp="1"/>
          </p:cNvSpPr>
          <p:nvPr>
            <p:ph type="sldNum" sz="quarter" idx="12"/>
          </p:nvPr>
        </p:nvSpPr>
        <p:spPr/>
        <p:txBody>
          <a:bodyPr/>
          <a:lstStyle/>
          <a:p>
            <a:fld id="{0FBD8FBB-5194-4CDF-A1AC-FF2A7D4344FA}" type="slidenum">
              <a:rPr lang="nl-NL" smtClean="0"/>
              <a:t>13</a:t>
            </a:fld>
            <a:endParaRPr lang="nl-NL"/>
          </a:p>
        </p:txBody>
      </p:sp>
      <p:pic>
        <p:nvPicPr>
          <p:cNvPr id="5" name="Picture 4">
            <a:extLst>
              <a:ext uri="{FF2B5EF4-FFF2-40B4-BE49-F238E27FC236}">
                <a16:creationId xmlns:a16="http://schemas.microsoft.com/office/drawing/2014/main" id="{9963231E-DE59-44CE-A4CD-9FA8FB939A39}"/>
              </a:ext>
            </a:extLst>
          </p:cNvPr>
          <p:cNvPicPr>
            <a:picLocks noChangeAspect="1"/>
          </p:cNvPicPr>
          <p:nvPr/>
        </p:nvPicPr>
        <p:blipFill>
          <a:blip r:embed="rId3"/>
          <a:stretch>
            <a:fillRect/>
          </a:stretch>
        </p:blipFill>
        <p:spPr>
          <a:xfrm>
            <a:off x="3663217" y="0"/>
            <a:ext cx="1828800" cy="885825"/>
          </a:xfrm>
          <a:prstGeom prst="rect">
            <a:avLst/>
          </a:prstGeom>
        </p:spPr>
      </p:pic>
    </p:spTree>
    <p:extLst>
      <p:ext uri="{BB962C8B-B14F-4D97-AF65-F5344CB8AC3E}">
        <p14:creationId xmlns:p14="http://schemas.microsoft.com/office/powerpoint/2010/main" val="15870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1CE11E-8CE6-4CD0-8EA9-FCFC73F3F4C4}"/>
              </a:ext>
            </a:extLst>
          </p:cNvPr>
          <p:cNvSpPr>
            <a:spLocks noGrp="1"/>
          </p:cNvSpPr>
          <p:nvPr>
            <p:ph type="title"/>
          </p:nvPr>
        </p:nvSpPr>
        <p:spPr>
          <a:xfrm>
            <a:off x="990568" y="5030310"/>
            <a:ext cx="10210862" cy="1065690"/>
          </a:xfrm>
        </p:spPr>
        <p:txBody>
          <a:bodyPr vert="horz" lIns="91440" tIns="45720" rIns="91440" bIns="45720" rtlCol="0" anchor="b">
            <a:normAutofit/>
          </a:bodyPr>
          <a:lstStyle/>
          <a:p>
            <a:r>
              <a:rPr lang="en-US" sz="5900" spc="-100" dirty="0" err="1"/>
              <a:t>Dit</a:t>
            </a:r>
            <a:r>
              <a:rPr lang="en-US" sz="5900" spc="-100" dirty="0"/>
              <a:t> was </a:t>
            </a:r>
            <a:r>
              <a:rPr lang="en-US" sz="5900" spc="-100" dirty="0" err="1"/>
              <a:t>een</a:t>
            </a:r>
            <a:r>
              <a:rPr lang="en-US" sz="5900" spc="-100" dirty="0"/>
              <a:t> random walk</a:t>
            </a:r>
          </a:p>
        </p:txBody>
      </p:sp>
      <p:pic>
        <p:nvPicPr>
          <p:cNvPr id="5" name="Content Placeholder 4" descr="A close up of a map&#10;&#10;Description automatically generated">
            <a:extLst>
              <a:ext uri="{FF2B5EF4-FFF2-40B4-BE49-F238E27FC236}">
                <a16:creationId xmlns:a16="http://schemas.microsoft.com/office/drawing/2014/main" id="{FA7FA5C5-8ACF-4730-BB6F-AAE098818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663713" cy="6648451"/>
          </a:xfrm>
          <a:prstGeom prst="rect">
            <a:avLst/>
          </a:prstGeom>
        </p:spPr>
      </p:pic>
      <p:sp>
        <p:nvSpPr>
          <p:cNvPr id="3" name="Slide Number Placeholder 2">
            <a:extLst>
              <a:ext uri="{FF2B5EF4-FFF2-40B4-BE49-F238E27FC236}">
                <a16:creationId xmlns:a16="http://schemas.microsoft.com/office/drawing/2014/main" id="{3AEA6EE3-5A17-427D-91CC-14D89A2BA4ED}"/>
              </a:ext>
            </a:extLst>
          </p:cNvPr>
          <p:cNvSpPr>
            <a:spLocks noGrp="1"/>
          </p:cNvSpPr>
          <p:nvPr>
            <p:ph type="sldNum" sz="quarter" idx="12"/>
          </p:nvPr>
        </p:nvSpPr>
        <p:spPr/>
        <p:txBody>
          <a:bodyPr/>
          <a:lstStyle/>
          <a:p>
            <a:fld id="{0FBD8FBB-5194-4CDF-A1AC-FF2A7D4344FA}" type="slidenum">
              <a:rPr lang="nl-NL" smtClean="0"/>
              <a:t>14</a:t>
            </a:fld>
            <a:endParaRPr lang="nl-NL"/>
          </a:p>
        </p:txBody>
      </p:sp>
    </p:spTree>
    <p:extLst>
      <p:ext uri="{BB962C8B-B14F-4D97-AF65-F5344CB8AC3E}">
        <p14:creationId xmlns:p14="http://schemas.microsoft.com/office/powerpoint/2010/main" val="246683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3DCA-3C1F-40BA-B89F-0A1703C8331A}"/>
              </a:ext>
            </a:extLst>
          </p:cNvPr>
          <p:cNvSpPr>
            <a:spLocks noGrp="1"/>
          </p:cNvSpPr>
          <p:nvPr>
            <p:ph type="title"/>
          </p:nvPr>
        </p:nvSpPr>
        <p:spPr>
          <a:xfrm>
            <a:off x="252919" y="1123837"/>
            <a:ext cx="2947482" cy="1283461"/>
          </a:xfrm>
        </p:spPr>
        <p:txBody>
          <a:bodyPr anchor="b">
            <a:normAutofit/>
          </a:bodyPr>
          <a:lstStyle/>
          <a:p>
            <a:r>
              <a:rPr lang="en-GB" sz="2400"/>
              <a:t>Stap B: constraint optimisation problem</a:t>
            </a:r>
            <a:endParaRPr lang="en-US" sz="2400"/>
          </a:p>
        </p:txBody>
      </p:sp>
      <p:sp>
        <p:nvSpPr>
          <p:cNvPr id="10" name="Content Placeholder 9">
            <a:extLst>
              <a:ext uri="{FF2B5EF4-FFF2-40B4-BE49-F238E27FC236}">
                <a16:creationId xmlns:a16="http://schemas.microsoft.com/office/drawing/2014/main" id="{A1182205-5AC4-4541-9072-66CDB79EF37C}"/>
              </a:ext>
            </a:extLst>
          </p:cNvPr>
          <p:cNvSpPr>
            <a:spLocks noGrp="1"/>
          </p:cNvSpPr>
          <p:nvPr>
            <p:ph idx="1"/>
          </p:nvPr>
        </p:nvSpPr>
        <p:spPr>
          <a:xfrm>
            <a:off x="252920" y="2407298"/>
            <a:ext cx="2947482" cy="3498980"/>
          </a:xfrm>
        </p:spPr>
        <p:txBody>
          <a:bodyPr anchor="t">
            <a:normAutofit/>
          </a:bodyPr>
          <a:lstStyle/>
          <a:p>
            <a:r>
              <a:rPr lang="nl-NL" sz="1600" u="sng" dirty="0">
                <a:solidFill>
                  <a:schemeClr val="bg1"/>
                </a:solidFill>
              </a:rPr>
              <a:t>Kosten minderen</a:t>
            </a:r>
          </a:p>
          <a:p>
            <a:r>
              <a:rPr lang="nl-NL" sz="1600" dirty="0">
                <a:solidFill>
                  <a:schemeClr val="bg1"/>
                </a:solidFill>
              </a:rPr>
              <a:t>Sorteer de huizen zodat de afstanden een batterij tot een huis van klein naar groot staan</a:t>
            </a:r>
          </a:p>
          <a:p>
            <a:r>
              <a:rPr lang="nl-NL" sz="1600" dirty="0">
                <a:solidFill>
                  <a:schemeClr val="bg1"/>
                </a:solidFill>
              </a:rPr>
              <a:t>Verbind elk huis aan de dichtstbijzijnde batterij. Als de cap bereikt is, verbind de volgende dichtstbijzijnde </a:t>
            </a:r>
          </a:p>
          <a:p>
            <a:endParaRPr lang="nl-NL" sz="1600" dirty="0">
              <a:solidFill>
                <a:schemeClr val="bg1"/>
              </a:solidFill>
            </a:endParaRPr>
          </a:p>
          <a:p>
            <a:r>
              <a:rPr lang="nl-NL" sz="1600" dirty="0">
                <a:solidFill>
                  <a:schemeClr val="bg1"/>
                </a:solidFill>
              </a:rPr>
              <a:t>Variabele kosten: 59551</a:t>
            </a:r>
          </a:p>
          <a:p>
            <a:endParaRPr lang="nl-NL" sz="1600" dirty="0">
              <a:solidFill>
                <a:schemeClr val="bg1"/>
              </a:solidFill>
            </a:endParaRPr>
          </a:p>
        </p:txBody>
      </p:sp>
      <p:pic>
        <p:nvPicPr>
          <p:cNvPr id="4" name="Picture 3" descr="A picture containing sky, indoor&#10;&#10;Description automatically generated">
            <a:extLst>
              <a:ext uri="{FF2B5EF4-FFF2-40B4-BE49-F238E27FC236}">
                <a16:creationId xmlns:a16="http://schemas.microsoft.com/office/drawing/2014/main" id="{4F9E1254-7C75-435B-B27A-DA0B49DADE23}"/>
              </a:ext>
            </a:extLst>
          </p:cNvPr>
          <p:cNvPicPr>
            <a:picLocks noChangeAspect="1"/>
          </p:cNvPicPr>
          <p:nvPr/>
        </p:nvPicPr>
        <p:blipFill rotWithShape="1">
          <a:blip r:embed="rId2">
            <a:extLst>
              <a:ext uri="{28A0092B-C50C-407E-A947-70E740481C1C}">
                <a14:useLocalDpi xmlns:a14="http://schemas.microsoft.com/office/drawing/2010/main" val="0"/>
              </a:ext>
            </a:extLst>
          </a:blip>
          <a:srcRect t="8549" r="-3" b="-3"/>
          <a:stretch/>
        </p:blipFill>
        <p:spPr>
          <a:xfrm>
            <a:off x="3778897" y="758952"/>
            <a:ext cx="7772401" cy="5330952"/>
          </a:xfrm>
          <a:prstGeom prst="rect">
            <a:avLst/>
          </a:prstGeom>
        </p:spPr>
      </p:pic>
      <p:sp>
        <p:nvSpPr>
          <p:cNvPr id="3" name="Slide Number Placeholder 2">
            <a:extLst>
              <a:ext uri="{FF2B5EF4-FFF2-40B4-BE49-F238E27FC236}">
                <a16:creationId xmlns:a16="http://schemas.microsoft.com/office/drawing/2014/main" id="{38C2DE53-5926-46FC-BB14-3605039CD25B}"/>
              </a:ext>
            </a:extLst>
          </p:cNvPr>
          <p:cNvSpPr>
            <a:spLocks noGrp="1"/>
          </p:cNvSpPr>
          <p:nvPr>
            <p:ph type="sldNum" sz="quarter" idx="12"/>
          </p:nvPr>
        </p:nvSpPr>
        <p:spPr/>
        <p:txBody>
          <a:bodyPr/>
          <a:lstStyle/>
          <a:p>
            <a:fld id="{0FBD8FBB-5194-4CDF-A1AC-FF2A7D4344FA}" type="slidenum">
              <a:rPr lang="nl-NL" smtClean="0"/>
              <a:t>15</a:t>
            </a:fld>
            <a:endParaRPr lang="nl-NL"/>
          </a:p>
        </p:txBody>
      </p:sp>
      <p:pic>
        <p:nvPicPr>
          <p:cNvPr id="5" name="Picture 4">
            <a:extLst>
              <a:ext uri="{FF2B5EF4-FFF2-40B4-BE49-F238E27FC236}">
                <a16:creationId xmlns:a16="http://schemas.microsoft.com/office/drawing/2014/main" id="{6D445C3A-11EF-43A5-BCAD-34DD7BC524D2}"/>
              </a:ext>
            </a:extLst>
          </p:cNvPr>
          <p:cNvPicPr>
            <a:picLocks noChangeAspect="1"/>
          </p:cNvPicPr>
          <p:nvPr/>
        </p:nvPicPr>
        <p:blipFill>
          <a:blip r:embed="rId3"/>
          <a:stretch>
            <a:fillRect/>
          </a:stretch>
        </p:blipFill>
        <p:spPr>
          <a:xfrm>
            <a:off x="3571875" y="0"/>
            <a:ext cx="1828800" cy="885825"/>
          </a:xfrm>
          <a:prstGeom prst="rect">
            <a:avLst/>
          </a:prstGeom>
        </p:spPr>
      </p:pic>
    </p:spTree>
    <p:extLst>
      <p:ext uri="{BB962C8B-B14F-4D97-AF65-F5344CB8AC3E}">
        <p14:creationId xmlns:p14="http://schemas.microsoft.com/office/powerpoint/2010/main" val="106572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AC2D-4345-42C6-96EE-C461272F5B6F}"/>
              </a:ext>
            </a:extLst>
          </p:cNvPr>
          <p:cNvSpPr>
            <a:spLocks noGrp="1"/>
          </p:cNvSpPr>
          <p:nvPr>
            <p:ph type="title"/>
          </p:nvPr>
        </p:nvSpPr>
        <p:spPr/>
        <p:txBody>
          <a:bodyPr/>
          <a:lstStyle/>
          <a:p>
            <a:r>
              <a:rPr lang="nl-NL" dirty="0"/>
              <a:t>Verder optimaliseren!</a:t>
            </a:r>
          </a:p>
        </p:txBody>
      </p:sp>
      <p:sp>
        <p:nvSpPr>
          <p:cNvPr id="3" name="Content Placeholder 2">
            <a:extLst>
              <a:ext uri="{FF2B5EF4-FFF2-40B4-BE49-F238E27FC236}">
                <a16:creationId xmlns:a16="http://schemas.microsoft.com/office/drawing/2014/main" id="{DBA18506-8046-4F21-94E3-9F4E3D15D472}"/>
              </a:ext>
            </a:extLst>
          </p:cNvPr>
          <p:cNvSpPr>
            <a:spLocks noGrp="1"/>
          </p:cNvSpPr>
          <p:nvPr>
            <p:ph idx="1"/>
          </p:nvPr>
        </p:nvSpPr>
        <p:spPr/>
        <p:txBody>
          <a:bodyPr/>
          <a:lstStyle/>
          <a:p>
            <a:r>
              <a:rPr lang="nl-NL" dirty="0" err="1"/>
              <a:t>Greedy</a:t>
            </a:r>
            <a:r>
              <a:rPr lang="nl-NL" dirty="0"/>
              <a:t> algoritmes</a:t>
            </a:r>
          </a:p>
          <a:p>
            <a:pPr lvl="1"/>
            <a:r>
              <a:rPr lang="nl-NL" dirty="0" err="1"/>
              <a:t>Proximity</a:t>
            </a:r>
            <a:r>
              <a:rPr lang="nl-NL" dirty="0"/>
              <a:t> first: verbind elk huis aan de dichtstbijzijnde batterij, zolang de capaciteit voldoende is</a:t>
            </a:r>
          </a:p>
          <a:p>
            <a:pPr lvl="1"/>
            <a:r>
              <a:rPr lang="nl-NL" dirty="0"/>
              <a:t>Priority first: sorteer voor elk huis de afstand tot de batterijen van klein naar groot, en vergelijk de afstand van de eerste en de tweede batterij. De huizen waarbij deze het grootst is worden zo als eerste gekoppeld om zeer lange kabels te vermijden</a:t>
            </a:r>
          </a:p>
          <a:p>
            <a:r>
              <a:rPr lang="nl-NL" dirty="0"/>
              <a:t>(Random) </a:t>
            </a:r>
            <a:r>
              <a:rPr lang="nl-NL" dirty="0" err="1"/>
              <a:t>Hillclimber</a:t>
            </a:r>
            <a:r>
              <a:rPr lang="nl-NL" dirty="0"/>
              <a:t> algoritme</a:t>
            </a:r>
          </a:p>
          <a:p>
            <a:pPr lvl="1"/>
            <a:r>
              <a:rPr lang="nl-NL" dirty="0"/>
              <a:t>Met een beginsituatie</a:t>
            </a:r>
          </a:p>
          <a:p>
            <a:pPr lvl="1"/>
            <a:r>
              <a:rPr lang="nl-NL" dirty="0"/>
              <a:t>Kies twee random huizen</a:t>
            </a:r>
          </a:p>
          <a:p>
            <a:pPr lvl="2"/>
            <a:r>
              <a:rPr lang="nl-NL" dirty="0"/>
              <a:t>Als het ruilen van batterijen goedkoper is: wissel ze</a:t>
            </a:r>
          </a:p>
          <a:p>
            <a:pPr lvl="1"/>
            <a:r>
              <a:rPr lang="nl-NL" dirty="0"/>
              <a:t>Doe dit zolang er 150 * 149 = 22350 keer niet gewisseld is</a:t>
            </a:r>
          </a:p>
          <a:p>
            <a:r>
              <a:rPr lang="nl-NL" dirty="0" err="1"/>
              <a:t>Capacity</a:t>
            </a:r>
            <a:r>
              <a:rPr lang="nl-NL" dirty="0"/>
              <a:t> fixer</a:t>
            </a:r>
          </a:p>
          <a:p>
            <a:pPr lvl="1"/>
            <a:r>
              <a:rPr lang="nl-NL" dirty="0"/>
              <a:t>Als er een huis overblijft die op geen enkele batterij past, wissel dan huizen totdat er ruimte overblijft</a:t>
            </a:r>
          </a:p>
        </p:txBody>
      </p:sp>
      <p:sp>
        <p:nvSpPr>
          <p:cNvPr id="4" name="Slide Number Placeholder 3">
            <a:extLst>
              <a:ext uri="{FF2B5EF4-FFF2-40B4-BE49-F238E27FC236}">
                <a16:creationId xmlns:a16="http://schemas.microsoft.com/office/drawing/2014/main" id="{4FD79088-839A-481A-BDA9-8FD67DA0FC46}"/>
              </a:ext>
            </a:extLst>
          </p:cNvPr>
          <p:cNvSpPr>
            <a:spLocks noGrp="1"/>
          </p:cNvSpPr>
          <p:nvPr>
            <p:ph type="sldNum" sz="quarter" idx="12"/>
          </p:nvPr>
        </p:nvSpPr>
        <p:spPr/>
        <p:txBody>
          <a:bodyPr/>
          <a:lstStyle/>
          <a:p>
            <a:fld id="{0FBD8FBB-5194-4CDF-A1AC-FF2A7D4344FA}" type="slidenum">
              <a:rPr lang="nl-NL" smtClean="0"/>
              <a:t>16</a:t>
            </a:fld>
            <a:endParaRPr lang="nl-NL"/>
          </a:p>
        </p:txBody>
      </p:sp>
    </p:spTree>
    <p:extLst>
      <p:ext uri="{BB962C8B-B14F-4D97-AF65-F5344CB8AC3E}">
        <p14:creationId xmlns:p14="http://schemas.microsoft.com/office/powerpoint/2010/main" val="120072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ky, indoor, filled&#10;&#10;Description automatically generated">
            <a:extLst>
              <a:ext uri="{FF2B5EF4-FFF2-40B4-BE49-F238E27FC236}">
                <a16:creationId xmlns:a16="http://schemas.microsoft.com/office/drawing/2014/main" id="{EA666FA1-A996-4569-9E04-075F825B95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66"/>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6BF41FD3-6C49-4FD8-837F-A29A8AC8F93F}"/>
              </a:ext>
            </a:extLst>
          </p:cNvPr>
          <p:cNvSpPr>
            <a:spLocks noGrp="1"/>
          </p:cNvSpPr>
          <p:nvPr>
            <p:ph type="sldNum" sz="quarter" idx="12"/>
          </p:nvPr>
        </p:nvSpPr>
        <p:spPr/>
        <p:txBody>
          <a:bodyPr/>
          <a:lstStyle/>
          <a:p>
            <a:fld id="{0FBD8FBB-5194-4CDF-A1AC-FF2A7D4344FA}" type="slidenum">
              <a:rPr lang="nl-NL" smtClean="0"/>
              <a:t>17</a:t>
            </a:fld>
            <a:endParaRPr lang="nl-NL"/>
          </a:p>
        </p:txBody>
      </p:sp>
      <p:sp>
        <p:nvSpPr>
          <p:cNvPr id="3" name="TextBox 2">
            <a:extLst>
              <a:ext uri="{FF2B5EF4-FFF2-40B4-BE49-F238E27FC236}">
                <a16:creationId xmlns:a16="http://schemas.microsoft.com/office/drawing/2014/main" id="{B9FB12A5-E53D-49AC-B0B8-313A6723A665}"/>
              </a:ext>
            </a:extLst>
          </p:cNvPr>
          <p:cNvSpPr txBox="1"/>
          <p:nvPr/>
        </p:nvSpPr>
        <p:spPr>
          <a:xfrm>
            <a:off x="164123" y="242277"/>
            <a:ext cx="1244251" cy="646331"/>
          </a:xfrm>
          <a:prstGeom prst="rect">
            <a:avLst/>
          </a:prstGeom>
          <a:noFill/>
        </p:spPr>
        <p:txBody>
          <a:bodyPr wrap="none" rtlCol="0">
            <a:spAutoFit/>
          </a:bodyPr>
          <a:lstStyle/>
          <a:p>
            <a:r>
              <a:rPr lang="nl-NL" dirty="0"/>
              <a:t>X = Battery</a:t>
            </a:r>
          </a:p>
          <a:p>
            <a:r>
              <a:rPr lang="nl-NL" dirty="0"/>
              <a:t>    = House</a:t>
            </a:r>
          </a:p>
        </p:txBody>
      </p:sp>
      <p:pic>
        <p:nvPicPr>
          <p:cNvPr id="1028" name="Picture 4" descr="Afbeeldingsresultaat voor pentagon icon">
            <a:extLst>
              <a:ext uri="{FF2B5EF4-FFF2-40B4-BE49-F238E27FC236}">
                <a16:creationId xmlns:a16="http://schemas.microsoft.com/office/drawing/2014/main" id="{82EA3ABC-1A41-4270-8F88-490FC7F87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89" y="632018"/>
            <a:ext cx="187132" cy="18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4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7DDE-3A96-4202-A741-334755AE8A1F}"/>
              </a:ext>
            </a:extLst>
          </p:cNvPr>
          <p:cNvSpPr>
            <a:spLocks noGrp="1"/>
          </p:cNvSpPr>
          <p:nvPr>
            <p:ph type="title"/>
          </p:nvPr>
        </p:nvSpPr>
        <p:spPr/>
        <p:txBody>
          <a:bodyPr/>
          <a:lstStyle/>
          <a:p>
            <a:endParaRPr lang="nl-NL"/>
          </a:p>
        </p:txBody>
      </p:sp>
      <p:pic>
        <p:nvPicPr>
          <p:cNvPr id="5" name="Content Placeholder 4" descr="A screenshot of a cell phone&#10;&#10;Description automatically generated">
            <a:extLst>
              <a:ext uri="{FF2B5EF4-FFF2-40B4-BE49-F238E27FC236}">
                <a16:creationId xmlns:a16="http://schemas.microsoft.com/office/drawing/2014/main" id="{97DE1C89-9105-4235-B69E-A3EEB843D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21" y="33337"/>
            <a:ext cx="12926242" cy="6791325"/>
          </a:xfrm>
        </p:spPr>
      </p:pic>
      <p:sp>
        <p:nvSpPr>
          <p:cNvPr id="3" name="Slide Number Placeholder 2">
            <a:extLst>
              <a:ext uri="{FF2B5EF4-FFF2-40B4-BE49-F238E27FC236}">
                <a16:creationId xmlns:a16="http://schemas.microsoft.com/office/drawing/2014/main" id="{0118669D-CE8D-4F7B-B416-47EA520DF12E}"/>
              </a:ext>
            </a:extLst>
          </p:cNvPr>
          <p:cNvSpPr>
            <a:spLocks noGrp="1"/>
          </p:cNvSpPr>
          <p:nvPr>
            <p:ph type="sldNum" sz="quarter" idx="12"/>
          </p:nvPr>
        </p:nvSpPr>
        <p:spPr/>
        <p:txBody>
          <a:bodyPr/>
          <a:lstStyle/>
          <a:p>
            <a:fld id="{0FBD8FBB-5194-4CDF-A1AC-FF2A7D4344FA}" type="slidenum">
              <a:rPr lang="nl-NL" smtClean="0"/>
              <a:t>18</a:t>
            </a:fld>
            <a:endParaRPr lang="nl-NL"/>
          </a:p>
        </p:txBody>
      </p:sp>
    </p:spTree>
    <p:extLst>
      <p:ext uri="{BB962C8B-B14F-4D97-AF65-F5344CB8AC3E}">
        <p14:creationId xmlns:p14="http://schemas.microsoft.com/office/powerpoint/2010/main" val="15188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F686019-9AAB-434E-9589-AEFEFCE45F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67"/>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21E8E846-7613-4156-A954-13BFD88FD849}"/>
              </a:ext>
            </a:extLst>
          </p:cNvPr>
          <p:cNvSpPr>
            <a:spLocks noGrp="1"/>
          </p:cNvSpPr>
          <p:nvPr>
            <p:ph type="sldNum" sz="quarter" idx="12"/>
          </p:nvPr>
        </p:nvSpPr>
        <p:spPr/>
        <p:txBody>
          <a:bodyPr/>
          <a:lstStyle/>
          <a:p>
            <a:fld id="{0FBD8FBB-5194-4CDF-A1AC-FF2A7D4344FA}" type="slidenum">
              <a:rPr lang="nl-NL" smtClean="0"/>
              <a:t>19</a:t>
            </a:fld>
            <a:endParaRPr lang="nl-NL"/>
          </a:p>
        </p:txBody>
      </p:sp>
    </p:spTree>
    <p:extLst>
      <p:ext uri="{BB962C8B-B14F-4D97-AF65-F5344CB8AC3E}">
        <p14:creationId xmlns:p14="http://schemas.microsoft.com/office/powerpoint/2010/main" val="163048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olar cell, outdoor object, outdoor, court&#10;&#10;Description automatically generated">
            <a:extLst>
              <a:ext uri="{FF2B5EF4-FFF2-40B4-BE49-F238E27FC236}">
                <a16:creationId xmlns:a16="http://schemas.microsoft.com/office/drawing/2014/main" id="{B7A2A63F-199D-48EC-A8CF-0A3EB5F1F60E}"/>
              </a:ext>
            </a:extLst>
          </p:cNvPr>
          <p:cNvPicPr>
            <a:picLocks noChangeAspect="1"/>
          </p:cNvPicPr>
          <p:nvPr/>
        </p:nvPicPr>
        <p:blipFill rotWithShape="1">
          <a:blip r:embed="rId2">
            <a:extLst>
              <a:ext uri="{28A0092B-C50C-407E-A947-70E740481C1C}">
                <a14:useLocalDpi xmlns:a14="http://schemas.microsoft.com/office/drawing/2010/main" val="0"/>
              </a:ext>
            </a:extLst>
          </a:blip>
          <a:srcRect l="25"/>
          <a:stretch/>
        </p:blipFill>
        <p:spPr>
          <a:xfrm>
            <a:off x="20" y="1"/>
            <a:ext cx="12188932" cy="6858000"/>
          </a:xfrm>
          <a:prstGeom prst="rect">
            <a:avLst/>
          </a:prstGeom>
        </p:spPr>
      </p:pic>
      <p:sp>
        <p:nvSpPr>
          <p:cNvPr id="13" name="Rectangle 12">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832F80-21D6-48FF-8415-4A25F9A42224}"/>
              </a:ext>
            </a:extLst>
          </p:cNvPr>
          <p:cNvSpPr>
            <a:spLocks noGrp="1"/>
          </p:cNvSpPr>
          <p:nvPr>
            <p:ph type="title"/>
          </p:nvPr>
        </p:nvSpPr>
        <p:spPr>
          <a:xfrm>
            <a:off x="252919" y="1123837"/>
            <a:ext cx="2947482" cy="4601183"/>
          </a:xfrm>
        </p:spPr>
        <p:txBody>
          <a:bodyPr>
            <a:normAutofit/>
          </a:bodyPr>
          <a:lstStyle/>
          <a:p>
            <a:r>
              <a:rPr lang="en-GB" dirty="0"/>
              <a:t>Case</a:t>
            </a:r>
            <a:endParaRPr lang="en-US" dirty="0"/>
          </a:p>
        </p:txBody>
      </p:sp>
      <p:sp>
        <p:nvSpPr>
          <p:cNvPr id="15" name="Rectangle 14">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1E237C2-4AF2-4B05-BBC8-FF8C0D376DB8}"/>
              </a:ext>
            </a:extLst>
          </p:cNvPr>
          <p:cNvSpPr>
            <a:spLocks noGrp="1"/>
          </p:cNvSpPr>
          <p:nvPr>
            <p:ph idx="1"/>
          </p:nvPr>
        </p:nvSpPr>
        <p:spPr>
          <a:xfrm>
            <a:off x="3972128" y="971055"/>
            <a:ext cx="7315200" cy="4901938"/>
          </a:xfrm>
        </p:spPr>
        <p:txBody>
          <a:bodyPr>
            <a:normAutofit/>
          </a:bodyPr>
          <a:lstStyle/>
          <a:p>
            <a:r>
              <a:rPr lang="nl-NL" dirty="0"/>
              <a:t>150 huizen</a:t>
            </a:r>
          </a:p>
          <a:p>
            <a:r>
              <a:rPr lang="nl-NL" dirty="0"/>
              <a:t>5 batterijen</a:t>
            </a:r>
          </a:p>
          <a:p>
            <a:r>
              <a:rPr lang="nl-NL" dirty="0"/>
              <a:t>Elk huis heeft zonnepanelen, en dus een energie output</a:t>
            </a:r>
          </a:p>
          <a:p>
            <a:r>
              <a:rPr lang="nl-NL" dirty="0"/>
              <a:t>Deze output moet opgeslagen worden in de batterijen</a:t>
            </a:r>
          </a:p>
          <a:p>
            <a:r>
              <a:rPr lang="nl-NL" dirty="0"/>
              <a:t>Batterijen hebben een opslagcapaciteit die niet overschreden mag worden</a:t>
            </a:r>
          </a:p>
          <a:p>
            <a:r>
              <a:rPr lang="nl-NL" dirty="0"/>
              <a:t>Verbind elk huis aan een batterij</a:t>
            </a:r>
          </a:p>
        </p:txBody>
      </p:sp>
      <p:sp>
        <p:nvSpPr>
          <p:cNvPr id="17" name="Rectangle 16">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5758FD30-74DA-40CD-938E-6902FEE09C2F}"/>
              </a:ext>
            </a:extLst>
          </p:cNvPr>
          <p:cNvSpPr>
            <a:spLocks noGrp="1"/>
          </p:cNvSpPr>
          <p:nvPr>
            <p:ph type="sldNum" sz="quarter" idx="12"/>
          </p:nvPr>
        </p:nvSpPr>
        <p:spPr/>
        <p:txBody>
          <a:bodyPr/>
          <a:lstStyle/>
          <a:p>
            <a:fld id="{0FBD8FBB-5194-4CDF-A1AC-FF2A7D4344FA}" type="slidenum">
              <a:rPr lang="nl-NL" smtClean="0"/>
              <a:t>2</a:t>
            </a:fld>
            <a:endParaRPr lang="nl-NL"/>
          </a:p>
        </p:txBody>
      </p:sp>
    </p:spTree>
    <p:extLst>
      <p:ext uri="{BB962C8B-B14F-4D97-AF65-F5344CB8AC3E}">
        <p14:creationId xmlns:p14="http://schemas.microsoft.com/office/powerpoint/2010/main" val="54937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5EFD-86E4-41A5-921D-B0A8015E2A66}"/>
              </a:ext>
            </a:extLst>
          </p:cNvPr>
          <p:cNvSpPr>
            <a:spLocks noGrp="1"/>
          </p:cNvSpPr>
          <p:nvPr>
            <p:ph type="title"/>
          </p:nvPr>
        </p:nvSpPr>
        <p:spPr/>
        <p:txBody>
          <a:bodyPr/>
          <a:lstStyle/>
          <a:p>
            <a:r>
              <a:rPr lang="nl-NL" dirty="0"/>
              <a:t>Verder optimaliseren!</a:t>
            </a:r>
          </a:p>
        </p:txBody>
      </p:sp>
      <p:sp>
        <p:nvSpPr>
          <p:cNvPr id="3" name="Content Placeholder 2">
            <a:extLst>
              <a:ext uri="{FF2B5EF4-FFF2-40B4-BE49-F238E27FC236}">
                <a16:creationId xmlns:a16="http://schemas.microsoft.com/office/drawing/2014/main" id="{83FAB263-5AD9-4754-9298-F0259FBBD2FD}"/>
              </a:ext>
            </a:extLst>
          </p:cNvPr>
          <p:cNvSpPr>
            <a:spLocks noGrp="1"/>
          </p:cNvSpPr>
          <p:nvPr>
            <p:ph idx="1"/>
          </p:nvPr>
        </p:nvSpPr>
        <p:spPr/>
        <p:txBody>
          <a:bodyPr/>
          <a:lstStyle/>
          <a:p>
            <a:r>
              <a:rPr lang="nl-NL" dirty="0" err="1"/>
              <a:t>Simulated</a:t>
            </a:r>
            <a:r>
              <a:rPr lang="nl-NL" dirty="0"/>
              <a:t> </a:t>
            </a:r>
            <a:r>
              <a:rPr lang="nl-NL" dirty="0" err="1"/>
              <a:t>Annealing</a:t>
            </a:r>
            <a:endParaRPr lang="nl-NL" dirty="0"/>
          </a:p>
          <a:p>
            <a:pPr lvl="1"/>
            <a:r>
              <a:rPr lang="nl-NL" dirty="0"/>
              <a:t>Exponentieel koelschema: </a:t>
            </a:r>
            <a:r>
              <a:rPr lang="fr-FR" dirty="0"/>
              <a:t>T = T_O ^ (1-(</a:t>
            </a:r>
            <a:r>
              <a:rPr lang="fr-FR" dirty="0" err="1"/>
              <a:t>coolRate</a:t>
            </a:r>
            <a:r>
              <a:rPr lang="fr-FR" dirty="0"/>
              <a:t>))</a:t>
            </a:r>
          </a:p>
          <a:p>
            <a:pPr lvl="2"/>
            <a:r>
              <a:rPr lang="fr-FR" dirty="0" err="1"/>
              <a:t>Coolrate</a:t>
            </a:r>
            <a:r>
              <a:rPr lang="fr-FR" dirty="0"/>
              <a:t> = i / N</a:t>
            </a:r>
            <a:endParaRPr lang="nl-NL" dirty="0"/>
          </a:p>
          <a:p>
            <a:pPr lvl="1"/>
            <a:r>
              <a:rPr lang="nl-NL" dirty="0"/>
              <a:t>Temperatuur = 80</a:t>
            </a:r>
          </a:p>
          <a:p>
            <a:pPr lvl="1"/>
            <a:r>
              <a:rPr lang="nl-NL" dirty="0"/>
              <a:t>Aantal iteraties N = 300</a:t>
            </a:r>
          </a:p>
          <a:p>
            <a:pPr lvl="1"/>
            <a:r>
              <a:rPr lang="nl-NL" dirty="0"/>
              <a:t>Aantal uitgevoerde swaps = i</a:t>
            </a:r>
          </a:p>
        </p:txBody>
      </p:sp>
      <p:sp>
        <p:nvSpPr>
          <p:cNvPr id="4" name="Slide Number Placeholder 3">
            <a:extLst>
              <a:ext uri="{FF2B5EF4-FFF2-40B4-BE49-F238E27FC236}">
                <a16:creationId xmlns:a16="http://schemas.microsoft.com/office/drawing/2014/main" id="{E531E068-71A3-475B-B22B-189293362AED}"/>
              </a:ext>
            </a:extLst>
          </p:cNvPr>
          <p:cNvSpPr>
            <a:spLocks noGrp="1"/>
          </p:cNvSpPr>
          <p:nvPr>
            <p:ph type="sldNum" sz="quarter" idx="12"/>
          </p:nvPr>
        </p:nvSpPr>
        <p:spPr/>
        <p:txBody>
          <a:bodyPr/>
          <a:lstStyle/>
          <a:p>
            <a:fld id="{0FBD8FBB-5194-4CDF-A1AC-FF2A7D4344FA}" type="slidenum">
              <a:rPr lang="nl-NL" smtClean="0"/>
              <a:t>20</a:t>
            </a:fld>
            <a:endParaRPr lang="nl-NL"/>
          </a:p>
        </p:txBody>
      </p:sp>
    </p:spTree>
    <p:extLst>
      <p:ext uri="{BB962C8B-B14F-4D97-AF65-F5344CB8AC3E}">
        <p14:creationId xmlns:p14="http://schemas.microsoft.com/office/powerpoint/2010/main" val="220691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9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605C42F0-8882-458D-B164-744BF671A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94" y="771434"/>
            <a:ext cx="10041813" cy="5271953"/>
          </a:xfrm>
          <a:prstGeom prst="rect">
            <a:avLst/>
          </a:prstGeom>
        </p:spPr>
      </p:pic>
      <p:sp>
        <p:nvSpPr>
          <p:cNvPr id="4" name="Slide Number Placeholder 3">
            <a:extLst>
              <a:ext uri="{FF2B5EF4-FFF2-40B4-BE49-F238E27FC236}">
                <a16:creationId xmlns:a16="http://schemas.microsoft.com/office/drawing/2014/main" id="{78A04EDC-A373-4402-98DE-2D6D3FB493A7}"/>
              </a:ext>
            </a:extLst>
          </p:cNvPr>
          <p:cNvSpPr>
            <a:spLocks noGrp="1"/>
          </p:cNvSpPr>
          <p:nvPr>
            <p:ph type="sldNum" sz="quarter" idx="12"/>
          </p:nvPr>
        </p:nvSpPr>
        <p:spPr>
          <a:xfrm>
            <a:off x="10634135" y="6356350"/>
            <a:ext cx="1530927" cy="365125"/>
          </a:xfrm>
        </p:spPr>
        <p:txBody>
          <a:bodyPr vert="horz" lIns="91440" tIns="45720" rIns="91440" bIns="45720" rtlCol="0" anchor="ctr">
            <a:normAutofit/>
          </a:bodyPr>
          <a:lstStyle/>
          <a:p>
            <a:pPr>
              <a:spcAft>
                <a:spcPts val="600"/>
              </a:spcAft>
            </a:pPr>
            <a:fld id="{0FBD8FBB-5194-4CDF-A1AC-FF2A7D4344FA}"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2902091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90"/>
            <a:ext cx="12192000" cy="6858000"/>
          </a:xfrm>
          <a:prstGeom prst="rect">
            <a:avLst/>
          </a:prstGeom>
          <a:solidFill>
            <a:srgbClr val="37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icture containing sky, indoor, filled&#10;&#10;Description automatically generated">
            <a:extLst>
              <a:ext uri="{FF2B5EF4-FFF2-40B4-BE49-F238E27FC236}">
                <a16:creationId xmlns:a16="http://schemas.microsoft.com/office/drawing/2014/main" id="{F20272E3-C83D-481C-97A4-1B52BF954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047" y="771434"/>
            <a:ext cx="10543906" cy="5271953"/>
          </a:xfrm>
          <a:prstGeom prst="rect">
            <a:avLst/>
          </a:prstGeom>
        </p:spPr>
      </p:pic>
      <p:sp>
        <p:nvSpPr>
          <p:cNvPr id="4" name="Slide Number Placeholder 3">
            <a:extLst>
              <a:ext uri="{FF2B5EF4-FFF2-40B4-BE49-F238E27FC236}">
                <a16:creationId xmlns:a16="http://schemas.microsoft.com/office/drawing/2014/main" id="{2EA2E4E7-229F-4AA2-A8C7-94672573380C}"/>
              </a:ext>
            </a:extLst>
          </p:cNvPr>
          <p:cNvSpPr>
            <a:spLocks noGrp="1"/>
          </p:cNvSpPr>
          <p:nvPr>
            <p:ph type="sldNum" sz="quarter" idx="12"/>
          </p:nvPr>
        </p:nvSpPr>
        <p:spPr>
          <a:xfrm>
            <a:off x="10634135" y="6356350"/>
            <a:ext cx="1530927" cy="365125"/>
          </a:xfrm>
        </p:spPr>
        <p:txBody>
          <a:bodyPr vert="horz" lIns="91440" tIns="45720" rIns="91440" bIns="45720" rtlCol="0" anchor="ctr">
            <a:normAutofit/>
          </a:bodyPr>
          <a:lstStyle/>
          <a:p>
            <a:pPr>
              <a:spcAft>
                <a:spcPts val="600"/>
              </a:spcAft>
            </a:pPr>
            <a:fld id="{0FBD8FBB-5194-4CDF-A1AC-FF2A7D4344FA}" type="slidenum">
              <a:rPr lang="en-US">
                <a:solidFill>
                  <a:srgbClr val="FFFFFF"/>
                </a:solidFill>
              </a:rPr>
              <a:pPr>
                <a:spcAft>
                  <a:spcPts val="600"/>
                </a:spcAft>
              </a:pPr>
              <a:t>22</a:t>
            </a:fld>
            <a:endParaRPr lang="en-US">
              <a:solidFill>
                <a:srgbClr val="FFFFFF"/>
              </a:solidFill>
            </a:endParaRPr>
          </a:p>
        </p:txBody>
      </p:sp>
      <p:pic>
        <p:nvPicPr>
          <p:cNvPr id="2" name="Picture 1">
            <a:extLst>
              <a:ext uri="{FF2B5EF4-FFF2-40B4-BE49-F238E27FC236}">
                <a16:creationId xmlns:a16="http://schemas.microsoft.com/office/drawing/2014/main" id="{E52C1875-3602-4634-B843-96319C621ACE}"/>
              </a:ext>
            </a:extLst>
          </p:cNvPr>
          <p:cNvPicPr>
            <a:picLocks noChangeAspect="1"/>
          </p:cNvPicPr>
          <p:nvPr/>
        </p:nvPicPr>
        <p:blipFill>
          <a:blip r:embed="rId3"/>
          <a:stretch>
            <a:fillRect/>
          </a:stretch>
        </p:blipFill>
        <p:spPr>
          <a:xfrm>
            <a:off x="477012" y="458470"/>
            <a:ext cx="1828800" cy="885825"/>
          </a:xfrm>
          <a:prstGeom prst="rect">
            <a:avLst/>
          </a:prstGeom>
        </p:spPr>
      </p:pic>
      <p:sp>
        <p:nvSpPr>
          <p:cNvPr id="3" name="TextBox 2">
            <a:extLst>
              <a:ext uri="{FF2B5EF4-FFF2-40B4-BE49-F238E27FC236}">
                <a16:creationId xmlns:a16="http://schemas.microsoft.com/office/drawing/2014/main" id="{822FA894-4FBC-4FE9-AA17-E4E1FFDE8B5C}"/>
              </a:ext>
            </a:extLst>
          </p:cNvPr>
          <p:cNvSpPr txBox="1"/>
          <p:nvPr/>
        </p:nvSpPr>
        <p:spPr>
          <a:xfrm>
            <a:off x="3755455" y="716716"/>
            <a:ext cx="4681090" cy="369332"/>
          </a:xfrm>
          <a:prstGeom prst="rect">
            <a:avLst/>
          </a:prstGeom>
          <a:noFill/>
        </p:spPr>
        <p:txBody>
          <a:bodyPr wrap="none" rtlCol="0">
            <a:spAutoFit/>
          </a:bodyPr>
          <a:lstStyle/>
          <a:p>
            <a:r>
              <a:rPr lang="nl-NL" dirty="0"/>
              <a:t>Ons beste resultaat van de </a:t>
            </a:r>
            <a:r>
              <a:rPr lang="nl-NL" dirty="0" err="1"/>
              <a:t>simulated</a:t>
            </a:r>
            <a:r>
              <a:rPr lang="nl-NL" dirty="0"/>
              <a:t> </a:t>
            </a:r>
            <a:r>
              <a:rPr lang="nl-NL" dirty="0" err="1"/>
              <a:t>annealing</a:t>
            </a:r>
            <a:endParaRPr lang="nl-NL" dirty="0"/>
          </a:p>
        </p:txBody>
      </p:sp>
    </p:spTree>
    <p:extLst>
      <p:ext uri="{BB962C8B-B14F-4D97-AF65-F5344CB8AC3E}">
        <p14:creationId xmlns:p14="http://schemas.microsoft.com/office/powerpoint/2010/main" val="282636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C049-6303-41CA-B5AE-3813F1E3233B}"/>
              </a:ext>
            </a:extLst>
          </p:cNvPr>
          <p:cNvSpPr>
            <a:spLocks noGrp="1"/>
          </p:cNvSpPr>
          <p:nvPr>
            <p:ph type="title"/>
          </p:nvPr>
        </p:nvSpPr>
        <p:spPr/>
        <p:txBody>
          <a:bodyPr>
            <a:normAutofit/>
          </a:bodyPr>
          <a:lstStyle/>
          <a:p>
            <a:r>
              <a:rPr lang="nl-NL" sz="2400" dirty="0"/>
              <a:t>Stap C: batterijen verplaatsen</a:t>
            </a:r>
          </a:p>
        </p:txBody>
      </p:sp>
      <p:sp>
        <p:nvSpPr>
          <p:cNvPr id="3" name="Content Placeholder 2">
            <a:extLst>
              <a:ext uri="{FF2B5EF4-FFF2-40B4-BE49-F238E27FC236}">
                <a16:creationId xmlns:a16="http://schemas.microsoft.com/office/drawing/2014/main" id="{6F55D9E6-29E0-48CB-A1F4-A67A8E372115}"/>
              </a:ext>
            </a:extLst>
          </p:cNvPr>
          <p:cNvSpPr>
            <a:spLocks noGrp="1"/>
          </p:cNvSpPr>
          <p:nvPr>
            <p:ph idx="1"/>
          </p:nvPr>
        </p:nvSpPr>
        <p:spPr>
          <a:xfrm>
            <a:off x="3869268" y="3429000"/>
            <a:ext cx="7315200" cy="2927350"/>
          </a:xfrm>
        </p:spPr>
        <p:txBody>
          <a:bodyPr>
            <a:normAutofit/>
          </a:bodyPr>
          <a:lstStyle/>
          <a:p>
            <a:r>
              <a:rPr lang="nl-NL" dirty="0"/>
              <a:t>K-Means algoritme</a:t>
            </a:r>
          </a:p>
          <a:p>
            <a:pPr lvl="1"/>
            <a:r>
              <a:rPr lang="nl-NL" dirty="0"/>
              <a:t>Voer een </a:t>
            </a:r>
            <a:r>
              <a:rPr lang="nl-NL" dirty="0" err="1"/>
              <a:t>greedy</a:t>
            </a:r>
            <a:r>
              <a:rPr lang="nl-NL" dirty="0"/>
              <a:t> algoritme uit: leg huizen aan dichtstbijzijnde batterijen</a:t>
            </a:r>
          </a:p>
          <a:p>
            <a:pPr lvl="1"/>
            <a:r>
              <a:rPr lang="nl-NL" dirty="0"/>
              <a:t>Verplaats de batterij naar de gemiddelde </a:t>
            </a:r>
            <a:r>
              <a:rPr lang="nl-NL" dirty="0" err="1"/>
              <a:t>x,y</a:t>
            </a:r>
            <a:r>
              <a:rPr lang="nl-NL" dirty="0"/>
              <a:t> waarde van de huizen</a:t>
            </a:r>
          </a:p>
          <a:p>
            <a:pPr lvl="1"/>
            <a:r>
              <a:rPr lang="nl-NL" dirty="0"/>
              <a:t>Herhaal totdat er geen veranderingen meer plaatsvinden</a:t>
            </a:r>
          </a:p>
          <a:p>
            <a:r>
              <a:rPr lang="nl-NL" dirty="0"/>
              <a:t>Nieuwe </a:t>
            </a:r>
            <a:r>
              <a:rPr lang="nl-NL" dirty="0" err="1"/>
              <a:t>lower</a:t>
            </a:r>
            <a:r>
              <a:rPr lang="nl-NL" dirty="0"/>
              <a:t> en </a:t>
            </a:r>
            <a:r>
              <a:rPr lang="nl-NL" dirty="0" err="1"/>
              <a:t>upperbound</a:t>
            </a:r>
            <a:endParaRPr lang="nl-NL" dirty="0"/>
          </a:p>
          <a:p>
            <a:pPr lvl="1"/>
            <a:r>
              <a:rPr lang="nl-NL" dirty="0"/>
              <a:t>Voer een </a:t>
            </a:r>
            <a:r>
              <a:rPr lang="nl-NL" dirty="0" err="1"/>
              <a:t>kmeans</a:t>
            </a:r>
            <a:r>
              <a:rPr lang="nl-NL" dirty="0"/>
              <a:t> uit en verbind alle huizen aan de dichtstbijzijnde batterij</a:t>
            </a:r>
          </a:p>
          <a:p>
            <a:pPr lvl="1"/>
            <a:r>
              <a:rPr lang="nl-NL" dirty="0"/>
              <a:t>Wijk 1: 39751 - 94885</a:t>
            </a:r>
          </a:p>
        </p:txBody>
      </p:sp>
      <p:pic>
        <p:nvPicPr>
          <p:cNvPr id="5" name="Picture 4" descr="A close up of a map&#10;&#10;Description automatically generated">
            <a:extLst>
              <a:ext uri="{FF2B5EF4-FFF2-40B4-BE49-F238E27FC236}">
                <a16:creationId xmlns:a16="http://schemas.microsoft.com/office/drawing/2014/main" id="{313CD04C-E96F-4228-8591-1FAE01C92B90}"/>
              </a:ext>
            </a:extLst>
          </p:cNvPr>
          <p:cNvPicPr>
            <a:picLocks noChangeAspect="1"/>
          </p:cNvPicPr>
          <p:nvPr/>
        </p:nvPicPr>
        <p:blipFill rotWithShape="1">
          <a:blip r:embed="rId2">
            <a:extLst>
              <a:ext uri="{28A0092B-C50C-407E-A947-70E740481C1C}">
                <a14:useLocalDpi xmlns:a14="http://schemas.microsoft.com/office/drawing/2010/main" val="0"/>
              </a:ext>
            </a:extLst>
          </a:blip>
          <a:srcRect l="12578" t="17639" r="12578"/>
          <a:stretch/>
        </p:blipFill>
        <p:spPr>
          <a:xfrm>
            <a:off x="5734050" y="0"/>
            <a:ext cx="5676900" cy="3513989"/>
          </a:xfrm>
          <a:prstGeom prst="rect">
            <a:avLst/>
          </a:prstGeom>
        </p:spPr>
      </p:pic>
      <p:sp>
        <p:nvSpPr>
          <p:cNvPr id="4" name="Slide Number Placeholder 3">
            <a:extLst>
              <a:ext uri="{FF2B5EF4-FFF2-40B4-BE49-F238E27FC236}">
                <a16:creationId xmlns:a16="http://schemas.microsoft.com/office/drawing/2014/main" id="{790A9385-C060-4471-9905-67D0DA8CD5FC}"/>
              </a:ext>
            </a:extLst>
          </p:cNvPr>
          <p:cNvSpPr>
            <a:spLocks noGrp="1"/>
          </p:cNvSpPr>
          <p:nvPr>
            <p:ph type="sldNum" sz="quarter" idx="12"/>
          </p:nvPr>
        </p:nvSpPr>
        <p:spPr/>
        <p:txBody>
          <a:bodyPr/>
          <a:lstStyle/>
          <a:p>
            <a:fld id="{0FBD8FBB-5194-4CDF-A1AC-FF2A7D4344FA}" type="slidenum">
              <a:rPr lang="nl-NL" smtClean="0"/>
              <a:t>23</a:t>
            </a:fld>
            <a:endParaRPr lang="nl-NL"/>
          </a:p>
        </p:txBody>
      </p:sp>
    </p:spTree>
    <p:extLst>
      <p:ext uri="{BB962C8B-B14F-4D97-AF65-F5344CB8AC3E}">
        <p14:creationId xmlns:p14="http://schemas.microsoft.com/office/powerpoint/2010/main" val="959227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DD68CF44-FA4D-44D7-A191-F92B5AF94C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66"/>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4691BE34-7A26-42C7-913D-3483A3E16CCC}"/>
              </a:ext>
            </a:extLst>
          </p:cNvPr>
          <p:cNvSpPr>
            <a:spLocks noGrp="1"/>
          </p:cNvSpPr>
          <p:nvPr>
            <p:ph type="sldNum" sz="quarter" idx="12"/>
          </p:nvPr>
        </p:nvSpPr>
        <p:spPr/>
        <p:txBody>
          <a:bodyPr/>
          <a:lstStyle/>
          <a:p>
            <a:fld id="{0FBD8FBB-5194-4CDF-A1AC-FF2A7D4344FA}" type="slidenum">
              <a:rPr lang="nl-NL" smtClean="0"/>
              <a:t>24</a:t>
            </a:fld>
            <a:endParaRPr lang="nl-NL"/>
          </a:p>
        </p:txBody>
      </p:sp>
    </p:spTree>
    <p:extLst>
      <p:ext uri="{BB962C8B-B14F-4D97-AF65-F5344CB8AC3E}">
        <p14:creationId xmlns:p14="http://schemas.microsoft.com/office/powerpoint/2010/main" val="74758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861C-979D-4DF1-A0E7-9A41926ECB8C}"/>
              </a:ext>
            </a:extLst>
          </p:cNvPr>
          <p:cNvSpPr>
            <a:spLocks noGrp="1"/>
          </p:cNvSpPr>
          <p:nvPr>
            <p:ph type="title"/>
          </p:nvPr>
        </p:nvSpPr>
        <p:spPr/>
        <p:txBody>
          <a:bodyPr>
            <a:normAutofit/>
          </a:bodyPr>
          <a:lstStyle/>
          <a:p>
            <a:r>
              <a:rPr lang="nl-NL" sz="2400" dirty="0"/>
              <a:t>Stap D:</a:t>
            </a:r>
            <a:br>
              <a:rPr lang="nl-NL" sz="2400" dirty="0"/>
            </a:br>
            <a:r>
              <a:rPr lang="nl-NL" sz="2400" dirty="0"/>
              <a:t>Nieuwe typen batterijen</a:t>
            </a:r>
          </a:p>
        </p:txBody>
      </p:sp>
      <p:sp>
        <p:nvSpPr>
          <p:cNvPr id="3" name="Content Placeholder 2">
            <a:extLst>
              <a:ext uri="{FF2B5EF4-FFF2-40B4-BE49-F238E27FC236}">
                <a16:creationId xmlns:a16="http://schemas.microsoft.com/office/drawing/2014/main" id="{82DECC6F-39CA-411D-A580-686B7B9BFF62}"/>
              </a:ext>
            </a:extLst>
          </p:cNvPr>
          <p:cNvSpPr>
            <a:spLocks noGrp="1"/>
          </p:cNvSpPr>
          <p:nvPr>
            <p:ph idx="1"/>
          </p:nvPr>
        </p:nvSpPr>
        <p:spPr>
          <a:xfrm>
            <a:off x="3869268" y="864108"/>
            <a:ext cx="7315200" cy="3621923"/>
          </a:xfrm>
        </p:spPr>
        <p:txBody>
          <a:bodyPr/>
          <a:lstStyle/>
          <a:p>
            <a:r>
              <a:rPr lang="nl-NL" dirty="0"/>
              <a:t>We hebben alle configuraties getest: 25 mogelijkheden</a:t>
            </a:r>
          </a:p>
          <a:p>
            <a:r>
              <a:rPr lang="nl-NL" dirty="0"/>
              <a:t>400 keer random plaatsing  met K-means</a:t>
            </a:r>
          </a:p>
          <a:p>
            <a:r>
              <a:rPr lang="nl-NL" dirty="0"/>
              <a:t>De configuratie met 1 kleine en 8 medium batterijen scoort in elke wijk gemiddeld het beste</a:t>
            </a:r>
          </a:p>
        </p:txBody>
      </p:sp>
      <p:sp>
        <p:nvSpPr>
          <p:cNvPr id="4" name="Slide Number Placeholder 3">
            <a:extLst>
              <a:ext uri="{FF2B5EF4-FFF2-40B4-BE49-F238E27FC236}">
                <a16:creationId xmlns:a16="http://schemas.microsoft.com/office/drawing/2014/main" id="{10CCF5FC-6192-46B0-9C3D-417F6881D255}"/>
              </a:ext>
            </a:extLst>
          </p:cNvPr>
          <p:cNvSpPr>
            <a:spLocks noGrp="1"/>
          </p:cNvSpPr>
          <p:nvPr>
            <p:ph type="sldNum" sz="quarter" idx="12"/>
          </p:nvPr>
        </p:nvSpPr>
        <p:spPr/>
        <p:txBody>
          <a:bodyPr/>
          <a:lstStyle/>
          <a:p>
            <a:fld id="{0FBD8FBB-5194-4CDF-A1AC-FF2A7D4344FA}" type="slidenum">
              <a:rPr lang="nl-NL" smtClean="0"/>
              <a:t>25</a:t>
            </a:fld>
            <a:endParaRPr lang="nl-NL"/>
          </a:p>
        </p:txBody>
      </p:sp>
      <p:graphicFrame>
        <p:nvGraphicFramePr>
          <p:cNvPr id="5" name="Content Placeholder 3">
            <a:extLst>
              <a:ext uri="{FF2B5EF4-FFF2-40B4-BE49-F238E27FC236}">
                <a16:creationId xmlns:a16="http://schemas.microsoft.com/office/drawing/2014/main" id="{0BAD72D6-88C2-48DE-87BD-DFF288E1AAA7}"/>
              </a:ext>
            </a:extLst>
          </p:cNvPr>
          <p:cNvGraphicFramePr>
            <a:graphicFrameLocks/>
          </p:cNvGraphicFramePr>
          <p:nvPr>
            <p:extLst>
              <p:ext uri="{D42A27DB-BD31-4B8C-83A1-F6EECF244321}">
                <p14:modId xmlns:p14="http://schemas.microsoft.com/office/powerpoint/2010/main" val="2350730075"/>
              </p:ext>
            </p:extLst>
          </p:nvPr>
        </p:nvGraphicFramePr>
        <p:xfrm>
          <a:off x="3853108" y="4591539"/>
          <a:ext cx="731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71330729"/>
                    </a:ext>
                  </a:extLst>
                </a:gridCol>
                <a:gridCol w="2438400">
                  <a:extLst>
                    <a:ext uri="{9D8B030D-6E8A-4147-A177-3AD203B41FA5}">
                      <a16:colId xmlns:a16="http://schemas.microsoft.com/office/drawing/2014/main" val="1838353884"/>
                    </a:ext>
                  </a:extLst>
                </a:gridCol>
                <a:gridCol w="2438400">
                  <a:extLst>
                    <a:ext uri="{9D8B030D-6E8A-4147-A177-3AD203B41FA5}">
                      <a16:colId xmlns:a16="http://schemas.microsoft.com/office/drawing/2014/main" val="3830744224"/>
                    </a:ext>
                  </a:extLst>
                </a:gridCol>
              </a:tblGrid>
              <a:tr h="370840">
                <a:tc>
                  <a:txBody>
                    <a:bodyPr/>
                    <a:lstStyle/>
                    <a:p>
                      <a:r>
                        <a:rPr lang="nl-NL" dirty="0"/>
                        <a:t>Batterijtype</a:t>
                      </a:r>
                    </a:p>
                  </a:txBody>
                  <a:tcPr/>
                </a:tc>
                <a:tc>
                  <a:txBody>
                    <a:bodyPr/>
                    <a:lstStyle/>
                    <a:p>
                      <a:r>
                        <a:rPr lang="nl-NL" dirty="0"/>
                        <a:t>Capaciteit</a:t>
                      </a:r>
                    </a:p>
                  </a:txBody>
                  <a:tcPr/>
                </a:tc>
                <a:tc>
                  <a:txBody>
                    <a:bodyPr/>
                    <a:lstStyle/>
                    <a:p>
                      <a:r>
                        <a:rPr lang="nl-NL" dirty="0"/>
                        <a:t>Prijs</a:t>
                      </a:r>
                    </a:p>
                  </a:txBody>
                  <a:tcPr/>
                </a:tc>
                <a:extLst>
                  <a:ext uri="{0D108BD9-81ED-4DB2-BD59-A6C34878D82A}">
                    <a16:rowId xmlns:a16="http://schemas.microsoft.com/office/drawing/2014/main" val="3275686694"/>
                  </a:ext>
                </a:extLst>
              </a:tr>
              <a:tr h="370840">
                <a:tc>
                  <a:txBody>
                    <a:bodyPr/>
                    <a:lstStyle/>
                    <a:p>
                      <a:r>
                        <a:rPr lang="nl-NL" dirty="0" err="1"/>
                        <a:t>PowerStar</a:t>
                      </a:r>
                      <a:endParaRPr lang="nl-NL" dirty="0"/>
                    </a:p>
                  </a:txBody>
                  <a:tcPr/>
                </a:tc>
                <a:tc>
                  <a:txBody>
                    <a:bodyPr/>
                    <a:lstStyle/>
                    <a:p>
                      <a:r>
                        <a:rPr lang="nl-NL" dirty="0"/>
                        <a:t>450</a:t>
                      </a:r>
                    </a:p>
                  </a:txBody>
                  <a:tcPr/>
                </a:tc>
                <a:tc>
                  <a:txBody>
                    <a:bodyPr/>
                    <a:lstStyle/>
                    <a:p>
                      <a:r>
                        <a:rPr lang="nl-NL" dirty="0"/>
                        <a:t>900</a:t>
                      </a:r>
                    </a:p>
                  </a:txBody>
                  <a:tcPr/>
                </a:tc>
                <a:extLst>
                  <a:ext uri="{0D108BD9-81ED-4DB2-BD59-A6C34878D82A}">
                    <a16:rowId xmlns:a16="http://schemas.microsoft.com/office/drawing/2014/main" val="2776644784"/>
                  </a:ext>
                </a:extLst>
              </a:tr>
              <a:tr h="370840">
                <a:tc>
                  <a:txBody>
                    <a:bodyPr/>
                    <a:lstStyle/>
                    <a:p>
                      <a:r>
                        <a:rPr lang="nl-NL" dirty="0" err="1"/>
                        <a:t>Imerse</a:t>
                      </a:r>
                      <a:r>
                        <a:rPr lang="nl-NL" dirty="0"/>
                        <a:t>-II</a:t>
                      </a:r>
                    </a:p>
                  </a:txBody>
                  <a:tcPr/>
                </a:tc>
                <a:tc>
                  <a:txBody>
                    <a:bodyPr/>
                    <a:lstStyle/>
                    <a:p>
                      <a:r>
                        <a:rPr lang="nl-NL" dirty="0"/>
                        <a:t>900</a:t>
                      </a:r>
                    </a:p>
                  </a:txBody>
                  <a:tcPr/>
                </a:tc>
                <a:tc>
                  <a:txBody>
                    <a:bodyPr/>
                    <a:lstStyle/>
                    <a:p>
                      <a:r>
                        <a:rPr lang="nl-NL" dirty="0"/>
                        <a:t>1350</a:t>
                      </a:r>
                    </a:p>
                  </a:txBody>
                  <a:tcPr/>
                </a:tc>
                <a:extLst>
                  <a:ext uri="{0D108BD9-81ED-4DB2-BD59-A6C34878D82A}">
                    <a16:rowId xmlns:a16="http://schemas.microsoft.com/office/drawing/2014/main" val="3986445721"/>
                  </a:ext>
                </a:extLst>
              </a:tr>
              <a:tr h="370840">
                <a:tc>
                  <a:txBody>
                    <a:bodyPr/>
                    <a:lstStyle/>
                    <a:p>
                      <a:r>
                        <a:rPr lang="nl-NL" dirty="0" err="1"/>
                        <a:t>Imerse</a:t>
                      </a:r>
                      <a:r>
                        <a:rPr lang="nl-NL" dirty="0"/>
                        <a:t>-III</a:t>
                      </a:r>
                    </a:p>
                  </a:txBody>
                  <a:tcPr/>
                </a:tc>
                <a:tc>
                  <a:txBody>
                    <a:bodyPr/>
                    <a:lstStyle/>
                    <a:p>
                      <a:r>
                        <a:rPr lang="nl-NL" dirty="0"/>
                        <a:t>1800</a:t>
                      </a:r>
                    </a:p>
                  </a:txBody>
                  <a:tcPr/>
                </a:tc>
                <a:tc>
                  <a:txBody>
                    <a:bodyPr/>
                    <a:lstStyle/>
                    <a:p>
                      <a:r>
                        <a:rPr lang="nl-NL" dirty="0"/>
                        <a:t>1800</a:t>
                      </a:r>
                    </a:p>
                  </a:txBody>
                  <a:tcPr/>
                </a:tc>
                <a:extLst>
                  <a:ext uri="{0D108BD9-81ED-4DB2-BD59-A6C34878D82A}">
                    <a16:rowId xmlns:a16="http://schemas.microsoft.com/office/drawing/2014/main" val="847806591"/>
                  </a:ext>
                </a:extLst>
              </a:tr>
            </a:tbl>
          </a:graphicData>
        </a:graphic>
      </p:graphicFrame>
    </p:spTree>
    <p:extLst>
      <p:ext uri="{BB962C8B-B14F-4D97-AF65-F5344CB8AC3E}">
        <p14:creationId xmlns:p14="http://schemas.microsoft.com/office/powerpoint/2010/main" val="1351713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9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5B203CA-A59A-47B1-BEC2-814ACA2F5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049" y="774867"/>
            <a:ext cx="10543903" cy="5265086"/>
          </a:xfrm>
          <a:prstGeom prst="rect">
            <a:avLst/>
          </a:prstGeom>
        </p:spPr>
      </p:pic>
      <p:sp>
        <p:nvSpPr>
          <p:cNvPr id="4" name="Slide Number Placeholder 3">
            <a:extLst>
              <a:ext uri="{FF2B5EF4-FFF2-40B4-BE49-F238E27FC236}">
                <a16:creationId xmlns:a16="http://schemas.microsoft.com/office/drawing/2014/main" id="{7BDE9323-14CB-43A0-BE1D-DFA6F3F33425}"/>
              </a:ext>
            </a:extLst>
          </p:cNvPr>
          <p:cNvSpPr>
            <a:spLocks noGrp="1"/>
          </p:cNvSpPr>
          <p:nvPr>
            <p:ph type="sldNum" sz="quarter" idx="12"/>
          </p:nvPr>
        </p:nvSpPr>
        <p:spPr>
          <a:xfrm>
            <a:off x="10634135" y="6356350"/>
            <a:ext cx="1530927" cy="365125"/>
          </a:xfrm>
        </p:spPr>
        <p:txBody>
          <a:bodyPr vert="horz" lIns="91440" tIns="45720" rIns="91440" bIns="45720" rtlCol="0" anchor="ctr">
            <a:normAutofit/>
          </a:bodyPr>
          <a:lstStyle/>
          <a:p>
            <a:pPr>
              <a:spcAft>
                <a:spcPts val="600"/>
              </a:spcAft>
            </a:pPr>
            <a:fld id="{0FBD8FBB-5194-4CDF-A1AC-FF2A7D4344FA}"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581812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13E1-3BBB-4F19-BFD9-A9695BABE8C6}"/>
              </a:ext>
            </a:extLst>
          </p:cNvPr>
          <p:cNvSpPr>
            <a:spLocks noGrp="1"/>
          </p:cNvSpPr>
          <p:nvPr>
            <p:ph type="title"/>
          </p:nvPr>
        </p:nvSpPr>
        <p:spPr>
          <a:xfrm>
            <a:off x="252919" y="1123837"/>
            <a:ext cx="2947482" cy="4601183"/>
          </a:xfrm>
        </p:spPr>
        <p:txBody>
          <a:bodyPr/>
          <a:lstStyle/>
          <a:p>
            <a:r>
              <a:rPr lang="nl-NL" dirty="0"/>
              <a:t>Stap E:</a:t>
            </a:r>
            <a:br>
              <a:rPr lang="nl-NL" dirty="0"/>
            </a:br>
            <a:r>
              <a:rPr lang="nl-NL" dirty="0"/>
              <a:t>Vermijd kabels onder huizen</a:t>
            </a:r>
          </a:p>
        </p:txBody>
      </p:sp>
      <p:sp>
        <p:nvSpPr>
          <p:cNvPr id="3" name="Content Placeholder 2">
            <a:extLst>
              <a:ext uri="{FF2B5EF4-FFF2-40B4-BE49-F238E27FC236}">
                <a16:creationId xmlns:a16="http://schemas.microsoft.com/office/drawing/2014/main" id="{A89ADC10-46EC-4514-A4A8-7197E9FCE3E9}"/>
              </a:ext>
            </a:extLst>
          </p:cNvPr>
          <p:cNvSpPr>
            <a:spLocks noGrp="1"/>
          </p:cNvSpPr>
          <p:nvPr>
            <p:ph idx="1"/>
          </p:nvPr>
        </p:nvSpPr>
        <p:spPr>
          <a:xfrm>
            <a:off x="3869268" y="864108"/>
            <a:ext cx="7315200" cy="5120640"/>
          </a:xfrm>
        </p:spPr>
        <p:txBody>
          <a:bodyPr/>
          <a:lstStyle/>
          <a:p>
            <a:r>
              <a:rPr lang="nl-NL" dirty="0"/>
              <a:t>A* algoritme</a:t>
            </a:r>
          </a:p>
          <a:p>
            <a:pPr lvl="1"/>
            <a:r>
              <a:rPr lang="nl-NL" dirty="0"/>
              <a:t>Elke stap heeft de waarde 9</a:t>
            </a:r>
          </a:p>
          <a:p>
            <a:pPr lvl="1"/>
            <a:r>
              <a:rPr lang="nl-NL" dirty="0"/>
              <a:t>Elk huis 5000</a:t>
            </a:r>
          </a:p>
          <a:p>
            <a:pPr lvl="1"/>
            <a:r>
              <a:rPr lang="nl-NL" dirty="0"/>
              <a:t>Batterij 10000</a:t>
            </a:r>
          </a:p>
          <a:p>
            <a:pPr lvl="1"/>
            <a:endParaRPr lang="nl-NL" dirty="0"/>
          </a:p>
        </p:txBody>
      </p:sp>
      <p:sp>
        <p:nvSpPr>
          <p:cNvPr id="4" name="Slide Number Placeholder 3">
            <a:extLst>
              <a:ext uri="{FF2B5EF4-FFF2-40B4-BE49-F238E27FC236}">
                <a16:creationId xmlns:a16="http://schemas.microsoft.com/office/drawing/2014/main" id="{F9999787-3E54-42FF-BF11-98D611BD018E}"/>
              </a:ext>
            </a:extLst>
          </p:cNvPr>
          <p:cNvSpPr>
            <a:spLocks noGrp="1"/>
          </p:cNvSpPr>
          <p:nvPr>
            <p:ph type="sldNum" sz="quarter" idx="12"/>
          </p:nvPr>
        </p:nvSpPr>
        <p:spPr>
          <a:xfrm>
            <a:off x="10634135" y="6356350"/>
            <a:ext cx="1530927" cy="365125"/>
          </a:xfrm>
        </p:spPr>
        <p:txBody>
          <a:bodyPr/>
          <a:lstStyle/>
          <a:p>
            <a:fld id="{0FBD8FBB-5194-4CDF-A1AC-FF2A7D4344FA}" type="slidenum">
              <a:rPr lang="nl-NL" smtClean="0"/>
              <a:t>27</a:t>
            </a:fld>
            <a:endParaRPr lang="nl-NL"/>
          </a:p>
        </p:txBody>
      </p:sp>
    </p:spTree>
    <p:extLst>
      <p:ext uri="{BB962C8B-B14F-4D97-AF65-F5344CB8AC3E}">
        <p14:creationId xmlns:p14="http://schemas.microsoft.com/office/powerpoint/2010/main" val="311633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29A72A-B7B2-4A39-AC5C-D588A481EAFB}"/>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nl-NL" sz="5900" spc="-100" dirty="0">
                <a:solidFill>
                  <a:schemeClr val="accent1"/>
                </a:solidFill>
              </a:rPr>
              <a:t>Vragen / feedback?</a:t>
            </a:r>
          </a:p>
        </p:txBody>
      </p:sp>
      <p:sp>
        <p:nvSpPr>
          <p:cNvPr id="35" name="Freeform: Shape 34">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9A0348D6-3C09-4A54-A322-18A7EB476B41}"/>
              </a:ext>
            </a:extLst>
          </p:cNvPr>
          <p:cNvSpPr>
            <a:spLocks noGrp="1"/>
          </p:cNvSpPr>
          <p:nvPr>
            <p:ph type="sldNum" sz="quarter" idx="12"/>
          </p:nvPr>
        </p:nvSpPr>
        <p:spPr/>
        <p:txBody>
          <a:bodyPr/>
          <a:lstStyle/>
          <a:p>
            <a:fld id="{0FBD8FBB-5194-4CDF-A1AC-FF2A7D4344FA}" type="slidenum">
              <a:rPr lang="nl-NL" smtClean="0"/>
              <a:t>28</a:t>
            </a:fld>
            <a:endParaRPr lang="nl-NL"/>
          </a:p>
        </p:txBody>
      </p:sp>
    </p:spTree>
    <p:extLst>
      <p:ext uri="{BB962C8B-B14F-4D97-AF65-F5344CB8AC3E}">
        <p14:creationId xmlns:p14="http://schemas.microsoft.com/office/powerpoint/2010/main" val="258496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CF88-6E10-4BB3-B3F7-0E9B5ABA1B13}"/>
              </a:ext>
            </a:extLst>
          </p:cNvPr>
          <p:cNvSpPr>
            <a:spLocks noGrp="1"/>
          </p:cNvSpPr>
          <p:nvPr>
            <p:ph type="title"/>
          </p:nvPr>
        </p:nvSpPr>
        <p:spPr/>
        <p:txBody>
          <a:bodyPr/>
          <a:lstStyle/>
          <a:p>
            <a:r>
              <a:rPr lang="nl-NL" u="sng" dirty="0" err="1"/>
              <a:t>Objectives</a:t>
            </a:r>
            <a:endParaRPr lang="nl-NL" dirty="0"/>
          </a:p>
        </p:txBody>
      </p:sp>
      <p:sp>
        <p:nvSpPr>
          <p:cNvPr id="3" name="Content Placeholder 2">
            <a:extLst>
              <a:ext uri="{FF2B5EF4-FFF2-40B4-BE49-F238E27FC236}">
                <a16:creationId xmlns:a16="http://schemas.microsoft.com/office/drawing/2014/main" id="{542C97D2-B486-40DF-A17C-34AF44E86041}"/>
              </a:ext>
            </a:extLst>
          </p:cNvPr>
          <p:cNvSpPr>
            <a:spLocks noGrp="1"/>
          </p:cNvSpPr>
          <p:nvPr>
            <p:ph idx="1"/>
          </p:nvPr>
        </p:nvSpPr>
        <p:spPr/>
        <p:txBody>
          <a:bodyPr/>
          <a:lstStyle/>
          <a:p>
            <a:r>
              <a:rPr lang="nl-NL" dirty="0"/>
              <a:t>Stap A: Verbind de huizen, denk aan capaciteit</a:t>
            </a:r>
          </a:p>
          <a:p>
            <a:r>
              <a:rPr lang="nl-NL" dirty="0"/>
              <a:t>Stap B: Verminder de kosten van de kabels</a:t>
            </a:r>
          </a:p>
          <a:p>
            <a:r>
              <a:rPr lang="nl-NL" dirty="0"/>
              <a:t>Stap C: Verminder de kosten door de batterijen te verplaatsen</a:t>
            </a:r>
          </a:p>
          <a:p>
            <a:r>
              <a:rPr lang="nl-NL" dirty="0"/>
              <a:t>Stap D: Verminder kosten met nieuwe typen batterijen</a:t>
            </a:r>
          </a:p>
          <a:p>
            <a:r>
              <a:rPr lang="nl-NL" dirty="0"/>
              <a:t>Stap E:  Vermijd kabels onder huizen door</a:t>
            </a:r>
          </a:p>
        </p:txBody>
      </p:sp>
      <p:sp>
        <p:nvSpPr>
          <p:cNvPr id="4" name="Slide Number Placeholder 3">
            <a:extLst>
              <a:ext uri="{FF2B5EF4-FFF2-40B4-BE49-F238E27FC236}">
                <a16:creationId xmlns:a16="http://schemas.microsoft.com/office/drawing/2014/main" id="{F68253D9-B212-4119-A17C-03C149ABBD1C}"/>
              </a:ext>
            </a:extLst>
          </p:cNvPr>
          <p:cNvSpPr>
            <a:spLocks noGrp="1"/>
          </p:cNvSpPr>
          <p:nvPr>
            <p:ph type="sldNum" sz="quarter" idx="12"/>
          </p:nvPr>
        </p:nvSpPr>
        <p:spPr/>
        <p:txBody>
          <a:bodyPr/>
          <a:lstStyle/>
          <a:p>
            <a:fld id="{0FBD8FBB-5194-4CDF-A1AC-FF2A7D4344FA}" type="slidenum">
              <a:rPr lang="nl-NL" smtClean="0"/>
              <a:t>3</a:t>
            </a:fld>
            <a:endParaRPr lang="nl-NL"/>
          </a:p>
        </p:txBody>
      </p:sp>
    </p:spTree>
    <p:extLst>
      <p:ext uri="{BB962C8B-B14F-4D97-AF65-F5344CB8AC3E}">
        <p14:creationId xmlns:p14="http://schemas.microsoft.com/office/powerpoint/2010/main" val="314495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ADA8-E050-49CD-8BF0-91F48E096AA4}"/>
              </a:ext>
            </a:extLst>
          </p:cNvPr>
          <p:cNvSpPr>
            <a:spLocks noGrp="1"/>
          </p:cNvSpPr>
          <p:nvPr>
            <p:ph type="title"/>
          </p:nvPr>
        </p:nvSpPr>
        <p:spPr/>
        <p:txBody>
          <a:bodyPr>
            <a:normAutofit/>
          </a:bodyPr>
          <a:lstStyle/>
          <a:p>
            <a:r>
              <a:rPr lang="nl-NL" sz="2400" dirty="0"/>
              <a:t>Stap A:</a:t>
            </a:r>
            <a:br>
              <a:rPr lang="nl-NL" sz="2400" dirty="0"/>
            </a:br>
            <a:r>
              <a:rPr lang="nl-NL" sz="2400" dirty="0"/>
              <a:t>Verbind alle huizen aan een batterij</a:t>
            </a:r>
          </a:p>
        </p:txBody>
      </p:sp>
      <p:sp>
        <p:nvSpPr>
          <p:cNvPr id="3" name="Content Placeholder 2">
            <a:extLst>
              <a:ext uri="{FF2B5EF4-FFF2-40B4-BE49-F238E27FC236}">
                <a16:creationId xmlns:a16="http://schemas.microsoft.com/office/drawing/2014/main" id="{EB383318-9344-4126-8093-D4C67FEFFB85}"/>
              </a:ext>
            </a:extLst>
          </p:cNvPr>
          <p:cNvSpPr>
            <a:spLocks noGrp="1"/>
          </p:cNvSpPr>
          <p:nvPr>
            <p:ph idx="1"/>
          </p:nvPr>
        </p:nvSpPr>
        <p:spPr/>
        <p:txBody>
          <a:bodyPr/>
          <a:lstStyle/>
          <a:p>
            <a:r>
              <a:rPr lang="nl-NL" dirty="0" err="1"/>
              <a:t>Objective</a:t>
            </a:r>
            <a:r>
              <a:rPr lang="nl-NL" dirty="0"/>
              <a:t>: Overschrijd de capaciteit niet</a:t>
            </a:r>
          </a:p>
          <a:p>
            <a:r>
              <a:rPr lang="nl-NL" dirty="0"/>
              <a:t>Elk huis mag maar aan één batterij</a:t>
            </a:r>
          </a:p>
        </p:txBody>
      </p:sp>
      <p:pic>
        <p:nvPicPr>
          <p:cNvPr id="5" name="Picture 4" descr="A close up of a bottle&#10;&#10;Description automatically generated">
            <a:extLst>
              <a:ext uri="{FF2B5EF4-FFF2-40B4-BE49-F238E27FC236}">
                <a16:creationId xmlns:a16="http://schemas.microsoft.com/office/drawing/2014/main" id="{074C1313-C5FA-48D9-9BFD-2AB557C34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149" y="628649"/>
            <a:ext cx="2276475" cy="2276475"/>
          </a:xfrm>
          <a:prstGeom prst="rect">
            <a:avLst/>
          </a:prstGeom>
        </p:spPr>
      </p:pic>
      <p:sp>
        <p:nvSpPr>
          <p:cNvPr id="4" name="Slide Number Placeholder 3">
            <a:extLst>
              <a:ext uri="{FF2B5EF4-FFF2-40B4-BE49-F238E27FC236}">
                <a16:creationId xmlns:a16="http://schemas.microsoft.com/office/drawing/2014/main" id="{5B45CC2F-7155-400D-92BE-BDDE8445356E}"/>
              </a:ext>
            </a:extLst>
          </p:cNvPr>
          <p:cNvSpPr>
            <a:spLocks noGrp="1"/>
          </p:cNvSpPr>
          <p:nvPr>
            <p:ph type="sldNum" sz="quarter" idx="12"/>
          </p:nvPr>
        </p:nvSpPr>
        <p:spPr/>
        <p:txBody>
          <a:bodyPr/>
          <a:lstStyle/>
          <a:p>
            <a:fld id="{0FBD8FBB-5194-4CDF-A1AC-FF2A7D4344FA}" type="slidenum">
              <a:rPr lang="nl-NL" smtClean="0"/>
              <a:t>4</a:t>
            </a:fld>
            <a:endParaRPr lang="nl-NL"/>
          </a:p>
        </p:txBody>
      </p:sp>
    </p:spTree>
    <p:extLst>
      <p:ext uri="{BB962C8B-B14F-4D97-AF65-F5344CB8AC3E}">
        <p14:creationId xmlns:p14="http://schemas.microsoft.com/office/powerpoint/2010/main" val="348365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CE18-AE4C-44D6-BEEC-205784FF06C7}"/>
              </a:ext>
            </a:extLst>
          </p:cNvPr>
          <p:cNvSpPr>
            <a:spLocks noGrp="1"/>
          </p:cNvSpPr>
          <p:nvPr>
            <p:ph type="title"/>
          </p:nvPr>
        </p:nvSpPr>
        <p:spPr/>
        <p:txBody>
          <a:bodyPr>
            <a:normAutofit/>
          </a:bodyPr>
          <a:lstStyle/>
          <a:p>
            <a:r>
              <a:rPr lang="nl-NL" sz="2400" dirty="0"/>
              <a:t>Stap B:</a:t>
            </a:r>
            <a:br>
              <a:rPr lang="nl-NL" sz="2400" dirty="0"/>
            </a:br>
            <a:r>
              <a:rPr lang="nl-NL" sz="2400" dirty="0"/>
              <a:t>Optimaliseer de kosten</a:t>
            </a:r>
          </a:p>
        </p:txBody>
      </p:sp>
      <p:sp>
        <p:nvSpPr>
          <p:cNvPr id="3" name="Content Placeholder 2">
            <a:extLst>
              <a:ext uri="{FF2B5EF4-FFF2-40B4-BE49-F238E27FC236}">
                <a16:creationId xmlns:a16="http://schemas.microsoft.com/office/drawing/2014/main" id="{CE73CF64-2D44-46BE-958B-0A6A0E321B99}"/>
              </a:ext>
            </a:extLst>
          </p:cNvPr>
          <p:cNvSpPr>
            <a:spLocks noGrp="1"/>
          </p:cNvSpPr>
          <p:nvPr>
            <p:ph idx="1"/>
          </p:nvPr>
        </p:nvSpPr>
        <p:spPr/>
        <p:txBody>
          <a:bodyPr/>
          <a:lstStyle/>
          <a:p>
            <a:r>
              <a:rPr lang="nl-NL" dirty="0" err="1"/>
              <a:t>Objective</a:t>
            </a:r>
            <a:r>
              <a:rPr lang="nl-NL" dirty="0"/>
              <a:t>: Leg de kabels zo efficiënt mogelijk neer</a:t>
            </a:r>
          </a:p>
          <a:p>
            <a:r>
              <a:rPr lang="nl-NL" dirty="0"/>
              <a:t>De capaciteit mag ook nu niet overschreden worden</a:t>
            </a:r>
          </a:p>
          <a:p>
            <a:r>
              <a:rPr lang="nl-NL" dirty="0"/>
              <a:t>De batterijen kosten 5000 per stuk</a:t>
            </a:r>
          </a:p>
          <a:p>
            <a:r>
              <a:rPr lang="nl-NL" dirty="0"/>
              <a:t>De kabels kosten 9 per </a:t>
            </a:r>
            <a:r>
              <a:rPr lang="nl-NL" dirty="0" err="1"/>
              <a:t>gridsegment</a:t>
            </a:r>
            <a:endParaRPr lang="nl-NL" dirty="0"/>
          </a:p>
          <a:p>
            <a:pPr lvl="1"/>
            <a:r>
              <a:rPr lang="nl-NL" dirty="0"/>
              <a:t>Lopen over </a:t>
            </a:r>
            <a:r>
              <a:rPr lang="nl-NL" dirty="0" err="1"/>
              <a:t>gridlijnen</a:t>
            </a:r>
            <a:r>
              <a:rPr lang="nl-NL" dirty="0"/>
              <a:t> volgens </a:t>
            </a:r>
            <a:r>
              <a:rPr lang="nl-NL" dirty="0" err="1"/>
              <a:t>manhattan</a:t>
            </a:r>
            <a:r>
              <a:rPr lang="nl-NL" dirty="0"/>
              <a:t> </a:t>
            </a:r>
            <a:r>
              <a:rPr lang="nl-NL" dirty="0" err="1"/>
              <a:t>distance</a:t>
            </a:r>
            <a:endParaRPr lang="nl-NL" dirty="0"/>
          </a:p>
          <a:p>
            <a:pPr lvl="1"/>
            <a:r>
              <a:rPr lang="nl-NL" dirty="0"/>
              <a:t>Mogen ook punten met een huis passeren</a:t>
            </a:r>
          </a:p>
          <a:p>
            <a:pPr lvl="1"/>
            <a:r>
              <a:rPr lang="nl-NL" dirty="0"/>
              <a:t>Kabels kunnen niet samengevoegd worden</a:t>
            </a:r>
          </a:p>
          <a:p>
            <a:endParaRPr lang="nl-NL" dirty="0"/>
          </a:p>
          <a:p>
            <a:endParaRPr lang="nl-NL" dirty="0"/>
          </a:p>
        </p:txBody>
      </p:sp>
      <p:pic>
        <p:nvPicPr>
          <p:cNvPr id="7" name="Picture 6" descr="A picture containing sweet&#10;&#10;Description automatically generated">
            <a:extLst>
              <a:ext uri="{FF2B5EF4-FFF2-40B4-BE49-F238E27FC236}">
                <a16:creationId xmlns:a16="http://schemas.microsoft.com/office/drawing/2014/main" id="{30FBA32C-5DB4-4B3D-81FA-844AB985F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50" y="4387181"/>
            <a:ext cx="8372475" cy="1606711"/>
          </a:xfrm>
          <a:prstGeom prst="rect">
            <a:avLst/>
          </a:prstGeom>
        </p:spPr>
      </p:pic>
      <p:sp>
        <p:nvSpPr>
          <p:cNvPr id="4" name="Slide Number Placeholder 3">
            <a:extLst>
              <a:ext uri="{FF2B5EF4-FFF2-40B4-BE49-F238E27FC236}">
                <a16:creationId xmlns:a16="http://schemas.microsoft.com/office/drawing/2014/main" id="{21FEFCA8-98D5-4CAF-AF90-F1CDDED010FA}"/>
              </a:ext>
            </a:extLst>
          </p:cNvPr>
          <p:cNvSpPr>
            <a:spLocks noGrp="1"/>
          </p:cNvSpPr>
          <p:nvPr>
            <p:ph type="sldNum" sz="quarter" idx="12"/>
          </p:nvPr>
        </p:nvSpPr>
        <p:spPr/>
        <p:txBody>
          <a:bodyPr/>
          <a:lstStyle/>
          <a:p>
            <a:fld id="{0FBD8FBB-5194-4CDF-A1AC-FF2A7D4344FA}" type="slidenum">
              <a:rPr lang="nl-NL" smtClean="0"/>
              <a:t>5</a:t>
            </a:fld>
            <a:endParaRPr lang="nl-NL"/>
          </a:p>
        </p:txBody>
      </p:sp>
    </p:spTree>
    <p:extLst>
      <p:ext uri="{BB962C8B-B14F-4D97-AF65-F5344CB8AC3E}">
        <p14:creationId xmlns:p14="http://schemas.microsoft.com/office/powerpoint/2010/main" val="204413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46FE-E51A-4E3C-84F0-2E92FDA9A84A}"/>
              </a:ext>
            </a:extLst>
          </p:cNvPr>
          <p:cNvSpPr>
            <a:spLocks noGrp="1"/>
          </p:cNvSpPr>
          <p:nvPr>
            <p:ph type="title"/>
          </p:nvPr>
        </p:nvSpPr>
        <p:spPr/>
        <p:txBody>
          <a:bodyPr>
            <a:normAutofit/>
          </a:bodyPr>
          <a:lstStyle/>
          <a:p>
            <a:r>
              <a:rPr lang="nl-NL" sz="2400" dirty="0"/>
              <a:t>Stap C:</a:t>
            </a:r>
            <a:br>
              <a:rPr lang="nl-NL" sz="2400" dirty="0"/>
            </a:br>
            <a:r>
              <a:rPr lang="nl-NL" sz="2400" dirty="0"/>
              <a:t>Verplaats de batterijen om de kosten verder te drukken</a:t>
            </a:r>
          </a:p>
        </p:txBody>
      </p:sp>
      <p:sp>
        <p:nvSpPr>
          <p:cNvPr id="3" name="Content Placeholder 2">
            <a:extLst>
              <a:ext uri="{FF2B5EF4-FFF2-40B4-BE49-F238E27FC236}">
                <a16:creationId xmlns:a16="http://schemas.microsoft.com/office/drawing/2014/main" id="{D3EEF75A-CBA3-408D-9691-7FD57668B550}"/>
              </a:ext>
            </a:extLst>
          </p:cNvPr>
          <p:cNvSpPr>
            <a:spLocks noGrp="1"/>
          </p:cNvSpPr>
          <p:nvPr>
            <p:ph idx="1"/>
          </p:nvPr>
        </p:nvSpPr>
        <p:spPr/>
        <p:txBody>
          <a:bodyPr/>
          <a:lstStyle/>
          <a:p>
            <a:r>
              <a:rPr lang="nl-NL" dirty="0"/>
              <a:t>De batterijen mogen verplaatst worden om de kosten nog verder te optimaliseren</a:t>
            </a:r>
          </a:p>
        </p:txBody>
      </p:sp>
      <p:sp>
        <p:nvSpPr>
          <p:cNvPr id="4" name="Slide Number Placeholder 3">
            <a:extLst>
              <a:ext uri="{FF2B5EF4-FFF2-40B4-BE49-F238E27FC236}">
                <a16:creationId xmlns:a16="http://schemas.microsoft.com/office/drawing/2014/main" id="{7D5A451D-B21E-4DAF-ACDA-AB4CA66E9714}"/>
              </a:ext>
            </a:extLst>
          </p:cNvPr>
          <p:cNvSpPr>
            <a:spLocks noGrp="1"/>
          </p:cNvSpPr>
          <p:nvPr>
            <p:ph type="sldNum" sz="quarter" idx="12"/>
          </p:nvPr>
        </p:nvSpPr>
        <p:spPr/>
        <p:txBody>
          <a:bodyPr/>
          <a:lstStyle/>
          <a:p>
            <a:fld id="{0FBD8FBB-5194-4CDF-A1AC-FF2A7D4344FA}" type="slidenum">
              <a:rPr lang="nl-NL" smtClean="0"/>
              <a:t>6</a:t>
            </a:fld>
            <a:endParaRPr lang="nl-NL"/>
          </a:p>
        </p:txBody>
      </p:sp>
    </p:spTree>
    <p:extLst>
      <p:ext uri="{BB962C8B-B14F-4D97-AF65-F5344CB8AC3E}">
        <p14:creationId xmlns:p14="http://schemas.microsoft.com/office/powerpoint/2010/main" val="368905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B41E-514C-40F4-9648-0DDA6CC8A22B}"/>
              </a:ext>
            </a:extLst>
          </p:cNvPr>
          <p:cNvSpPr>
            <a:spLocks noGrp="1"/>
          </p:cNvSpPr>
          <p:nvPr>
            <p:ph type="title"/>
          </p:nvPr>
        </p:nvSpPr>
        <p:spPr/>
        <p:txBody>
          <a:bodyPr>
            <a:normAutofit/>
          </a:bodyPr>
          <a:lstStyle/>
          <a:p>
            <a:r>
              <a:rPr lang="nl-NL" sz="2400" dirty="0"/>
              <a:t>Stap D:</a:t>
            </a:r>
            <a:br>
              <a:rPr lang="nl-NL" sz="2400" dirty="0"/>
            </a:br>
            <a:r>
              <a:rPr lang="nl-NL" sz="2400" dirty="0"/>
              <a:t>Verschillende typen batterijen</a:t>
            </a:r>
          </a:p>
        </p:txBody>
      </p:sp>
      <p:sp>
        <p:nvSpPr>
          <p:cNvPr id="5" name="Content Placeholder 4">
            <a:extLst>
              <a:ext uri="{FF2B5EF4-FFF2-40B4-BE49-F238E27FC236}">
                <a16:creationId xmlns:a16="http://schemas.microsoft.com/office/drawing/2014/main" id="{5EBAD781-AF20-4054-8D24-297CEA9182B5}"/>
              </a:ext>
            </a:extLst>
          </p:cNvPr>
          <p:cNvSpPr>
            <a:spLocks noGrp="1"/>
          </p:cNvSpPr>
          <p:nvPr>
            <p:ph idx="1"/>
          </p:nvPr>
        </p:nvSpPr>
        <p:spPr>
          <a:xfrm>
            <a:off x="3869268" y="864108"/>
            <a:ext cx="7315200" cy="3645369"/>
          </a:xfrm>
        </p:spPr>
        <p:txBody>
          <a:bodyPr/>
          <a:lstStyle/>
          <a:p>
            <a:r>
              <a:rPr lang="nl-NL" dirty="0"/>
              <a:t>Er zijn drie nieuwe soorten batterijen op de markt gebracht door </a:t>
            </a:r>
            <a:r>
              <a:rPr lang="nl-NL" dirty="0" err="1"/>
              <a:t>SmartBatteryCompany</a:t>
            </a:r>
            <a:r>
              <a:rPr lang="nl-NL" dirty="0"/>
              <a:t>™</a:t>
            </a:r>
          </a:p>
          <a:p>
            <a:r>
              <a:rPr lang="nl-NL" dirty="0"/>
              <a:t>Deze kunnen zo vaak gebruikt worden als gewenst en kunnen op elk </a:t>
            </a:r>
            <a:r>
              <a:rPr lang="nl-NL" dirty="0" err="1"/>
              <a:t>gridpunt</a:t>
            </a:r>
            <a:r>
              <a:rPr lang="nl-NL" dirty="0"/>
              <a:t> staan waar geen huis staat</a:t>
            </a:r>
          </a:p>
        </p:txBody>
      </p:sp>
      <p:graphicFrame>
        <p:nvGraphicFramePr>
          <p:cNvPr id="6" name="Content Placeholder 3">
            <a:extLst>
              <a:ext uri="{FF2B5EF4-FFF2-40B4-BE49-F238E27FC236}">
                <a16:creationId xmlns:a16="http://schemas.microsoft.com/office/drawing/2014/main" id="{089B6513-7AAF-4E0E-9F6C-73230288F198}"/>
              </a:ext>
            </a:extLst>
          </p:cNvPr>
          <p:cNvGraphicFramePr>
            <a:graphicFrameLocks/>
          </p:cNvGraphicFramePr>
          <p:nvPr>
            <p:extLst>
              <p:ext uri="{D42A27DB-BD31-4B8C-83A1-F6EECF244321}">
                <p14:modId xmlns:p14="http://schemas.microsoft.com/office/powerpoint/2010/main" val="263034390"/>
              </p:ext>
            </p:extLst>
          </p:nvPr>
        </p:nvGraphicFramePr>
        <p:xfrm>
          <a:off x="3853108" y="4591539"/>
          <a:ext cx="731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71330729"/>
                    </a:ext>
                  </a:extLst>
                </a:gridCol>
                <a:gridCol w="2438400">
                  <a:extLst>
                    <a:ext uri="{9D8B030D-6E8A-4147-A177-3AD203B41FA5}">
                      <a16:colId xmlns:a16="http://schemas.microsoft.com/office/drawing/2014/main" val="1838353884"/>
                    </a:ext>
                  </a:extLst>
                </a:gridCol>
                <a:gridCol w="2438400">
                  <a:extLst>
                    <a:ext uri="{9D8B030D-6E8A-4147-A177-3AD203B41FA5}">
                      <a16:colId xmlns:a16="http://schemas.microsoft.com/office/drawing/2014/main" val="3830744224"/>
                    </a:ext>
                  </a:extLst>
                </a:gridCol>
              </a:tblGrid>
              <a:tr h="370840">
                <a:tc>
                  <a:txBody>
                    <a:bodyPr/>
                    <a:lstStyle/>
                    <a:p>
                      <a:r>
                        <a:rPr lang="nl-NL" dirty="0"/>
                        <a:t>Batterijtype</a:t>
                      </a:r>
                    </a:p>
                  </a:txBody>
                  <a:tcPr/>
                </a:tc>
                <a:tc>
                  <a:txBody>
                    <a:bodyPr/>
                    <a:lstStyle/>
                    <a:p>
                      <a:r>
                        <a:rPr lang="nl-NL" dirty="0"/>
                        <a:t>Capaciteit</a:t>
                      </a:r>
                    </a:p>
                  </a:txBody>
                  <a:tcPr/>
                </a:tc>
                <a:tc>
                  <a:txBody>
                    <a:bodyPr/>
                    <a:lstStyle/>
                    <a:p>
                      <a:r>
                        <a:rPr lang="nl-NL" dirty="0"/>
                        <a:t>Prijs</a:t>
                      </a:r>
                    </a:p>
                  </a:txBody>
                  <a:tcPr/>
                </a:tc>
                <a:extLst>
                  <a:ext uri="{0D108BD9-81ED-4DB2-BD59-A6C34878D82A}">
                    <a16:rowId xmlns:a16="http://schemas.microsoft.com/office/drawing/2014/main" val="3275686694"/>
                  </a:ext>
                </a:extLst>
              </a:tr>
              <a:tr h="370840">
                <a:tc>
                  <a:txBody>
                    <a:bodyPr/>
                    <a:lstStyle/>
                    <a:p>
                      <a:r>
                        <a:rPr lang="nl-NL" dirty="0" err="1"/>
                        <a:t>PowerStar</a:t>
                      </a:r>
                      <a:endParaRPr lang="nl-NL" dirty="0"/>
                    </a:p>
                  </a:txBody>
                  <a:tcPr/>
                </a:tc>
                <a:tc>
                  <a:txBody>
                    <a:bodyPr/>
                    <a:lstStyle/>
                    <a:p>
                      <a:r>
                        <a:rPr lang="nl-NL" dirty="0"/>
                        <a:t>450</a:t>
                      </a:r>
                    </a:p>
                  </a:txBody>
                  <a:tcPr/>
                </a:tc>
                <a:tc>
                  <a:txBody>
                    <a:bodyPr/>
                    <a:lstStyle/>
                    <a:p>
                      <a:r>
                        <a:rPr lang="nl-NL" dirty="0"/>
                        <a:t>900</a:t>
                      </a:r>
                    </a:p>
                  </a:txBody>
                  <a:tcPr/>
                </a:tc>
                <a:extLst>
                  <a:ext uri="{0D108BD9-81ED-4DB2-BD59-A6C34878D82A}">
                    <a16:rowId xmlns:a16="http://schemas.microsoft.com/office/drawing/2014/main" val="2776644784"/>
                  </a:ext>
                </a:extLst>
              </a:tr>
              <a:tr h="370840">
                <a:tc>
                  <a:txBody>
                    <a:bodyPr/>
                    <a:lstStyle/>
                    <a:p>
                      <a:r>
                        <a:rPr lang="nl-NL" dirty="0" err="1"/>
                        <a:t>Imerse</a:t>
                      </a:r>
                      <a:r>
                        <a:rPr lang="nl-NL" dirty="0"/>
                        <a:t>-II</a:t>
                      </a:r>
                    </a:p>
                  </a:txBody>
                  <a:tcPr/>
                </a:tc>
                <a:tc>
                  <a:txBody>
                    <a:bodyPr/>
                    <a:lstStyle/>
                    <a:p>
                      <a:r>
                        <a:rPr lang="nl-NL" dirty="0"/>
                        <a:t>900</a:t>
                      </a:r>
                    </a:p>
                  </a:txBody>
                  <a:tcPr/>
                </a:tc>
                <a:tc>
                  <a:txBody>
                    <a:bodyPr/>
                    <a:lstStyle/>
                    <a:p>
                      <a:r>
                        <a:rPr lang="nl-NL" dirty="0"/>
                        <a:t>1350</a:t>
                      </a:r>
                    </a:p>
                  </a:txBody>
                  <a:tcPr/>
                </a:tc>
                <a:extLst>
                  <a:ext uri="{0D108BD9-81ED-4DB2-BD59-A6C34878D82A}">
                    <a16:rowId xmlns:a16="http://schemas.microsoft.com/office/drawing/2014/main" val="3986445721"/>
                  </a:ext>
                </a:extLst>
              </a:tr>
              <a:tr h="370840">
                <a:tc>
                  <a:txBody>
                    <a:bodyPr/>
                    <a:lstStyle/>
                    <a:p>
                      <a:r>
                        <a:rPr lang="nl-NL" dirty="0" err="1"/>
                        <a:t>Imerse</a:t>
                      </a:r>
                      <a:r>
                        <a:rPr lang="nl-NL" dirty="0"/>
                        <a:t>-III</a:t>
                      </a:r>
                    </a:p>
                  </a:txBody>
                  <a:tcPr/>
                </a:tc>
                <a:tc>
                  <a:txBody>
                    <a:bodyPr/>
                    <a:lstStyle/>
                    <a:p>
                      <a:r>
                        <a:rPr lang="nl-NL" dirty="0"/>
                        <a:t>1800</a:t>
                      </a:r>
                    </a:p>
                  </a:txBody>
                  <a:tcPr/>
                </a:tc>
                <a:tc>
                  <a:txBody>
                    <a:bodyPr/>
                    <a:lstStyle/>
                    <a:p>
                      <a:r>
                        <a:rPr lang="nl-NL" dirty="0"/>
                        <a:t>1800</a:t>
                      </a:r>
                    </a:p>
                  </a:txBody>
                  <a:tcPr/>
                </a:tc>
                <a:extLst>
                  <a:ext uri="{0D108BD9-81ED-4DB2-BD59-A6C34878D82A}">
                    <a16:rowId xmlns:a16="http://schemas.microsoft.com/office/drawing/2014/main" val="847806591"/>
                  </a:ext>
                </a:extLst>
              </a:tr>
            </a:tbl>
          </a:graphicData>
        </a:graphic>
      </p:graphicFrame>
      <p:sp>
        <p:nvSpPr>
          <p:cNvPr id="3" name="Slide Number Placeholder 2">
            <a:extLst>
              <a:ext uri="{FF2B5EF4-FFF2-40B4-BE49-F238E27FC236}">
                <a16:creationId xmlns:a16="http://schemas.microsoft.com/office/drawing/2014/main" id="{B773BF76-3D4B-46AA-8273-A495F2FD8782}"/>
              </a:ext>
            </a:extLst>
          </p:cNvPr>
          <p:cNvSpPr>
            <a:spLocks noGrp="1"/>
          </p:cNvSpPr>
          <p:nvPr>
            <p:ph type="sldNum" sz="quarter" idx="12"/>
          </p:nvPr>
        </p:nvSpPr>
        <p:spPr/>
        <p:txBody>
          <a:bodyPr/>
          <a:lstStyle/>
          <a:p>
            <a:fld id="{0FBD8FBB-5194-4CDF-A1AC-FF2A7D4344FA}" type="slidenum">
              <a:rPr lang="nl-NL" smtClean="0"/>
              <a:t>7</a:t>
            </a:fld>
            <a:endParaRPr lang="nl-NL"/>
          </a:p>
        </p:txBody>
      </p:sp>
    </p:spTree>
    <p:extLst>
      <p:ext uri="{BB962C8B-B14F-4D97-AF65-F5344CB8AC3E}">
        <p14:creationId xmlns:p14="http://schemas.microsoft.com/office/powerpoint/2010/main" val="1968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2570-9A57-4F29-ACD3-9D6FF9AB4E81}"/>
              </a:ext>
            </a:extLst>
          </p:cNvPr>
          <p:cNvSpPr>
            <a:spLocks noGrp="1"/>
          </p:cNvSpPr>
          <p:nvPr>
            <p:ph type="title"/>
          </p:nvPr>
        </p:nvSpPr>
        <p:spPr>
          <a:xfrm>
            <a:off x="252919" y="1123837"/>
            <a:ext cx="2947482" cy="4601183"/>
          </a:xfrm>
        </p:spPr>
        <p:txBody>
          <a:bodyPr>
            <a:normAutofit/>
          </a:bodyPr>
          <a:lstStyle/>
          <a:p>
            <a:r>
              <a:rPr lang="nl-NL" sz="2400" dirty="0"/>
              <a:t>Stap D:</a:t>
            </a:r>
            <a:br>
              <a:rPr lang="nl-NL" sz="2400" dirty="0"/>
            </a:br>
            <a:r>
              <a:rPr lang="nl-NL" sz="2400" dirty="0" err="1"/>
              <a:t>Continued</a:t>
            </a:r>
            <a:endParaRPr lang="nl-NL" sz="2400" dirty="0"/>
          </a:p>
        </p:txBody>
      </p:sp>
      <p:sp>
        <p:nvSpPr>
          <p:cNvPr id="3" name="Content Placeholder 2">
            <a:extLst>
              <a:ext uri="{FF2B5EF4-FFF2-40B4-BE49-F238E27FC236}">
                <a16:creationId xmlns:a16="http://schemas.microsoft.com/office/drawing/2014/main" id="{4D7741E4-4BB9-44CF-8D1E-BE5BA748BB46}"/>
              </a:ext>
            </a:extLst>
          </p:cNvPr>
          <p:cNvSpPr>
            <a:spLocks noGrp="1"/>
          </p:cNvSpPr>
          <p:nvPr>
            <p:ph idx="1"/>
          </p:nvPr>
        </p:nvSpPr>
        <p:spPr>
          <a:xfrm>
            <a:off x="3869267" y="761999"/>
            <a:ext cx="3585891" cy="5333999"/>
          </a:xfrm>
        </p:spPr>
        <p:txBody>
          <a:bodyPr>
            <a:normAutofit/>
          </a:bodyPr>
          <a:lstStyle/>
          <a:p>
            <a:r>
              <a:rPr lang="nl-NL" dirty="0"/>
              <a:t>Een voorbeeld: een afweging tussen typen batterijen</a:t>
            </a:r>
          </a:p>
        </p:txBody>
      </p:sp>
      <p:pic>
        <p:nvPicPr>
          <p:cNvPr id="7" name="Picture 6">
            <a:extLst>
              <a:ext uri="{FF2B5EF4-FFF2-40B4-BE49-F238E27FC236}">
                <a16:creationId xmlns:a16="http://schemas.microsoft.com/office/drawing/2014/main" id="{AA561B29-4341-459C-9BF7-925E4071E56B}"/>
              </a:ext>
            </a:extLst>
          </p:cNvPr>
          <p:cNvPicPr>
            <a:picLocks noChangeAspect="1"/>
          </p:cNvPicPr>
          <p:nvPr/>
        </p:nvPicPr>
        <p:blipFill>
          <a:blip r:embed="rId2"/>
          <a:stretch>
            <a:fillRect/>
          </a:stretch>
        </p:blipFill>
        <p:spPr>
          <a:xfrm>
            <a:off x="7841781" y="3514003"/>
            <a:ext cx="3454173" cy="2581995"/>
          </a:xfrm>
          <a:prstGeom prst="rect">
            <a:avLst/>
          </a:prstGeom>
        </p:spPr>
      </p:pic>
      <p:pic>
        <p:nvPicPr>
          <p:cNvPr id="6" name="Picture 5">
            <a:extLst>
              <a:ext uri="{FF2B5EF4-FFF2-40B4-BE49-F238E27FC236}">
                <a16:creationId xmlns:a16="http://schemas.microsoft.com/office/drawing/2014/main" id="{54A06586-30C8-4210-A79A-30B103F7BEB0}"/>
              </a:ext>
            </a:extLst>
          </p:cNvPr>
          <p:cNvPicPr>
            <a:picLocks noChangeAspect="1"/>
          </p:cNvPicPr>
          <p:nvPr/>
        </p:nvPicPr>
        <p:blipFill>
          <a:blip r:embed="rId3"/>
          <a:stretch>
            <a:fillRect/>
          </a:stretch>
        </p:blipFill>
        <p:spPr>
          <a:xfrm>
            <a:off x="7841781" y="761999"/>
            <a:ext cx="3455809" cy="2591857"/>
          </a:xfrm>
          <a:prstGeom prst="rect">
            <a:avLst/>
          </a:prstGeom>
        </p:spPr>
      </p:pic>
      <p:sp>
        <p:nvSpPr>
          <p:cNvPr id="4" name="Slide Number Placeholder 3">
            <a:extLst>
              <a:ext uri="{FF2B5EF4-FFF2-40B4-BE49-F238E27FC236}">
                <a16:creationId xmlns:a16="http://schemas.microsoft.com/office/drawing/2014/main" id="{4FB32895-3191-4F8A-942B-75F286A38F4D}"/>
              </a:ext>
            </a:extLst>
          </p:cNvPr>
          <p:cNvSpPr>
            <a:spLocks noGrp="1"/>
          </p:cNvSpPr>
          <p:nvPr>
            <p:ph type="sldNum" sz="quarter" idx="12"/>
          </p:nvPr>
        </p:nvSpPr>
        <p:spPr/>
        <p:txBody>
          <a:bodyPr/>
          <a:lstStyle/>
          <a:p>
            <a:fld id="{0FBD8FBB-5194-4CDF-A1AC-FF2A7D4344FA}" type="slidenum">
              <a:rPr lang="nl-NL" smtClean="0"/>
              <a:t>8</a:t>
            </a:fld>
            <a:endParaRPr lang="nl-NL"/>
          </a:p>
        </p:txBody>
      </p:sp>
    </p:spTree>
    <p:extLst>
      <p:ext uri="{BB962C8B-B14F-4D97-AF65-F5344CB8AC3E}">
        <p14:creationId xmlns:p14="http://schemas.microsoft.com/office/powerpoint/2010/main" val="90976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1DE7-D96A-4027-AFF7-120F66904637}"/>
              </a:ext>
            </a:extLst>
          </p:cNvPr>
          <p:cNvSpPr>
            <a:spLocks noGrp="1"/>
          </p:cNvSpPr>
          <p:nvPr>
            <p:ph type="title"/>
          </p:nvPr>
        </p:nvSpPr>
        <p:spPr/>
        <p:txBody>
          <a:bodyPr>
            <a:normAutofit/>
          </a:bodyPr>
          <a:lstStyle/>
          <a:p>
            <a:r>
              <a:rPr lang="nl-NL" sz="2400" dirty="0"/>
              <a:t>Stap E:</a:t>
            </a:r>
            <a:br>
              <a:rPr lang="nl-NL" sz="2400" dirty="0"/>
            </a:br>
            <a:r>
              <a:rPr lang="nl-NL" sz="2400" dirty="0"/>
              <a:t>Vermijd kabels onder huizen door</a:t>
            </a:r>
          </a:p>
        </p:txBody>
      </p:sp>
      <p:sp>
        <p:nvSpPr>
          <p:cNvPr id="3" name="Content Placeholder 2">
            <a:extLst>
              <a:ext uri="{FF2B5EF4-FFF2-40B4-BE49-F238E27FC236}">
                <a16:creationId xmlns:a16="http://schemas.microsoft.com/office/drawing/2014/main" id="{C3A8DF12-D27C-42C5-ADC1-A0AD0513F2F9}"/>
              </a:ext>
            </a:extLst>
          </p:cNvPr>
          <p:cNvSpPr>
            <a:spLocks noGrp="1"/>
          </p:cNvSpPr>
          <p:nvPr>
            <p:ph idx="1"/>
          </p:nvPr>
        </p:nvSpPr>
        <p:spPr/>
        <p:txBody>
          <a:bodyPr/>
          <a:lstStyle/>
          <a:p>
            <a:r>
              <a:rPr lang="nl-NL" dirty="0"/>
              <a:t>Het kost nu 5000 om een kabel onder een huis door te leggen</a:t>
            </a:r>
          </a:p>
        </p:txBody>
      </p:sp>
      <p:sp>
        <p:nvSpPr>
          <p:cNvPr id="4" name="Slide Number Placeholder 3">
            <a:extLst>
              <a:ext uri="{FF2B5EF4-FFF2-40B4-BE49-F238E27FC236}">
                <a16:creationId xmlns:a16="http://schemas.microsoft.com/office/drawing/2014/main" id="{CFBD34D3-B483-424E-B54A-C9AC601028BD}"/>
              </a:ext>
            </a:extLst>
          </p:cNvPr>
          <p:cNvSpPr>
            <a:spLocks noGrp="1"/>
          </p:cNvSpPr>
          <p:nvPr>
            <p:ph type="sldNum" sz="quarter" idx="12"/>
          </p:nvPr>
        </p:nvSpPr>
        <p:spPr/>
        <p:txBody>
          <a:bodyPr/>
          <a:lstStyle/>
          <a:p>
            <a:fld id="{0FBD8FBB-5194-4CDF-A1AC-FF2A7D4344FA}" type="slidenum">
              <a:rPr lang="nl-NL" smtClean="0"/>
              <a:t>9</a:t>
            </a:fld>
            <a:endParaRPr lang="nl-NL"/>
          </a:p>
        </p:txBody>
      </p:sp>
    </p:spTree>
    <p:extLst>
      <p:ext uri="{BB962C8B-B14F-4D97-AF65-F5344CB8AC3E}">
        <p14:creationId xmlns:p14="http://schemas.microsoft.com/office/powerpoint/2010/main" val="14892376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747</Words>
  <Application>Microsoft Office PowerPoint</Application>
  <PresentationFormat>Widescreen</PresentationFormat>
  <Paragraphs>160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Corbel</vt:lpstr>
      <vt:lpstr>Wingdings 2</vt:lpstr>
      <vt:lpstr>Frame</vt:lpstr>
      <vt:lpstr>Smart grids Team Blauw Daan Molleman, Thomas Reus, Harmke Vliek</vt:lpstr>
      <vt:lpstr>Case</vt:lpstr>
      <vt:lpstr>Objectives</vt:lpstr>
      <vt:lpstr>Stap A: Verbind alle huizen aan een batterij</vt:lpstr>
      <vt:lpstr>Stap B: Optimaliseer de kosten</vt:lpstr>
      <vt:lpstr>Stap C: Verplaats de batterijen om de kosten verder te drukken</vt:lpstr>
      <vt:lpstr>Stap D: Verschillende typen batterijen</vt:lpstr>
      <vt:lpstr>Stap D: Continued</vt:lpstr>
      <vt:lpstr>Stap E: Vermijd kabels onder huizen door</vt:lpstr>
      <vt:lpstr>Case exploration</vt:lpstr>
      <vt:lpstr>Voorbeeld: wijk 1</vt:lpstr>
      <vt:lpstr>Voorbeeld: Wijk 1</vt:lpstr>
      <vt:lpstr>Stap A: Constraint satisfaction problem</vt:lpstr>
      <vt:lpstr>Dit was een random walk</vt:lpstr>
      <vt:lpstr>Stap B: constraint optimisation problem</vt:lpstr>
      <vt:lpstr>Verder optimaliseren!</vt:lpstr>
      <vt:lpstr>PowerPoint Presentation</vt:lpstr>
      <vt:lpstr>PowerPoint Presentation</vt:lpstr>
      <vt:lpstr>PowerPoint Presentation</vt:lpstr>
      <vt:lpstr>Verder optimaliseren!</vt:lpstr>
      <vt:lpstr>PowerPoint Presentation</vt:lpstr>
      <vt:lpstr>PowerPoint Presentation</vt:lpstr>
      <vt:lpstr>Stap C: batterijen verplaatsen</vt:lpstr>
      <vt:lpstr>PowerPoint Presentation</vt:lpstr>
      <vt:lpstr>Stap D: Nieuwe typen batterijen</vt:lpstr>
      <vt:lpstr>PowerPoint Presentation</vt:lpstr>
      <vt:lpstr>Stap E: Vermijd kabels onder huizen</vt:lpstr>
      <vt:lpstr>Vragen /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grids Team Blauw Daan Molleman, Thomas Reus, Harmke Vliek</dc:title>
  <dc:creator>Daan Molleman</dc:creator>
  <cp:lastModifiedBy>Daan Molleman</cp:lastModifiedBy>
  <cp:revision>8</cp:revision>
  <dcterms:created xsi:type="dcterms:W3CDTF">2018-12-13T14:50:58Z</dcterms:created>
  <dcterms:modified xsi:type="dcterms:W3CDTF">2018-12-13T15:28:33Z</dcterms:modified>
</cp:coreProperties>
</file>