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3"/>
  </p:notesMasterIdLst>
  <p:sldIdLst>
    <p:sldId id="263" r:id="rId3"/>
    <p:sldId id="257" r:id="rId4"/>
    <p:sldId id="262" r:id="rId5"/>
    <p:sldId id="264" r:id="rId6"/>
    <p:sldId id="259" r:id="rId7"/>
    <p:sldId id="266" r:id="rId8"/>
    <p:sldId id="267" r:id="rId9"/>
    <p:sldId id="261" r:id="rId10"/>
    <p:sldId id="260"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3EE"/>
    <a:srgbClr val="EDE5BB"/>
    <a:srgbClr val="0065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C59C7-2757-8C5E-4B8B-08A98DFD5255}" v="14" dt="2023-11-06T13:05:36.002"/>
    <p1510:client id="{7410264E-764B-42AB-B745-62AABB4D7F67}" v="1931" dt="2023-11-03T08:53:53.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147D2-CF9E-47FE-ABF3-9E47B2E89894}" type="datetimeFigureOut">
              <a:rPr lang="nl-NL" smtClean="0"/>
              <a:t>26-1-2024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2F968-9C1C-4BDF-A533-23CB16D4E901}" type="slidenum">
              <a:rPr lang="nl-NL" smtClean="0"/>
              <a:t>‹nr.›</a:t>
            </a:fld>
            <a:endParaRPr lang="nl-NL"/>
          </a:p>
        </p:txBody>
      </p:sp>
    </p:spTree>
    <p:extLst>
      <p:ext uri="{BB962C8B-B14F-4D97-AF65-F5344CB8AC3E}">
        <p14:creationId xmlns:p14="http://schemas.microsoft.com/office/powerpoint/2010/main" val="3569016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Welkom bij onze presentatie over het eindresultaat van de opdracht OUI. Wij zullen zo vertellen over wat wij hebben gemaakt in de volgende punten</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1</a:t>
            </a:fld>
            <a:endParaRPr lang="nl-NL"/>
          </a:p>
        </p:txBody>
      </p:sp>
    </p:spTree>
    <p:extLst>
      <p:ext uri="{BB962C8B-B14F-4D97-AF65-F5344CB8AC3E}">
        <p14:creationId xmlns:p14="http://schemas.microsoft.com/office/powerpoint/2010/main" val="1803520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We gaan het hebben over </a:t>
            </a:r>
            <a:r>
              <a:rPr lang="nl-NL" err="1"/>
              <a:t>verschilende</a:t>
            </a:r>
            <a:r>
              <a:rPr lang="nl-NL"/>
              <a:t> punten ten eerste gaan we ONS zelf even voorstellen als TEAM daarna gaan we het hebben WAT onze opdracht was en hoe ons proces was om deze opdracht te halen en op het einde laten we onze website zien en waarom onze website klopt</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2</a:t>
            </a:fld>
            <a:endParaRPr lang="nl-NL"/>
          </a:p>
        </p:txBody>
      </p:sp>
    </p:spTree>
    <p:extLst>
      <p:ext uri="{BB962C8B-B14F-4D97-AF65-F5344CB8AC3E}">
        <p14:creationId xmlns:p14="http://schemas.microsoft.com/office/powerpoint/2010/main" val="324939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Ons team bestaat uit 7 leden. Iedereen had hun eigen taak binnen de groep. (iedereen vertel even wat)</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3</a:t>
            </a:fld>
            <a:endParaRPr lang="nl-NL"/>
          </a:p>
        </p:txBody>
      </p:sp>
    </p:spTree>
    <p:extLst>
      <p:ext uri="{BB962C8B-B14F-4D97-AF65-F5344CB8AC3E}">
        <p14:creationId xmlns:p14="http://schemas.microsoft.com/office/powerpoint/2010/main" val="370443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Wij hebben de opdracht van Marcel baron gekregen om een werkende website te maken voor zijn </a:t>
            </a:r>
            <a:r>
              <a:rPr lang="nl-NL" err="1"/>
              <a:t>koffiecafe</a:t>
            </a:r>
            <a:r>
              <a:rPr lang="nl-NL"/>
              <a:t> OUI. Deze opdracht moest voldoen aan een aantal eisen die we hebben verkregen </a:t>
            </a:r>
            <a:r>
              <a:rPr lang="nl-NL" err="1"/>
              <a:t>tijdenes</a:t>
            </a:r>
            <a:r>
              <a:rPr lang="nl-NL"/>
              <a:t> een </a:t>
            </a:r>
            <a:r>
              <a:rPr lang="nl-NL" err="1"/>
              <a:t>inteview</a:t>
            </a:r>
            <a:r>
              <a:rPr lang="nl-NL"/>
              <a:t> met de opdrachtgever de website is gemaakt voor jongeren tussen 18-30j en In de website moet een menu komen, openingstijden en de locatie. Daarnaast een stukje over OUI </a:t>
            </a:r>
            <a:r>
              <a:rPr lang="nl-NL" err="1"/>
              <a:t>OUI</a:t>
            </a:r>
            <a:r>
              <a:rPr lang="nl-NL"/>
              <a:t> zijn wij ook moest die 2 talig zijn en </a:t>
            </a:r>
            <a:r>
              <a:rPr lang="nl-NL" err="1"/>
              <a:t>responsive</a:t>
            </a:r>
            <a:r>
              <a:rPr lang="nl-NL"/>
              <a:t>. en wat </a:t>
            </a:r>
            <a:r>
              <a:rPr lang="nl-NL" err="1"/>
              <a:t>revieuws</a:t>
            </a:r>
            <a:r>
              <a:rPr lang="nl-NL"/>
              <a:t> . Ook hadden wij een brandboek gekregen waar de regels van de huisstijl in stonden zoals welke kleuren en lettertype. </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4</a:t>
            </a:fld>
            <a:endParaRPr lang="nl-NL"/>
          </a:p>
        </p:txBody>
      </p:sp>
    </p:spTree>
    <p:extLst>
      <p:ext uri="{BB962C8B-B14F-4D97-AF65-F5344CB8AC3E}">
        <p14:creationId xmlns:p14="http://schemas.microsoft.com/office/powerpoint/2010/main" val="1590561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Om te komen aan een goed eindproduct hebben wij een proces doorgelopen. Dit begon met een teamcode te maken zo dat binnen het proces alles goed verliep in de groep en een plan van aanpak te maken en een interview te hebben met Marcel Baron om te weten wat onze guide </a:t>
            </a:r>
            <a:r>
              <a:rPr lang="nl-NL" err="1"/>
              <a:t>lines</a:t>
            </a:r>
            <a:r>
              <a:rPr lang="nl-NL"/>
              <a:t> zijn. Daarna is iedereen begonnen met een design te maken na het 2</a:t>
            </a:r>
            <a:r>
              <a:rPr lang="nl-NL" baseline="30000"/>
              <a:t>de</a:t>
            </a:r>
            <a:r>
              <a:rPr lang="nl-NL"/>
              <a:t> design heeft iedereen een advies gesprek gehad met Marcel en is er ook een </a:t>
            </a:r>
            <a:r>
              <a:rPr lang="nl-NL" err="1"/>
              <a:t>usabillity</a:t>
            </a:r>
            <a:r>
              <a:rPr lang="nl-NL"/>
              <a:t> test uitgevoerd uiteindelijk heeft </a:t>
            </a:r>
            <a:r>
              <a:rPr lang="nl-NL" err="1"/>
              <a:t>marcel</a:t>
            </a:r>
            <a:r>
              <a:rPr lang="nl-NL"/>
              <a:t> voor het design van Roy gekozen en zijn we begonnen met de website te maken in html. </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5</a:t>
            </a:fld>
            <a:endParaRPr lang="nl-NL"/>
          </a:p>
        </p:txBody>
      </p:sp>
    </p:spTree>
    <p:extLst>
      <p:ext uri="{BB962C8B-B14F-4D97-AF65-F5344CB8AC3E}">
        <p14:creationId xmlns:p14="http://schemas.microsoft.com/office/powerpoint/2010/main" val="3946728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De website voldoet aan de eisen van de opdrachtgever want………………………….</a:t>
            </a:r>
          </a:p>
          <a:p>
            <a:endParaRPr lang="nl-NL"/>
          </a:p>
          <a:p>
            <a:pPr marL="228600" indent="-228600">
              <a:buAutoNum type="arabicPeriod"/>
            </a:pPr>
            <a:r>
              <a:rPr lang="nl-NL"/>
              <a:t>Hij lijkt op de design</a:t>
            </a:r>
          </a:p>
          <a:p>
            <a:pPr marL="228600" indent="-228600">
              <a:buAutoNum type="arabicPeriod"/>
            </a:pPr>
            <a:r>
              <a:rPr lang="nl-NL"/>
              <a:t>Heeft alle functionele eisen</a:t>
            </a:r>
          </a:p>
          <a:p>
            <a:pPr marL="228600" indent="-228600">
              <a:buAutoNum type="arabicPeriod"/>
            </a:pPr>
            <a:r>
              <a:rPr lang="nl-NL"/>
              <a:t>Voldoet aan de stijl van OUI.</a:t>
            </a:r>
          </a:p>
          <a:p>
            <a:pPr marL="228600" indent="-228600">
              <a:buAutoNum type="arabicPeriod"/>
            </a:pPr>
            <a:r>
              <a:rPr lang="nl-NL" err="1"/>
              <a:t>Responisicve</a:t>
            </a:r>
            <a:r>
              <a:rPr lang="nl-NL"/>
              <a:t> dus ook voor telefoon</a:t>
            </a:r>
          </a:p>
          <a:p>
            <a:pPr marL="228600" indent="-228600">
              <a:buAutoNum type="arabicPeriod"/>
            </a:pPr>
            <a:endParaRPr lang="nl-NL"/>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8</a:t>
            </a:fld>
            <a:endParaRPr lang="nl-NL"/>
          </a:p>
        </p:txBody>
      </p:sp>
    </p:spTree>
    <p:extLst>
      <p:ext uri="{BB962C8B-B14F-4D97-AF65-F5344CB8AC3E}">
        <p14:creationId xmlns:p14="http://schemas.microsoft.com/office/powerpoint/2010/main" val="34512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Vertel over de website. Hoofpagina menu foto slideshow </a:t>
            </a:r>
            <a:r>
              <a:rPr lang="nl-NL" err="1"/>
              <a:t>reviuws</a:t>
            </a:r>
            <a:r>
              <a:rPr lang="nl-NL"/>
              <a:t>. </a:t>
            </a:r>
            <a:r>
              <a:rPr lang="nl-NL" err="1"/>
              <a:t>Responsive</a:t>
            </a:r>
            <a:r>
              <a:rPr lang="nl-NL"/>
              <a:t> </a:t>
            </a:r>
            <a:r>
              <a:rPr lang="nl-NL" err="1"/>
              <a:t>maps</a:t>
            </a:r>
            <a:r>
              <a:rPr lang="nl-NL"/>
              <a:t> dingetje etc. neem je tijd hiervoor laat alles goed en duidelijk zien.</a:t>
            </a:r>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9</a:t>
            </a:fld>
            <a:endParaRPr lang="nl-NL"/>
          </a:p>
        </p:txBody>
      </p:sp>
    </p:spTree>
    <p:extLst>
      <p:ext uri="{BB962C8B-B14F-4D97-AF65-F5344CB8AC3E}">
        <p14:creationId xmlns:p14="http://schemas.microsoft.com/office/powerpoint/2010/main" val="2166436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a:t>De website voldoet aan de eisen van de opdrachtgever want………………………….</a:t>
            </a:r>
          </a:p>
          <a:p>
            <a:endParaRPr lang="nl-NL"/>
          </a:p>
          <a:p>
            <a:pPr marL="228600" indent="-228600">
              <a:buAutoNum type="arabicPeriod"/>
            </a:pPr>
            <a:r>
              <a:rPr lang="nl-NL"/>
              <a:t>Hij lijkt op de design</a:t>
            </a:r>
          </a:p>
          <a:p>
            <a:pPr marL="228600" indent="-228600">
              <a:buAutoNum type="arabicPeriod"/>
            </a:pPr>
            <a:r>
              <a:rPr lang="nl-NL"/>
              <a:t>Heeft alle functionele eisen</a:t>
            </a:r>
          </a:p>
          <a:p>
            <a:pPr marL="228600" indent="-228600">
              <a:buAutoNum type="arabicPeriod"/>
            </a:pPr>
            <a:r>
              <a:rPr lang="nl-NL"/>
              <a:t>Voldoet aan de stijl van OUI.</a:t>
            </a:r>
          </a:p>
          <a:p>
            <a:pPr marL="228600" indent="-228600">
              <a:buAutoNum type="arabicPeriod"/>
            </a:pPr>
            <a:r>
              <a:rPr lang="nl-NL" err="1"/>
              <a:t>Responisicve</a:t>
            </a:r>
            <a:r>
              <a:rPr lang="nl-NL"/>
              <a:t> dus ook voor telefoon</a:t>
            </a:r>
          </a:p>
          <a:p>
            <a:pPr marL="228600" indent="-228600">
              <a:buAutoNum type="arabicPeriod"/>
            </a:pPr>
            <a:endParaRPr lang="nl-NL"/>
          </a:p>
        </p:txBody>
      </p:sp>
      <p:sp>
        <p:nvSpPr>
          <p:cNvPr id="4" name="Tijdelijke aanduiding voor dianummer 3"/>
          <p:cNvSpPr>
            <a:spLocks noGrp="1"/>
          </p:cNvSpPr>
          <p:nvPr>
            <p:ph type="sldNum" sz="quarter" idx="5"/>
          </p:nvPr>
        </p:nvSpPr>
        <p:spPr/>
        <p:txBody>
          <a:bodyPr/>
          <a:lstStyle/>
          <a:p>
            <a:fld id="{BF82F968-9C1C-4BDF-A533-23CB16D4E901}" type="slidenum">
              <a:rPr lang="nl-NL" smtClean="0"/>
              <a:t>10</a:t>
            </a:fld>
            <a:endParaRPr lang="nl-NL"/>
          </a:p>
        </p:txBody>
      </p:sp>
    </p:spTree>
    <p:extLst>
      <p:ext uri="{BB962C8B-B14F-4D97-AF65-F5344CB8AC3E}">
        <p14:creationId xmlns:p14="http://schemas.microsoft.com/office/powerpoint/2010/main" val="337691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Date Placeholder 3"/>
          <p:cNvSpPr>
            <a:spLocks noGrp="1"/>
          </p:cNvSpPr>
          <p:nvPr>
            <p:ph type="dt" sz="half" idx="10"/>
          </p:nvPr>
        </p:nvSpPr>
        <p:spPr/>
        <p:txBody>
          <a:bodyPr/>
          <a:lstStyle/>
          <a:p>
            <a:fld id="{F1955129-1368-4205-8FF7-D8EF871A0AB4}" type="datetimeFigureOut">
              <a:rPr lang="nl-NL" smtClean="0"/>
              <a:t>26-1-2024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250659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F1955129-1368-4205-8FF7-D8EF871A0AB4}" type="datetimeFigureOut">
              <a:rPr lang="nl-NL" smtClean="0"/>
              <a:t>26-1-2024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2012897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F1955129-1368-4205-8FF7-D8EF871A0AB4}" type="datetimeFigureOut">
              <a:rPr lang="nl-NL" smtClean="0"/>
              <a:t>26-1-2024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2102521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E2B062-FDBA-E525-3FCF-1406A80085E0}"/>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E3F0ED43-A5BE-F9F4-44BC-654A044EF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D2480DCC-0213-24A6-F40D-3EDF2D6B36FC}"/>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385C9BDB-97D2-13EB-677B-DC63DAE411B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17D0C58-3012-4DFB-A21D-7E565B1D5E8E}"/>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370546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B0C90A-DADE-6EE2-F9BC-AAE50F88EF8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B750E2A-3A7E-9A15-4813-1DD409663D3B}"/>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F8F97D3-7BDC-1458-8F2A-0139E5A8B425}"/>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50489E67-877A-8ACB-F1F4-2A0DF19F3F9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8E52480-202C-7060-2D97-1A939E06137F}"/>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1127211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858B0-3E82-3060-EC47-2D7B0B0DE99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2B6B0F9-07A0-8DFE-7BE8-2EA40D487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FE7AE55D-B95D-6BB2-8F27-5C8B7FE51B0A}"/>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6FF2482B-07A7-95EB-3EF2-E81192F830B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0509EB6-E454-B717-C9A5-59A2BAABFECC}"/>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4078014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B3C5D5-8897-5112-06D4-A1A87BBDB51F}"/>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AAD760DE-9490-0CF2-126D-4FFAF5C0866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3069560-F219-39E4-3AE8-09005D5DF7D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8E4DDD90-5AF2-411C-A678-C7A56A7FA72B}"/>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6" name="Tijdelijke aanduiding voor voettekst 5">
            <a:extLst>
              <a:ext uri="{FF2B5EF4-FFF2-40B4-BE49-F238E27FC236}">
                <a16:creationId xmlns:a16="http://schemas.microsoft.com/office/drawing/2014/main" id="{BDC6C440-6264-8328-0E31-B84E7DE4EDC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805F33D-3DE9-2CCB-FCEF-FAF3FA1CF1BA}"/>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96674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EA353-E966-D6A0-4773-49F9768FA9B0}"/>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118AD68-0C9A-4EEC-11F6-802904368F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CC63167-88A2-155C-9B26-91295604980B}"/>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096C203C-E037-629B-1A29-D9A6FC8DE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A6DD2BA8-A910-A0D9-9EF3-9CF35E090CE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611764DC-2DF7-8488-3B1B-95DCFEF19D34}"/>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8" name="Tijdelijke aanduiding voor voettekst 7">
            <a:extLst>
              <a:ext uri="{FF2B5EF4-FFF2-40B4-BE49-F238E27FC236}">
                <a16:creationId xmlns:a16="http://schemas.microsoft.com/office/drawing/2014/main" id="{4F61CC47-BE33-BAB9-2A72-0BBB7C976611}"/>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E60FB9A9-3A53-7CD3-7D43-9D7DA9299196}"/>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3413077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CA7B6E-CFD7-A76A-EE48-48135A79B5D3}"/>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FA62967-AD37-3546-F86F-FC8297E4515D}"/>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4" name="Tijdelijke aanduiding voor voettekst 3">
            <a:extLst>
              <a:ext uri="{FF2B5EF4-FFF2-40B4-BE49-F238E27FC236}">
                <a16:creationId xmlns:a16="http://schemas.microsoft.com/office/drawing/2014/main" id="{637A7D6A-54A7-3370-B719-E5D7BF5EAD95}"/>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25C8C69-60CD-5470-B9AB-CADC19572528}"/>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374941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4434D67B-536C-E63A-BE21-9BDAC4A2C1DB}"/>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3" name="Tijdelijke aanduiding voor voettekst 2">
            <a:extLst>
              <a:ext uri="{FF2B5EF4-FFF2-40B4-BE49-F238E27FC236}">
                <a16:creationId xmlns:a16="http://schemas.microsoft.com/office/drawing/2014/main" id="{31ACD817-023E-95EF-A22C-7E50C8A50EA3}"/>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D960FABC-9D11-0FB8-7073-64EE697247DF}"/>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42672773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372597-89D5-3108-FF90-AC46C2E241B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B57C75A6-E65E-B8A6-0D95-871AC76AC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EF3CC268-6D89-9EE6-610B-2852B269A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7472862-2C68-75DD-A9AC-1F8EA2CEFED7}"/>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6" name="Tijdelijke aanduiding voor voettekst 5">
            <a:extLst>
              <a:ext uri="{FF2B5EF4-FFF2-40B4-BE49-F238E27FC236}">
                <a16:creationId xmlns:a16="http://schemas.microsoft.com/office/drawing/2014/main" id="{EAB34F6E-3B88-DF1A-AEEF-66287EB53966}"/>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BC2F544-609E-8B7B-F493-6A518E13524D}"/>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62715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10"/>
          </p:nvPr>
        </p:nvSpPr>
        <p:spPr/>
        <p:txBody>
          <a:bodyPr/>
          <a:lstStyle/>
          <a:p>
            <a:fld id="{F1955129-1368-4205-8FF7-D8EF871A0AB4}" type="datetimeFigureOut">
              <a:rPr lang="nl-NL" smtClean="0"/>
              <a:t>26-1-2024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1606006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098FC-0DB3-97ED-1EA5-D0D0CD8D751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1060E0F-9A70-CFD0-5953-D42EEC58F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7C21BD4F-44FF-6D27-7FEB-1D635B2BD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F134B34-6AC9-5D48-24E0-B4A768A15B3E}"/>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6" name="Tijdelijke aanduiding voor voettekst 5">
            <a:extLst>
              <a:ext uri="{FF2B5EF4-FFF2-40B4-BE49-F238E27FC236}">
                <a16:creationId xmlns:a16="http://schemas.microsoft.com/office/drawing/2014/main" id="{20F3B83F-5225-54E0-8ED2-A46CD4E774C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678C0BC3-F769-69CE-7A56-3B85AAA6E139}"/>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1547185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670AE-F0EB-587A-82B6-E46D2FAD8ED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97543E7A-4C4F-BA6D-6B51-E721AAB6FB1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02516D94-047E-45C5-D629-7A9573075A7A}"/>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7EB73559-A9D9-6237-C7D8-C5F36CAA935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0788578-1BD6-FEFA-9353-EDF798E4A2AE}"/>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42604123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E54A683-FBCC-3486-1D21-614085123C16}"/>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008B955D-3BEF-D4B8-AB52-135EE031305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0EFA8AD-93C1-B55E-7BC5-F93EE1E08988}"/>
              </a:ext>
            </a:extLst>
          </p:cNvPr>
          <p:cNvSpPr>
            <a:spLocks noGrp="1"/>
          </p:cNvSpPr>
          <p:nvPr>
            <p:ph type="dt" sz="half" idx="10"/>
          </p:nvPr>
        </p:nvSpPr>
        <p:spPr/>
        <p:txBody>
          <a:body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9836BEED-8FFD-C80A-3AA8-0C6EAD1BD2C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2C88CF0-8647-D8DB-A3E5-F8E82856AB80}"/>
              </a:ext>
            </a:extLst>
          </p:cNvPr>
          <p:cNvSpPr>
            <a:spLocks noGrp="1"/>
          </p:cNvSpPr>
          <p:nvPr>
            <p:ph type="sldNum" sz="quarter" idx="12"/>
          </p:nvPr>
        </p:nvSpPr>
        <p:spPr/>
        <p:txBody>
          <a:bodyPr/>
          <a:lstStyle/>
          <a:p>
            <a:fld id="{20A5BD97-362D-4063-BF00-066DA55DB233}" type="slidenum">
              <a:rPr lang="nl-NL" smtClean="0"/>
              <a:t>‹nr.›</a:t>
            </a:fld>
            <a:endParaRPr lang="nl-NL"/>
          </a:p>
        </p:txBody>
      </p:sp>
    </p:spTree>
    <p:extLst>
      <p:ext uri="{BB962C8B-B14F-4D97-AF65-F5344CB8AC3E}">
        <p14:creationId xmlns:p14="http://schemas.microsoft.com/office/powerpoint/2010/main" val="403693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F1955129-1368-4205-8FF7-D8EF871A0AB4}" type="datetimeFigureOut">
              <a:rPr lang="nl-NL" smtClean="0"/>
              <a:t>26-1-2024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144994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Date Placeholder 4"/>
          <p:cNvSpPr>
            <a:spLocks noGrp="1"/>
          </p:cNvSpPr>
          <p:nvPr>
            <p:ph type="dt" sz="half" idx="10"/>
          </p:nvPr>
        </p:nvSpPr>
        <p:spPr/>
        <p:txBody>
          <a:bodyPr/>
          <a:lstStyle/>
          <a:p>
            <a:fld id="{F1955129-1368-4205-8FF7-D8EF871A0AB4}" type="datetimeFigureOut">
              <a:rPr lang="nl-NL" smtClean="0"/>
              <a:t>26-1-2024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77483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Date Placeholder 6"/>
          <p:cNvSpPr>
            <a:spLocks noGrp="1"/>
          </p:cNvSpPr>
          <p:nvPr>
            <p:ph type="dt" sz="half" idx="10"/>
          </p:nvPr>
        </p:nvSpPr>
        <p:spPr/>
        <p:txBody>
          <a:bodyPr/>
          <a:lstStyle/>
          <a:p>
            <a:fld id="{F1955129-1368-4205-8FF7-D8EF871A0AB4}" type="datetimeFigureOut">
              <a:rPr lang="nl-NL" smtClean="0"/>
              <a:t>26-1-2024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165488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a:p>
        </p:txBody>
      </p:sp>
      <p:sp>
        <p:nvSpPr>
          <p:cNvPr id="3" name="Date Placeholder 2"/>
          <p:cNvSpPr>
            <a:spLocks noGrp="1"/>
          </p:cNvSpPr>
          <p:nvPr>
            <p:ph type="dt" sz="half" idx="10"/>
          </p:nvPr>
        </p:nvSpPr>
        <p:spPr/>
        <p:txBody>
          <a:bodyPr/>
          <a:lstStyle/>
          <a:p>
            <a:fld id="{F1955129-1368-4205-8FF7-D8EF871A0AB4}" type="datetimeFigureOut">
              <a:rPr lang="nl-NL" smtClean="0"/>
              <a:t>26-1-2024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22215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55129-1368-4205-8FF7-D8EF871A0AB4}" type="datetimeFigureOut">
              <a:rPr lang="nl-NL" smtClean="0"/>
              <a:t>26-1-2024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409301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F1955129-1368-4205-8FF7-D8EF871A0AB4}" type="datetimeFigureOut">
              <a:rPr lang="nl-NL" smtClean="0"/>
              <a:t>26-1-2024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10063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F1955129-1368-4205-8FF7-D8EF871A0AB4}" type="datetimeFigureOut">
              <a:rPr lang="nl-NL" smtClean="0"/>
              <a:t>26-1-2024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E200CD0A-484F-46F8-9817-EB55300A1EB9}" type="slidenum">
              <a:rPr lang="nl-NL" smtClean="0"/>
              <a:t>‹nr.›</a:t>
            </a:fld>
            <a:endParaRPr lang="nl-NL"/>
          </a:p>
        </p:txBody>
      </p:sp>
    </p:spTree>
    <p:extLst>
      <p:ext uri="{BB962C8B-B14F-4D97-AF65-F5344CB8AC3E}">
        <p14:creationId xmlns:p14="http://schemas.microsoft.com/office/powerpoint/2010/main" val="182228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55129-1368-4205-8FF7-D8EF871A0AB4}" type="datetimeFigureOut">
              <a:rPr lang="nl-NL" smtClean="0"/>
              <a:t>26-1-2024</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0CD0A-484F-46F8-9817-EB55300A1EB9}" type="slidenum">
              <a:rPr lang="nl-NL" smtClean="0"/>
              <a:t>‹nr.›</a:t>
            </a:fld>
            <a:endParaRPr lang="nl-NL"/>
          </a:p>
        </p:txBody>
      </p:sp>
    </p:spTree>
    <p:extLst>
      <p:ext uri="{BB962C8B-B14F-4D97-AF65-F5344CB8AC3E}">
        <p14:creationId xmlns:p14="http://schemas.microsoft.com/office/powerpoint/2010/main" val="74965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E79DBF02-F9EC-0FB8-0F6B-B4DA95F6A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C424929C-044F-8C60-69D5-F63503FF6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51EA144-CF6A-B222-DFE9-B772DB514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50071-A643-412C-8254-63C35DA55F8F}" type="datetimeFigureOut">
              <a:rPr lang="nl-NL" smtClean="0"/>
              <a:t>26-1-2024</a:t>
            </a:fld>
            <a:endParaRPr lang="nl-NL"/>
          </a:p>
        </p:txBody>
      </p:sp>
      <p:sp>
        <p:nvSpPr>
          <p:cNvPr id="5" name="Tijdelijke aanduiding voor voettekst 4">
            <a:extLst>
              <a:ext uri="{FF2B5EF4-FFF2-40B4-BE49-F238E27FC236}">
                <a16:creationId xmlns:a16="http://schemas.microsoft.com/office/drawing/2014/main" id="{F105C63E-446F-AB24-ED49-A29A8B661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78236E35-AD4B-D8FF-F10F-BE11EA0CE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5BD97-362D-4063-BF00-066DA55DB233}" type="slidenum">
              <a:rPr lang="nl-NL" smtClean="0"/>
              <a:t>‹nr.›</a:t>
            </a:fld>
            <a:endParaRPr lang="nl-NL"/>
          </a:p>
        </p:txBody>
      </p:sp>
    </p:spTree>
    <p:extLst>
      <p:ext uri="{BB962C8B-B14F-4D97-AF65-F5344CB8AC3E}">
        <p14:creationId xmlns:p14="http://schemas.microsoft.com/office/powerpoint/2010/main" val="67324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0" name="Oval 69">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Rectangle 76">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2" name="Straight Connector 81">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Tijdelijke aanduiding voor inhoud 6" descr="Afbeelding met Huishoudelijk apparaat, koffiebeker, keukenapparaat, Apparaatje&#10;&#10;Automatisch gegenereerde beschrijving">
            <a:extLst>
              <a:ext uri="{FF2B5EF4-FFF2-40B4-BE49-F238E27FC236}">
                <a16:creationId xmlns:a16="http://schemas.microsoft.com/office/drawing/2014/main" id="{ED895265-AE18-EDE0-4D6A-37227B0DBF82}"/>
              </a:ext>
            </a:extLst>
          </p:cNvPr>
          <p:cNvPicPr>
            <a:picLocks noChangeAspect="1"/>
          </p:cNvPicPr>
          <p:nvPr/>
        </p:nvPicPr>
        <p:blipFill rotWithShape="1">
          <a:blip r:embed="rId3">
            <a:duotone>
              <a:prstClr val="black"/>
              <a:schemeClr val="bg1">
                <a:tint val="45000"/>
                <a:satMod val="400000"/>
              </a:schemeClr>
            </a:duotone>
            <a:alphaModFix amt="25000"/>
          </a:blip>
          <a:srcRect l="6644" r="17356" b="-1"/>
          <a:stretch/>
        </p:blipFill>
        <p:spPr>
          <a:xfrm>
            <a:off x="-1363685" y="-400929"/>
            <a:ext cx="13270228" cy="7196696"/>
          </a:xfrm>
          <a:prstGeom prst="rect">
            <a:avLst/>
          </a:prstGeom>
        </p:spPr>
      </p:pic>
      <p:sp>
        <p:nvSpPr>
          <p:cNvPr id="2" name="Titel 1">
            <a:extLst>
              <a:ext uri="{FF2B5EF4-FFF2-40B4-BE49-F238E27FC236}">
                <a16:creationId xmlns:a16="http://schemas.microsoft.com/office/drawing/2014/main" id="{BCFCB86C-8244-9617-0CCD-CDDA32D78161}"/>
              </a:ext>
            </a:extLst>
          </p:cNvPr>
          <p:cNvSpPr>
            <a:spLocks noGrp="1"/>
          </p:cNvSpPr>
          <p:nvPr>
            <p:ph type="title"/>
          </p:nvPr>
        </p:nvSpPr>
        <p:spPr>
          <a:xfrm>
            <a:off x="2436875" y="630935"/>
            <a:ext cx="7315200" cy="2912366"/>
          </a:xfrm>
          <a:noFill/>
        </p:spPr>
        <p:txBody>
          <a:bodyPr anchor="b">
            <a:normAutofit/>
          </a:bodyPr>
          <a:lstStyle/>
          <a:p>
            <a:pPr algn="ctr"/>
            <a:endParaRPr lang="nl-NL" sz="4800">
              <a:solidFill>
                <a:schemeClr val="bg1"/>
              </a:solidFill>
            </a:endParaRPr>
          </a:p>
        </p:txBody>
      </p:sp>
      <p:grpSp>
        <p:nvGrpSpPr>
          <p:cNvPr id="87" name="Group 86">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8" name="Straight Connector 87">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60" name="Content Placeholder 10">
            <a:extLst>
              <a:ext uri="{FF2B5EF4-FFF2-40B4-BE49-F238E27FC236}">
                <a16:creationId xmlns:a16="http://schemas.microsoft.com/office/drawing/2014/main" id="{21ECD9F3-7018-368A-79BF-1C8592AE3F8B}"/>
              </a:ext>
            </a:extLst>
          </p:cNvPr>
          <p:cNvSpPr>
            <a:spLocks noGrp="1"/>
          </p:cNvSpPr>
          <p:nvPr>
            <p:ph idx="1"/>
          </p:nvPr>
        </p:nvSpPr>
        <p:spPr>
          <a:xfrm>
            <a:off x="2436875" y="3726352"/>
            <a:ext cx="7315200" cy="2317041"/>
          </a:xfrm>
          <a:noFill/>
        </p:spPr>
        <p:txBody>
          <a:bodyPr anchor="t">
            <a:normAutofit/>
          </a:bodyPr>
          <a:lstStyle/>
          <a:p>
            <a:pPr algn="ctr"/>
            <a:endParaRPr lang="en-US" sz="1800">
              <a:solidFill>
                <a:schemeClr val="bg1"/>
              </a:solidFill>
            </a:endParaRPr>
          </a:p>
        </p:txBody>
      </p:sp>
      <p:sp>
        <p:nvSpPr>
          <p:cNvPr id="5" name="Vrije vorm: vorm 4">
            <a:extLst>
              <a:ext uri="{FF2B5EF4-FFF2-40B4-BE49-F238E27FC236}">
                <a16:creationId xmlns:a16="http://schemas.microsoft.com/office/drawing/2014/main" id="{1D52CC55-D074-FA02-E5F2-C078B63D79AD}"/>
              </a:ext>
            </a:extLst>
          </p:cNvPr>
          <p:cNvSpPr/>
          <p:nvPr/>
        </p:nvSpPr>
        <p:spPr>
          <a:xfrm>
            <a:off x="3532341" y="1927136"/>
            <a:ext cx="5379945" cy="1638235"/>
          </a:xfrm>
          <a:custGeom>
            <a:avLst/>
            <a:gdLst>
              <a:gd name="connsiteX0" fmla="*/ 58323 w 5635624"/>
              <a:gd name="connsiteY0" fmla="*/ 75353 h 1638235"/>
              <a:gd name="connsiteX1" fmla="*/ 58323 w 5635624"/>
              <a:gd name="connsiteY1" fmla="*/ 1568090 h 1638235"/>
              <a:gd name="connsiteX2" fmla="*/ 5560631 w 5635624"/>
              <a:gd name="connsiteY2" fmla="*/ 1568090 h 1638235"/>
              <a:gd name="connsiteX3" fmla="*/ 5560631 w 5635624"/>
              <a:gd name="connsiteY3" fmla="*/ 75353 h 1638235"/>
              <a:gd name="connsiteX4" fmla="*/ 0 w 5635624"/>
              <a:gd name="connsiteY4" fmla="*/ 0 h 1638235"/>
              <a:gd name="connsiteX5" fmla="*/ 5635624 w 5635624"/>
              <a:gd name="connsiteY5" fmla="*/ 0 h 1638235"/>
              <a:gd name="connsiteX6" fmla="*/ 5635624 w 5635624"/>
              <a:gd name="connsiteY6" fmla="*/ 1638235 h 1638235"/>
              <a:gd name="connsiteX7" fmla="*/ 0 w 5635624"/>
              <a:gd name="connsiteY7" fmla="*/ 1638235 h 163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5624" h="1638235">
                <a:moveTo>
                  <a:pt x="58323" y="75353"/>
                </a:moveTo>
                <a:lnTo>
                  <a:pt x="58323" y="1568090"/>
                </a:lnTo>
                <a:lnTo>
                  <a:pt x="5560631" y="1568090"/>
                </a:lnTo>
                <a:lnTo>
                  <a:pt x="5560631" y="75353"/>
                </a:lnTo>
                <a:close/>
                <a:moveTo>
                  <a:pt x="0" y="0"/>
                </a:moveTo>
                <a:lnTo>
                  <a:pt x="5635624" y="0"/>
                </a:lnTo>
                <a:lnTo>
                  <a:pt x="5635624" y="1638235"/>
                </a:lnTo>
                <a:lnTo>
                  <a:pt x="0" y="1638235"/>
                </a:lnTo>
                <a:close/>
              </a:path>
            </a:pathLst>
          </a:custGeom>
          <a:solidFill>
            <a:srgbClr val="BAD3EE"/>
          </a:solidFill>
          <a:ln>
            <a:solidFill>
              <a:srgbClr val="BAD3EE"/>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solidFill>
                <a:srgbClr val="BAD3EE"/>
              </a:solidFill>
              <a:highlight>
                <a:srgbClr val="BAD3EE"/>
              </a:highlight>
            </a:endParaRPr>
          </a:p>
        </p:txBody>
      </p:sp>
      <p:sp>
        <p:nvSpPr>
          <p:cNvPr id="6" name="Tekstvak 5">
            <a:extLst>
              <a:ext uri="{FF2B5EF4-FFF2-40B4-BE49-F238E27FC236}">
                <a16:creationId xmlns:a16="http://schemas.microsoft.com/office/drawing/2014/main" id="{2AC60C6E-F280-BBFA-29CD-B99F9CF43D82}"/>
              </a:ext>
            </a:extLst>
          </p:cNvPr>
          <p:cNvSpPr txBox="1"/>
          <p:nvPr/>
        </p:nvSpPr>
        <p:spPr>
          <a:xfrm>
            <a:off x="5271429" y="2022978"/>
            <a:ext cx="2786047" cy="1446550"/>
          </a:xfrm>
          <a:prstGeom prst="rect">
            <a:avLst/>
          </a:prstGeom>
          <a:noFill/>
        </p:spPr>
        <p:txBody>
          <a:bodyPr wrap="square">
            <a:spAutoFit/>
          </a:bodyPr>
          <a:lstStyle/>
          <a:p>
            <a:r>
              <a:rPr lang="nl-NL" sz="8800" b="1">
                <a:solidFill>
                  <a:srgbClr val="BAD3EE"/>
                </a:solidFill>
                <a:effectLst/>
                <a:latin typeface="Caveat"/>
              </a:rPr>
              <a:t>OUI</a:t>
            </a:r>
            <a:endParaRPr lang="nl-NL" sz="8800" b="1">
              <a:solidFill>
                <a:srgbClr val="BAD3EE"/>
              </a:solidFill>
              <a:latin typeface="Caveat"/>
            </a:endParaRPr>
          </a:p>
        </p:txBody>
      </p:sp>
    </p:spTree>
    <p:extLst>
      <p:ext uri="{BB962C8B-B14F-4D97-AF65-F5344CB8AC3E}">
        <p14:creationId xmlns:p14="http://schemas.microsoft.com/office/powerpoint/2010/main" val="398469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5" name="Oval 7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Rectangle 8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85" name="Straight Connector 8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3" name="Straight Connector 9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Graphic 4" descr="Vraagteken met effen opvulling">
            <a:extLst>
              <a:ext uri="{FF2B5EF4-FFF2-40B4-BE49-F238E27FC236}">
                <a16:creationId xmlns:a16="http://schemas.microsoft.com/office/drawing/2014/main" id="{A42063F8-C7E2-D5AD-E5CB-C6BAC165DAD0}"/>
              </a:ext>
            </a:extLst>
          </p:cNvPr>
          <p:cNvPicPr>
            <a:picLocks noChangeAspect="1"/>
          </p:cNvPicPr>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1386" y="29548"/>
            <a:ext cx="6013845" cy="6013845"/>
          </a:xfrm>
          <a:prstGeom prst="rect">
            <a:avLst/>
          </a:prstGeom>
        </p:spPr>
      </p:pic>
      <p:sp>
        <p:nvSpPr>
          <p:cNvPr id="2" name="Titel 1">
            <a:extLst>
              <a:ext uri="{FF2B5EF4-FFF2-40B4-BE49-F238E27FC236}">
                <a16:creationId xmlns:a16="http://schemas.microsoft.com/office/drawing/2014/main" id="{FEE97D29-93FF-40B0-8A77-D9D8819262E8}"/>
              </a:ext>
            </a:extLst>
          </p:cNvPr>
          <p:cNvSpPr>
            <a:spLocks noGrp="1"/>
          </p:cNvSpPr>
          <p:nvPr>
            <p:ph type="ctrTitle"/>
          </p:nvPr>
        </p:nvSpPr>
        <p:spPr>
          <a:xfrm>
            <a:off x="2618173" y="630936"/>
            <a:ext cx="7315200" cy="2702018"/>
          </a:xfrm>
          <a:noFill/>
        </p:spPr>
        <p:txBody>
          <a:bodyPr anchor="b">
            <a:normAutofit/>
          </a:bodyPr>
          <a:lstStyle/>
          <a:p>
            <a:r>
              <a:rPr lang="nl-NL" sz="4800">
                <a:solidFill>
                  <a:schemeClr val="bg1"/>
                </a:solidFill>
              </a:rPr>
              <a:t>vragen?</a:t>
            </a:r>
          </a:p>
        </p:txBody>
      </p:sp>
      <p:sp>
        <p:nvSpPr>
          <p:cNvPr id="3" name="Ondertitel 2">
            <a:extLst>
              <a:ext uri="{FF2B5EF4-FFF2-40B4-BE49-F238E27FC236}">
                <a16:creationId xmlns:a16="http://schemas.microsoft.com/office/drawing/2014/main" id="{9AE94152-AEF4-3D03-C963-6D6D8C1525B5}"/>
              </a:ext>
            </a:extLst>
          </p:cNvPr>
          <p:cNvSpPr>
            <a:spLocks noGrp="1"/>
          </p:cNvSpPr>
          <p:nvPr>
            <p:ph type="subTitle" idx="1"/>
          </p:nvPr>
        </p:nvSpPr>
        <p:spPr>
          <a:xfrm>
            <a:off x="2618174" y="3427487"/>
            <a:ext cx="7315200" cy="2615906"/>
          </a:xfrm>
          <a:noFill/>
        </p:spPr>
        <p:txBody>
          <a:bodyPr anchor="t">
            <a:normAutofit/>
          </a:bodyPr>
          <a:lstStyle/>
          <a:p>
            <a:endParaRPr lang="nl-NL">
              <a:solidFill>
                <a:schemeClr val="bg1"/>
              </a:solidFill>
            </a:endParaRPr>
          </a:p>
        </p:txBody>
      </p:sp>
    </p:spTree>
    <p:extLst>
      <p:ext uri="{BB962C8B-B14F-4D97-AF65-F5344CB8AC3E}">
        <p14:creationId xmlns:p14="http://schemas.microsoft.com/office/powerpoint/2010/main" val="110796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5">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21">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23">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25">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33">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35" name="Straight Connector 34">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35">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Graphic 6" descr="Pakket">
            <a:extLst>
              <a:ext uri="{FF2B5EF4-FFF2-40B4-BE49-F238E27FC236}">
                <a16:creationId xmlns:a16="http://schemas.microsoft.com/office/drawing/2014/main" id="{C71B2DE2-A174-5383-EB1A-5E1C477C13B6}"/>
              </a:ext>
            </a:extLst>
          </p:cNvPr>
          <p:cNvPicPr>
            <a:picLocks noChangeAspect="1"/>
          </p:cNvPicPr>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1386" y="29548"/>
            <a:ext cx="6013845" cy="6013845"/>
          </a:xfrm>
          <a:prstGeom prst="rect">
            <a:avLst/>
          </a:prstGeom>
        </p:spPr>
      </p:pic>
      <p:sp>
        <p:nvSpPr>
          <p:cNvPr id="2" name="Titel 1">
            <a:extLst>
              <a:ext uri="{FF2B5EF4-FFF2-40B4-BE49-F238E27FC236}">
                <a16:creationId xmlns:a16="http://schemas.microsoft.com/office/drawing/2014/main" id="{3785120A-6E66-AC7A-4813-4D83A5C5BFCC}"/>
              </a:ext>
            </a:extLst>
          </p:cNvPr>
          <p:cNvSpPr>
            <a:spLocks noGrp="1"/>
          </p:cNvSpPr>
          <p:nvPr>
            <p:ph type="ctrTitle"/>
          </p:nvPr>
        </p:nvSpPr>
        <p:spPr>
          <a:xfrm>
            <a:off x="2618173" y="630936"/>
            <a:ext cx="7315200" cy="2702018"/>
          </a:xfrm>
          <a:noFill/>
        </p:spPr>
        <p:txBody>
          <a:bodyPr anchor="b">
            <a:normAutofit/>
          </a:bodyPr>
          <a:lstStyle/>
          <a:p>
            <a:r>
              <a:rPr lang="nl-NL" sz="4800">
                <a:solidFill>
                  <a:schemeClr val="bg1"/>
                </a:solidFill>
              </a:rPr>
              <a:t>Inhoud</a:t>
            </a:r>
          </a:p>
        </p:txBody>
      </p:sp>
      <p:sp>
        <p:nvSpPr>
          <p:cNvPr id="3" name="Ondertitel 2">
            <a:extLst>
              <a:ext uri="{FF2B5EF4-FFF2-40B4-BE49-F238E27FC236}">
                <a16:creationId xmlns:a16="http://schemas.microsoft.com/office/drawing/2014/main" id="{6B706F5F-6205-980A-4779-3E87654DEC67}"/>
              </a:ext>
            </a:extLst>
          </p:cNvPr>
          <p:cNvSpPr>
            <a:spLocks noGrp="1"/>
          </p:cNvSpPr>
          <p:nvPr>
            <p:ph type="subTitle" idx="1"/>
          </p:nvPr>
        </p:nvSpPr>
        <p:spPr>
          <a:xfrm>
            <a:off x="2618174" y="3427487"/>
            <a:ext cx="7315200" cy="2615906"/>
          </a:xfrm>
          <a:noFill/>
        </p:spPr>
        <p:txBody>
          <a:bodyPr vert="horz" lIns="91440" tIns="45720" rIns="91440" bIns="45720" rtlCol="0" anchor="t">
            <a:normAutofit/>
          </a:bodyPr>
          <a:lstStyle/>
          <a:p>
            <a:pPr marL="342900" indent="-342900">
              <a:buChar char="•"/>
            </a:pPr>
            <a:r>
              <a:rPr lang="nl-NL">
                <a:solidFill>
                  <a:schemeClr val="bg1"/>
                </a:solidFill>
                <a:cs typeface="Calibri"/>
              </a:rPr>
              <a:t>Het team</a:t>
            </a:r>
          </a:p>
          <a:p>
            <a:pPr marL="342900" indent="-342900">
              <a:buChar char="•"/>
            </a:pPr>
            <a:r>
              <a:rPr lang="nl-NL">
                <a:solidFill>
                  <a:schemeClr val="bg1"/>
                </a:solidFill>
                <a:cs typeface="Calibri"/>
              </a:rPr>
              <a:t>De opdracht</a:t>
            </a:r>
          </a:p>
          <a:p>
            <a:pPr marL="342900" indent="-342900">
              <a:buChar char="•"/>
            </a:pPr>
            <a:r>
              <a:rPr lang="nl-NL">
                <a:solidFill>
                  <a:schemeClr val="bg1"/>
                </a:solidFill>
                <a:cs typeface="Calibri"/>
              </a:rPr>
              <a:t>Het proces</a:t>
            </a:r>
          </a:p>
          <a:p>
            <a:pPr marL="342900" indent="-342900">
              <a:buChar char="•"/>
            </a:pPr>
            <a:r>
              <a:rPr lang="nl-NL">
                <a:solidFill>
                  <a:schemeClr val="bg1"/>
                </a:solidFill>
                <a:cs typeface="Calibri"/>
              </a:rPr>
              <a:t>Het eindresultaat</a:t>
            </a:r>
          </a:p>
          <a:p>
            <a:pPr marL="342900" indent="-342900">
              <a:buChar char="•"/>
            </a:pPr>
            <a:r>
              <a:rPr lang="nl-NL">
                <a:solidFill>
                  <a:schemeClr val="bg1"/>
                </a:solidFill>
                <a:cs typeface="Calibri"/>
              </a:rPr>
              <a:t>Waarom klopt de website</a:t>
            </a:r>
          </a:p>
        </p:txBody>
      </p:sp>
    </p:spTree>
    <p:extLst>
      <p:ext uri="{BB962C8B-B14F-4D97-AF65-F5344CB8AC3E}">
        <p14:creationId xmlns:p14="http://schemas.microsoft.com/office/powerpoint/2010/main" val="317828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3DC28794-3B89-462C-BE95-927A51D7D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3">
            <a:extLst>
              <a:ext uri="{FF2B5EF4-FFF2-40B4-BE49-F238E27FC236}">
                <a16:creationId xmlns:a16="http://schemas.microsoft.com/office/drawing/2014/main" id="{8BF1BF76-D9C8-49D3-9A7F-D43C497C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8E62E29-CCA4-46D9-A2B7-FFBB63215A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3F3DFA0E-3CF8-484F-AB2E-8F6398699C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A3AE79A-8350-4B57-B8C9-92360474C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A2CFA8D-F654-4516-9486-873BAAD1B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9C3CD77-D91F-400B-A95F-5AB347FF7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5FA3032-F836-4A83-871C-76E9F1EFA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21">
              <a:extLst>
                <a:ext uri="{FF2B5EF4-FFF2-40B4-BE49-F238E27FC236}">
                  <a16:creationId xmlns:a16="http://schemas.microsoft.com/office/drawing/2014/main" id="{F4971C26-6BC8-4712-823C-A538AA7616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23">
            <a:extLst>
              <a:ext uri="{FF2B5EF4-FFF2-40B4-BE49-F238E27FC236}">
                <a16:creationId xmlns:a16="http://schemas.microsoft.com/office/drawing/2014/main" id="{59E7F326-090A-45F0-9F6C-D98AF5160A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5">
            <a:extLst>
              <a:ext uri="{FF2B5EF4-FFF2-40B4-BE49-F238E27FC236}">
                <a16:creationId xmlns:a16="http://schemas.microsoft.com/office/drawing/2014/main" id="{DF20FE9C-08B6-451E-BEDA-401A81BD4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0864D66-4BEF-4628-B9DC-C382A4BC26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29" name="Straight Connector 28">
              <a:extLst>
                <a:ext uri="{FF2B5EF4-FFF2-40B4-BE49-F238E27FC236}">
                  <a16:creationId xmlns:a16="http://schemas.microsoft.com/office/drawing/2014/main" id="{B8473175-583C-4362-AD52-6A41687451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9">
              <a:extLst>
                <a:ext uri="{FF2B5EF4-FFF2-40B4-BE49-F238E27FC236}">
                  <a16:creationId xmlns:a16="http://schemas.microsoft.com/office/drawing/2014/main" id="{7C119EE6-B01F-4BDA-97B2-8BC244AD9F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30">
              <a:extLst>
                <a:ext uri="{FF2B5EF4-FFF2-40B4-BE49-F238E27FC236}">
                  <a16:creationId xmlns:a16="http://schemas.microsoft.com/office/drawing/2014/main" id="{3783EB66-70A8-4451-984C-ABF2410C6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1">
              <a:extLst>
                <a:ext uri="{FF2B5EF4-FFF2-40B4-BE49-F238E27FC236}">
                  <a16:creationId xmlns:a16="http://schemas.microsoft.com/office/drawing/2014/main" id="{3BA8CB1A-B550-452B-BB18-69D43CC926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Graphic 6" descr="Gebruikers">
            <a:extLst>
              <a:ext uri="{FF2B5EF4-FFF2-40B4-BE49-F238E27FC236}">
                <a16:creationId xmlns:a16="http://schemas.microsoft.com/office/drawing/2014/main" id="{CE73C90D-4B3A-F164-7A14-C6A210A186E6}"/>
              </a:ext>
            </a:extLst>
          </p:cNvPr>
          <p:cNvPicPr>
            <a:picLocks noChangeAspect="1"/>
          </p:cNvPicPr>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1386" y="29548"/>
            <a:ext cx="6013845" cy="6013845"/>
          </a:xfrm>
          <a:prstGeom prst="rect">
            <a:avLst/>
          </a:prstGeom>
        </p:spPr>
      </p:pic>
      <p:sp>
        <p:nvSpPr>
          <p:cNvPr id="2" name="Titel 1">
            <a:extLst>
              <a:ext uri="{FF2B5EF4-FFF2-40B4-BE49-F238E27FC236}">
                <a16:creationId xmlns:a16="http://schemas.microsoft.com/office/drawing/2014/main" id="{455059D7-667D-66CB-F53B-73F465852233}"/>
              </a:ext>
            </a:extLst>
          </p:cNvPr>
          <p:cNvSpPr>
            <a:spLocks noGrp="1"/>
          </p:cNvSpPr>
          <p:nvPr>
            <p:ph type="ctrTitle"/>
          </p:nvPr>
        </p:nvSpPr>
        <p:spPr>
          <a:xfrm>
            <a:off x="2436875" y="630935"/>
            <a:ext cx="7315200" cy="2912366"/>
          </a:xfrm>
          <a:noFill/>
        </p:spPr>
        <p:txBody>
          <a:bodyPr vert="horz" lIns="91440" tIns="45720" rIns="91440" bIns="45720" rtlCol="0" anchor="b">
            <a:normAutofit/>
          </a:bodyPr>
          <a:lstStyle/>
          <a:p>
            <a:r>
              <a:rPr lang="en-US" sz="4800" kern="1200">
                <a:solidFill>
                  <a:schemeClr val="bg1"/>
                </a:solidFill>
                <a:latin typeface="+mj-lt"/>
                <a:ea typeface="+mj-ea"/>
                <a:cs typeface="+mj-cs"/>
              </a:rPr>
              <a:t>Het team</a:t>
            </a:r>
          </a:p>
        </p:txBody>
      </p:sp>
      <p:grpSp>
        <p:nvGrpSpPr>
          <p:cNvPr id="34" name="Group 33">
            <a:extLst>
              <a:ext uri="{FF2B5EF4-FFF2-40B4-BE49-F238E27FC236}">
                <a16:creationId xmlns:a16="http://schemas.microsoft.com/office/drawing/2014/main" id="{F67C7EE6-E29C-4D84-B2C6-7B20A0FDAF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5" name="Straight Connector 34">
              <a:extLst>
                <a:ext uri="{FF2B5EF4-FFF2-40B4-BE49-F238E27FC236}">
                  <a16:creationId xmlns:a16="http://schemas.microsoft.com/office/drawing/2014/main" id="{73C23E94-A2CC-459B-9961-40250DBE6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DC685A-870A-4F1B-8A06-1DB278981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6">
              <a:extLst>
                <a:ext uri="{FF2B5EF4-FFF2-40B4-BE49-F238E27FC236}">
                  <a16:creationId xmlns:a16="http://schemas.microsoft.com/office/drawing/2014/main" id="{ED8F22A6-4F2D-4467-A3A9-A9BE31FC98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8D5732-C263-4EED-85EF-7E7435EDEF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Ondertitel 2">
            <a:extLst>
              <a:ext uri="{FF2B5EF4-FFF2-40B4-BE49-F238E27FC236}">
                <a16:creationId xmlns:a16="http://schemas.microsoft.com/office/drawing/2014/main" id="{3D069058-E2F4-0417-7FAD-FB9BD202DA28}"/>
              </a:ext>
            </a:extLst>
          </p:cNvPr>
          <p:cNvSpPr>
            <a:spLocks noGrp="1"/>
          </p:cNvSpPr>
          <p:nvPr>
            <p:ph type="subTitle" idx="1"/>
          </p:nvPr>
        </p:nvSpPr>
        <p:spPr>
          <a:xfrm>
            <a:off x="2436875" y="3726352"/>
            <a:ext cx="7315200" cy="2317041"/>
          </a:xfrm>
          <a:noFill/>
        </p:spPr>
        <p:txBody>
          <a:bodyPr vert="horz" lIns="91440" tIns="45720" rIns="91440" bIns="45720" rtlCol="0" anchor="t">
            <a:normAutofit/>
          </a:bodyPr>
          <a:lstStyle/>
          <a:p>
            <a:pPr marL="285750" indent="-228600">
              <a:buFont typeface="Arial" panose="020B0604020202020204" pitchFamily="34" charset="0"/>
              <a:buChar char="•"/>
            </a:pPr>
            <a:r>
              <a:rPr lang="en-US" sz="1500">
                <a:solidFill>
                  <a:schemeClr val="bg1"/>
                </a:solidFill>
              </a:rPr>
              <a:t>Daan Rijfers – Projectleider</a:t>
            </a:r>
          </a:p>
          <a:p>
            <a:pPr marL="285750" indent="-228600">
              <a:buFont typeface="Arial" panose="020B0604020202020204" pitchFamily="34" charset="0"/>
              <a:buChar char="•"/>
            </a:pPr>
            <a:r>
              <a:rPr lang="en-US" sz="1500">
                <a:solidFill>
                  <a:schemeClr val="bg1"/>
                </a:solidFill>
              </a:rPr>
              <a:t>Lars Kuijer – Coördinator</a:t>
            </a:r>
          </a:p>
          <a:p>
            <a:pPr marL="285750" indent="-228600">
              <a:buFont typeface="Arial" panose="020B0604020202020204" pitchFamily="34" charset="0"/>
              <a:buChar char="•"/>
            </a:pPr>
            <a:r>
              <a:rPr lang="en-US" sz="1500">
                <a:solidFill>
                  <a:schemeClr val="bg1"/>
                </a:solidFill>
              </a:rPr>
              <a:t>Rianne Panman – Planner</a:t>
            </a:r>
          </a:p>
          <a:p>
            <a:pPr marL="285750" indent="-228600">
              <a:buFont typeface="Arial" panose="020B0604020202020204" pitchFamily="34" charset="0"/>
              <a:buChar char="•"/>
            </a:pPr>
            <a:r>
              <a:rPr lang="en-US" sz="1500">
                <a:solidFill>
                  <a:schemeClr val="bg1"/>
                </a:solidFill>
              </a:rPr>
              <a:t>Peter Möller - Kwaliteitscontroleur</a:t>
            </a:r>
          </a:p>
          <a:p>
            <a:pPr marL="285750" indent="-228600">
              <a:buFont typeface="Arial" panose="020B0604020202020204" pitchFamily="34" charset="0"/>
              <a:buChar char="•"/>
            </a:pPr>
            <a:r>
              <a:rPr lang="en-US" sz="1500">
                <a:solidFill>
                  <a:schemeClr val="bg1"/>
                </a:solidFill>
              </a:rPr>
              <a:t>Geis Jeuring – Notulist</a:t>
            </a:r>
          </a:p>
          <a:p>
            <a:pPr marL="285750" indent="-228600">
              <a:buFont typeface="Arial" panose="020B0604020202020204" pitchFamily="34" charset="0"/>
              <a:buChar char="•"/>
            </a:pPr>
            <a:r>
              <a:rPr lang="en-US" sz="1500">
                <a:solidFill>
                  <a:schemeClr val="bg1"/>
                </a:solidFill>
              </a:rPr>
              <a:t>Roy Scholing – Backup notulist</a:t>
            </a:r>
          </a:p>
          <a:p>
            <a:pPr marL="285750" indent="-228600">
              <a:buFont typeface="Arial" panose="020B0604020202020204" pitchFamily="34" charset="0"/>
              <a:buChar char="•"/>
            </a:pPr>
            <a:r>
              <a:rPr lang="en-US" sz="1500">
                <a:solidFill>
                  <a:schemeClr val="bg1"/>
                </a:solidFill>
              </a:rPr>
              <a:t>Yana Alaerts – Backup planner</a:t>
            </a:r>
          </a:p>
          <a:p>
            <a:pPr indent="-228600">
              <a:buFont typeface="Arial" panose="020B0604020202020204" pitchFamily="34" charset="0"/>
              <a:buChar char="•"/>
            </a:pPr>
            <a:endParaRPr lang="en-US" sz="1500">
              <a:solidFill>
                <a:schemeClr val="bg1"/>
              </a:solidFill>
            </a:endParaRPr>
          </a:p>
          <a:p>
            <a:pPr indent="-228600">
              <a:buFont typeface="Arial" panose="020B0604020202020204" pitchFamily="34" charset="0"/>
              <a:buChar char="•"/>
            </a:pPr>
            <a:endParaRPr lang="en-US" sz="1500">
              <a:solidFill>
                <a:schemeClr val="bg1"/>
              </a:solidFill>
            </a:endParaRPr>
          </a:p>
        </p:txBody>
      </p:sp>
    </p:spTree>
    <p:extLst>
      <p:ext uri="{BB962C8B-B14F-4D97-AF65-F5344CB8AC3E}">
        <p14:creationId xmlns:p14="http://schemas.microsoft.com/office/powerpoint/2010/main" val="32616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 name="Picture 4" descr="Afbeelding met schermopname, Kleurrijkheid, patroon&#10;&#10;Automatisch gegenereerde beschrijving">
            <a:extLst>
              <a:ext uri="{FF2B5EF4-FFF2-40B4-BE49-F238E27FC236}">
                <a16:creationId xmlns:a16="http://schemas.microsoft.com/office/drawing/2014/main" id="{4BC89CB1-EFDD-4DA6-3CB5-CE5014ED8498}"/>
              </a:ext>
            </a:extLst>
          </p:cNvPr>
          <p:cNvPicPr>
            <a:picLocks noChangeAspect="1"/>
          </p:cNvPicPr>
          <p:nvPr/>
        </p:nvPicPr>
        <p:blipFill rotWithShape="1">
          <a:blip r:embed="rId3">
            <a:duotone>
              <a:prstClr val="black"/>
              <a:schemeClr val="bg1">
                <a:tint val="45000"/>
                <a:satMod val="400000"/>
              </a:schemeClr>
            </a:duotone>
            <a:alphaModFix amt="25000"/>
          </a:blip>
          <a:srcRect l="6035" r="5076"/>
          <a:stretch/>
        </p:blipFill>
        <p:spPr>
          <a:xfrm>
            <a:off x="-3049" y="29548"/>
            <a:ext cx="12188952" cy="6828452"/>
          </a:xfrm>
          <a:prstGeom prst="rect">
            <a:avLst/>
          </a:prstGeom>
        </p:spPr>
      </p:pic>
      <p:sp>
        <p:nvSpPr>
          <p:cNvPr id="2" name="Titel 1">
            <a:extLst>
              <a:ext uri="{FF2B5EF4-FFF2-40B4-BE49-F238E27FC236}">
                <a16:creationId xmlns:a16="http://schemas.microsoft.com/office/drawing/2014/main" id="{7A15F971-DB5C-6524-4B19-B3EAECFDAD6C}"/>
              </a:ext>
            </a:extLst>
          </p:cNvPr>
          <p:cNvSpPr>
            <a:spLocks noGrp="1"/>
          </p:cNvSpPr>
          <p:nvPr>
            <p:ph type="ctrTitle"/>
          </p:nvPr>
        </p:nvSpPr>
        <p:spPr>
          <a:xfrm>
            <a:off x="2618173" y="630936"/>
            <a:ext cx="7315200" cy="2702018"/>
          </a:xfrm>
          <a:noFill/>
        </p:spPr>
        <p:txBody>
          <a:bodyPr anchor="b">
            <a:normAutofit/>
          </a:bodyPr>
          <a:lstStyle/>
          <a:p>
            <a:r>
              <a:rPr lang="nl-NL" sz="4800">
                <a:solidFill>
                  <a:schemeClr val="bg1"/>
                </a:solidFill>
              </a:rPr>
              <a:t>Over de opdracht</a:t>
            </a:r>
          </a:p>
        </p:txBody>
      </p:sp>
      <p:sp>
        <p:nvSpPr>
          <p:cNvPr id="3" name="Ondertitel 2">
            <a:extLst>
              <a:ext uri="{FF2B5EF4-FFF2-40B4-BE49-F238E27FC236}">
                <a16:creationId xmlns:a16="http://schemas.microsoft.com/office/drawing/2014/main" id="{7CBAF078-BB64-E550-0021-02C5268BD3B8}"/>
              </a:ext>
            </a:extLst>
          </p:cNvPr>
          <p:cNvSpPr>
            <a:spLocks noGrp="1"/>
          </p:cNvSpPr>
          <p:nvPr>
            <p:ph type="subTitle" idx="1"/>
          </p:nvPr>
        </p:nvSpPr>
        <p:spPr>
          <a:xfrm>
            <a:off x="2618174" y="3427487"/>
            <a:ext cx="7315200" cy="2615906"/>
          </a:xfrm>
          <a:noFill/>
        </p:spPr>
        <p:txBody>
          <a:bodyPr anchor="t">
            <a:normAutofit/>
          </a:bodyPr>
          <a:lstStyle/>
          <a:p>
            <a:pPr marL="342900" indent="-342900">
              <a:buFont typeface="Arial" panose="020B0604020202020204" pitchFamily="34" charset="0"/>
              <a:buChar char="•"/>
            </a:pPr>
            <a:r>
              <a:rPr lang="nl-NL">
                <a:solidFill>
                  <a:schemeClr val="bg1"/>
                </a:solidFill>
                <a:cs typeface="Calibri"/>
              </a:rPr>
              <a:t>Interview</a:t>
            </a:r>
            <a:endParaRPr lang="nl-NL">
              <a:solidFill>
                <a:schemeClr val="bg1"/>
              </a:solidFill>
            </a:endParaRPr>
          </a:p>
          <a:p>
            <a:pPr marL="342900" indent="-342900">
              <a:buFont typeface="Arial" panose="020B0604020202020204" pitchFamily="34" charset="0"/>
              <a:buChar char="•"/>
            </a:pPr>
            <a:r>
              <a:rPr lang="nl-NL">
                <a:solidFill>
                  <a:schemeClr val="bg1"/>
                </a:solidFill>
              </a:rPr>
              <a:t>Eisen</a:t>
            </a:r>
            <a:endParaRPr lang="nl-NL">
              <a:solidFill>
                <a:schemeClr val="bg1"/>
              </a:solidFill>
              <a:cs typeface="Calibri"/>
            </a:endParaRPr>
          </a:p>
          <a:p>
            <a:pPr marL="342900" indent="-342900">
              <a:buFont typeface="Arial" panose="020B0604020202020204" pitchFamily="34" charset="0"/>
              <a:buChar char="•"/>
            </a:pPr>
            <a:r>
              <a:rPr lang="nl-NL" err="1">
                <a:solidFill>
                  <a:schemeClr val="bg1"/>
                </a:solidFill>
                <a:cs typeface="Calibri"/>
              </a:rPr>
              <a:t>Brandbook</a:t>
            </a:r>
          </a:p>
          <a:p>
            <a:pPr marL="342900" indent="-342900">
              <a:buFont typeface="Arial" panose="020B0604020202020204" pitchFamily="34" charset="0"/>
              <a:buChar char="•"/>
            </a:pPr>
            <a:r>
              <a:rPr lang="nl-NL">
                <a:solidFill>
                  <a:schemeClr val="bg1"/>
                </a:solidFill>
              </a:rPr>
              <a:t>Huisstijl</a:t>
            </a:r>
            <a:endParaRPr lang="nl-NL">
              <a:solidFill>
                <a:schemeClr val="bg1"/>
              </a:solidFill>
              <a:cs typeface="Calibri"/>
            </a:endParaRPr>
          </a:p>
          <a:p>
            <a:pPr marL="342900" indent="-342900">
              <a:buFont typeface="Arial" panose="020B0604020202020204" pitchFamily="34" charset="0"/>
              <a:buChar char="•"/>
            </a:pPr>
            <a:endParaRPr lang="nl-NL">
              <a:solidFill>
                <a:schemeClr val="bg1"/>
              </a:solidFill>
            </a:endParaRPr>
          </a:p>
        </p:txBody>
      </p:sp>
    </p:spTree>
    <p:extLst>
      <p:ext uri="{BB962C8B-B14F-4D97-AF65-F5344CB8AC3E}">
        <p14:creationId xmlns:p14="http://schemas.microsoft.com/office/powerpoint/2010/main" val="370628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3">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5">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17">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19">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1">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23">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25">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8" name="Straight Connector 26">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27">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40" name="Graphic 39" descr="Document">
            <a:extLst>
              <a:ext uri="{FF2B5EF4-FFF2-40B4-BE49-F238E27FC236}">
                <a16:creationId xmlns:a16="http://schemas.microsoft.com/office/drawing/2014/main" id="{7EEEF845-C1B1-1426-4E97-3C7AA64B39E7}"/>
              </a:ext>
            </a:extLst>
          </p:cNvPr>
          <p:cNvPicPr>
            <a:picLocks noChangeAspect="1"/>
          </p:cNvPicPr>
          <p:nvPr/>
        </p:nvPicPr>
        <p:blipFill>
          <a:blip r:embed="rId3">
            <a:duotone>
              <a:prstClr val="black"/>
              <a:schemeClr val="bg1">
                <a:tint val="45000"/>
                <a:satMod val="400000"/>
              </a:schemeClr>
            </a:duotone>
            <a:alphaModFix amt="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1386" y="29548"/>
            <a:ext cx="6013845" cy="6013845"/>
          </a:xfrm>
          <a:prstGeom prst="rect">
            <a:avLst/>
          </a:prstGeom>
        </p:spPr>
      </p:pic>
      <p:sp>
        <p:nvSpPr>
          <p:cNvPr id="2" name="Titel 1">
            <a:extLst>
              <a:ext uri="{FF2B5EF4-FFF2-40B4-BE49-F238E27FC236}">
                <a16:creationId xmlns:a16="http://schemas.microsoft.com/office/drawing/2014/main" id="{2C167E02-0EE1-A622-A648-0BD967481781}"/>
              </a:ext>
            </a:extLst>
          </p:cNvPr>
          <p:cNvSpPr>
            <a:spLocks noGrp="1"/>
          </p:cNvSpPr>
          <p:nvPr>
            <p:ph type="ctrTitle"/>
          </p:nvPr>
        </p:nvSpPr>
        <p:spPr>
          <a:xfrm>
            <a:off x="2618173" y="368608"/>
            <a:ext cx="7315200" cy="2702018"/>
          </a:xfrm>
          <a:noFill/>
        </p:spPr>
        <p:txBody>
          <a:bodyPr anchor="b">
            <a:normAutofit/>
          </a:bodyPr>
          <a:lstStyle/>
          <a:p>
            <a:r>
              <a:rPr lang="nl-NL" sz="4800">
                <a:solidFill>
                  <a:schemeClr val="bg1"/>
                </a:solidFill>
              </a:rPr>
              <a:t>Het proces</a:t>
            </a:r>
          </a:p>
        </p:txBody>
      </p:sp>
      <p:sp>
        <p:nvSpPr>
          <p:cNvPr id="3" name="Ondertitel 2">
            <a:extLst>
              <a:ext uri="{FF2B5EF4-FFF2-40B4-BE49-F238E27FC236}">
                <a16:creationId xmlns:a16="http://schemas.microsoft.com/office/drawing/2014/main" id="{5D29C51B-405B-615B-F610-00C59642D6C8}"/>
              </a:ext>
            </a:extLst>
          </p:cNvPr>
          <p:cNvSpPr>
            <a:spLocks noGrp="1"/>
          </p:cNvSpPr>
          <p:nvPr>
            <p:ph type="subTitle" idx="1"/>
          </p:nvPr>
        </p:nvSpPr>
        <p:spPr>
          <a:xfrm>
            <a:off x="2618174" y="3127684"/>
            <a:ext cx="7315200" cy="2615906"/>
          </a:xfrm>
          <a:noFill/>
        </p:spPr>
        <p:txBody>
          <a:bodyPr anchor="t">
            <a:normAutofit lnSpcReduction="10000"/>
          </a:bodyPr>
          <a:lstStyle/>
          <a:p>
            <a:pPr marL="342900" indent="-342900">
              <a:buFont typeface="Arial" panose="020B0604020202020204" pitchFamily="34" charset="0"/>
              <a:buChar char="•"/>
            </a:pPr>
            <a:r>
              <a:rPr lang="nl-NL">
                <a:solidFill>
                  <a:schemeClr val="bg1"/>
                </a:solidFill>
                <a:cs typeface="Calibri"/>
              </a:rPr>
              <a:t>Teamcode</a:t>
            </a:r>
          </a:p>
          <a:p>
            <a:pPr marL="342900" indent="-342900">
              <a:buFont typeface="Arial" panose="020B0604020202020204" pitchFamily="34" charset="0"/>
              <a:buChar char="•"/>
            </a:pPr>
            <a:r>
              <a:rPr lang="nl-NL">
                <a:solidFill>
                  <a:schemeClr val="bg1"/>
                </a:solidFill>
                <a:cs typeface="Calibri"/>
              </a:rPr>
              <a:t>Plan van aanpak</a:t>
            </a:r>
            <a:endParaRPr lang="nl-NL">
              <a:solidFill>
                <a:schemeClr val="bg1"/>
              </a:solidFill>
            </a:endParaRPr>
          </a:p>
          <a:p>
            <a:pPr marL="342900" indent="-342900">
              <a:buFont typeface="Arial" panose="020B0604020202020204" pitchFamily="34" charset="0"/>
              <a:buChar char="•"/>
            </a:pPr>
            <a:r>
              <a:rPr lang="nl-NL">
                <a:solidFill>
                  <a:schemeClr val="bg1"/>
                </a:solidFill>
                <a:cs typeface="Calibri"/>
              </a:rPr>
              <a:t>Interview</a:t>
            </a:r>
            <a:endParaRPr lang="nl-NL">
              <a:solidFill>
                <a:schemeClr val="bg1"/>
              </a:solidFill>
            </a:endParaRPr>
          </a:p>
          <a:p>
            <a:pPr marL="342900" indent="-342900">
              <a:buFont typeface="Arial" panose="020B0604020202020204" pitchFamily="34" charset="0"/>
              <a:buChar char="•"/>
            </a:pPr>
            <a:r>
              <a:rPr lang="nl-NL">
                <a:solidFill>
                  <a:schemeClr val="bg1"/>
                </a:solidFill>
                <a:cs typeface="Calibri"/>
              </a:rPr>
              <a:t>Designs</a:t>
            </a:r>
            <a:endParaRPr lang="nl-NL">
              <a:solidFill>
                <a:schemeClr val="bg1"/>
              </a:solidFill>
            </a:endParaRPr>
          </a:p>
          <a:p>
            <a:pPr marL="342900" indent="-342900">
              <a:buFont typeface="Arial" panose="020B0604020202020204" pitchFamily="34" charset="0"/>
              <a:buChar char="•"/>
            </a:pPr>
            <a:r>
              <a:rPr lang="nl-NL">
                <a:solidFill>
                  <a:schemeClr val="bg1"/>
                </a:solidFill>
                <a:cs typeface="Calibri"/>
              </a:rPr>
              <a:t>Advies</a:t>
            </a:r>
            <a:endParaRPr lang="nl-NL">
              <a:solidFill>
                <a:schemeClr val="bg1"/>
              </a:solidFill>
            </a:endParaRPr>
          </a:p>
          <a:p>
            <a:pPr marL="342900" indent="-342900">
              <a:buFont typeface="Arial" panose="020B0604020202020204" pitchFamily="34" charset="0"/>
              <a:buChar char="•"/>
            </a:pPr>
            <a:r>
              <a:rPr lang="nl-NL" err="1">
                <a:solidFill>
                  <a:schemeClr val="bg1"/>
                </a:solidFill>
              </a:rPr>
              <a:t>Usability</a:t>
            </a:r>
            <a:r>
              <a:rPr lang="nl-NL">
                <a:solidFill>
                  <a:schemeClr val="bg1"/>
                </a:solidFill>
              </a:rPr>
              <a:t> test</a:t>
            </a:r>
            <a:endParaRPr lang="nl-NL">
              <a:solidFill>
                <a:schemeClr val="bg1"/>
              </a:solidFill>
              <a:cs typeface="Calibri"/>
            </a:endParaRPr>
          </a:p>
          <a:p>
            <a:pPr marL="342900" indent="-342900">
              <a:buFont typeface="Arial" panose="020B0604020202020204" pitchFamily="34" charset="0"/>
              <a:buChar char="•"/>
            </a:pPr>
            <a:endParaRPr lang="nl-NL">
              <a:solidFill>
                <a:schemeClr val="bg1"/>
              </a:solidFill>
              <a:cs typeface="Calibri"/>
            </a:endParaRPr>
          </a:p>
        </p:txBody>
      </p:sp>
    </p:spTree>
    <p:extLst>
      <p:ext uri="{BB962C8B-B14F-4D97-AF65-F5344CB8AC3E}">
        <p14:creationId xmlns:p14="http://schemas.microsoft.com/office/powerpoint/2010/main" val="130563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38018B-11DF-1993-6AF0-A810BDF9FA51}"/>
              </a:ext>
            </a:extLst>
          </p:cNvPr>
          <p:cNvSpPr>
            <a:spLocks noGrp="1"/>
          </p:cNvSpPr>
          <p:nvPr>
            <p:ph type="title"/>
          </p:nvPr>
        </p:nvSpPr>
        <p:spPr>
          <a:xfrm>
            <a:off x="5004099" y="5001435"/>
            <a:ext cx="4937937" cy="1147150"/>
          </a:xfrm>
        </p:spPr>
        <p:txBody>
          <a:bodyPr vert="horz" lIns="91440" tIns="45720" rIns="91440" bIns="45720" rtlCol="0" anchor="t">
            <a:normAutofit/>
          </a:bodyPr>
          <a:lstStyle/>
          <a:p>
            <a:r>
              <a:rPr lang="nl-NL" sz="2400" dirty="0">
                <a:latin typeface="Calibri"/>
                <a:cs typeface="Calibri"/>
              </a:rPr>
              <a:t>Designs team</a:t>
            </a:r>
            <a:endParaRPr lang="en-US" dirty="0">
              <a:ea typeface="+mj-ea"/>
              <a:cs typeface="+mj-cs"/>
            </a:endParaRPr>
          </a:p>
        </p:txBody>
      </p:sp>
      <p:sp>
        <p:nvSpPr>
          <p:cNvPr id="66" name="Freeform: Shape 65">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Freeform: Shape 67">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Afbeelding 9" descr="Afbeelding met tekst, menu, voedsel, fruit&#10;&#10;Automatisch gegenereerde beschrijving">
            <a:extLst>
              <a:ext uri="{FF2B5EF4-FFF2-40B4-BE49-F238E27FC236}">
                <a16:creationId xmlns:a16="http://schemas.microsoft.com/office/drawing/2014/main" id="{057A74B3-4CC6-1F51-2ECC-08765571C1A6}"/>
              </a:ext>
            </a:extLst>
          </p:cNvPr>
          <p:cNvPicPr>
            <a:picLocks noChangeAspect="1"/>
          </p:cNvPicPr>
          <p:nvPr/>
        </p:nvPicPr>
        <p:blipFill rotWithShape="1">
          <a:blip r:embed="rId2"/>
          <a:srcRect t="23605" b="28806"/>
          <a:stretch/>
        </p:blipFill>
        <p:spPr>
          <a:xfrm>
            <a:off x="1246572" y="10"/>
            <a:ext cx="3913632" cy="2285224"/>
          </a:xfrm>
          <a:custGeom>
            <a:avLst/>
            <a:gdLst/>
            <a:ahLst/>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p:spPr>
      </p:pic>
      <p:pic>
        <p:nvPicPr>
          <p:cNvPr id="5" name="Afbeelding 4" descr="Afbeelding met tekst, schermopname, Lettertype, ontwerp&#10;&#10;Automatisch gegenereerde beschrijving">
            <a:extLst>
              <a:ext uri="{FF2B5EF4-FFF2-40B4-BE49-F238E27FC236}">
                <a16:creationId xmlns:a16="http://schemas.microsoft.com/office/drawing/2014/main" id="{DE72778E-F737-98F3-4FBF-91535BB097DA}"/>
              </a:ext>
            </a:extLst>
          </p:cNvPr>
          <p:cNvPicPr>
            <a:picLocks noChangeAspect="1"/>
          </p:cNvPicPr>
          <p:nvPr/>
        </p:nvPicPr>
        <p:blipFill rotWithShape="1">
          <a:blip r:embed="rId3"/>
          <a:srcRect t="19621" b="11154"/>
          <a:stretch/>
        </p:blipFill>
        <p:spPr>
          <a:xfrm>
            <a:off x="-1" y="2288330"/>
            <a:ext cx="3564638" cy="4569668"/>
          </a:xfrm>
          <a:custGeom>
            <a:avLst/>
            <a:gdLst/>
            <a:ahLst/>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p:spPr>
      </p:pic>
      <p:sp>
        <p:nvSpPr>
          <p:cNvPr id="70" name="Oval 69">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9207" y="303879"/>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Oval 71">
            <a:extLst>
              <a:ext uri="{FF2B5EF4-FFF2-40B4-BE49-F238E27FC236}">
                <a16:creationId xmlns:a16="http://schemas.microsoft.com/office/drawing/2014/main" id="{C20267F5-D4E6-477A-A590-81F2ABD1B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5109" y="2382976"/>
            <a:ext cx="1920240" cy="1920240"/>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descr="Afbeelding met tekst, schermopname, ontwerp&#10;&#10;Automatisch gegenereerde beschrijving">
            <a:extLst>
              <a:ext uri="{FF2B5EF4-FFF2-40B4-BE49-F238E27FC236}">
                <a16:creationId xmlns:a16="http://schemas.microsoft.com/office/drawing/2014/main" id="{F6ABE685-BA2A-A1FB-B637-AE923FCA62D9}"/>
              </a:ext>
            </a:extLst>
          </p:cNvPr>
          <p:cNvPicPr>
            <a:picLocks noChangeAspect="1"/>
          </p:cNvPicPr>
          <p:nvPr/>
        </p:nvPicPr>
        <p:blipFill rotWithShape="1">
          <a:blip r:embed="rId4"/>
          <a:srcRect l="1292" r="11708"/>
          <a:stretch/>
        </p:blipFill>
        <p:spPr>
          <a:xfrm>
            <a:off x="3749701" y="2547568"/>
            <a:ext cx="1591056" cy="1591056"/>
          </a:xfrm>
          <a:custGeom>
            <a:avLst/>
            <a:gdLst/>
            <a:ahLst/>
            <a:cxnLst/>
            <a:rect l="l" t="t" r="r" b="b"/>
            <a:pathLst>
              <a:path w="1591056" h="1591056">
                <a:moveTo>
                  <a:pt x="795528" y="0"/>
                </a:moveTo>
                <a:cubicBezTo>
                  <a:pt x="1234886" y="0"/>
                  <a:pt x="1591056" y="356170"/>
                  <a:pt x="1591056" y="795528"/>
                </a:cubicBezTo>
                <a:cubicBezTo>
                  <a:pt x="1591056" y="1234886"/>
                  <a:pt x="1234886" y="1591056"/>
                  <a:pt x="795528" y="1591056"/>
                </a:cubicBezTo>
                <a:cubicBezTo>
                  <a:pt x="356170" y="1591056"/>
                  <a:pt x="0" y="1234886"/>
                  <a:pt x="0" y="795528"/>
                </a:cubicBezTo>
                <a:cubicBezTo>
                  <a:pt x="0" y="356170"/>
                  <a:pt x="356170" y="0"/>
                  <a:pt x="795528" y="0"/>
                </a:cubicBezTo>
                <a:close/>
              </a:path>
            </a:pathLst>
          </a:custGeom>
        </p:spPr>
      </p:pic>
      <p:pic>
        <p:nvPicPr>
          <p:cNvPr id="8" name="Afbeelding 7" descr="Afbeelding met tekst, schermopname, Brochure, ontwerp&#10;&#10;Automatisch gegenereerde beschrijving">
            <a:extLst>
              <a:ext uri="{FF2B5EF4-FFF2-40B4-BE49-F238E27FC236}">
                <a16:creationId xmlns:a16="http://schemas.microsoft.com/office/drawing/2014/main" id="{E26F1B4B-4779-C561-BD35-BE10A1927BF5}"/>
              </a:ext>
            </a:extLst>
          </p:cNvPr>
          <p:cNvPicPr>
            <a:picLocks noChangeAspect="1"/>
          </p:cNvPicPr>
          <p:nvPr/>
        </p:nvPicPr>
        <p:blipFill rotWithShape="1">
          <a:blip r:embed="rId5"/>
          <a:srcRect t="18343" r="2" b="43408"/>
          <a:stretch/>
        </p:blipFill>
        <p:spPr>
          <a:xfrm>
            <a:off x="5063476" y="-68845"/>
            <a:ext cx="3796994" cy="3796994"/>
          </a:xfrm>
          <a:custGeom>
            <a:avLst/>
            <a:gdLst/>
            <a:ahLst/>
            <a:cxnLst/>
            <a:rect l="l" t="t" r="r" b="b"/>
            <a:pathLst>
              <a:path w="2852928" h="2852928">
                <a:moveTo>
                  <a:pt x="1426464" y="0"/>
                </a:moveTo>
                <a:cubicBezTo>
                  <a:pt x="2214278" y="0"/>
                  <a:pt x="2852928" y="638650"/>
                  <a:pt x="2852928" y="1426464"/>
                </a:cubicBezTo>
                <a:cubicBezTo>
                  <a:pt x="2852928" y="2214278"/>
                  <a:pt x="2214278" y="2852928"/>
                  <a:pt x="1426464" y="2852928"/>
                </a:cubicBezTo>
                <a:cubicBezTo>
                  <a:pt x="638650" y="2852928"/>
                  <a:pt x="0" y="2214278"/>
                  <a:pt x="0" y="1426464"/>
                </a:cubicBezTo>
                <a:cubicBezTo>
                  <a:pt x="0" y="638650"/>
                  <a:pt x="638650" y="0"/>
                  <a:pt x="1426464" y="0"/>
                </a:cubicBezTo>
                <a:close/>
              </a:path>
            </a:pathLst>
          </a:custGeom>
        </p:spPr>
      </p:pic>
      <p:sp>
        <p:nvSpPr>
          <p:cNvPr id="74" name="Freeform: Shape 73">
            <a:extLst>
              <a:ext uri="{FF2B5EF4-FFF2-40B4-BE49-F238E27FC236}">
                <a16:creationId xmlns:a16="http://schemas.microsoft.com/office/drawing/2014/main" id="{6B9D64DB-4D5C-4A91-B45F-F301E3174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2"/>
            <a:ext cx="3439432" cy="3550083"/>
          </a:xfrm>
          <a:custGeom>
            <a:avLst/>
            <a:gdLst>
              <a:gd name="connsiteX0" fmla="*/ 115336 w 3439432"/>
              <a:gd name="connsiteY0" fmla="*/ 0 h 3550083"/>
              <a:gd name="connsiteX1" fmla="*/ 3439432 w 3439432"/>
              <a:gd name="connsiteY1" fmla="*/ 0 h 3550083"/>
              <a:gd name="connsiteX2" fmla="*/ 3439432 w 3439432"/>
              <a:gd name="connsiteY2" fmla="*/ 3462762 h 3550083"/>
              <a:gd name="connsiteX3" fmla="*/ 3318024 w 3439432"/>
              <a:gd name="connsiteY3" fmla="*/ 3493980 h 3550083"/>
              <a:gd name="connsiteX4" fmla="*/ 2761488 w 3439432"/>
              <a:gd name="connsiteY4" fmla="*/ 3550083 h 3550083"/>
              <a:gd name="connsiteX5" fmla="*/ 0 w 3439432"/>
              <a:gd name="connsiteY5" fmla="*/ 788595 h 3550083"/>
              <a:gd name="connsiteX6" fmla="*/ 70713 w 3439432"/>
              <a:gd name="connsiteY6" fmla="*/ 164949 h 3550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550083">
                <a:moveTo>
                  <a:pt x="115336" y="0"/>
                </a:moveTo>
                <a:lnTo>
                  <a:pt x="3439432" y="0"/>
                </a:lnTo>
                <a:lnTo>
                  <a:pt x="3439432" y="3462762"/>
                </a:lnTo>
                <a:lnTo>
                  <a:pt x="3318024" y="3493980"/>
                </a:lnTo>
                <a:cubicBezTo>
                  <a:pt x="3138258" y="3530765"/>
                  <a:pt x="2952129" y="3550083"/>
                  <a:pt x="2761488" y="3550083"/>
                </a:cubicBezTo>
                <a:cubicBezTo>
                  <a:pt x="1236360" y="3550083"/>
                  <a:pt x="0" y="2313723"/>
                  <a:pt x="0" y="788595"/>
                </a:cubicBezTo>
                <a:cubicBezTo>
                  <a:pt x="0" y="574124"/>
                  <a:pt x="24450" y="365364"/>
                  <a:pt x="70713" y="164949"/>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Afbeelding 3" descr="Afbeelding met tekst, schermopname, Rechthoek, handschrift&#10;&#10;Automatisch gegenereerde beschrijving">
            <a:extLst>
              <a:ext uri="{FF2B5EF4-FFF2-40B4-BE49-F238E27FC236}">
                <a16:creationId xmlns:a16="http://schemas.microsoft.com/office/drawing/2014/main" id="{2AECDD0B-EA8C-A7FA-B6BA-414DCA1C4361}"/>
              </a:ext>
            </a:extLst>
          </p:cNvPr>
          <p:cNvPicPr>
            <a:picLocks noChangeAspect="1"/>
          </p:cNvPicPr>
          <p:nvPr/>
        </p:nvPicPr>
        <p:blipFill rotWithShape="1">
          <a:blip r:embed="rId6"/>
          <a:srcRect t="18793" r="1" b="17629"/>
          <a:stretch/>
        </p:blipFill>
        <p:spPr>
          <a:xfrm>
            <a:off x="8918761" y="-4330"/>
            <a:ext cx="3273238" cy="3383891"/>
          </a:xfrm>
          <a:custGeom>
            <a:avLst/>
            <a:gdLst/>
            <a:ahLst/>
            <a:cxnLst/>
            <a:rect l="l" t="t" r="r" b="b"/>
            <a:pathLst>
              <a:path w="3273238" h="3383891">
                <a:moveTo>
                  <a:pt x="122841" y="0"/>
                </a:moveTo>
                <a:lnTo>
                  <a:pt x="3273238" y="0"/>
                </a:lnTo>
                <a:lnTo>
                  <a:pt x="3273238" y="3291335"/>
                </a:lnTo>
                <a:lnTo>
                  <a:pt x="3118338" y="3331164"/>
                </a:lnTo>
                <a:cubicBezTo>
                  <a:pt x="2949390" y="3365736"/>
                  <a:pt x="2774463" y="3383891"/>
                  <a:pt x="2595295" y="3383891"/>
                </a:cubicBezTo>
                <a:cubicBezTo>
                  <a:pt x="1161953" y="3383891"/>
                  <a:pt x="0" y="2221938"/>
                  <a:pt x="0" y="788596"/>
                </a:cubicBezTo>
                <a:cubicBezTo>
                  <a:pt x="0" y="519845"/>
                  <a:pt x="40850" y="260634"/>
                  <a:pt x="116679" y="16835"/>
                </a:cubicBezTo>
                <a:close/>
              </a:path>
            </a:pathLst>
          </a:custGeom>
        </p:spPr>
      </p:pic>
      <p:sp>
        <p:nvSpPr>
          <p:cNvPr id="76" name="Freeform: Shape 75">
            <a:extLst>
              <a:ext uri="{FF2B5EF4-FFF2-40B4-BE49-F238E27FC236}">
                <a16:creationId xmlns:a16="http://schemas.microsoft.com/office/drawing/2014/main" id="{CB14CE1B-4BC5-4EF2-BE3D-05E4F580B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99331" y="3907418"/>
            <a:ext cx="2992669" cy="2950582"/>
          </a:xfrm>
          <a:custGeom>
            <a:avLst/>
            <a:gdLst>
              <a:gd name="connsiteX0" fmla="*/ 2052140 w 2992669"/>
              <a:gd name="connsiteY0" fmla="*/ 0 h 2950582"/>
              <a:gd name="connsiteX1" fmla="*/ 2850926 w 2992669"/>
              <a:gd name="connsiteY1" fmla="*/ 161267 h 2950582"/>
              <a:gd name="connsiteX2" fmla="*/ 2992669 w 2992669"/>
              <a:gd name="connsiteY2" fmla="*/ 229549 h 2950582"/>
              <a:gd name="connsiteX3" fmla="*/ 2992669 w 2992669"/>
              <a:gd name="connsiteY3" fmla="*/ 2950582 h 2950582"/>
              <a:gd name="connsiteX4" fmla="*/ 209274 w 2992669"/>
              <a:gd name="connsiteY4" fmla="*/ 2950582 h 2950582"/>
              <a:gd name="connsiteX5" fmla="*/ 161267 w 2992669"/>
              <a:gd name="connsiteY5" fmla="*/ 2850926 h 2950582"/>
              <a:gd name="connsiteX6" fmla="*/ 0 w 2992669"/>
              <a:gd name="connsiteY6" fmla="*/ 2052140 h 2950582"/>
              <a:gd name="connsiteX7" fmla="*/ 2052140 w 2992669"/>
              <a:gd name="connsiteY7" fmla="*/ 0 h 2950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2669" h="2950582">
                <a:moveTo>
                  <a:pt x="2052140" y="0"/>
                </a:moveTo>
                <a:cubicBezTo>
                  <a:pt x="2335482" y="0"/>
                  <a:pt x="2605411" y="57424"/>
                  <a:pt x="2850926" y="161267"/>
                </a:cubicBezTo>
                <a:lnTo>
                  <a:pt x="2992669" y="229549"/>
                </a:lnTo>
                <a:lnTo>
                  <a:pt x="2992669" y="2950582"/>
                </a:lnTo>
                <a:lnTo>
                  <a:pt x="209274" y="2950582"/>
                </a:lnTo>
                <a:lnTo>
                  <a:pt x="161267" y="2850926"/>
                </a:lnTo>
                <a:cubicBezTo>
                  <a:pt x="57423" y="2605411"/>
                  <a:pt x="0" y="2335482"/>
                  <a:pt x="0" y="2052140"/>
                </a:cubicBezTo>
                <a:cubicBezTo>
                  <a:pt x="0" y="918774"/>
                  <a:pt x="918774" y="0"/>
                  <a:pt x="205214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Afbeelding 6" descr="Afbeelding met tekst, schermopname, Afdrukken, ontwerp&#10;&#10;Automatisch gegenereerde beschrijving">
            <a:extLst>
              <a:ext uri="{FF2B5EF4-FFF2-40B4-BE49-F238E27FC236}">
                <a16:creationId xmlns:a16="http://schemas.microsoft.com/office/drawing/2014/main" id="{0F9B3215-063D-BF0E-5994-90994FF27271}"/>
              </a:ext>
            </a:extLst>
          </p:cNvPr>
          <p:cNvPicPr>
            <a:picLocks noChangeAspect="1"/>
          </p:cNvPicPr>
          <p:nvPr/>
        </p:nvPicPr>
        <p:blipFill rotWithShape="1">
          <a:blip r:embed="rId7"/>
          <a:srcRect t="36815" r="2" b="24274"/>
          <a:stretch/>
        </p:blipFill>
        <p:spPr>
          <a:xfrm>
            <a:off x="9363238" y="4071322"/>
            <a:ext cx="2828765" cy="2786678"/>
          </a:xfrm>
          <a:custGeom>
            <a:avLst/>
            <a:gdLst/>
            <a:ahLst/>
            <a:cxnLst/>
            <a:rect l="l" t="t" r="r" b="b"/>
            <a:pathLst>
              <a:path w="2828765" h="2786678">
                <a:moveTo>
                  <a:pt x="1888236" y="0"/>
                </a:moveTo>
                <a:cubicBezTo>
                  <a:pt x="2214125" y="0"/>
                  <a:pt x="2520731" y="82558"/>
                  <a:pt x="2788281" y="227900"/>
                </a:cubicBezTo>
                <a:lnTo>
                  <a:pt x="2828765" y="252495"/>
                </a:lnTo>
                <a:lnTo>
                  <a:pt x="2828765" y="2786678"/>
                </a:lnTo>
                <a:lnTo>
                  <a:pt x="227128" y="2786678"/>
                </a:lnTo>
                <a:lnTo>
                  <a:pt x="148387" y="2623223"/>
                </a:lnTo>
                <a:cubicBezTo>
                  <a:pt x="52837" y="2397318"/>
                  <a:pt x="0" y="2148947"/>
                  <a:pt x="0" y="1888236"/>
                </a:cubicBezTo>
                <a:cubicBezTo>
                  <a:pt x="0" y="845392"/>
                  <a:pt x="845392" y="0"/>
                  <a:pt x="1888236" y="0"/>
                </a:cubicBezTo>
                <a:close/>
              </a:path>
            </a:pathLst>
          </a:custGeom>
        </p:spPr>
      </p:pic>
    </p:spTree>
    <p:extLst>
      <p:ext uri="{BB962C8B-B14F-4D97-AF65-F5344CB8AC3E}">
        <p14:creationId xmlns:p14="http://schemas.microsoft.com/office/powerpoint/2010/main" val="3675309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7D1166B-D337-221A-35C8-2A68CE53BF35}"/>
              </a:ext>
            </a:extLst>
          </p:cNvPr>
          <p:cNvSpPr>
            <a:spLocks noGrp="1"/>
          </p:cNvSpPr>
          <p:nvPr>
            <p:ph type="ctrTitle"/>
          </p:nvPr>
        </p:nvSpPr>
        <p:spPr>
          <a:xfrm>
            <a:off x="5232400" y="1367673"/>
            <a:ext cx="6124575" cy="2665509"/>
          </a:xfrm>
        </p:spPr>
        <p:txBody>
          <a:bodyPr>
            <a:normAutofit/>
          </a:bodyPr>
          <a:lstStyle/>
          <a:p>
            <a:pPr algn="r"/>
            <a:r>
              <a:rPr lang="nl-NL" sz="7200">
                <a:solidFill>
                  <a:schemeClr val="bg1"/>
                </a:solidFill>
              </a:rPr>
              <a:t>Gekozen ontwerp</a:t>
            </a:r>
          </a:p>
        </p:txBody>
      </p:sp>
      <p:sp>
        <p:nvSpPr>
          <p:cNvPr id="3" name="Ondertitel 2">
            <a:extLst>
              <a:ext uri="{FF2B5EF4-FFF2-40B4-BE49-F238E27FC236}">
                <a16:creationId xmlns:a16="http://schemas.microsoft.com/office/drawing/2014/main" id="{6468B212-0C85-117B-E417-9CCC08EC4EBE}"/>
              </a:ext>
            </a:extLst>
          </p:cNvPr>
          <p:cNvSpPr>
            <a:spLocks noGrp="1"/>
          </p:cNvSpPr>
          <p:nvPr>
            <p:ph type="subTitle" idx="1"/>
          </p:nvPr>
        </p:nvSpPr>
        <p:spPr>
          <a:xfrm>
            <a:off x="5228702" y="4414180"/>
            <a:ext cx="6128274" cy="884538"/>
          </a:xfrm>
        </p:spPr>
        <p:txBody>
          <a:bodyPr>
            <a:normAutofit/>
          </a:bodyPr>
          <a:lstStyle/>
          <a:p>
            <a:pPr algn="r"/>
            <a:r>
              <a:rPr lang="nl-NL">
                <a:solidFill>
                  <a:schemeClr val="bg1"/>
                </a:solidFill>
              </a:rPr>
              <a:t>Roy ontwerp </a:t>
            </a:r>
          </a:p>
        </p:txBody>
      </p:sp>
      <p:grpSp>
        <p:nvGrpSpPr>
          <p:cNvPr id="12" name="Group 11">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pic>
        <p:nvPicPr>
          <p:cNvPr id="5" name="Afbeelding 4">
            <a:extLst>
              <a:ext uri="{FF2B5EF4-FFF2-40B4-BE49-F238E27FC236}">
                <a16:creationId xmlns:a16="http://schemas.microsoft.com/office/drawing/2014/main" id="{1779DD54-0EE4-B11C-B98A-678CD6760EB6}"/>
              </a:ext>
            </a:extLst>
          </p:cNvPr>
          <p:cNvPicPr>
            <a:picLocks noChangeAspect="1"/>
          </p:cNvPicPr>
          <p:nvPr/>
        </p:nvPicPr>
        <p:blipFill>
          <a:blip r:embed="rId3"/>
          <a:stretch>
            <a:fillRect/>
          </a:stretch>
        </p:blipFill>
        <p:spPr>
          <a:xfrm>
            <a:off x="-9527" y="0"/>
            <a:ext cx="3473128" cy="6689023"/>
          </a:xfrm>
          <a:prstGeom prst="rect">
            <a:avLst/>
          </a:prstGeom>
        </p:spPr>
      </p:pic>
    </p:spTree>
    <p:extLst>
      <p:ext uri="{BB962C8B-B14F-4D97-AF65-F5344CB8AC3E}">
        <p14:creationId xmlns:p14="http://schemas.microsoft.com/office/powerpoint/2010/main" val="286235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4" name="Straight Connector 53">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20" name="Graphic 19" descr="Badge Tick1 silhouet">
            <a:extLst>
              <a:ext uri="{FF2B5EF4-FFF2-40B4-BE49-F238E27FC236}">
                <a16:creationId xmlns:a16="http://schemas.microsoft.com/office/drawing/2014/main" id="{3E33BA9A-BBEF-8823-0438-D84E7EB2BC67}"/>
              </a:ext>
            </a:extLst>
          </p:cNvPr>
          <p:cNvPicPr>
            <a:picLocks noChangeAspect="1"/>
          </p:cNvPicPr>
          <p:nvPr/>
        </p:nvPicPr>
        <p:blipFill>
          <a:blip r:embed="rId3">
            <a:alphaModFix amt="2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21386" y="29548"/>
            <a:ext cx="6013845" cy="6013845"/>
          </a:xfrm>
          <a:prstGeom prst="rect">
            <a:avLst/>
          </a:prstGeom>
        </p:spPr>
      </p:pic>
      <p:sp>
        <p:nvSpPr>
          <p:cNvPr id="2" name="Titel 1">
            <a:extLst>
              <a:ext uri="{FF2B5EF4-FFF2-40B4-BE49-F238E27FC236}">
                <a16:creationId xmlns:a16="http://schemas.microsoft.com/office/drawing/2014/main" id="{FEE97D29-93FF-40B0-8A77-D9D8819262E8}"/>
              </a:ext>
            </a:extLst>
          </p:cNvPr>
          <p:cNvSpPr>
            <a:spLocks noGrp="1"/>
          </p:cNvSpPr>
          <p:nvPr>
            <p:ph type="ctrTitle"/>
          </p:nvPr>
        </p:nvSpPr>
        <p:spPr>
          <a:xfrm>
            <a:off x="2618173" y="630936"/>
            <a:ext cx="7315200" cy="2702018"/>
          </a:xfrm>
          <a:noFill/>
        </p:spPr>
        <p:txBody>
          <a:bodyPr anchor="b">
            <a:normAutofit/>
          </a:bodyPr>
          <a:lstStyle/>
          <a:p>
            <a:r>
              <a:rPr lang="nl-NL" sz="4800">
                <a:solidFill>
                  <a:schemeClr val="bg1"/>
                </a:solidFill>
              </a:rPr>
              <a:t>Waarom klopt de website</a:t>
            </a:r>
          </a:p>
        </p:txBody>
      </p:sp>
      <p:sp>
        <p:nvSpPr>
          <p:cNvPr id="3" name="Ondertitel 2">
            <a:extLst>
              <a:ext uri="{FF2B5EF4-FFF2-40B4-BE49-F238E27FC236}">
                <a16:creationId xmlns:a16="http://schemas.microsoft.com/office/drawing/2014/main" id="{9AE94152-AEF4-3D03-C963-6D6D8C1525B5}"/>
              </a:ext>
            </a:extLst>
          </p:cNvPr>
          <p:cNvSpPr>
            <a:spLocks noGrp="1"/>
          </p:cNvSpPr>
          <p:nvPr>
            <p:ph type="subTitle" idx="1"/>
          </p:nvPr>
        </p:nvSpPr>
        <p:spPr>
          <a:xfrm>
            <a:off x="2618174" y="3427487"/>
            <a:ext cx="7315200" cy="2615906"/>
          </a:xfrm>
          <a:noFill/>
        </p:spPr>
        <p:txBody>
          <a:bodyPr anchor="t">
            <a:normAutofit/>
          </a:bodyPr>
          <a:lstStyle/>
          <a:p>
            <a:pPr marL="342900" indent="-342900">
              <a:buFont typeface="Arial" panose="020B0604020202020204" pitchFamily="34" charset="0"/>
              <a:buChar char="•"/>
            </a:pPr>
            <a:r>
              <a:rPr lang="nl-NL">
                <a:solidFill>
                  <a:schemeClr val="bg1"/>
                </a:solidFill>
              </a:rPr>
              <a:t>Voldoet het aan de eisen?</a:t>
            </a:r>
          </a:p>
          <a:p>
            <a:pPr marL="342900" indent="-342900">
              <a:buFont typeface="Arial" panose="020B0604020202020204" pitchFamily="34" charset="0"/>
              <a:buChar char="•"/>
            </a:pPr>
            <a:r>
              <a:rPr lang="nl-NL">
                <a:solidFill>
                  <a:schemeClr val="bg1"/>
                </a:solidFill>
              </a:rPr>
              <a:t>Voldoet het aan de stijl?</a:t>
            </a:r>
          </a:p>
          <a:p>
            <a:pPr marL="342900" indent="-342900">
              <a:buFont typeface="Arial" panose="020B0604020202020204" pitchFamily="34" charset="0"/>
              <a:buChar char="•"/>
            </a:pPr>
            <a:endParaRPr lang="nl-NL">
              <a:solidFill>
                <a:schemeClr val="bg1"/>
              </a:solidFill>
            </a:endParaRPr>
          </a:p>
        </p:txBody>
      </p:sp>
    </p:spTree>
    <p:extLst>
      <p:ext uri="{BB962C8B-B14F-4D97-AF65-F5344CB8AC3E}">
        <p14:creationId xmlns:p14="http://schemas.microsoft.com/office/powerpoint/2010/main" val="188587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84CA08B7-4716-4E27-A721-D79C91A21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4">
            <a:extLst>
              <a:ext uri="{FF2B5EF4-FFF2-40B4-BE49-F238E27FC236}">
                <a16:creationId xmlns:a16="http://schemas.microsoft.com/office/drawing/2014/main" id="{34042933-0A94-4AA9-97E0-FB2288C19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274F2B00-CCCF-4809-9060-BF27174F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6">
              <a:extLst>
                <a:ext uri="{FF2B5EF4-FFF2-40B4-BE49-F238E27FC236}">
                  <a16:creationId xmlns:a16="http://schemas.microsoft.com/office/drawing/2014/main" id="{733E2DBD-A7A5-4BF5-A992-DBD2E0622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17">
              <a:extLst>
                <a:ext uri="{FF2B5EF4-FFF2-40B4-BE49-F238E27FC236}">
                  <a16:creationId xmlns:a16="http://schemas.microsoft.com/office/drawing/2014/main" id="{D1254DFF-E2E0-49A3-8171-E187F39D6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BF8AC9-10AA-4E6A-A51E-BC3868E02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19">
              <a:extLst>
                <a:ext uri="{FF2B5EF4-FFF2-40B4-BE49-F238E27FC236}">
                  <a16:creationId xmlns:a16="http://schemas.microsoft.com/office/drawing/2014/main" id="{2E0B2B43-CFE1-4B34-9AFC-7AA57060E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92F43BB-4B6D-4E46-8A9F-00DC68069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22">
            <a:extLst>
              <a:ext uri="{FF2B5EF4-FFF2-40B4-BE49-F238E27FC236}">
                <a16:creationId xmlns:a16="http://schemas.microsoft.com/office/drawing/2014/main" id="{17BC89B9-A6CD-482B-9352-638D0E05A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8164" y="96044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Afbeelding met koffiebeker, Huishoudelijk apparaat, keukenapparaat, Apparaatje&#10;&#10;Automatisch gegenereerde beschrijving">
            <a:extLst>
              <a:ext uri="{FF2B5EF4-FFF2-40B4-BE49-F238E27FC236}">
                <a16:creationId xmlns:a16="http://schemas.microsoft.com/office/drawing/2014/main" id="{5E9A017F-4FD7-0B1B-08B1-AA8EC58CFF8E}"/>
              </a:ext>
            </a:extLst>
          </p:cNvPr>
          <p:cNvPicPr>
            <a:picLocks noChangeAspect="1"/>
          </p:cNvPicPr>
          <p:nvPr/>
        </p:nvPicPr>
        <p:blipFill rotWithShape="1">
          <a:blip r:embed="rId3">
            <a:duotone>
              <a:prstClr val="black"/>
              <a:schemeClr val="bg1">
                <a:tint val="45000"/>
                <a:satMod val="400000"/>
              </a:schemeClr>
            </a:duotone>
            <a:alphaModFix amt="25000"/>
          </a:blip>
          <a:srcRect l="8471" r="16714"/>
          <a:stretch/>
        </p:blipFill>
        <p:spPr>
          <a:xfrm>
            <a:off x="-1478456" y="49160"/>
            <a:ext cx="13977599" cy="6854742"/>
          </a:xfrm>
          <a:prstGeom prst="rect">
            <a:avLst/>
          </a:prstGeom>
        </p:spPr>
      </p:pic>
      <p:sp>
        <p:nvSpPr>
          <p:cNvPr id="2" name="Titel 1">
            <a:extLst>
              <a:ext uri="{FF2B5EF4-FFF2-40B4-BE49-F238E27FC236}">
                <a16:creationId xmlns:a16="http://schemas.microsoft.com/office/drawing/2014/main" id="{3405A815-DCDE-1929-09C7-B0FEDDE2EDF5}"/>
              </a:ext>
            </a:extLst>
          </p:cNvPr>
          <p:cNvSpPr>
            <a:spLocks noGrp="1"/>
          </p:cNvSpPr>
          <p:nvPr>
            <p:ph type="ctrTitle"/>
          </p:nvPr>
        </p:nvSpPr>
        <p:spPr>
          <a:xfrm>
            <a:off x="2618173" y="630936"/>
            <a:ext cx="7315200" cy="2702018"/>
          </a:xfrm>
          <a:noFill/>
        </p:spPr>
        <p:txBody>
          <a:bodyPr anchor="b">
            <a:normAutofit/>
          </a:bodyPr>
          <a:lstStyle/>
          <a:p>
            <a:r>
              <a:rPr lang="nl-NL" sz="4800">
                <a:solidFill>
                  <a:schemeClr val="bg1"/>
                </a:solidFill>
              </a:rPr>
              <a:t>Het eindresultaat</a:t>
            </a:r>
          </a:p>
        </p:txBody>
      </p:sp>
      <p:sp>
        <p:nvSpPr>
          <p:cNvPr id="3" name="Ondertitel 2">
            <a:extLst>
              <a:ext uri="{FF2B5EF4-FFF2-40B4-BE49-F238E27FC236}">
                <a16:creationId xmlns:a16="http://schemas.microsoft.com/office/drawing/2014/main" id="{A322A3A5-9028-F2E7-DCEB-70B62858807C}"/>
              </a:ext>
            </a:extLst>
          </p:cNvPr>
          <p:cNvSpPr>
            <a:spLocks noGrp="1"/>
          </p:cNvSpPr>
          <p:nvPr>
            <p:ph type="subTitle" idx="1"/>
          </p:nvPr>
        </p:nvSpPr>
        <p:spPr>
          <a:xfrm>
            <a:off x="2618174" y="3427487"/>
            <a:ext cx="7315200" cy="2702020"/>
          </a:xfrm>
          <a:noFill/>
        </p:spPr>
        <p:txBody>
          <a:bodyPr anchor="t">
            <a:normAutofit/>
          </a:bodyPr>
          <a:lstStyle/>
          <a:p>
            <a:endParaRPr lang="nl-NL">
              <a:solidFill>
                <a:schemeClr val="bg1"/>
              </a:solidFill>
            </a:endParaRPr>
          </a:p>
        </p:txBody>
      </p:sp>
      <p:sp>
        <p:nvSpPr>
          <p:cNvPr id="25" name="Rectangle 24">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8" name="Straight Connector 27">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29">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30">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34" name="Straight Connector 33">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34">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9093031"/>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491</Words>
  <Application>Microsoft Office PowerPoint</Application>
  <PresentationFormat>Breedbeeld</PresentationFormat>
  <Paragraphs>61</Paragraphs>
  <Slides>10</Slides>
  <Notes>8</Notes>
  <HiddenSlides>0</HiddenSlides>
  <MMClips>0</MMClips>
  <ScaleCrop>false</ScaleCrop>
  <HeadingPairs>
    <vt:vector size="6" baseType="variant">
      <vt:variant>
        <vt:lpstr>Gebruikte lettertypen</vt:lpstr>
      </vt:variant>
      <vt:variant>
        <vt:i4>4</vt:i4>
      </vt:variant>
      <vt:variant>
        <vt:lpstr>Thema</vt:lpstr>
      </vt:variant>
      <vt:variant>
        <vt:i4>2</vt:i4>
      </vt:variant>
      <vt:variant>
        <vt:lpstr>Diatitels</vt:lpstr>
      </vt:variant>
      <vt:variant>
        <vt:i4>10</vt:i4>
      </vt:variant>
    </vt:vector>
  </HeadingPairs>
  <TitlesOfParts>
    <vt:vector size="16" baseType="lpstr">
      <vt:lpstr>Arial</vt:lpstr>
      <vt:lpstr>Calibri</vt:lpstr>
      <vt:lpstr>Calibri Light</vt:lpstr>
      <vt:lpstr>Caveat</vt:lpstr>
      <vt:lpstr>Kantoorthema</vt:lpstr>
      <vt:lpstr>Kantoorthema</vt:lpstr>
      <vt:lpstr>PowerPoint-presentatie</vt:lpstr>
      <vt:lpstr>Inhoud</vt:lpstr>
      <vt:lpstr>Het team</vt:lpstr>
      <vt:lpstr>Over de opdracht</vt:lpstr>
      <vt:lpstr>Het proces</vt:lpstr>
      <vt:lpstr>Designs team</vt:lpstr>
      <vt:lpstr>Gekozen ontwerp</vt:lpstr>
      <vt:lpstr>Waarom klopt de website</vt:lpstr>
      <vt:lpstr>Het eindresultaat</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hoofdpagina</dc:title>
  <dc:creator>geis Jeuring</dc:creator>
  <cp:lastModifiedBy>Daan Rijfers</cp:lastModifiedBy>
  <cp:revision>2</cp:revision>
  <dcterms:created xsi:type="dcterms:W3CDTF">2023-10-31T09:21:42Z</dcterms:created>
  <dcterms:modified xsi:type="dcterms:W3CDTF">2024-01-26T11:50:27Z</dcterms:modified>
</cp:coreProperties>
</file>