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2100" x="1238250"/>
            <a:ext cy="3333750" cx="66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y="5287275" x="2414850"/>
            <a:ext cy="918599" cx="4314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sz="1600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Interaction Technology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600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Utrecht University, 2013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sz="1600" lang="en-GB">
                <a:latin typeface="Open Sans"/>
                <a:ea typeface="Open Sans"/>
                <a:cs typeface="Open Sans"/>
                <a:sym typeface="Open Sans"/>
              </a:rPr>
              <a:t>Rutger Kerkhoff </a:t>
            </a:r>
            <a:r>
              <a:rPr sz="1600" lang="en-GB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sz="1600" lang="en-GB">
                <a:latin typeface="Open Sans"/>
                <a:ea typeface="Open Sans"/>
                <a:cs typeface="Open Sans"/>
                <a:sym typeface="Open Sans"/>
              </a:rPr>
              <a:t>Daan Rijpkema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2652050" x="1643175"/>
            <a:ext cy="3733500" cx="695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73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A4D72A"/>
              </a:buClr>
              <a:buSzPct val="100000"/>
              <a:buFont typeface="Open Sans"/>
              <a:buChar char="■"/>
            </a:pPr>
            <a:r>
              <a:rPr sz="2500" lang="en-GB">
                <a:latin typeface="Open Sans"/>
                <a:ea typeface="Open Sans"/>
                <a:cs typeface="Open Sans"/>
                <a:sym typeface="Open Sans"/>
              </a:rPr>
              <a:t>Observation of spatial environment data</a:t>
            </a:r>
            <a:br>
              <a:rPr sz="2500" lang="en-GB">
                <a:latin typeface="Open Sans"/>
                <a:ea typeface="Open Sans"/>
                <a:cs typeface="Open Sans"/>
                <a:sym typeface="Open Sans"/>
              </a:rPr>
            </a:br>
            <a:r>
              <a:rPr sz="1800" lang="en-GB">
                <a:latin typeface="Open Sans"/>
                <a:ea typeface="Open Sans"/>
                <a:cs typeface="Open Sans"/>
                <a:sym typeface="Open Sans"/>
              </a:rPr>
              <a:t>using Kinect</a:t>
            </a:r>
          </a:p>
          <a:p>
            <a:pPr rtl="0" lvl="0" indent="-3873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A4D72A"/>
              </a:buClr>
              <a:buSzPct val="100000"/>
              <a:buFont typeface="Open Sans"/>
              <a:buChar char="■"/>
            </a:pPr>
            <a:r>
              <a:rPr sz="2500" lang="en-GB">
                <a:latin typeface="Open Sans"/>
                <a:ea typeface="Open Sans"/>
                <a:cs typeface="Open Sans"/>
                <a:sym typeface="Open Sans"/>
              </a:rPr>
              <a:t>Recording of environment sound</a:t>
            </a:r>
            <a:br>
              <a:rPr sz="2500" lang="en-GB">
                <a:latin typeface="Open Sans"/>
                <a:ea typeface="Open Sans"/>
                <a:cs typeface="Open Sans"/>
                <a:sym typeface="Open Sans"/>
              </a:rPr>
            </a:br>
            <a:r>
              <a:rPr sz="1800" lang="en-GB">
                <a:latin typeface="Open Sans"/>
                <a:ea typeface="Open Sans"/>
                <a:cs typeface="Open Sans"/>
                <a:sym typeface="Open Sans"/>
              </a:rPr>
              <a:t>using a microphone</a:t>
            </a:r>
          </a:p>
          <a:p>
            <a:pPr rtl="0" lvl="0" indent="-3873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A4D72A"/>
              </a:buClr>
              <a:buSzPct val="100000"/>
              <a:buFont typeface="Open Sans"/>
              <a:buChar char="■"/>
            </a:pPr>
            <a:r>
              <a:rPr sz="2500" lang="en-GB">
                <a:latin typeface="Open Sans"/>
                <a:ea typeface="Open Sans"/>
                <a:cs typeface="Open Sans"/>
                <a:sym typeface="Open Sans"/>
              </a:rPr>
              <a:t>Linking all data</a:t>
            </a:r>
            <a:br>
              <a:rPr sz="2500" lang="en-GB">
                <a:latin typeface="Open Sans"/>
                <a:ea typeface="Open Sans"/>
                <a:cs typeface="Open Sans"/>
                <a:sym typeface="Open Sans"/>
              </a:rPr>
            </a:br>
            <a:r>
              <a:rPr sz="1800" lang="en-GB">
                <a:latin typeface="Open Sans"/>
                <a:ea typeface="Open Sans"/>
                <a:cs typeface="Open Sans"/>
                <a:sym typeface="Open Sans"/>
              </a:rPr>
              <a:t>analysing and visualizing it.</a:t>
            </a:r>
          </a:p>
          <a:p>
            <a:pPr rtl="0" lvl="0" indent="-3873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A4D72A"/>
              </a:buClr>
              <a:buSzPct val="100000"/>
              <a:buFont typeface="Open Sans"/>
              <a:buChar char="■"/>
            </a:pPr>
            <a:r>
              <a:rPr sz="2500" lang="en-GB">
                <a:latin typeface="Open Sans"/>
                <a:ea typeface="Open Sans"/>
                <a:cs typeface="Open Sans"/>
                <a:sym typeface="Open Sans"/>
              </a:rPr>
              <a:t>Creating reports and conclusions</a:t>
            </a:r>
            <a:br>
              <a:rPr sz="2500" lang="en-GB">
                <a:latin typeface="Open Sans"/>
                <a:ea typeface="Open Sans"/>
                <a:cs typeface="Open Sans"/>
                <a:sym typeface="Open Sans"/>
              </a:rPr>
            </a:br>
            <a:r>
              <a:rPr sz="1600" lang="en-GB">
                <a:latin typeface="Open Sans"/>
                <a:ea typeface="Open Sans"/>
                <a:cs typeface="Open Sans"/>
                <a:sym typeface="Open Sans"/>
              </a:rPr>
              <a:t>about the data to enhance the spatial environment</a:t>
            </a: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y="1152850" x="1814487"/>
            <a:ext cy="911999" cx="62399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b="0" sz="4800" lang="en-GB">
                <a:solidFill>
                  <a:srgbClr val="A4D72A"/>
                </a:solidFill>
                <a:latin typeface="Open Sans"/>
                <a:ea typeface="Open Sans"/>
                <a:cs typeface="Open Sans"/>
                <a:sym typeface="Open Sans"/>
              </a:rPr>
              <a:t> Cameo: </a:t>
            </a:r>
            <a:r>
              <a:rPr sz="4800" lang="en-GB">
                <a:solidFill>
                  <a:srgbClr val="A4D72A"/>
                </a:solidFill>
                <a:latin typeface="Open Sans"/>
                <a:ea typeface="Open Sans"/>
                <a:cs typeface="Open Sans"/>
                <a:sym typeface="Open Sans"/>
              </a:rPr>
              <a:t>what is it?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1575" x="1127100"/>
            <a:ext cy="1814525" cx="18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3131875" x="1725325"/>
            <a:ext cy="911999" cx="6723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b="0" sz="4300" lang="en-GB">
                <a:solidFill>
                  <a:srgbClr val="A4D72A"/>
                </a:solidFill>
                <a:latin typeface="Open Sans"/>
                <a:ea typeface="Open Sans"/>
                <a:cs typeface="Open Sans"/>
                <a:sym typeface="Open Sans"/>
              </a:rPr>
              <a:t>Live </a:t>
            </a:r>
            <a:r>
              <a:rPr sz="4300" lang="en-GB">
                <a:solidFill>
                  <a:srgbClr val="A4D72A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80612" x="917800"/>
            <a:ext cy="1814525" cx="18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y="2638675" x="1643175"/>
            <a:ext cy="3746999" cx="695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A4D72A"/>
              </a:buClr>
              <a:buSzPct val="100000"/>
              <a:buFont typeface="Open Sans"/>
              <a:buChar char="■"/>
            </a:pPr>
            <a:r>
              <a:rPr sz="2400" lang="en-GB">
                <a:latin typeface="Open Sans"/>
                <a:ea typeface="Open Sans"/>
                <a:cs typeface="Open Sans"/>
                <a:sym typeface="Open Sans"/>
              </a:rPr>
              <a:t>Team member stopped the course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A4D72A"/>
              </a:buClr>
              <a:buSzPct val="100000"/>
              <a:buFont typeface="Open Sans"/>
              <a:buChar char="■"/>
            </a:pPr>
            <a:r>
              <a:rPr sz="1400" lang="en-GB">
                <a:latin typeface="Open Sans"/>
                <a:ea typeface="Open Sans"/>
                <a:cs typeface="Open Sans"/>
                <a:sym typeface="Open Sans"/>
              </a:rPr>
              <a:t>Focused more on gathering and display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A4D72A"/>
              </a:buClr>
              <a:buSzPct val="100000"/>
              <a:buFont typeface="Open Sans"/>
              <a:buChar char="■"/>
            </a:pPr>
            <a:r>
              <a:rPr sz="1400" lang="en-GB">
                <a:latin typeface="Open Sans"/>
                <a:ea typeface="Open Sans"/>
                <a:cs typeface="Open Sans"/>
                <a:sym typeface="Open Sans"/>
              </a:rPr>
              <a:t>No direct use of the data (yet)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A4D72A"/>
              </a:buClr>
              <a:buSzPct val="100000"/>
              <a:buFont typeface="Open Sans"/>
              <a:buChar char="■"/>
            </a:pPr>
            <a:r>
              <a:rPr sz="2400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Depth analysis is hard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A4D72A"/>
              </a:buClr>
              <a:buSzPct val="100000"/>
              <a:buFont typeface="Open Sans"/>
              <a:buChar char="■"/>
            </a:pPr>
            <a:r>
              <a:rPr sz="1400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Lots of noise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A4D72A"/>
              </a:buClr>
              <a:buSzPct val="100000"/>
              <a:buFont typeface="Open Sans"/>
              <a:buChar char="■"/>
            </a:pPr>
            <a:r>
              <a:rPr sz="1400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Solved partly by filters, averages and strict rules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A4D72A"/>
              </a:buClr>
              <a:buSzPct val="100000"/>
              <a:buFont typeface="Open Sans"/>
              <a:buChar char="■"/>
            </a:pPr>
            <a:r>
              <a:rPr sz="1400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Moveable furniture (e.g. desk chairs) still cause problems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A4D72A"/>
              </a:buClr>
              <a:buSzPct val="100000"/>
              <a:buFont typeface="Open Sans"/>
              <a:buChar char="■"/>
            </a:pPr>
            <a:r>
              <a:rPr sz="1400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Kinect limited to max 8 people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y="1152850" x="1356375"/>
            <a:ext cy="911999" cx="7535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b="0" sz="4800" lang="en-GB">
                <a:solidFill>
                  <a:srgbClr val="A4D72A"/>
                </a:solidFill>
                <a:latin typeface="Open Sans"/>
                <a:ea typeface="Open Sans"/>
                <a:cs typeface="Open Sans"/>
                <a:sym typeface="Open Sans"/>
              </a:rPr>
              <a:t> Cameo: </a:t>
            </a:r>
            <a:r>
              <a:rPr sz="4800" lang="en-GB">
                <a:solidFill>
                  <a:srgbClr val="A4D72A"/>
                </a:solidFill>
                <a:latin typeface="Open Sans"/>
                <a:ea typeface="Open Sans"/>
                <a:cs typeface="Open Sans"/>
                <a:sym typeface="Open Sans"/>
              </a:rPr>
              <a:t>Difficulties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57112" x="988725"/>
            <a:ext cy="1814525" cx="18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408325" x="2241025"/>
            <a:ext cy="911999" cx="6225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sz="4300" lang="en-GB">
                <a:solidFill>
                  <a:srgbClr val="A4D72A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01650" x="1394275"/>
            <a:ext cy="1814525" cx="18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