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796027F-7875-4030-9381-8BD8C4F21935}" type="datetimeFigureOut">
              <a:rPr lang="en-US" dirty="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10/4/2023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10/4/2023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10/4/2023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10/4/2023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294998" y="807308"/>
            <a:ext cx="8825658" cy="1630527"/>
          </a:xfrm>
        </p:spPr>
        <p:txBody>
          <a:bodyPr/>
          <a:lstStyle/>
          <a:p>
            <a:pPr algn="ctr"/>
            <a:r>
              <a:rPr lang="es-MX" sz="3200" b="1" dirty="0" smtClean="0"/>
              <a:t>OPORTUNIDADES </a:t>
            </a:r>
            <a:r>
              <a:rPr lang="es-MX" sz="3200" b="1" dirty="0"/>
              <a:t>Y RETOS DEL MACHINE LEARNING PARA LOS SERVICIOS FINANCIEROS</a:t>
            </a:r>
            <a:endParaRPr lang="es-EC" sz="3200" b="1" dirty="0"/>
          </a:p>
        </p:txBody>
      </p:sp>
      <p:pic>
        <p:nvPicPr>
          <p:cNvPr id="1026" name="Picture 2" descr="Retos y oportunidades de la Inteligencia Artificial, aplicadas a la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7912" y="2847280"/>
            <a:ext cx="6277233" cy="3500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9317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45989" y="1138519"/>
            <a:ext cx="10824519" cy="3227536"/>
          </a:xfrm>
        </p:spPr>
        <p:txBody>
          <a:bodyPr/>
          <a:lstStyle/>
          <a:p>
            <a:pPr algn="just"/>
            <a:r>
              <a:rPr lang="es-MX" dirty="0"/>
              <a:t>La inteligencia artificial y los modelos de machine </a:t>
            </a:r>
            <a:r>
              <a:rPr lang="es-MX" dirty="0" err="1"/>
              <a:t>L</a:t>
            </a:r>
            <a:r>
              <a:rPr lang="es-MX" dirty="0" err="1" smtClean="0"/>
              <a:t>earning</a:t>
            </a:r>
            <a:r>
              <a:rPr lang="es-MX" dirty="0" smtClean="0"/>
              <a:t> </a:t>
            </a:r>
            <a:r>
              <a:rPr lang="es-MX" dirty="0"/>
              <a:t>no son algo nuevo, sus propuestas datan de más de medio siglo y, de hecho, el término </a:t>
            </a:r>
            <a:r>
              <a:rPr lang="es-MX" dirty="0" smtClean="0"/>
              <a:t>AI se </a:t>
            </a:r>
            <a:r>
              <a:rPr lang="es-MX" dirty="0"/>
              <a:t>acuñó por primera vez durante la Conferencia de </a:t>
            </a:r>
            <a:r>
              <a:rPr lang="es-MX" dirty="0" err="1"/>
              <a:t>Dartmouth</a:t>
            </a:r>
            <a:r>
              <a:rPr lang="es-MX" dirty="0"/>
              <a:t> en 1956, si bien, en gran parte estas propuestas permanecían en un ámbito más bien teórico y limitado por la escasa capacidad de </a:t>
            </a:r>
            <a:r>
              <a:rPr lang="es-MX" dirty="0" smtClean="0"/>
              <a:t>computación </a:t>
            </a:r>
            <a:r>
              <a:rPr lang="es-MX" dirty="0"/>
              <a:t>existente. </a:t>
            </a:r>
            <a:endParaRPr lang="es-EC" dirty="0"/>
          </a:p>
        </p:txBody>
      </p:sp>
      <p:pic>
        <p:nvPicPr>
          <p:cNvPr id="2050" name="Picture 2" descr="Marketing Cuántico: Machine Learning: Que es y para qué sir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1153" y="3105666"/>
            <a:ext cx="6293850" cy="3146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82006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449301" y="1369177"/>
            <a:ext cx="8946541" cy="4195481"/>
          </a:xfrm>
        </p:spPr>
        <p:txBody>
          <a:bodyPr/>
          <a:lstStyle/>
          <a:p>
            <a:pPr algn="just"/>
            <a:r>
              <a:rPr lang="es-MX" dirty="0"/>
              <a:t>Los métodos basados en la inteligencia artificial están transformando multitud de sectores al permitir automatizar tareas rutinarias e importantes mejoras en el análisis de la información. El sector financiero no es ajeno a esta tendencia y está tratando de aprovechar las oportunidades de estas técnicas al tiempo que debe ser consciente y actuar ante los riesgos y limitaciones que implican.</a:t>
            </a:r>
            <a:endParaRPr lang="es-EC" dirty="0"/>
          </a:p>
        </p:txBody>
      </p:sp>
      <p:pic>
        <p:nvPicPr>
          <p:cNvPr id="3074" name="Picture 2" descr="¿Qué es el Machine Learning y cómo funciona? | Fórmat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4681" y="3945924"/>
            <a:ext cx="3996863" cy="265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3139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8619" y="1070556"/>
            <a:ext cx="9404723" cy="1400530"/>
          </a:xfrm>
        </p:spPr>
        <p:txBody>
          <a:bodyPr/>
          <a:lstStyle/>
          <a:p>
            <a:pPr algn="ctr"/>
            <a:r>
              <a:rPr lang="es-MX" sz="2400" b="1" dirty="0"/>
              <a:t>El uso de la inteligencia artificial en el sector </a:t>
            </a:r>
            <a:r>
              <a:rPr lang="es-MX" sz="2400" b="1" dirty="0" smtClean="0"/>
              <a:t>financiero</a:t>
            </a:r>
            <a:endParaRPr lang="es-EC" sz="2400" b="1" dirty="0"/>
          </a:p>
        </p:txBody>
      </p:sp>
      <p:sp>
        <p:nvSpPr>
          <p:cNvPr id="3" name="Marcador de contenido 2"/>
          <p:cNvSpPr>
            <a:spLocks noGrp="1"/>
          </p:cNvSpPr>
          <p:nvPr>
            <p:ph idx="1"/>
          </p:nvPr>
        </p:nvSpPr>
        <p:spPr>
          <a:xfrm>
            <a:off x="646111" y="2052918"/>
            <a:ext cx="10738581" cy="4195481"/>
          </a:xfrm>
        </p:spPr>
        <p:txBody>
          <a:bodyPr/>
          <a:lstStyle/>
          <a:p>
            <a:pPr algn="just"/>
            <a:r>
              <a:rPr lang="es-MX" dirty="0"/>
              <a:t>Dentro del sector financiero, las principales ganancias se centran en las posibilidades de automatizar procesos manuales de modo que no solo se reduce el coste, sino que, en muchos casos, mejora la satisfacción del cliente (al reducir el tiempo de respuesta) o se amplía la </a:t>
            </a:r>
            <a:r>
              <a:rPr lang="es-MX" dirty="0" smtClean="0"/>
              <a:t>cobertura </a:t>
            </a:r>
            <a:r>
              <a:rPr lang="es-MX" dirty="0"/>
              <a:t>del servicio. Adicionalmente, también resulta </a:t>
            </a:r>
            <a:r>
              <a:rPr lang="es-MX" dirty="0" smtClean="0"/>
              <a:t>relevante </a:t>
            </a:r>
            <a:r>
              <a:rPr lang="es-MX" dirty="0"/>
              <a:t>el aumento de la capacidad analítica al permitir procesar y sacar conclusiones de modo más rápido y preciso e incorporar fuentes de información que en el pasado no era posible analizar</a:t>
            </a:r>
            <a:endParaRPr lang="es-EC" dirty="0"/>
          </a:p>
        </p:txBody>
      </p:sp>
    </p:spTree>
    <p:extLst>
      <p:ext uri="{BB962C8B-B14F-4D97-AF65-F5344CB8AC3E}">
        <p14:creationId xmlns:p14="http://schemas.microsoft.com/office/powerpoint/2010/main" val="23983607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74220" y="716329"/>
            <a:ext cx="9404723" cy="1400530"/>
          </a:xfrm>
        </p:spPr>
        <p:txBody>
          <a:bodyPr/>
          <a:lstStyle/>
          <a:p>
            <a:pPr algn="ctr"/>
            <a:r>
              <a:rPr lang="es-MX" sz="2400" b="1" dirty="0"/>
              <a:t>La inteligencia artificial frente a la tradición estadística en el sector financiero</a:t>
            </a:r>
            <a:endParaRPr lang="es-EC" sz="2400" b="1" dirty="0"/>
          </a:p>
        </p:txBody>
      </p:sp>
      <p:sp>
        <p:nvSpPr>
          <p:cNvPr id="3" name="Marcador de contenido 2"/>
          <p:cNvSpPr>
            <a:spLocks noGrp="1"/>
          </p:cNvSpPr>
          <p:nvPr>
            <p:ph idx="1"/>
          </p:nvPr>
        </p:nvSpPr>
        <p:spPr>
          <a:xfrm>
            <a:off x="1103312" y="2052918"/>
            <a:ext cx="9696493" cy="4195481"/>
          </a:xfrm>
        </p:spPr>
        <p:txBody>
          <a:bodyPr/>
          <a:lstStyle/>
          <a:p>
            <a:pPr algn="just"/>
            <a:r>
              <a:rPr lang="es-MX" dirty="0"/>
              <a:t>La IA ha experimentado un crecimiento acelerado y sostenido en los últimos años. En la industria financiera, se espera que conduzca a pérdidas menores, operaciones más inteligentes y, por supuesto, una mejor experiencia del cliente.</a:t>
            </a:r>
            <a:endParaRPr lang="es-EC" dirty="0"/>
          </a:p>
        </p:txBody>
      </p:sp>
      <p:pic>
        <p:nvPicPr>
          <p:cNvPr id="4098" name="Picture 2" descr="https://www.esan.edu.pe/images/blog/2019/04/01/1500x844-inteligencia-artificial-mineri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4432" y="3871784"/>
            <a:ext cx="5388860" cy="2795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10212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a:t>Conclusiones</a:t>
            </a:r>
          </a:p>
        </p:txBody>
      </p:sp>
      <p:sp>
        <p:nvSpPr>
          <p:cNvPr id="3" name="Marcador de contenido 2"/>
          <p:cNvSpPr>
            <a:spLocks noGrp="1"/>
          </p:cNvSpPr>
          <p:nvPr>
            <p:ph idx="1"/>
          </p:nvPr>
        </p:nvSpPr>
        <p:spPr>
          <a:xfrm>
            <a:off x="708455" y="2052918"/>
            <a:ext cx="10725664" cy="4195481"/>
          </a:xfrm>
        </p:spPr>
        <p:txBody>
          <a:bodyPr/>
          <a:lstStyle/>
          <a:p>
            <a:pPr algn="just"/>
            <a:r>
              <a:rPr lang="es-MX" dirty="0"/>
              <a:t>No obstante, aunque estas técnicas mejoran en términos predictivos las capacidades de los modelos econométricos tradicionales, también </a:t>
            </a:r>
            <a:r>
              <a:rPr lang="es-MX" dirty="0" smtClean="0"/>
              <a:t>tienen </a:t>
            </a:r>
            <a:r>
              <a:rPr lang="es-MX" dirty="0"/>
              <a:t>importantes desafíos como la dificultad para explicar los resultados, la estabilidad de los mismos o la </a:t>
            </a:r>
            <a:r>
              <a:rPr lang="es-MX" dirty="0" smtClean="0"/>
              <a:t>posibilidad </a:t>
            </a:r>
            <a:r>
              <a:rPr lang="es-MX" dirty="0"/>
              <a:t>de perpetuar sesgos discriminatorios. Estos desafíos deben ser tenidos en cuenta por parte de los </a:t>
            </a:r>
            <a:r>
              <a:rPr lang="es-MX" dirty="0" smtClean="0"/>
              <a:t>profesionales </a:t>
            </a:r>
            <a:r>
              <a:rPr lang="es-MX" dirty="0"/>
              <a:t>y empresas que usen estos modelos, si bien, </a:t>
            </a:r>
            <a:r>
              <a:rPr lang="es-MX" dirty="0" smtClean="0"/>
              <a:t>algunos </a:t>
            </a:r>
            <a:r>
              <a:rPr lang="es-MX" dirty="0"/>
              <a:t>de ellos también afectan a otros modelos </a:t>
            </a:r>
            <a:r>
              <a:rPr lang="es-MX" dirty="0" smtClean="0"/>
              <a:t>tradicionales </a:t>
            </a:r>
            <a:r>
              <a:rPr lang="es-MX" dirty="0"/>
              <a:t>y deben formar parte de una estrategia integral de las empresas a la hora de gestionar y explotar la información</a:t>
            </a:r>
            <a:endParaRPr lang="es-EC" dirty="0"/>
          </a:p>
        </p:txBody>
      </p:sp>
    </p:spTree>
    <p:extLst>
      <p:ext uri="{BB962C8B-B14F-4D97-AF65-F5344CB8AC3E}">
        <p14:creationId xmlns:p14="http://schemas.microsoft.com/office/powerpoint/2010/main" val="27644037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46</TotalTime>
  <Words>389</Words>
  <Application>Microsoft Office PowerPoint</Application>
  <PresentationFormat>Panorámica</PresentationFormat>
  <Paragraphs>9</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Century Gothic</vt:lpstr>
      <vt:lpstr>Wingdings 3</vt:lpstr>
      <vt:lpstr>Ion</vt:lpstr>
      <vt:lpstr>OPORTUNIDADES Y RETOS DEL MACHINE LEARNING PARA LOS SERVICIOS FINANCIEROS</vt:lpstr>
      <vt:lpstr>Presentación de PowerPoint</vt:lpstr>
      <vt:lpstr>Presentación de PowerPoint</vt:lpstr>
      <vt:lpstr>El uso de la inteligencia artificial en el sector financiero</vt:lpstr>
      <vt:lpstr>La inteligencia artificial frente a la tradición estadística en el sector financiero</vt:lpstr>
      <vt:lpstr>Conclusiones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OPORTUNIDADES Y RETOS DEL MACHINE LEARNING PARA LOS SERVICIOS FINANCIEROS</dc:title>
  <dc:creator>ADIKTA</dc:creator>
  <cp:lastModifiedBy>ADIKTA</cp:lastModifiedBy>
  <cp:revision>4</cp:revision>
  <dcterms:created xsi:type="dcterms:W3CDTF">2023-10-04T18:58:04Z</dcterms:created>
  <dcterms:modified xsi:type="dcterms:W3CDTF">2023-10-04T19:44:34Z</dcterms:modified>
</cp:coreProperties>
</file>