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7"/>
  </p:notesMasterIdLst>
  <p:sldIdLst>
    <p:sldId id="256" r:id="rId3"/>
    <p:sldId id="274" r:id="rId4"/>
    <p:sldId id="278" r:id="rId5"/>
    <p:sldId id="293" r:id="rId6"/>
    <p:sldId id="299" r:id="rId7"/>
    <p:sldId id="300" r:id="rId8"/>
    <p:sldId id="295" r:id="rId9"/>
    <p:sldId id="294" r:id="rId10"/>
    <p:sldId id="296" r:id="rId11"/>
    <p:sldId id="288" r:id="rId12"/>
    <p:sldId id="289" r:id="rId13"/>
    <p:sldId id="297" r:id="rId14"/>
    <p:sldId id="298" r:id="rId15"/>
    <p:sldId id="287" r:id="rId1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5" d="100"/>
          <a:sy n="115" d="100"/>
        </p:scale>
        <p:origin x="153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2447E72A-D913-4DC2-9E0A-E520CE8FCC86}" type="datetimeFigureOut">
              <a:pPr/>
              <a:t>12/10/2015</a:t>
            </a:fld>
            <a:endParaRPr lang="pt-B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A5D78FC6-CE17-4259-A63C-DDFC12E048FC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1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463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588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791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32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012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552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85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27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483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876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16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529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349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00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pt-BR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pt-BR" sz="2000">
                <a:solidFill>
                  <a:srgbClr val="FFFFFF"/>
                </a:solidFill>
              </a:defRPr>
            </a:lvl1pPr>
          </a:lstStyle>
          <a:p>
            <a:pPr algn="ctr"/>
            <a:fld id="{C5117DF8-A15D-4BAE-BA7D-89F884A9AC05}" type="datetime8">
              <a:rPr lang="pt-BR" smtClean="0"/>
              <a:t>10/12/2015 11:24</a:t>
            </a:fld>
            <a:endParaRPr lang="pt-BR" sz="200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pt-BR">
                <a:solidFill>
                  <a:schemeClr val="tx2"/>
                </a:solidFill>
              </a:defRPr>
            </a:lvl1pPr>
          </a:lstStyle>
          <a:p>
            <a:pPr algn="r"/>
            <a:endParaRPr lang="pt-BR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pt-BR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pPr/>
              <a:t>‹nº›</a:t>
            </a:fld>
            <a:endParaRPr lang="pt-BR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0226-4DC0-40AD-A9C0-303D36BAB7B4}" type="datetime8">
              <a:rPr lang="pt-BR" smtClean="0">
                <a:solidFill>
                  <a:schemeClr val="tx2"/>
                </a:solidFill>
              </a:rPr>
              <a:t>10/12/2015 11:24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pt-BR" sz="1200">
                <a:solidFill>
                  <a:schemeClr val="tx2"/>
                </a:solidFill>
              </a:rPr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D1FD65A-62EB-4329-B5F5-BC353F4E8210}" type="datetime8">
              <a:rPr lang="pt-BR" smtClean="0">
                <a:solidFill>
                  <a:schemeClr val="tx2"/>
                </a:solidFill>
              </a:rPr>
              <a:t>10/12/2015 11:24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pt-BR" sz="1200">
                <a:solidFill>
                  <a:schemeClr val="tx2"/>
                </a:solidFill>
              </a:rPr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0D98-6A21-4C00-AA81-909751042D66}" type="datetime8">
              <a:rPr lang="pt-BR" smtClean="0"/>
              <a:t>10/12/2015 11:24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pt-BR" sz="280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pt-BR"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E75B-1028-4F93-B774-43955EE89372}" type="datetime8">
              <a:rPr lang="pt-BR" smtClean="0"/>
              <a:t>10/12/2015 11:24</a:t>
            </a:fld>
            <a:endParaRPr lang="pt-BR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pt-BR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pPr algn="ctr"/>
              <a:t>‹nº›</a:t>
            </a:fld>
            <a:endParaRPr lang="pt-BR" sz="240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EBF6744-B530-4BC1-A7A4-B917823D011F}" type="datetime8">
              <a:rPr lang="pt-BR" smtClean="0"/>
              <a:t>10/12/2015 11:24</a:t>
            </a:fld>
            <a:endParaRPr lang="pt-BR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pPr algn="ctr"/>
              <a:t>‹nº›</a:t>
            </a:fld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pt-BR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65A1740-74BA-4F89-A499-B4253714DCB3}" type="datetime8">
              <a:rPr lang="pt-BR" smtClean="0"/>
              <a:t>10/12/2015 11:24</a:t>
            </a:fld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pPr algn="ctr"/>
              <a:t>‹nº›</a:t>
            </a:fld>
            <a:endParaRPr lang="pt-BR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328D-4F14-4AD8-ACA6-B4E315747D7F}" type="datetime8">
              <a:rPr lang="pt-BR" smtClean="0"/>
              <a:t>10/12/2015 11:24</a:t>
            </a:fld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70EA-4CF7-4FBF-B04C-A50A675937E4}" type="datetime8">
              <a:rPr lang="pt-BR" smtClean="0"/>
              <a:t>10/12/2015 11:24</a:t>
            </a:fld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pt-BR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pPr/>
              <a:t>‹nº›</a:t>
            </a:fld>
            <a:endParaRPr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pt-BR" sz="4400" b="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8F1E-55A2-4450-8ACC-319E44541C94}" type="datetime8">
              <a:rPr lang="pt-BR" smtClean="0"/>
              <a:t>10/12/2015 11:24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pt-BR" sz="18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pt-BR" sz="17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pt-BR"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66F8E7B-24BE-4C3D-AE80-1817059E6825}" type="datetime8">
              <a:rPr lang="pt-BR" smtClean="0"/>
              <a:t>10/12/2015 11:24</a:t>
            </a:fld>
            <a:endParaRPr lang="pt-BR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pt-BR" sz="2800"/>
            </a:lvl1pPr>
          </a:lstStyle>
          <a:p>
            <a:pPr algn="ctr"/>
            <a:fld id="{1AD93096-5B34-4342-9326-69289CEAE4C2}" type="slidenum">
              <a:pPr algn="ctr"/>
              <a:t>‹nº›</a:t>
            </a:fld>
            <a:endParaRPr lang="pt-BR" sz="280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pt-BR" sz="3200"/>
            </a:lvl1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pt-BR" sz="1400">
                <a:solidFill>
                  <a:schemeClr val="tx2"/>
                </a:solidFill>
              </a:defRPr>
            </a:lvl1pPr>
          </a:lstStyle>
          <a:p>
            <a:fld id="{104A84E5-92AD-4BDB-A20B-5865A79B4461}" type="datetime8">
              <a:rPr lang="pt-BR" smtClean="0">
                <a:solidFill>
                  <a:schemeClr val="tx2"/>
                </a:solidFill>
              </a:rPr>
              <a:t>10/12/2015 11:24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pt-BR" sz="1400">
                <a:solidFill>
                  <a:schemeClr val="tx2"/>
                </a:solidFill>
              </a:defRPr>
            </a:lvl1pPr>
          </a:lstStyle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pt-BR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pt-BR" sz="1200">
                <a:solidFill>
                  <a:schemeClr val="tx2"/>
                </a:solidFill>
              </a:rPr>
              <a:pPr algn="ctr"/>
              <a:t>‹nº›</a:t>
            </a:fld>
            <a:endParaRPr lang="pt-BR" sz="14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lang="pt-BR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95536" y="2564904"/>
            <a:ext cx="8349208" cy="2664296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Otimização de pesos de </a:t>
            </a:r>
            <a:r>
              <a:rPr lang="pt-BR" dirty="0" err="1" smtClean="0">
                <a:solidFill>
                  <a:schemeClr val="bg1"/>
                </a:solidFill>
              </a:rPr>
              <a:t>rbfs</a:t>
            </a:r>
            <a:r>
              <a:rPr lang="pt-BR" dirty="0" smtClean="0">
                <a:solidFill>
                  <a:schemeClr val="bg1"/>
                </a:solidFill>
              </a:rPr>
              <a:t> utilizando PSO</a:t>
            </a:r>
            <a:r>
              <a:rPr lang="pt-BR" sz="3600" dirty="0" smtClean="0">
                <a:solidFill>
                  <a:schemeClr val="bg1"/>
                </a:solidFill>
              </a:rPr>
              <a:t/>
            </a:r>
            <a:br>
              <a:rPr lang="pt-BR" sz="3600" dirty="0" smtClean="0">
                <a:solidFill>
                  <a:schemeClr val="bg1"/>
                </a:solidFill>
              </a:rPr>
            </a:br>
            <a:r>
              <a:rPr lang="pt-BR" sz="3600" dirty="0" smtClean="0">
                <a:solidFill>
                  <a:schemeClr val="bg1"/>
                </a:solidFill>
              </a:rPr>
              <a:t/>
            </a:r>
            <a:br>
              <a:rPr lang="pt-BR" sz="3600" dirty="0" smtClean="0">
                <a:solidFill>
                  <a:schemeClr val="bg1"/>
                </a:solidFill>
              </a:rPr>
            </a:br>
            <a:r>
              <a:rPr lang="pt-BR" sz="3600" dirty="0" smtClean="0">
                <a:solidFill>
                  <a:schemeClr val="bg1"/>
                </a:solidFill>
              </a:rPr>
              <a:t>Daniel VILAS-BOAS</a:t>
            </a:r>
            <a:br>
              <a:rPr lang="pt-BR" sz="3600" dirty="0" smtClean="0">
                <a:solidFill>
                  <a:schemeClr val="bg1"/>
                </a:solidFill>
              </a:rPr>
            </a:br>
            <a:r>
              <a:rPr lang="pt-BR" sz="3600" dirty="0" smtClean="0">
                <a:solidFill>
                  <a:schemeClr val="bg1"/>
                </a:solidFill>
              </a:rPr>
              <a:t>Leonardo </a:t>
            </a:r>
            <a:r>
              <a:rPr lang="pt-BR" sz="3600" dirty="0" err="1" smtClean="0">
                <a:solidFill>
                  <a:schemeClr val="bg1"/>
                </a:solidFill>
              </a:rPr>
              <a:t>Figueirôa</a:t>
            </a:r>
            <a:r>
              <a:rPr lang="pt-BR" sz="3600" dirty="0" smtClean="0">
                <a:solidFill>
                  <a:schemeClr val="bg1"/>
                </a:solidFill>
              </a:rPr>
              <a:t/>
            </a:r>
            <a:br>
              <a:rPr lang="pt-BR" sz="3600" dirty="0" smtClean="0">
                <a:solidFill>
                  <a:schemeClr val="bg1"/>
                </a:solidFill>
              </a:rPr>
            </a:br>
            <a:r>
              <a:rPr lang="pt-BR" sz="3600" dirty="0" smtClean="0">
                <a:solidFill>
                  <a:schemeClr val="bg1"/>
                </a:solidFill>
              </a:rPr>
              <a:t>rodrigo cunha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362200" y="6021288"/>
            <a:ext cx="6705600" cy="714549"/>
          </a:xfrm>
        </p:spPr>
        <p:txBody>
          <a:bodyPr>
            <a:noAutofit/>
          </a:bodyPr>
          <a:lstStyle/>
          <a:p>
            <a:r>
              <a:rPr lang="pt-BR" sz="2400" dirty="0" smtClean="0"/>
              <a:t>REDES NEURAIS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957"/>
            <a:ext cx="1152128" cy="1631444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pt-BR" smtClean="0"/>
              <a:pPr/>
              <a:t>1</a:t>
            </a:fld>
            <a:endParaRPr lang="pt-B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desenvolvido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19" y="29695"/>
            <a:ext cx="864096" cy="10683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51520" y="1916832"/>
            <a:ext cx="8712695" cy="369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Foram desenvolvidos os algoritmos </a:t>
            </a:r>
            <a:r>
              <a:rPr lang="pt-BR" sz="2800" dirty="0" err="1" smtClean="0"/>
              <a:t>Kmeans</a:t>
            </a:r>
            <a:r>
              <a:rPr lang="pt-BR" sz="2800" dirty="0"/>
              <a:t> </a:t>
            </a:r>
            <a:r>
              <a:rPr lang="pt-BR" sz="2800" dirty="0" smtClean="0"/>
              <a:t>e PSO além da estrutura da RBF na linguagem JAVA, sem a utilização de bibliotecas</a:t>
            </a:r>
          </a:p>
          <a:p>
            <a:pPr marL="457200" indent="-457200" algn="just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sz="2800" i="1" dirty="0"/>
          </a:p>
          <a:p>
            <a:pPr marL="457200" indent="-457200" algn="just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Todo o histórico de desenvolvimento do trabalho e código fonte atualizado se encontram disponíveis em </a:t>
            </a:r>
            <a:r>
              <a:rPr lang="pt-BR" sz="2800" dirty="0"/>
              <a:t>(https://</a:t>
            </a:r>
            <a:r>
              <a:rPr lang="pt-BR" sz="2800" dirty="0" smtClean="0"/>
              <a:t>github.com/Daanielvb/RBF_PSO)</a:t>
            </a:r>
            <a:endParaRPr lang="pt-BR" dirty="0" smtClean="0"/>
          </a:p>
          <a:p>
            <a:pPr marL="285750" indent="-285750"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27106" y="64533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pt-BR" smtClean="0">
                <a:solidFill>
                  <a:schemeClr val="tx1"/>
                </a:solidFill>
              </a:rPr>
              <a:pPr/>
              <a:t>10</a:t>
            </a:fld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 realizados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19" y="29695"/>
            <a:ext cx="864096" cy="10683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51520" y="1916832"/>
            <a:ext cx="8712695" cy="342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Foram realizados experimentos, variando os parâmetros da rede tendo como objetivo observar as saídas encontradas. </a:t>
            </a:r>
          </a:p>
          <a:p>
            <a:pPr marL="457200" indent="-457200" algn="just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Os parâmetros que sofreram variação foram N (número de RBFS na camada intermediária), E (número de épocas de funcionamento do PSO) e T (número de partículas iniciais do PSO)</a:t>
            </a:r>
            <a:endParaRPr lang="pt-BR" dirty="0"/>
          </a:p>
          <a:p>
            <a:pPr marL="285750" indent="-285750"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27106" y="64533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pt-BR" smtClean="0">
                <a:solidFill>
                  <a:schemeClr val="tx1"/>
                </a:solidFill>
              </a:rPr>
              <a:pPr/>
              <a:t>11</a:t>
            </a:fld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19" y="29695"/>
            <a:ext cx="864096" cy="1068328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27106" y="64533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pt-BR" smtClean="0">
                <a:solidFill>
                  <a:schemeClr val="tx1"/>
                </a:solidFill>
              </a:rPr>
              <a:pPr/>
              <a:t>12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8920"/>
            <a:ext cx="9144000" cy="263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2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19" y="29695"/>
            <a:ext cx="864096" cy="1068328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27106" y="64533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pt-BR" smtClean="0">
                <a:solidFill>
                  <a:schemeClr val="tx1"/>
                </a:solidFill>
              </a:rPr>
              <a:pPr/>
              <a:t>13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8920"/>
            <a:ext cx="9144000" cy="271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19" y="29695"/>
            <a:ext cx="864096" cy="1068328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27106" y="64533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pt-BR" smtClean="0">
                <a:solidFill>
                  <a:schemeClr val="tx1"/>
                </a:solidFill>
              </a:rPr>
              <a:pPr/>
              <a:t>14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1916832"/>
            <a:ext cx="69457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[1] I. N. da Silva. Redes Neurais Artificiais Para Engenharia e</a:t>
            </a:r>
          </a:p>
          <a:p>
            <a:r>
              <a:rPr lang="en-GB" dirty="0" err="1" smtClean="0"/>
              <a:t>Ci</a:t>
            </a:r>
            <a:r>
              <a:rPr lang="en-GB" dirty="0" err="1"/>
              <a:t>ê</a:t>
            </a:r>
            <a:r>
              <a:rPr lang="en-GB" dirty="0" err="1" smtClean="0"/>
              <a:t>ncias</a:t>
            </a:r>
            <a:r>
              <a:rPr lang="en-GB" dirty="0" smtClean="0"/>
              <a:t> </a:t>
            </a:r>
            <a:r>
              <a:rPr lang="en-GB" dirty="0" err="1"/>
              <a:t>Aplicadas</a:t>
            </a:r>
            <a:r>
              <a:rPr lang="en-GB" dirty="0"/>
              <a:t>. </a:t>
            </a:r>
            <a:r>
              <a:rPr lang="en-GB" dirty="0" err="1"/>
              <a:t>Artiliber</a:t>
            </a:r>
            <a:r>
              <a:rPr lang="en-GB" dirty="0"/>
              <a:t>, first edition, 2010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[2] A. R. </a:t>
            </a:r>
            <a:r>
              <a:rPr lang="en-GB" dirty="0" err="1" smtClean="0"/>
              <a:t>Gon</a:t>
            </a:r>
            <a:r>
              <a:rPr lang="pt-BR" dirty="0"/>
              <a:t>ç</a:t>
            </a:r>
            <a:r>
              <a:rPr lang="en-GB" dirty="0" err="1" smtClean="0"/>
              <a:t>alves</a:t>
            </a:r>
            <a:r>
              <a:rPr lang="en-GB" dirty="0"/>
              <a:t>. </a:t>
            </a:r>
            <a:r>
              <a:rPr lang="en-GB" dirty="0" err="1" smtClean="0"/>
              <a:t>Inteligência</a:t>
            </a:r>
            <a:r>
              <a:rPr lang="en-GB" dirty="0" smtClean="0"/>
              <a:t> </a:t>
            </a:r>
            <a:r>
              <a:rPr lang="en-GB" dirty="0"/>
              <a:t>de </a:t>
            </a:r>
            <a:r>
              <a:rPr lang="en-GB" dirty="0" err="1"/>
              <a:t>enxames</a:t>
            </a:r>
            <a:r>
              <a:rPr lang="en-GB" dirty="0"/>
              <a:t>. IEEE Congress on</a:t>
            </a:r>
          </a:p>
          <a:p>
            <a:r>
              <a:rPr lang="en-GB" dirty="0"/>
              <a:t>Evolutionary Computation, 2013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[3] S. </a:t>
            </a:r>
            <a:r>
              <a:rPr lang="en-GB" dirty="0" err="1"/>
              <a:t>Haykin</a:t>
            </a:r>
            <a:r>
              <a:rPr lang="en-GB" dirty="0"/>
              <a:t>. Neural Networks - a comprehensive foundation.</a:t>
            </a:r>
          </a:p>
          <a:p>
            <a:r>
              <a:rPr lang="en-GB" dirty="0"/>
              <a:t>Prentice Hall, second edition, 1999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[4] X. Hu. Particle swarm optimization</a:t>
            </a:r>
            <a:r>
              <a:rPr lang="en-GB" dirty="0"/>
              <a:t>. http://www.swarmintelligence.org/</a:t>
            </a:r>
          </a:p>
        </p:txBody>
      </p:sp>
    </p:spTree>
    <p:extLst>
      <p:ext uri="{BB962C8B-B14F-4D97-AF65-F5344CB8AC3E}">
        <p14:creationId xmlns:p14="http://schemas.microsoft.com/office/powerpoint/2010/main" val="146080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19" y="29695"/>
            <a:ext cx="864096" cy="10683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7811" y="1556792"/>
            <a:ext cx="871269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rgbClr val="3399FF"/>
              </a:buClr>
              <a:buFont typeface="+mj-lt"/>
              <a:buAutoNum type="arabicPeriod"/>
            </a:pPr>
            <a:r>
              <a:rPr lang="pt-BR" sz="2800" dirty="0" smtClean="0"/>
              <a:t>Introdução</a:t>
            </a:r>
          </a:p>
          <a:p>
            <a:pPr marL="514350" indent="-514350">
              <a:lnSpc>
                <a:spcPct val="150000"/>
              </a:lnSpc>
              <a:buClr>
                <a:srgbClr val="3399FF"/>
              </a:buClr>
              <a:buFont typeface="+mj-lt"/>
              <a:buAutoNum type="arabicPeriod"/>
            </a:pPr>
            <a:r>
              <a:rPr lang="pt-BR" sz="2800" dirty="0" err="1" smtClean="0"/>
              <a:t>RBFs</a:t>
            </a:r>
            <a:endParaRPr lang="pt-BR" sz="2800" dirty="0" smtClean="0"/>
          </a:p>
          <a:p>
            <a:pPr marL="514350" indent="-514350">
              <a:lnSpc>
                <a:spcPct val="150000"/>
              </a:lnSpc>
              <a:buClr>
                <a:srgbClr val="3399FF"/>
              </a:buClr>
              <a:buFont typeface="+mj-lt"/>
              <a:buAutoNum type="arabicPeriod"/>
            </a:pPr>
            <a:r>
              <a:rPr lang="pt-BR" sz="2800" dirty="0" smtClean="0"/>
              <a:t>PSO</a:t>
            </a:r>
          </a:p>
          <a:p>
            <a:pPr marL="514350" indent="-514350">
              <a:lnSpc>
                <a:spcPct val="150000"/>
              </a:lnSpc>
              <a:buClr>
                <a:srgbClr val="3399FF"/>
              </a:buClr>
              <a:buFont typeface="+mj-lt"/>
              <a:buAutoNum type="arabicPeriod"/>
            </a:pPr>
            <a:r>
              <a:rPr lang="pt-BR" sz="2800" dirty="0" smtClean="0"/>
              <a:t>Funcionamento do Algoritmo</a:t>
            </a:r>
          </a:p>
          <a:p>
            <a:pPr marL="514350" indent="-514350">
              <a:lnSpc>
                <a:spcPct val="150000"/>
              </a:lnSpc>
              <a:buClr>
                <a:srgbClr val="3399FF"/>
              </a:buClr>
              <a:buFont typeface="+mj-lt"/>
              <a:buAutoNum type="arabicPeriod"/>
            </a:pPr>
            <a:r>
              <a:rPr lang="pt-BR" sz="2800" dirty="0" smtClean="0"/>
              <a:t>Trabalho desenvolvido</a:t>
            </a:r>
          </a:p>
          <a:p>
            <a:pPr marL="514350" indent="-514350">
              <a:lnSpc>
                <a:spcPct val="150000"/>
              </a:lnSpc>
              <a:buClr>
                <a:srgbClr val="3399FF"/>
              </a:buClr>
              <a:buFont typeface="+mj-lt"/>
              <a:buAutoNum type="arabicPeriod"/>
            </a:pPr>
            <a:r>
              <a:rPr lang="pt-BR" sz="2800" dirty="0" smtClean="0"/>
              <a:t>Experimentos realizados</a:t>
            </a:r>
          </a:p>
          <a:p>
            <a:pPr marL="514350" indent="-514350">
              <a:lnSpc>
                <a:spcPct val="150000"/>
              </a:lnSpc>
              <a:buClr>
                <a:srgbClr val="3399FF"/>
              </a:buClr>
              <a:buFont typeface="+mj-lt"/>
              <a:buAutoNum type="arabicPeriod"/>
            </a:pPr>
            <a:r>
              <a:rPr lang="pt-BR" sz="2800" dirty="0" smtClean="0"/>
              <a:t>Resultados obtidos</a:t>
            </a:r>
          </a:p>
          <a:p>
            <a:pPr marL="514350" indent="-514350">
              <a:lnSpc>
                <a:spcPct val="150000"/>
              </a:lnSpc>
              <a:buClr>
                <a:srgbClr val="3399FF"/>
              </a:buClr>
              <a:buFont typeface="+mj-lt"/>
              <a:buAutoNum type="arabicPeriod"/>
            </a:pPr>
            <a:r>
              <a:rPr lang="pt-BR" sz="2800" dirty="0" smtClean="0"/>
              <a:t>Conclusão</a:t>
            </a:r>
          </a:p>
          <a:p>
            <a:pPr marL="285750" indent="-285750"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dirty="0" smtClean="0"/>
          </a:p>
          <a:p>
            <a:pPr marL="285750" indent="-285750"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27106" y="64533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pt-BR" smtClean="0">
                <a:solidFill>
                  <a:schemeClr val="tx1"/>
                </a:solidFill>
              </a:rPr>
              <a:pPr/>
              <a:t>2</a:t>
            </a:fld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9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19" y="29695"/>
            <a:ext cx="864096" cy="10683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51520" y="1916832"/>
            <a:ext cx="87126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Este trabalho teve como objetivo criar e otimizar redes neurais do tipo RBF utilizando o algoritmo PSO</a:t>
            </a:r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As </a:t>
            </a:r>
            <a:r>
              <a:rPr lang="pt-BR" sz="2800" dirty="0" err="1" smtClean="0"/>
              <a:t>RBFs</a:t>
            </a:r>
            <a:r>
              <a:rPr lang="pt-BR" sz="2800" dirty="0" smtClean="0"/>
              <a:t> são redes neurais de arquitetura </a:t>
            </a:r>
            <a:r>
              <a:rPr lang="pt-BR" sz="2800" i="1" dirty="0" err="1" smtClean="0"/>
              <a:t>feedforward</a:t>
            </a:r>
            <a:r>
              <a:rPr lang="pt-BR" sz="2800" dirty="0"/>
              <a:t> </a:t>
            </a:r>
            <a:r>
              <a:rPr lang="pt-BR" sz="2800" dirty="0" smtClean="0"/>
              <a:t>com múltiplas camadas</a:t>
            </a:r>
            <a:endParaRPr lang="pt-BR" sz="2800" i="1" dirty="0" smtClean="0"/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Treinamento ocorre de maneira supervisionada</a:t>
            </a:r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Utiliza a função de base radial (gaussiana) para ajuste dos pesos intermediários</a:t>
            </a:r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dirty="0" smtClean="0"/>
          </a:p>
          <a:p>
            <a:pPr marL="285750" indent="-285750"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27106" y="64533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pt-BR" smtClean="0">
                <a:solidFill>
                  <a:schemeClr val="tx1"/>
                </a:solidFill>
              </a:rPr>
              <a:pPr/>
              <a:t>3</a:t>
            </a:fld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RBFs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19" y="29695"/>
            <a:ext cx="864096" cy="10683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29518" y="1636697"/>
            <a:ext cx="8712695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  <a:buClr>
                <a:srgbClr val="3399FF"/>
              </a:buClr>
            </a:pPr>
            <a:endParaRPr lang="pt-BR" sz="2800" dirty="0" smtClean="0"/>
          </a:p>
          <a:p>
            <a:pPr>
              <a:lnSpc>
                <a:spcPts val="3360"/>
              </a:lnSpc>
              <a:buClr>
                <a:srgbClr val="3399FF"/>
              </a:buClr>
            </a:pPr>
            <a:endParaRPr lang="pt-BR" sz="2800" dirty="0" smtClean="0"/>
          </a:p>
          <a:p>
            <a:pPr>
              <a:buClr>
                <a:srgbClr val="3399FF"/>
              </a:buClr>
            </a:pPr>
            <a:endParaRPr lang="pt-BR" dirty="0" smtClean="0"/>
          </a:p>
          <a:p>
            <a:pPr marL="285750" indent="-285750"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27106" y="64533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pt-BR" smtClean="0">
                <a:solidFill>
                  <a:schemeClr val="tx1"/>
                </a:solidFill>
              </a:rPr>
              <a:pPr/>
              <a:t>4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082669"/>
            <a:ext cx="55911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19" y="29695"/>
            <a:ext cx="864096" cy="10683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23833" y="1700808"/>
            <a:ext cx="871269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r>
              <a:rPr lang="pt-BR" sz="2800" i="1" dirty="0" err="1" smtClean="0"/>
              <a:t>Particle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swarm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opitimisation</a:t>
            </a:r>
            <a:r>
              <a:rPr lang="pt-BR" sz="2800" i="1" dirty="0" smtClean="0"/>
              <a:t> </a:t>
            </a:r>
            <a:r>
              <a:rPr lang="pt-BR" sz="2800" dirty="0" smtClean="0"/>
              <a:t>– Otimização por enxame de </a:t>
            </a:r>
            <a:r>
              <a:rPr lang="pt-BR" sz="2800" dirty="0" smtClean="0"/>
              <a:t>partículas;</a:t>
            </a:r>
            <a:endParaRPr lang="pt-BR" sz="2800" dirty="0" smtClean="0"/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sz="2800" i="1" dirty="0"/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Algoritmo inspirado no comportamento de </a:t>
            </a:r>
            <a:r>
              <a:rPr lang="pt-BR" sz="2800" dirty="0" smtClean="0"/>
              <a:t>pássaros e peixes </a:t>
            </a:r>
            <a:r>
              <a:rPr lang="pt-BR" sz="2800" dirty="0" smtClean="0"/>
              <a:t>ao se </a:t>
            </a:r>
            <a:r>
              <a:rPr lang="pt-BR" sz="2800" dirty="0" smtClean="0"/>
              <a:t>alimentar;</a:t>
            </a:r>
            <a:endParaRPr lang="pt-BR" sz="2800" dirty="0" smtClean="0"/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Similar aos algoritmos genéticos, porém sem operadores como mutação e crossover.</a:t>
            </a:r>
            <a:endParaRPr lang="pt-BR" sz="2800" dirty="0" smtClean="0"/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sz="2400" dirty="0"/>
          </a:p>
          <a:p>
            <a:pPr marL="285750" indent="-285750"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27106" y="64533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pt-BR" smtClean="0">
                <a:solidFill>
                  <a:schemeClr val="tx1"/>
                </a:solidFill>
              </a:rPr>
              <a:pPr/>
              <a:t>5</a:t>
            </a:fld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PSO - Procedimento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19" y="29695"/>
            <a:ext cx="864096" cy="1068328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27106" y="64533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pt-BR" smtClean="0">
                <a:solidFill>
                  <a:schemeClr val="tx1"/>
                </a:solidFill>
              </a:rPr>
              <a:pPr/>
              <a:t>6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553580"/>
            <a:ext cx="4684336" cy="530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PSO - Deslocamento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19" y="29695"/>
            <a:ext cx="864096" cy="1068328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27106" y="64533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pt-BR" smtClean="0">
                <a:solidFill>
                  <a:schemeClr val="tx1"/>
                </a:solidFill>
              </a:rPr>
              <a:pPr/>
              <a:t>7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64904"/>
            <a:ext cx="6229807" cy="273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do algoritmo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19" y="29695"/>
            <a:ext cx="864096" cy="10683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7811" y="1628800"/>
            <a:ext cx="87126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A RNA proposta consiste de uma RBF comum, que utiliza o algoritmo </a:t>
            </a:r>
            <a:r>
              <a:rPr lang="pt-BR" sz="2800" dirty="0" err="1" smtClean="0"/>
              <a:t>Kmeans</a:t>
            </a:r>
            <a:r>
              <a:rPr lang="pt-BR" sz="2800" dirty="0" smtClean="0"/>
              <a:t> para ajuste das saídas da camada intermediária</a:t>
            </a:r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A principal alteração está presente no uso dos pesos da camada de saída, nas </a:t>
            </a:r>
            <a:r>
              <a:rPr lang="pt-BR" sz="2800" dirty="0" err="1" smtClean="0"/>
              <a:t>RBFs</a:t>
            </a:r>
            <a:r>
              <a:rPr lang="pt-BR" sz="2800" dirty="0" smtClean="0"/>
              <a:t> esses pesos são iniciados aleatoriamente com valores muito baixos</a:t>
            </a:r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Nesta rede esses pesos serão representados pelas partículas do PSO, que irão realizar seu deslocamento de acordo com a taxa de acerto ao longo de n épocas</a:t>
            </a:r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285750" indent="-285750"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27106" y="64533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pt-BR" smtClean="0">
                <a:solidFill>
                  <a:schemeClr val="tx1"/>
                </a:solidFill>
              </a:rPr>
              <a:pPr/>
              <a:t>8</a:t>
            </a:fld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do algoritmo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19" y="29695"/>
            <a:ext cx="864096" cy="10683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7811" y="1628800"/>
            <a:ext cx="87126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Após a execução do algoritmo PSO por n épocas é esperado que ao fim deste procedimento exista a melhor partícula, ou seja, aquela com maior taxa de acerto e menor erro.</a:t>
            </a:r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A partícula encontrada ao fim do treinamento irá representar os melhores pesos para aquela amostra.</a:t>
            </a:r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As consequências deste procedimento é uma melhor classificação comparado a uma RBF comum</a:t>
            </a:r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457200" indent="-457200">
              <a:lnSpc>
                <a:spcPts val="3360"/>
              </a:lnSpc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285750" indent="-285750"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27106" y="64533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pt-BR" smtClean="0">
                <a:solidFill>
                  <a:schemeClr val="tx1"/>
                </a:solidFill>
              </a:rPr>
              <a:pPr/>
              <a:t>9</a:t>
            </a:fld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2399BB-7EC3-4342-B503-148D67E07A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473</Words>
  <Application>Microsoft Office PowerPoint</Application>
  <PresentationFormat>Apresentação na tela (4:3)</PresentationFormat>
  <Paragraphs>97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Calibri</vt:lpstr>
      <vt:lpstr>Tw Cen MT</vt:lpstr>
      <vt:lpstr>Wingdings</vt:lpstr>
      <vt:lpstr>Wingdings 2</vt:lpstr>
      <vt:lpstr>Mediano</vt:lpstr>
      <vt:lpstr>Otimização de pesos de rbfs utilizando PSO  Daniel VILAS-BOAS Leonardo Figueirôa rodrigo cunha</vt:lpstr>
      <vt:lpstr>Apresentação</vt:lpstr>
      <vt:lpstr>Introdução</vt:lpstr>
      <vt:lpstr>RBFs</vt:lpstr>
      <vt:lpstr>PSO</vt:lpstr>
      <vt:lpstr>PSO - Procedimento</vt:lpstr>
      <vt:lpstr>PSO - Deslocamento</vt:lpstr>
      <vt:lpstr>Funcionamento do algoritmo</vt:lpstr>
      <vt:lpstr>Funcionamento do algoritmo</vt:lpstr>
      <vt:lpstr>Trabalho desenvolvido</vt:lpstr>
      <vt:lpstr>Experimentos realizados</vt:lpstr>
      <vt:lpstr>Resultados obtidos</vt:lpstr>
      <vt:lpstr>Resultados obtidos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2015-12-02T21:22:25Z</dcterms:created>
  <dcterms:modified xsi:type="dcterms:W3CDTF">2015-12-10T14:38:05Z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