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1"/>
  </p:notesMasterIdLst>
  <p:sldIdLst>
    <p:sldId id="284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7" r:id="rId10"/>
    <p:sldId id="272" r:id="rId11"/>
    <p:sldId id="268" r:id="rId12"/>
    <p:sldId id="262" r:id="rId13"/>
    <p:sldId id="273" r:id="rId14"/>
    <p:sldId id="269" r:id="rId15"/>
    <p:sldId id="270" r:id="rId16"/>
    <p:sldId id="286" r:id="rId17"/>
    <p:sldId id="271" r:id="rId18"/>
    <p:sldId id="265" r:id="rId19"/>
    <p:sldId id="274" r:id="rId20"/>
    <p:sldId id="275" r:id="rId21"/>
    <p:sldId id="266" r:id="rId22"/>
    <p:sldId id="278" r:id="rId23"/>
    <p:sldId id="279" r:id="rId24"/>
    <p:sldId id="285" r:id="rId25"/>
    <p:sldId id="276" r:id="rId26"/>
    <p:sldId id="277" r:id="rId27"/>
    <p:sldId id="263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55CCF-E7B3-4A40-81E0-40F2590DC4C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2098-8EC2-48A7-B37E-C1D39545F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7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83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06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93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63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55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8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93FBF9-B428-46ED-BB88-CB8E42C1C98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091FE8-88E2-42EA-835B-6BADBB65D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37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iloAlves/A3-PS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A2D3C80-3C0A-1E79-8D7D-EB806215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8381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00B0F0"/>
                </a:solidFill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9BDA66-14FF-16FF-79AC-18E7A84A57CA}"/>
              </a:ext>
            </a:extLst>
          </p:cNvPr>
          <p:cNvSpPr txBox="1"/>
          <p:nvPr/>
        </p:nvSpPr>
        <p:spPr>
          <a:xfrm>
            <a:off x="0" y="165263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Nosso projeto de Programação de soluções computacionais foi desenvolvido pensando em facilitar e automatizar o controle de estoque de um bar. Para isso, criamos nosso próprio bar hipotético chamado “Bar do Risso” e desenvolvemos toda a parte de programação para ele.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Nesta apresentação iremos mostrar e documentar todas as classes que fizemos para que o programa atingisse o funcionamento completo. A IDE utilizada para o desenvolvimento foi o NetBeans e a linguagem utilizada foi a linguagem JAVA. O link para download do projeto e do executável pode ser encontrado abaixo</a:t>
            </a:r>
          </a:p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FAFBA6-1AF1-C93A-325F-BF69C293F00A}"/>
              </a:ext>
            </a:extLst>
          </p:cNvPr>
          <p:cNvSpPr txBox="1"/>
          <p:nvPr/>
        </p:nvSpPr>
        <p:spPr>
          <a:xfrm>
            <a:off x="5150484" y="5276675"/>
            <a:ext cx="1891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Desenvolvedores:</a:t>
            </a:r>
          </a:p>
          <a:p>
            <a:pPr algn="ctr"/>
            <a:r>
              <a:rPr lang="pt-BR" dirty="0"/>
              <a:t>Danilo Alves</a:t>
            </a:r>
          </a:p>
          <a:p>
            <a:pPr algn="ctr"/>
            <a:r>
              <a:rPr lang="pt-BR" dirty="0"/>
              <a:t>Gabriel Abrantes</a:t>
            </a:r>
          </a:p>
          <a:p>
            <a:pPr algn="ctr"/>
            <a:r>
              <a:rPr lang="pt-BR" dirty="0"/>
              <a:t>Lucas Andrade</a:t>
            </a:r>
          </a:p>
          <a:p>
            <a:pPr algn="ctr"/>
            <a:r>
              <a:rPr lang="pt-BR" dirty="0"/>
              <a:t>Pedro Valente</a:t>
            </a:r>
          </a:p>
        </p:txBody>
      </p:sp>
      <p:sp>
        <p:nvSpPr>
          <p:cNvPr id="7" name="CaixaDeTexto 6">
            <a:hlinkClick r:id="rId2"/>
            <a:extLst>
              <a:ext uri="{FF2B5EF4-FFF2-40B4-BE49-F238E27FC236}">
                <a16:creationId xmlns:a16="http://schemas.microsoft.com/office/drawing/2014/main" id="{62CDA26E-AB3E-5B96-FB63-C2F689C9BD17}"/>
              </a:ext>
            </a:extLst>
          </p:cNvPr>
          <p:cNvSpPr txBox="1"/>
          <p:nvPr/>
        </p:nvSpPr>
        <p:spPr>
          <a:xfrm>
            <a:off x="4630694" y="3972483"/>
            <a:ext cx="293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Download do programa</a:t>
            </a:r>
            <a:br>
              <a:rPr lang="pt-BR" dirty="0"/>
            </a:br>
            <a:r>
              <a:rPr lang="pt-BR" dirty="0"/>
              <a:t>(clique segurando CTRL)</a:t>
            </a:r>
          </a:p>
        </p:txBody>
      </p:sp>
    </p:spTree>
    <p:extLst>
      <p:ext uri="{BB962C8B-B14F-4D97-AF65-F5344CB8AC3E}">
        <p14:creationId xmlns:p14="http://schemas.microsoft.com/office/powerpoint/2010/main" val="61736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108CC8-637F-C86A-2256-D2FB8056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1" y="476677"/>
            <a:ext cx="6772275" cy="4924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099123-3CDF-4D2C-6BBD-D93C4179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55" y="5502279"/>
            <a:ext cx="1996104" cy="4844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C2654-A126-C172-34BA-04D8B4379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4" y="6056682"/>
            <a:ext cx="7639050" cy="723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C96A2C4-380B-85B7-6BF9-FD640A9C8A28}"/>
              </a:ext>
            </a:extLst>
          </p:cNvPr>
          <p:cNvSpPr txBox="1"/>
          <p:nvPr/>
        </p:nvSpPr>
        <p:spPr>
          <a:xfrm>
            <a:off x="3764923" y="5471095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FFF8F874-9D04-6D60-C05F-C2E961D5C42F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4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FB1F1AA-2D7A-9B5F-2AF0-56EA4C94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0" y="1228559"/>
            <a:ext cx="4142150" cy="26003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398620-763D-3927-6E90-ADF19DB0B559}"/>
              </a:ext>
            </a:extLst>
          </p:cNvPr>
          <p:cNvSpPr txBox="1"/>
          <p:nvPr/>
        </p:nvSpPr>
        <p:spPr>
          <a:xfrm>
            <a:off x="3328695" y="70874"/>
            <a:ext cx="49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JDialog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CadastroProduto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AC3BFD4-93A9-C8C9-BB13-834706C0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24" y="1251041"/>
            <a:ext cx="7254424" cy="14818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2A8574-5425-DDFC-AA56-32DC958F430A}"/>
              </a:ext>
            </a:extLst>
          </p:cNvPr>
          <p:cNvSpPr txBox="1"/>
          <p:nvPr/>
        </p:nvSpPr>
        <p:spPr>
          <a:xfrm>
            <a:off x="6095997" y="661865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Construtor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0FF359-5ED9-5CA4-78E9-3165CF4C187C}"/>
              </a:ext>
            </a:extLst>
          </p:cNvPr>
          <p:cNvSpPr txBox="1"/>
          <p:nvPr/>
        </p:nvSpPr>
        <p:spPr>
          <a:xfrm>
            <a:off x="257957" y="766894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Design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C6EAE14-F6BE-E4F3-4A3B-FA78563D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76" y="3433005"/>
            <a:ext cx="7254424" cy="209766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D3A95EA-CCA8-EF02-0080-B43D16FFBC1C}"/>
              </a:ext>
            </a:extLst>
          </p:cNvPr>
          <p:cNvSpPr txBox="1"/>
          <p:nvPr/>
        </p:nvSpPr>
        <p:spPr>
          <a:xfrm>
            <a:off x="6203585" y="2927429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Métodos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147147A-BFF2-CFA8-0197-E3BA0921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53" y="4441116"/>
            <a:ext cx="4623072" cy="108955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24A8CD-E458-4DD1-1E91-C469125CB14E}"/>
              </a:ext>
            </a:extLst>
          </p:cNvPr>
          <p:cNvSpPr txBox="1"/>
          <p:nvPr/>
        </p:nvSpPr>
        <p:spPr>
          <a:xfrm>
            <a:off x="1216099" y="404221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do botão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BAFFB38-CE4D-4D5E-3563-BE0C851FB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198" y="4129274"/>
            <a:ext cx="847725" cy="2476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493C58B-EA28-B784-96FD-C5C3BCE848FE}"/>
              </a:ext>
            </a:extLst>
          </p:cNvPr>
          <p:cNvSpPr txBox="1"/>
          <p:nvPr/>
        </p:nvSpPr>
        <p:spPr>
          <a:xfrm>
            <a:off x="1250864" y="56294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do botão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F03BD59-BCFF-7624-1F14-E82936E0E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57" y="6165135"/>
            <a:ext cx="6181380" cy="50799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8A85D94-6FB8-F8B0-66EC-F03A9FE19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7348" y="5723203"/>
            <a:ext cx="790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A485DE-F341-7315-3A81-CBD5F51AFA01}"/>
              </a:ext>
            </a:extLst>
          </p:cNvPr>
          <p:cNvSpPr txBox="1"/>
          <p:nvPr/>
        </p:nvSpPr>
        <p:spPr>
          <a:xfrm>
            <a:off x="4690844" y="670397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E2A30B-3914-0C3B-95E8-AB16142EFAA3}"/>
              </a:ext>
            </a:extLst>
          </p:cNvPr>
          <p:cNvSpPr txBox="1"/>
          <p:nvPr/>
        </p:nvSpPr>
        <p:spPr>
          <a:xfrm>
            <a:off x="677252" y="1085895"/>
            <a:ext cx="105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newProduct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categoria,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qtd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undMed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 valor, </a:t>
            </a:r>
            <a:r>
              <a:rPr lang="pt-BR" dirty="0" err="1"/>
              <a:t>TelaPrincipal</a:t>
            </a:r>
            <a:r>
              <a:rPr lang="pt-BR" dirty="0"/>
              <a:t> a1)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8A7FC2-D1AC-8CE5-96EF-DDE207BBC16C}"/>
              </a:ext>
            </a:extLst>
          </p:cNvPr>
          <p:cNvSpPr txBox="1"/>
          <p:nvPr/>
        </p:nvSpPr>
        <p:spPr>
          <a:xfrm>
            <a:off x="0" y="5462784"/>
            <a:ext cx="12192000" cy="139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Nesse método, fazemos uma lógica para criar um Produto e adicioná-lo dentro do </a:t>
            </a:r>
            <a:r>
              <a:rPr lang="pt-BR" dirty="0" err="1"/>
              <a:t>array</a:t>
            </a:r>
            <a:r>
              <a:rPr lang="pt-BR" dirty="0"/>
              <a:t> de Produtos. Temos que receber como parâmetros todas os atributos de um Produto(exceto id, pois ele será incrementado automaticamente) e uma </a:t>
            </a:r>
            <a:r>
              <a:rPr lang="pt-BR" dirty="0" err="1"/>
              <a:t>TelaPrincipal</a:t>
            </a:r>
            <a:r>
              <a:rPr lang="pt-BR" dirty="0"/>
              <a:t>(</a:t>
            </a:r>
            <a:r>
              <a:rPr lang="pt-BR" dirty="0" err="1"/>
              <a:t>JFrame</a:t>
            </a:r>
            <a:r>
              <a:rPr lang="pt-BR" dirty="0"/>
              <a:t> onde será nosso </a:t>
            </a:r>
            <a:r>
              <a:rPr lang="pt-BR" dirty="0" err="1"/>
              <a:t>main</a:t>
            </a:r>
            <a:r>
              <a:rPr lang="pt-BR" dirty="0"/>
              <a:t>).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DDF1A5-FEAD-2F16-9CFC-FA7E5036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2" y="1609115"/>
            <a:ext cx="8928028" cy="385366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53E9ADB-D8A3-3FFC-FEEE-AD3B8D5C4103}"/>
              </a:ext>
            </a:extLst>
          </p:cNvPr>
          <p:cNvSpPr txBox="1">
            <a:spLocks/>
          </p:cNvSpPr>
          <p:nvPr/>
        </p:nvSpPr>
        <p:spPr>
          <a:xfrm>
            <a:off x="4131066" y="60879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4A0888-3338-AB88-AFAD-81830ACB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448717"/>
            <a:ext cx="6772275" cy="4924425"/>
          </a:xfrm>
          <a:prstGeom prst="rect">
            <a:avLst/>
          </a:prstGeom>
        </p:spPr>
      </p:pic>
      <p:sp>
        <p:nvSpPr>
          <p:cNvPr id="7" name="Título 5">
            <a:extLst>
              <a:ext uri="{FF2B5EF4-FFF2-40B4-BE49-F238E27FC236}">
                <a16:creationId xmlns:a16="http://schemas.microsoft.com/office/drawing/2014/main" id="{EEAC2F70-8B0B-005F-CC04-1D9608E2C148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867E0E-5395-6448-1206-79C351AAA5A8}"/>
              </a:ext>
            </a:extLst>
          </p:cNvPr>
          <p:cNvSpPr txBox="1"/>
          <p:nvPr/>
        </p:nvSpPr>
        <p:spPr>
          <a:xfrm>
            <a:off x="3982270" y="537314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383F27-744B-3FD7-5E53-F19DA13D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2" y="5417272"/>
            <a:ext cx="1837480" cy="4349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F1BA31-2DDB-8332-F2BE-938923B8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972" y="5896361"/>
            <a:ext cx="6470009" cy="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3C74A2D-8539-65C9-7B46-C741B4EA26EC}"/>
              </a:ext>
            </a:extLst>
          </p:cNvPr>
          <p:cNvSpPr txBox="1"/>
          <p:nvPr/>
        </p:nvSpPr>
        <p:spPr>
          <a:xfrm>
            <a:off x="3601891" y="0"/>
            <a:ext cx="49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JDialog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FF0000"/>
                </a:solidFill>
              </a:rPr>
              <a:t>AtualizarProduto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7717A81-0118-F0FD-CE20-831889E9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6" y="1089458"/>
            <a:ext cx="4762500" cy="29622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3DCF61-8A1C-A748-9565-8118AA931756}"/>
              </a:ext>
            </a:extLst>
          </p:cNvPr>
          <p:cNvSpPr txBox="1"/>
          <p:nvPr/>
        </p:nvSpPr>
        <p:spPr>
          <a:xfrm>
            <a:off x="727743" y="662665"/>
            <a:ext cx="422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Design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5AB651-524C-C20B-B10B-EE200BF02743}"/>
              </a:ext>
            </a:extLst>
          </p:cNvPr>
          <p:cNvSpPr txBox="1"/>
          <p:nvPr/>
        </p:nvSpPr>
        <p:spPr>
          <a:xfrm>
            <a:off x="512885" y="4272221"/>
            <a:ext cx="422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Atributos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65978CA-9FFC-AD18-2BC1-E11B33E3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" y="4672331"/>
            <a:ext cx="4918823" cy="174755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B20865D-8F83-4CB2-5525-840CFE34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244" y="3244025"/>
            <a:ext cx="6701756" cy="317808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FE05D732-5875-CE4C-88FE-978621739745}"/>
              </a:ext>
            </a:extLst>
          </p:cNvPr>
          <p:cNvSpPr txBox="1"/>
          <p:nvPr/>
        </p:nvSpPr>
        <p:spPr>
          <a:xfrm>
            <a:off x="6627300" y="2885836"/>
            <a:ext cx="422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Métodos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1ED7B7C-EB88-4C0F-C870-A799D3022D01}"/>
              </a:ext>
            </a:extLst>
          </p:cNvPr>
          <p:cNvSpPr txBox="1"/>
          <p:nvPr/>
        </p:nvSpPr>
        <p:spPr>
          <a:xfrm>
            <a:off x="8053901" y="892302"/>
            <a:ext cx="1373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Construtor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48A4E5F2-B40A-BCCE-0F2F-CA9359FC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526" y="1348000"/>
            <a:ext cx="5821164" cy="15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FE235A-95C5-A5E0-97E0-4969069AA2D5}"/>
              </a:ext>
            </a:extLst>
          </p:cNvPr>
          <p:cNvSpPr txBox="1"/>
          <p:nvPr/>
        </p:nvSpPr>
        <p:spPr>
          <a:xfrm>
            <a:off x="3601891" y="0"/>
            <a:ext cx="49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JDialog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AtualizarProduto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8A1B40-C1A7-6792-1C12-A520A7856B06}"/>
              </a:ext>
            </a:extLst>
          </p:cNvPr>
          <p:cNvSpPr txBox="1"/>
          <p:nvPr/>
        </p:nvSpPr>
        <p:spPr>
          <a:xfrm>
            <a:off x="3982672" y="523220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Encapsulamento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1986AAF-B1D7-9737-A875-E99C1ED5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40" y="1084540"/>
            <a:ext cx="3876676" cy="39243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F54C7C3-6B0A-DF1A-4E11-10210CEC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85" y="1046440"/>
            <a:ext cx="3876675" cy="39624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31DEB77-0DC4-D8C5-3318-2AEC980739BD}"/>
              </a:ext>
            </a:extLst>
          </p:cNvPr>
          <p:cNvSpPr txBox="1"/>
          <p:nvPr/>
        </p:nvSpPr>
        <p:spPr>
          <a:xfrm>
            <a:off x="3518755" y="5139067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Código do botão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7E1D941-36FC-23C9-E3EA-A197416DF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676" y="5220964"/>
            <a:ext cx="1102214" cy="32331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50A9723-56DA-B7B0-CC5E-2206CFDA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5" y="5713046"/>
            <a:ext cx="580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5E21AB-3D6A-4AE7-732E-2201CA1B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896698"/>
            <a:ext cx="11582400" cy="417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736E35-9785-47F3-E476-EEAC53069147}"/>
              </a:ext>
            </a:extLst>
          </p:cNvPr>
          <p:cNvSpPr txBox="1"/>
          <p:nvPr/>
        </p:nvSpPr>
        <p:spPr>
          <a:xfrm>
            <a:off x="3982672" y="1224027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Código de ação do </a:t>
            </a:r>
            <a:r>
              <a:rPr lang="pt-BR" sz="2400" dirty="0" err="1"/>
              <a:t>txt_id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0DDC7-DF18-2CFD-5B92-41485E8D1B83}"/>
              </a:ext>
            </a:extLst>
          </p:cNvPr>
          <p:cNvSpPr txBox="1"/>
          <p:nvPr/>
        </p:nvSpPr>
        <p:spPr>
          <a:xfrm>
            <a:off x="3601891" y="96716"/>
            <a:ext cx="49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JDialog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AtualizarProduto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4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A8EA2B-746D-6D79-312F-B3235582203E}"/>
              </a:ext>
            </a:extLst>
          </p:cNvPr>
          <p:cNvSpPr txBox="1"/>
          <p:nvPr/>
        </p:nvSpPr>
        <p:spPr>
          <a:xfrm>
            <a:off x="3281764" y="1593142"/>
            <a:ext cx="422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Código do botão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C29AE9-12F6-CFE4-EBF3-43FF614C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74" y="1676340"/>
            <a:ext cx="1191315" cy="32917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FD7493-00B0-4989-F683-B8811F1398D2}"/>
              </a:ext>
            </a:extLst>
          </p:cNvPr>
          <p:cNvSpPr txBox="1"/>
          <p:nvPr/>
        </p:nvSpPr>
        <p:spPr>
          <a:xfrm>
            <a:off x="3601891" y="96716"/>
            <a:ext cx="49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JDialog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AtualizarProduto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24D2C3-0ED7-DB8B-00D5-3A6C5084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1" y="2240078"/>
            <a:ext cx="11039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00C360-BDD9-D086-CB35-BBAAB6B91EEF}"/>
              </a:ext>
            </a:extLst>
          </p:cNvPr>
          <p:cNvSpPr txBox="1"/>
          <p:nvPr/>
        </p:nvSpPr>
        <p:spPr>
          <a:xfrm>
            <a:off x="1114950" y="1387403"/>
            <a:ext cx="101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updateProduct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id, 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categoria, </a:t>
            </a:r>
            <a:r>
              <a:rPr lang="pt-BR" dirty="0" err="1"/>
              <a:t>double</a:t>
            </a:r>
            <a:r>
              <a:rPr lang="pt-BR" dirty="0"/>
              <a:t> estoque,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undMed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 valor)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1439BD-B4AC-04C5-4C67-FCCD4B32CAC5}"/>
              </a:ext>
            </a:extLst>
          </p:cNvPr>
          <p:cNvSpPr txBox="1"/>
          <p:nvPr/>
        </p:nvSpPr>
        <p:spPr>
          <a:xfrm>
            <a:off x="-1" y="4170172"/>
            <a:ext cx="12192000" cy="1576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Nesse método, fazemos uma lógica para atualizar um Produto do </a:t>
            </a:r>
            <a:r>
              <a:rPr lang="pt-BR" dirty="0" err="1"/>
              <a:t>array</a:t>
            </a:r>
            <a:r>
              <a:rPr lang="pt-BR" dirty="0"/>
              <a:t> de Produtos. Recebemos como parâmetros um id (que será o id do Produto que será atualizado), e todos os atributos restantes de um Produto. Dessa forma, o método irá </a:t>
            </a:r>
            <a:r>
              <a:rPr lang="pt-BR" dirty="0" err="1"/>
              <a:t>setar</a:t>
            </a:r>
            <a:r>
              <a:rPr lang="pt-BR" dirty="0"/>
              <a:t> todos os parâmetros na lista na posição do id recebido.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9B86D0-B8C7-F03D-88B8-3158136E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54" y="1844378"/>
            <a:ext cx="9363075" cy="1781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F69682-1613-F16A-D950-9F7B45F26A95}"/>
              </a:ext>
            </a:extLst>
          </p:cNvPr>
          <p:cNvSpPr txBox="1"/>
          <p:nvPr/>
        </p:nvSpPr>
        <p:spPr>
          <a:xfrm>
            <a:off x="3701641" y="864183"/>
            <a:ext cx="478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55166F5-1DB7-5478-ABCB-F2DFB1A58167}"/>
              </a:ext>
            </a:extLst>
          </p:cNvPr>
          <p:cNvSpPr txBox="1">
            <a:spLocks/>
          </p:cNvSpPr>
          <p:nvPr/>
        </p:nvSpPr>
        <p:spPr>
          <a:xfrm>
            <a:off x="4131063" y="31460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7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F71EEC-E3D8-1667-1C9C-4F91A7CD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448717"/>
            <a:ext cx="6772275" cy="4924425"/>
          </a:xfrm>
          <a:prstGeom prst="rect">
            <a:avLst/>
          </a:prstGeom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9991B27F-BF3A-F303-D725-17D8CA961BF1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26E78E-7D5A-BA02-2C72-012D7FB684A8}"/>
              </a:ext>
            </a:extLst>
          </p:cNvPr>
          <p:cNvSpPr txBox="1"/>
          <p:nvPr/>
        </p:nvSpPr>
        <p:spPr>
          <a:xfrm>
            <a:off x="3982270" y="537314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8762E7-81A9-A07B-3C22-BC8933F9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2" y="5429637"/>
            <a:ext cx="1981200" cy="4667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B52894-10FB-0738-3C85-9E1B7E35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029" y="5925512"/>
            <a:ext cx="6142971" cy="9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16C29-6F61-7E89-96AF-DCEC8F34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8381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00B0F0"/>
                </a:solidFill>
              </a:rPr>
              <a:t>Classes </a:t>
            </a:r>
            <a:r>
              <a:rPr lang="pt-BR" sz="7200" dirty="0" err="1">
                <a:solidFill>
                  <a:srgbClr val="00B0F0"/>
                </a:solidFill>
              </a:rPr>
              <a:t>java</a:t>
            </a:r>
            <a:endParaRPr lang="pt-BR" sz="7200" dirty="0">
              <a:solidFill>
                <a:srgbClr val="00B0F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8E2E9E-9710-5C28-A1C0-24843FA07F8B}"/>
              </a:ext>
            </a:extLst>
          </p:cNvPr>
          <p:cNvSpPr txBox="1"/>
          <p:nvPr/>
        </p:nvSpPr>
        <p:spPr>
          <a:xfrm>
            <a:off x="4244371" y="1848498"/>
            <a:ext cx="37032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Tx/>
              <a:buChar char="-"/>
            </a:pPr>
            <a:r>
              <a:rPr lang="pt-BR" sz="4400" dirty="0">
                <a:solidFill>
                  <a:srgbClr val="FF0000"/>
                </a:solidFill>
              </a:rPr>
              <a:t>Produtos</a:t>
            </a:r>
          </a:p>
          <a:p>
            <a:pPr marL="571500" indent="-571500" algn="ctr">
              <a:buFontTx/>
              <a:buChar char="-"/>
            </a:pPr>
            <a:r>
              <a:rPr lang="pt-BR" sz="4400" dirty="0">
                <a:solidFill>
                  <a:srgbClr val="FF0000"/>
                </a:solidFill>
              </a:rPr>
              <a:t>Controlador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D0A052-7E76-9327-D571-15F40898CD1D}"/>
              </a:ext>
            </a:extLst>
          </p:cNvPr>
          <p:cNvSpPr txBox="1"/>
          <p:nvPr/>
        </p:nvSpPr>
        <p:spPr>
          <a:xfrm>
            <a:off x="83890" y="40471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projeto, dividimos em duas classes </a:t>
            </a:r>
            <a:r>
              <a:rPr lang="pt-BR" dirty="0" err="1"/>
              <a:t>java</a:t>
            </a:r>
            <a:r>
              <a:rPr lang="pt-BR" dirty="0"/>
              <a:t> o sistema de controle de estoque. Temos um classe onde armazenamos os atributos dos produtos e os protegemos (classe Produtos) e temos uma classe onde definimos todas as operações a serem feitas no nosso programa (classe Controlador).</a:t>
            </a:r>
          </a:p>
        </p:txBody>
      </p:sp>
    </p:spTree>
    <p:extLst>
      <p:ext uri="{BB962C8B-B14F-4D97-AF65-F5344CB8AC3E}">
        <p14:creationId xmlns:p14="http://schemas.microsoft.com/office/powerpoint/2010/main" val="224351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E295C3-3A9B-E593-7208-8D2DF4CA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064528"/>
            <a:ext cx="1924050" cy="1104900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49845848-A950-26AB-1378-D20499CA538C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JDialog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FindProduct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24275C-841B-80BF-5840-D5C051A30B9B}"/>
              </a:ext>
            </a:extLst>
          </p:cNvPr>
          <p:cNvSpPr txBox="1"/>
          <p:nvPr/>
        </p:nvSpPr>
        <p:spPr>
          <a:xfrm>
            <a:off x="5545208" y="60286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Design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6CAB82-ABB4-7B66-B0C4-F6A94D27E9ED}"/>
              </a:ext>
            </a:extLst>
          </p:cNvPr>
          <p:cNvSpPr txBox="1"/>
          <p:nvPr/>
        </p:nvSpPr>
        <p:spPr>
          <a:xfrm>
            <a:off x="1242590" y="2420872"/>
            <a:ext cx="161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Construtor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04615F-FB9B-C75A-33A3-108FF20A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537"/>
            <a:ext cx="4095750" cy="2286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B48877-D7D7-F086-54DD-2971E930F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87" y="2982549"/>
            <a:ext cx="7762613" cy="20859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FC034F-6E18-FE88-5F53-42DCC847B250}"/>
              </a:ext>
            </a:extLst>
          </p:cNvPr>
          <p:cNvSpPr txBox="1"/>
          <p:nvPr/>
        </p:nvSpPr>
        <p:spPr>
          <a:xfrm>
            <a:off x="6646792" y="2520884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E8BAD2D-634A-4F5D-94D3-879623D06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48" y="2637170"/>
            <a:ext cx="875778" cy="2840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3C8CDB-010F-63CD-D8E9-14E983BEFA36}"/>
              </a:ext>
            </a:extLst>
          </p:cNvPr>
          <p:cNvSpPr txBox="1"/>
          <p:nvPr/>
        </p:nvSpPr>
        <p:spPr>
          <a:xfrm>
            <a:off x="6646792" y="518832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9908018-DACA-4E6D-68C1-3E47471A2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8851" y="5334622"/>
            <a:ext cx="820081" cy="24055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E031FEF-1FE1-0E60-6DCD-7D6DE4EF0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9855" y="5712212"/>
            <a:ext cx="5781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A5BA16-383B-DDB5-9903-E49495302A8A}"/>
              </a:ext>
            </a:extLst>
          </p:cNvPr>
          <p:cNvSpPr txBox="1"/>
          <p:nvPr/>
        </p:nvSpPr>
        <p:spPr>
          <a:xfrm>
            <a:off x="4919230" y="1649051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findProduct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540199-5919-E7DD-B1EC-EB83C106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8" y="2228787"/>
            <a:ext cx="9267825" cy="628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B4A816-ABB5-A26E-97F4-3177DFA87065}"/>
              </a:ext>
            </a:extLst>
          </p:cNvPr>
          <p:cNvSpPr txBox="1"/>
          <p:nvPr/>
        </p:nvSpPr>
        <p:spPr>
          <a:xfrm>
            <a:off x="0" y="2675280"/>
            <a:ext cx="12192001" cy="108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Esse método foi criado para mostrar todas as informações de um Produto desejado. Recebe como parâmetro um </a:t>
            </a:r>
            <a:r>
              <a:rPr lang="pt-BR" dirty="0" err="1"/>
              <a:t>int</a:t>
            </a:r>
            <a:r>
              <a:rPr lang="pt-BR" dirty="0"/>
              <a:t> id(id do Produto desejado) e mostra em um </a:t>
            </a:r>
            <a:r>
              <a:rPr lang="pt-BR" dirty="0" err="1"/>
              <a:t>JOptionPane</a:t>
            </a:r>
            <a:r>
              <a:rPr lang="pt-BR" dirty="0"/>
              <a:t> todas as informações do Produto que possui esse id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1BF487-0020-3FA8-40CA-316C070BBFEF}"/>
              </a:ext>
            </a:extLst>
          </p:cNvPr>
          <p:cNvSpPr txBox="1"/>
          <p:nvPr/>
        </p:nvSpPr>
        <p:spPr>
          <a:xfrm>
            <a:off x="3701637" y="915427"/>
            <a:ext cx="478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322CA-2B6B-5BA9-B0BE-4FF46321B1C9}"/>
              </a:ext>
            </a:extLst>
          </p:cNvPr>
          <p:cNvSpPr txBox="1">
            <a:spLocks/>
          </p:cNvSpPr>
          <p:nvPr/>
        </p:nvSpPr>
        <p:spPr>
          <a:xfrm>
            <a:off x="4131063" y="31460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9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9BD83C-BC09-CFF7-F4EE-349FCED6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448717"/>
            <a:ext cx="6772275" cy="4924425"/>
          </a:xfrm>
          <a:prstGeom prst="rect">
            <a:avLst/>
          </a:prstGeom>
        </p:spPr>
      </p:pic>
      <p:sp>
        <p:nvSpPr>
          <p:cNvPr id="3" name="Título 5">
            <a:extLst>
              <a:ext uri="{FF2B5EF4-FFF2-40B4-BE49-F238E27FC236}">
                <a16:creationId xmlns:a16="http://schemas.microsoft.com/office/drawing/2014/main" id="{807AF5F7-7EA6-EB64-B662-B7254EF6EF60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CD3DF5-3AC8-EC4D-421C-20A74AFB82D5}"/>
              </a:ext>
            </a:extLst>
          </p:cNvPr>
          <p:cNvSpPr txBox="1"/>
          <p:nvPr/>
        </p:nvSpPr>
        <p:spPr>
          <a:xfrm>
            <a:off x="3982270" y="537314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BF0CAD-95C6-12C6-369B-C39C8463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2" y="5407549"/>
            <a:ext cx="2238375" cy="514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AEB72F3-DA74-6BCB-7032-66EAC876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51" y="5909650"/>
            <a:ext cx="6068992" cy="9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C5E638-5FB9-AEAB-2DBF-5954BB32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2" y="1074271"/>
            <a:ext cx="1933575" cy="1152525"/>
          </a:xfrm>
          <a:prstGeom prst="rect">
            <a:avLst/>
          </a:prstGeom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7B50A101-02CA-B555-E377-6FD5424107D4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JDialog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FindIndex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F2E157-863C-4F98-7D3B-FCE4F8BFE45A}"/>
              </a:ext>
            </a:extLst>
          </p:cNvPr>
          <p:cNvSpPr txBox="1"/>
          <p:nvPr/>
        </p:nvSpPr>
        <p:spPr>
          <a:xfrm>
            <a:off x="5545207" y="612606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Design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F131E-C459-32AF-801F-70D5F4EE0E4E}"/>
              </a:ext>
            </a:extLst>
          </p:cNvPr>
          <p:cNvSpPr txBox="1"/>
          <p:nvPr/>
        </p:nvSpPr>
        <p:spPr>
          <a:xfrm>
            <a:off x="6646791" y="218065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317D6F-D380-7A07-34C8-B4272841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704" y="2282901"/>
            <a:ext cx="714375" cy="2571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C728B01-95B9-283E-BF64-F5B6DBF4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54" y="2642322"/>
            <a:ext cx="3810000" cy="18764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50F514-A86C-F8B6-FB8E-58E31E4A3F9B}"/>
              </a:ext>
            </a:extLst>
          </p:cNvPr>
          <p:cNvSpPr txBox="1"/>
          <p:nvPr/>
        </p:nvSpPr>
        <p:spPr>
          <a:xfrm>
            <a:off x="1566683" y="2134517"/>
            <a:ext cx="161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Construtor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9079D16-0330-A04C-1ACD-201542205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704" y="4726090"/>
            <a:ext cx="733425" cy="2000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B4CAB1-BD53-EC91-9474-B6355C503782}"/>
              </a:ext>
            </a:extLst>
          </p:cNvPr>
          <p:cNvSpPr txBox="1"/>
          <p:nvPr/>
        </p:nvSpPr>
        <p:spPr>
          <a:xfrm>
            <a:off x="6646791" y="4595271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3DC14F-7040-9F6B-7D74-C04524022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74" y="5056936"/>
            <a:ext cx="5829300" cy="5143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990D34-7DB3-9BEF-297C-5A5D17F2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987" y="2649499"/>
            <a:ext cx="7153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4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B20C9D0-CC8D-8BE7-347A-E149A1E7FD17}"/>
              </a:ext>
            </a:extLst>
          </p:cNvPr>
          <p:cNvSpPr txBox="1"/>
          <p:nvPr/>
        </p:nvSpPr>
        <p:spPr>
          <a:xfrm>
            <a:off x="5026669" y="2126821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– </a:t>
            </a:r>
            <a:r>
              <a:rPr lang="pt-BR" dirty="0" err="1"/>
              <a:t>findIndex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916BE4-34AF-8D78-BE6B-5280D459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611922"/>
            <a:ext cx="7896225" cy="12573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20263E-9722-A733-7BF1-96F91BF5733D}"/>
              </a:ext>
            </a:extLst>
          </p:cNvPr>
          <p:cNvSpPr txBox="1"/>
          <p:nvPr/>
        </p:nvSpPr>
        <p:spPr>
          <a:xfrm>
            <a:off x="1" y="3869222"/>
            <a:ext cx="12192001" cy="167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Esse método foi criado para mostrar a posição de um Produto desejado no </a:t>
            </a:r>
            <a:r>
              <a:rPr lang="pt-BR" dirty="0" err="1"/>
              <a:t>array</a:t>
            </a:r>
            <a:r>
              <a:rPr lang="pt-BR" dirty="0"/>
              <a:t> da lista. Recebe como parâmetro um </a:t>
            </a:r>
            <a:r>
              <a:rPr lang="pt-BR" dirty="0" err="1"/>
              <a:t>int</a:t>
            </a:r>
            <a:r>
              <a:rPr lang="pt-BR" dirty="0"/>
              <a:t> id(id do Produto que deseja buscar) e mostra o índice em um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1BF487-0020-3FA8-40CA-316C070BBFEF}"/>
              </a:ext>
            </a:extLst>
          </p:cNvPr>
          <p:cNvSpPr txBox="1"/>
          <p:nvPr/>
        </p:nvSpPr>
        <p:spPr>
          <a:xfrm>
            <a:off x="3701637" y="915427"/>
            <a:ext cx="478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322CA-2B6B-5BA9-B0BE-4FF46321B1C9}"/>
              </a:ext>
            </a:extLst>
          </p:cNvPr>
          <p:cNvSpPr txBox="1">
            <a:spLocks/>
          </p:cNvSpPr>
          <p:nvPr/>
        </p:nvSpPr>
        <p:spPr>
          <a:xfrm>
            <a:off x="4131063" y="31460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7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4E9B43-6545-AE8E-7875-1B7AD966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448717"/>
            <a:ext cx="6772275" cy="4924425"/>
          </a:xfrm>
          <a:prstGeom prst="rect">
            <a:avLst/>
          </a:prstGeom>
        </p:spPr>
      </p:pic>
      <p:sp>
        <p:nvSpPr>
          <p:cNvPr id="3" name="Título 5">
            <a:extLst>
              <a:ext uri="{FF2B5EF4-FFF2-40B4-BE49-F238E27FC236}">
                <a16:creationId xmlns:a16="http://schemas.microsoft.com/office/drawing/2014/main" id="{7BE62F66-5970-E08E-98C6-4159D0D5F78F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DBD4B9-5567-3E26-74D0-0539CEC407FD}"/>
              </a:ext>
            </a:extLst>
          </p:cNvPr>
          <p:cNvSpPr txBox="1"/>
          <p:nvPr/>
        </p:nvSpPr>
        <p:spPr>
          <a:xfrm>
            <a:off x="3982270" y="537314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F1EAC5-FACF-7B64-BDCC-CC85D521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2" y="5420816"/>
            <a:ext cx="1795535" cy="427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6F3694-D930-FAA7-2268-0849D58E9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5896362"/>
            <a:ext cx="7059248" cy="9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5">
            <a:extLst>
              <a:ext uri="{FF2B5EF4-FFF2-40B4-BE49-F238E27FC236}">
                <a16:creationId xmlns:a16="http://schemas.microsoft.com/office/drawing/2014/main" id="{7E5F4FA9-E06E-7382-6359-2E006E908FC7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JDialog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RemoverProduto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C904DC-2E73-71B8-655F-3D196A98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967919"/>
            <a:ext cx="1924050" cy="14001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FEF9EB-7B6B-550C-636B-A86663DC944B}"/>
              </a:ext>
            </a:extLst>
          </p:cNvPr>
          <p:cNvSpPr txBox="1"/>
          <p:nvPr/>
        </p:nvSpPr>
        <p:spPr>
          <a:xfrm>
            <a:off x="5545208" y="50625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Design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5A080F-7B6B-DC5A-10C8-C13932343477}"/>
              </a:ext>
            </a:extLst>
          </p:cNvPr>
          <p:cNvSpPr txBox="1"/>
          <p:nvPr/>
        </p:nvSpPr>
        <p:spPr>
          <a:xfrm>
            <a:off x="1290040" y="2644557"/>
            <a:ext cx="161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Construtor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4FE204-3B57-AA0A-F294-E72CEFBA30B3}"/>
              </a:ext>
            </a:extLst>
          </p:cNvPr>
          <p:cNvSpPr txBox="1"/>
          <p:nvPr/>
        </p:nvSpPr>
        <p:spPr>
          <a:xfrm>
            <a:off x="6251379" y="2598926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DC95F2-9685-9967-81CE-35EE2B19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35" y="2692500"/>
            <a:ext cx="935850" cy="27451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73B12F-1749-928F-3FA3-82EC74A5DC2B}"/>
              </a:ext>
            </a:extLst>
          </p:cNvPr>
          <p:cNvSpPr txBox="1"/>
          <p:nvPr/>
        </p:nvSpPr>
        <p:spPr>
          <a:xfrm>
            <a:off x="6370224" y="5245206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Código do botão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E637179-DA18-2222-521E-DBA95596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739" y="5393061"/>
            <a:ext cx="831041" cy="25485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F9EED87-45E6-B6ED-A954-2778BDA8E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159" y="5706871"/>
            <a:ext cx="5695950" cy="60007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FC624D8-6083-E158-5997-4C1D8E872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06222"/>
            <a:ext cx="4190650" cy="2257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079BA2-99EC-F5B5-5451-69E3788AD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571" y="3060590"/>
            <a:ext cx="7543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BA4784-9E49-C078-972A-3EDB56B7EBBF}"/>
              </a:ext>
            </a:extLst>
          </p:cNvPr>
          <p:cNvSpPr txBox="1"/>
          <p:nvPr/>
        </p:nvSpPr>
        <p:spPr>
          <a:xfrm>
            <a:off x="4690844" y="514418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00C360-BDD9-D086-CB35-BBAAB6B91EEF}"/>
              </a:ext>
            </a:extLst>
          </p:cNvPr>
          <p:cNvSpPr txBox="1"/>
          <p:nvPr/>
        </p:nvSpPr>
        <p:spPr>
          <a:xfrm>
            <a:off x="3782022" y="971230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removeProduct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id, </a:t>
            </a:r>
            <a:r>
              <a:rPr lang="pt-BR" dirty="0" err="1"/>
              <a:t>TelaPrincipal</a:t>
            </a:r>
            <a:r>
              <a:rPr lang="pt-BR" dirty="0"/>
              <a:t> a1)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1439BD-B4AC-04C5-4C67-FCCD4B32CAC5}"/>
              </a:ext>
            </a:extLst>
          </p:cNvPr>
          <p:cNvSpPr txBox="1"/>
          <p:nvPr/>
        </p:nvSpPr>
        <p:spPr>
          <a:xfrm>
            <a:off x="0" y="5578678"/>
            <a:ext cx="12192000" cy="127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Nesse método, fazemos uma lógica para remover um Produto do </a:t>
            </a:r>
            <a:r>
              <a:rPr lang="pt-BR" dirty="0" err="1"/>
              <a:t>array</a:t>
            </a:r>
            <a:r>
              <a:rPr lang="pt-BR" dirty="0"/>
              <a:t> de Produtos utilizando um </a:t>
            </a:r>
            <a:r>
              <a:rPr lang="pt-BR" dirty="0" err="1"/>
              <a:t>array</a:t>
            </a:r>
            <a:r>
              <a:rPr lang="pt-BR" dirty="0"/>
              <a:t> temporário. Recebemos como parâmetros um id (que será o id do Produto que será removido) e uma </a:t>
            </a:r>
            <a:r>
              <a:rPr lang="pt-BR" dirty="0" err="1"/>
              <a:t>TelaPrincipal</a:t>
            </a:r>
            <a:r>
              <a:rPr lang="pt-BR" dirty="0"/>
              <a:t>(</a:t>
            </a:r>
            <a:r>
              <a:rPr lang="pt-BR" dirty="0" err="1"/>
              <a:t>JFrame</a:t>
            </a:r>
            <a:r>
              <a:rPr lang="pt-BR" dirty="0"/>
              <a:t> que será nosso </a:t>
            </a:r>
            <a:r>
              <a:rPr lang="pt-BR" dirty="0" err="1"/>
              <a:t>main</a:t>
            </a:r>
            <a:r>
              <a:rPr lang="pt-BR" dirty="0"/>
              <a:t>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817A2-94B1-B6D8-C3E7-7A2A214A41B6}"/>
              </a:ext>
            </a:extLst>
          </p:cNvPr>
          <p:cNvSpPr txBox="1">
            <a:spLocks/>
          </p:cNvSpPr>
          <p:nvPr/>
        </p:nvSpPr>
        <p:spPr>
          <a:xfrm>
            <a:off x="4131066" y="0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D9EC6E-CD07-A0B9-8DFB-95E0B8D9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93" y="1389092"/>
            <a:ext cx="7867213" cy="44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9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CB090B-A076-BF5A-7F0B-5CFFADE0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448717"/>
            <a:ext cx="6772275" cy="4924425"/>
          </a:xfrm>
          <a:prstGeom prst="rect">
            <a:avLst/>
          </a:prstGeom>
        </p:spPr>
      </p:pic>
      <p:sp>
        <p:nvSpPr>
          <p:cNvPr id="3" name="Título 5">
            <a:extLst>
              <a:ext uri="{FF2B5EF4-FFF2-40B4-BE49-F238E27FC236}">
                <a16:creationId xmlns:a16="http://schemas.microsoft.com/office/drawing/2014/main" id="{DBF33E21-C400-4B1B-E5C1-C392F4819354}"/>
              </a:ext>
            </a:extLst>
          </p:cNvPr>
          <p:cNvSpPr txBox="1">
            <a:spLocks/>
          </p:cNvSpPr>
          <p:nvPr/>
        </p:nvSpPr>
        <p:spPr>
          <a:xfrm>
            <a:off x="3037003" y="38001"/>
            <a:ext cx="6341889" cy="376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>
                <a:solidFill>
                  <a:srgbClr val="FF0000"/>
                </a:solidFill>
              </a:rPr>
              <a:t>JFrame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TelaPrincipal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B8B8A4-A26A-68A7-D7D2-7E00B65A0CF1}"/>
              </a:ext>
            </a:extLst>
          </p:cNvPr>
          <p:cNvSpPr txBox="1"/>
          <p:nvPr/>
        </p:nvSpPr>
        <p:spPr>
          <a:xfrm>
            <a:off x="3982270" y="537314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Código do botão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35ECE9-4106-2A08-BAFC-C5E786FA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50" y="5391864"/>
            <a:ext cx="1962150" cy="485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4DDAC5-8FF7-9C4F-F32F-C40AB215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5981001"/>
            <a:ext cx="5753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1CE58-4EE9-4C17-5C94-2C7749D9E5C7}"/>
              </a:ext>
            </a:extLst>
          </p:cNvPr>
          <p:cNvSpPr txBox="1">
            <a:spLocks/>
          </p:cNvSpPr>
          <p:nvPr/>
        </p:nvSpPr>
        <p:spPr>
          <a:xfrm>
            <a:off x="0" y="212242"/>
            <a:ext cx="12192000" cy="13283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7200" dirty="0">
                <a:solidFill>
                  <a:srgbClr val="00B0F0"/>
                </a:solidFill>
              </a:rPr>
              <a:t>Conclusão</a:t>
            </a:r>
          </a:p>
          <a:p>
            <a:endParaRPr lang="pt-BR" sz="7200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8B4FF1-E23B-3546-65EB-7322F141029D}"/>
              </a:ext>
            </a:extLst>
          </p:cNvPr>
          <p:cNvSpPr txBox="1"/>
          <p:nvPr/>
        </p:nvSpPr>
        <p:spPr>
          <a:xfrm>
            <a:off x="0" y="21914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 a finalização deste projeto, podemos concluir que o “Bar do Risso” teria um sistema computacional muito mais prático e automatizado para controlar seu estoque, com métodos e atributos encapsulados para uma melhor segurança do sistema, com muitas possibilidades de atualização e aprimoramento sem muitas dificuldades.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E2D4FC-964B-0710-BBBA-63186FAE0EA8}"/>
              </a:ext>
            </a:extLst>
          </p:cNvPr>
          <p:cNvSpPr txBox="1"/>
          <p:nvPr/>
        </p:nvSpPr>
        <p:spPr>
          <a:xfrm>
            <a:off x="0" y="54528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Nossos mais sinceros agradecimentos aos professores Gerson, Leandro e Marcelo pelo aprendizado.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FBDC9F-5AC8-4148-A95F-B7574295ABB4}"/>
              </a:ext>
            </a:extLst>
          </p:cNvPr>
          <p:cNvSpPr txBox="1"/>
          <p:nvPr/>
        </p:nvSpPr>
        <p:spPr>
          <a:xfrm>
            <a:off x="2719431" y="3385985"/>
            <a:ext cx="67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Esperamos que, com esse programa, o controle de estoque fique mais intuitivo e fácil de se monitorar e de se controlar.</a:t>
            </a:r>
          </a:p>
        </p:txBody>
      </p:sp>
    </p:spTree>
    <p:extLst>
      <p:ext uri="{BB962C8B-B14F-4D97-AF65-F5344CB8AC3E}">
        <p14:creationId xmlns:p14="http://schemas.microsoft.com/office/powerpoint/2010/main" val="163320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BC2B103-BB80-7A1D-74EA-3C93454E13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83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7200" dirty="0">
                <a:solidFill>
                  <a:srgbClr val="00B0F0"/>
                </a:solidFill>
              </a:rPr>
              <a:t>Interfaces Gráficas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8EA4F8-5652-046A-19C0-3661D8D44E24}"/>
              </a:ext>
            </a:extLst>
          </p:cNvPr>
          <p:cNvSpPr txBox="1"/>
          <p:nvPr/>
        </p:nvSpPr>
        <p:spPr>
          <a:xfrm>
            <a:off x="3615192" y="1328381"/>
            <a:ext cx="49616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TelaPrincipal</a:t>
            </a:r>
            <a:endParaRPr lang="pt-BR" sz="4400" dirty="0">
              <a:solidFill>
                <a:srgbClr val="FF0000"/>
              </a:solidFill>
            </a:endParaRPr>
          </a:p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CadastroProduto</a:t>
            </a:r>
            <a:endParaRPr lang="pt-BR" sz="4400" dirty="0">
              <a:solidFill>
                <a:srgbClr val="FF0000"/>
              </a:solidFill>
            </a:endParaRPr>
          </a:p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AtualizarProduto</a:t>
            </a:r>
            <a:endParaRPr lang="pt-BR" sz="4400" dirty="0">
              <a:solidFill>
                <a:srgbClr val="FF0000"/>
              </a:solidFill>
            </a:endParaRPr>
          </a:p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RemoverProduto</a:t>
            </a:r>
            <a:endParaRPr lang="pt-BR" sz="4400" dirty="0">
              <a:solidFill>
                <a:srgbClr val="FF0000"/>
              </a:solidFill>
            </a:endParaRPr>
          </a:p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FindProduct</a:t>
            </a:r>
            <a:endParaRPr lang="pt-BR" sz="4400" dirty="0">
              <a:solidFill>
                <a:srgbClr val="FF0000"/>
              </a:solidFill>
            </a:endParaRPr>
          </a:p>
          <a:p>
            <a:pPr marL="571500" indent="-571500" algn="ctr">
              <a:buFontTx/>
              <a:buChar char="-"/>
            </a:pPr>
            <a:r>
              <a:rPr lang="pt-BR" sz="4400" dirty="0" err="1">
                <a:solidFill>
                  <a:srgbClr val="FF0000"/>
                </a:solidFill>
              </a:rPr>
              <a:t>FindIndex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0FF342-0324-77B5-1ACF-00EA537C7754}"/>
              </a:ext>
            </a:extLst>
          </p:cNvPr>
          <p:cNvSpPr txBox="1"/>
          <p:nvPr/>
        </p:nvSpPr>
        <p:spPr>
          <a:xfrm>
            <a:off x="0" y="57249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Essas são todas as classes onde fizemos os designs e colocamos em prática todas as funções do Controlador. Dividimos entre </a:t>
            </a:r>
            <a:r>
              <a:rPr lang="pt-BR" dirty="0" err="1"/>
              <a:t>JFrames</a:t>
            </a:r>
            <a:r>
              <a:rPr lang="pt-BR" dirty="0"/>
              <a:t> e </a:t>
            </a:r>
            <a:r>
              <a:rPr lang="pt-BR" dirty="0" err="1"/>
              <a:t>JDialog</a:t>
            </a:r>
            <a:r>
              <a:rPr lang="pt-BR" dirty="0"/>
              <a:t>, sendo apenas a </a:t>
            </a:r>
            <a:r>
              <a:rPr lang="pt-BR" dirty="0" err="1"/>
              <a:t>TelaPrincipal</a:t>
            </a:r>
            <a:r>
              <a:rPr lang="pt-BR" dirty="0"/>
              <a:t> um </a:t>
            </a:r>
            <a:r>
              <a:rPr lang="pt-BR" dirty="0" err="1"/>
              <a:t>JFrame</a:t>
            </a:r>
            <a:r>
              <a:rPr lang="pt-BR" dirty="0"/>
              <a:t> e todo resto sendo </a:t>
            </a:r>
            <a:r>
              <a:rPr lang="pt-BR" dirty="0" err="1"/>
              <a:t>JDialog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4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4AC479-D8FD-E315-89C6-4C3846C0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9905" y="1557717"/>
            <a:ext cx="5112186" cy="14624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38C62C-5ADD-1158-C900-7CF92D899A33}"/>
              </a:ext>
            </a:extLst>
          </p:cNvPr>
          <p:cNvSpPr txBox="1"/>
          <p:nvPr/>
        </p:nvSpPr>
        <p:spPr>
          <a:xfrm>
            <a:off x="2651155" y="3429000"/>
            <a:ext cx="6889687" cy="295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           Nessa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classe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definimos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6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atributos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nosso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projeto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são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eles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 (id do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nomeDoProduto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nome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que 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receberá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categoria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tipo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categoria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ex: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cerveja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whisky,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refrigerante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etc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estoque (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quantidade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estoque que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há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undMed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quantos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litros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há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em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cada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porção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do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vlrUnd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(valor que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será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vendido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7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unidade</a:t>
            </a:r>
            <a:r>
              <a:rPr lang="en-US" sz="17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);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CB4F2D"/>
              </a:buClr>
              <a:buSzPct val="70000"/>
              <a:buFont typeface="Wingdings 2" charset="2"/>
              <a:buChar char="•"/>
            </a:pPr>
            <a:endParaRPr lang="en-US" sz="17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78FDA-4C6F-8CF2-3924-0BC4AB2BB092}"/>
              </a:ext>
            </a:extLst>
          </p:cNvPr>
          <p:cNvSpPr txBox="1"/>
          <p:nvPr/>
        </p:nvSpPr>
        <p:spPr>
          <a:xfrm>
            <a:off x="4887985" y="947956"/>
            <a:ext cx="241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Atributos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ABE133E-F841-542F-6580-99AF2C19CDD2}"/>
              </a:ext>
            </a:extLst>
          </p:cNvPr>
          <p:cNvSpPr txBox="1">
            <a:spLocks/>
          </p:cNvSpPr>
          <p:nvPr/>
        </p:nvSpPr>
        <p:spPr>
          <a:xfrm>
            <a:off x="4389422" y="-11587"/>
            <a:ext cx="3413156" cy="81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cs typeface="+mj-cs"/>
              </a:rPr>
              <a:t>Classe</a:t>
            </a:r>
            <a:r>
              <a:rPr lang="en-US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+mj-cs"/>
              </a:rPr>
              <a:t>Produtos</a:t>
            </a:r>
            <a:endParaRPr lang="en-US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867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E18706-9639-78B0-F585-4C982C81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68" y="1186297"/>
            <a:ext cx="5446183" cy="19653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C70BB7-C13C-FE54-60CA-14113325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68" y="3973145"/>
            <a:ext cx="2260530" cy="2738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1E2A7B-4ECE-BA46-ED55-199CB95A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97" y="3970878"/>
            <a:ext cx="2420222" cy="27407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6CD5503-580B-CA69-2C4A-91A1826C72EE}"/>
              </a:ext>
            </a:extLst>
          </p:cNvPr>
          <p:cNvSpPr txBox="1"/>
          <p:nvPr/>
        </p:nvSpPr>
        <p:spPr>
          <a:xfrm>
            <a:off x="206371" y="1536633"/>
            <a:ext cx="6160412" cy="133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construtores</a:t>
            </a:r>
            <a:r>
              <a:rPr lang="en-US" dirty="0"/>
              <a:t>, um </a:t>
            </a:r>
            <a:r>
              <a:rPr lang="en-US" dirty="0" err="1"/>
              <a:t>construtor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um que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exceto</a:t>
            </a:r>
            <a:r>
              <a:rPr lang="en-US" dirty="0"/>
              <a:t> o id.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0D978F-A0B7-D9C9-B46D-714F1082AD89}"/>
              </a:ext>
            </a:extLst>
          </p:cNvPr>
          <p:cNvSpPr txBox="1"/>
          <p:nvPr/>
        </p:nvSpPr>
        <p:spPr>
          <a:xfrm>
            <a:off x="728986" y="4686990"/>
            <a:ext cx="5115183" cy="77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pPr algn="ctr"/>
            <a:r>
              <a:rPr lang="pt-BR" dirty="0"/>
              <a:t>Também fazemos a parte de encapsulamento, </a:t>
            </a:r>
          </a:p>
          <a:p>
            <a:pPr algn="ctr"/>
            <a:r>
              <a:rPr lang="pt-BR" dirty="0"/>
              <a:t>colocando 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de todos os atributos.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92E1823-5F29-6A38-10E4-AD988B9ED178}"/>
              </a:ext>
            </a:extLst>
          </p:cNvPr>
          <p:cNvSpPr txBox="1"/>
          <p:nvPr/>
        </p:nvSpPr>
        <p:spPr>
          <a:xfrm>
            <a:off x="4706221" y="602672"/>
            <a:ext cx="241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Construtores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678EA2-6D61-8F2C-43BE-9D1CEC11A800}"/>
              </a:ext>
            </a:extLst>
          </p:cNvPr>
          <p:cNvSpPr txBox="1"/>
          <p:nvPr/>
        </p:nvSpPr>
        <p:spPr>
          <a:xfrm>
            <a:off x="4509081" y="3300794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Encapsulamento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8705D2D-BFD1-ED9D-E1A4-535D4AA969B8}"/>
              </a:ext>
            </a:extLst>
          </p:cNvPr>
          <p:cNvSpPr txBox="1">
            <a:spLocks/>
          </p:cNvSpPr>
          <p:nvPr/>
        </p:nvSpPr>
        <p:spPr>
          <a:xfrm>
            <a:off x="4389422" y="-11587"/>
            <a:ext cx="3413156" cy="81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cs typeface="+mj-cs"/>
              </a:rPr>
              <a:t>Classe</a:t>
            </a:r>
            <a:r>
              <a:rPr lang="en-US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+mj-cs"/>
              </a:rPr>
              <a:t>Produtos</a:t>
            </a:r>
            <a:endParaRPr lang="en-US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75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32B6414-58DB-47B6-651B-A840BBEF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2" y="1495433"/>
            <a:ext cx="8387313" cy="30380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78ADD3-F98B-8194-5925-0902843082CA}"/>
              </a:ext>
            </a:extLst>
          </p:cNvPr>
          <p:cNvSpPr txBox="1"/>
          <p:nvPr/>
        </p:nvSpPr>
        <p:spPr>
          <a:xfrm>
            <a:off x="2653568" y="4437241"/>
            <a:ext cx="6430560" cy="185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fim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adicionamos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um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método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toString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com override para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sobrescrever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o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toString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(),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mostrando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todas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as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informações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um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produto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F73C2F-5B43-26CC-7A28-397B09F42C6A}"/>
              </a:ext>
            </a:extLst>
          </p:cNvPr>
          <p:cNvSpPr txBox="1"/>
          <p:nvPr/>
        </p:nvSpPr>
        <p:spPr>
          <a:xfrm>
            <a:off x="4237838" y="842945"/>
            <a:ext cx="3716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Sobrescrita</a:t>
            </a:r>
          </a:p>
          <a:p>
            <a:pPr algn="ctr"/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AECE3-4CB4-B97F-B116-28E2E391FC18}"/>
              </a:ext>
            </a:extLst>
          </p:cNvPr>
          <p:cNvSpPr txBox="1">
            <a:spLocks/>
          </p:cNvSpPr>
          <p:nvPr/>
        </p:nvSpPr>
        <p:spPr>
          <a:xfrm>
            <a:off x="4389422" y="25167"/>
            <a:ext cx="3413156" cy="81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cs typeface="+mj-cs"/>
              </a:rPr>
              <a:t>Classe</a:t>
            </a:r>
            <a:r>
              <a:rPr lang="en-US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+mj-cs"/>
              </a:rPr>
              <a:t>Produtos</a:t>
            </a:r>
            <a:endParaRPr lang="en-US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018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F0ED2-534F-172A-E02B-0C1C5A39E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1066" y="59406"/>
            <a:ext cx="3929868" cy="6990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Classe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Controlador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766E7-0FA0-361C-7CC8-6DF8834B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156" y="3676838"/>
            <a:ext cx="6889687" cy="295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Clr>
                <a:srgbClr val="6A9FB0"/>
              </a:buClr>
            </a:pPr>
            <a:r>
              <a:rPr lang="en-US" sz="1700" dirty="0">
                <a:solidFill>
                  <a:schemeClr val="tx2"/>
                </a:solidFill>
              </a:rPr>
              <a:t>			Nessa </a:t>
            </a:r>
            <a:r>
              <a:rPr lang="en-US" sz="1700" dirty="0" err="1">
                <a:solidFill>
                  <a:schemeClr val="tx2"/>
                </a:solidFill>
              </a:rPr>
              <a:t>classe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dirty="0" err="1">
                <a:solidFill>
                  <a:schemeClr val="tx2"/>
                </a:solidFill>
              </a:rPr>
              <a:t>recebemos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como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atributos</a:t>
            </a:r>
            <a:r>
              <a:rPr lang="en-US" sz="1700" dirty="0">
                <a:solidFill>
                  <a:schemeClr val="tx2"/>
                </a:solidFill>
              </a:rPr>
              <a:t>:</a:t>
            </a:r>
          </a:p>
          <a:p>
            <a:pPr marL="342900" indent="-342900" algn="l">
              <a:lnSpc>
                <a:spcPct val="90000"/>
              </a:lnSpc>
              <a:buClr>
                <a:srgbClr val="6A9FB0"/>
              </a:buClr>
              <a:buFont typeface="Wingdings 2" charset="2"/>
              <a:buChar char="-"/>
            </a:pPr>
            <a:r>
              <a:rPr lang="en-US" sz="1700" dirty="0" err="1">
                <a:solidFill>
                  <a:schemeClr val="tx2"/>
                </a:solidFill>
              </a:rPr>
              <a:t>Produtos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lista</a:t>
            </a:r>
            <a:r>
              <a:rPr lang="en-US" sz="1700" dirty="0">
                <a:solidFill>
                  <a:schemeClr val="tx2"/>
                </a:solidFill>
              </a:rPr>
              <a:t>[] (um array de </a:t>
            </a:r>
            <a:r>
              <a:rPr lang="en-US" sz="1700" dirty="0" err="1">
                <a:solidFill>
                  <a:schemeClr val="tx2"/>
                </a:solidFill>
              </a:rPr>
              <a:t>Produtos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onde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iremos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armazenar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produtos</a:t>
            </a:r>
            <a:r>
              <a:rPr lang="en-US" sz="1700" dirty="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lnSpc>
                <a:spcPct val="90000"/>
              </a:lnSpc>
              <a:buClr>
                <a:srgbClr val="6A9FB0"/>
              </a:buClr>
              <a:buFont typeface="Wingdings 2" charset="2"/>
              <a:buChar char="-"/>
            </a:pPr>
            <a:r>
              <a:rPr lang="en-US" sz="1700" dirty="0">
                <a:solidFill>
                  <a:schemeClr val="tx2"/>
                </a:solidFill>
              </a:rPr>
              <a:t>int id (um </a:t>
            </a:r>
            <a:r>
              <a:rPr lang="en-US" sz="1700" dirty="0" err="1">
                <a:solidFill>
                  <a:schemeClr val="tx2"/>
                </a:solidFill>
              </a:rPr>
              <a:t>inteiro</a:t>
            </a:r>
            <a:r>
              <a:rPr lang="en-US" sz="1700" dirty="0">
                <a:solidFill>
                  <a:schemeClr val="tx2"/>
                </a:solidFill>
              </a:rPr>
              <a:t> id que </a:t>
            </a:r>
            <a:r>
              <a:rPr lang="en-US" sz="1700" dirty="0" err="1">
                <a:solidFill>
                  <a:schemeClr val="tx2"/>
                </a:solidFill>
              </a:rPr>
              <a:t>usaremos</a:t>
            </a:r>
            <a:r>
              <a:rPr lang="en-US" sz="1700" dirty="0">
                <a:solidFill>
                  <a:schemeClr val="tx2"/>
                </a:solidFill>
              </a:rPr>
              <a:t> para </a:t>
            </a:r>
            <a:r>
              <a:rPr lang="en-US" sz="1700" dirty="0" err="1">
                <a:solidFill>
                  <a:schemeClr val="tx2"/>
                </a:solidFill>
              </a:rPr>
              <a:t>setar</a:t>
            </a:r>
            <a:r>
              <a:rPr lang="en-US" sz="1700" dirty="0">
                <a:solidFill>
                  <a:schemeClr val="tx2"/>
                </a:solidFill>
              </a:rPr>
              <a:t> o id </a:t>
            </a:r>
            <a:r>
              <a:rPr lang="en-US" sz="1700" dirty="0" err="1">
                <a:solidFill>
                  <a:schemeClr val="tx2"/>
                </a:solidFill>
              </a:rPr>
              <a:t>na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criação</a:t>
            </a:r>
            <a:r>
              <a:rPr lang="en-US" sz="1700" dirty="0">
                <a:solidFill>
                  <a:schemeClr val="tx2"/>
                </a:solidFill>
              </a:rPr>
              <a:t> de um </a:t>
            </a:r>
            <a:r>
              <a:rPr lang="en-US" sz="1700" dirty="0" err="1">
                <a:solidFill>
                  <a:schemeClr val="tx2"/>
                </a:solidFill>
              </a:rPr>
              <a:t>Produto</a:t>
            </a:r>
            <a:r>
              <a:rPr lang="en-US" sz="1700" dirty="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lnSpc>
                <a:spcPct val="90000"/>
              </a:lnSpc>
              <a:buClr>
                <a:srgbClr val="6A9FB0"/>
              </a:buClr>
              <a:buFont typeface="Wingdings 2" charset="2"/>
              <a:buChar char="-"/>
            </a:pPr>
            <a:r>
              <a:rPr lang="en-US" sz="1700" dirty="0">
                <a:solidFill>
                  <a:schemeClr val="tx2"/>
                </a:solidFill>
              </a:rPr>
              <a:t>int acc (um </a:t>
            </a:r>
            <a:r>
              <a:rPr lang="en-US" sz="1700" dirty="0" err="1">
                <a:solidFill>
                  <a:schemeClr val="tx2"/>
                </a:solidFill>
              </a:rPr>
              <a:t>inteiro</a:t>
            </a:r>
            <a:r>
              <a:rPr lang="en-US" sz="1700" dirty="0">
                <a:solidFill>
                  <a:schemeClr val="tx2"/>
                </a:solidFill>
              </a:rPr>
              <a:t> acc que </a:t>
            </a:r>
            <a:r>
              <a:rPr lang="en-US" sz="1700" dirty="0" err="1">
                <a:solidFill>
                  <a:schemeClr val="tx2"/>
                </a:solidFill>
              </a:rPr>
              <a:t>usaremos</a:t>
            </a:r>
            <a:r>
              <a:rPr lang="en-US" sz="1700" dirty="0">
                <a:solidFill>
                  <a:schemeClr val="tx2"/>
                </a:solidFill>
              </a:rPr>
              <a:t> para </a:t>
            </a:r>
            <a:r>
              <a:rPr lang="en-US" sz="1700" dirty="0" err="1">
                <a:solidFill>
                  <a:schemeClr val="tx2"/>
                </a:solidFill>
              </a:rPr>
              <a:t>controlar</a:t>
            </a:r>
            <a:r>
              <a:rPr lang="en-US" sz="1700" dirty="0">
                <a:solidFill>
                  <a:schemeClr val="tx2"/>
                </a:solidFill>
              </a:rPr>
              <a:t> a </a:t>
            </a:r>
            <a:r>
              <a:rPr lang="en-US" sz="1700" dirty="0" err="1">
                <a:solidFill>
                  <a:schemeClr val="tx2"/>
                </a:solidFill>
              </a:rPr>
              <a:t>criação</a:t>
            </a:r>
            <a:r>
              <a:rPr lang="en-US" sz="1700" dirty="0">
                <a:solidFill>
                  <a:schemeClr val="tx2"/>
                </a:solidFill>
              </a:rPr>
              <a:t> de </a:t>
            </a:r>
            <a:r>
              <a:rPr lang="en-US" sz="1700" dirty="0" err="1">
                <a:solidFill>
                  <a:schemeClr val="tx2"/>
                </a:solidFill>
              </a:rPr>
              <a:t>Produtos</a:t>
            </a:r>
            <a:r>
              <a:rPr lang="en-US" sz="1700" dirty="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lnSpc>
                <a:spcPct val="90000"/>
              </a:lnSpc>
              <a:buClr>
                <a:srgbClr val="6A9FB0"/>
              </a:buClr>
              <a:buFont typeface="Wingdings 2" charset="2"/>
              <a:buChar char="-"/>
            </a:pPr>
            <a:r>
              <a:rPr lang="en-US" sz="1700" dirty="0" err="1">
                <a:solidFill>
                  <a:schemeClr val="tx2"/>
                </a:solidFill>
              </a:rPr>
              <a:t>DefaultTableModel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tabelaProdutos</a:t>
            </a:r>
            <a:r>
              <a:rPr lang="en-US" sz="1700" dirty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uma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tabela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DefaultTableModel</a:t>
            </a:r>
            <a:r>
              <a:rPr lang="en-US" sz="1700" dirty="0">
                <a:solidFill>
                  <a:schemeClr val="tx2"/>
                </a:solidFill>
              </a:rPr>
              <a:t> que </a:t>
            </a:r>
            <a:r>
              <a:rPr lang="en-US" sz="1700" dirty="0" err="1">
                <a:solidFill>
                  <a:schemeClr val="tx2"/>
                </a:solidFill>
              </a:rPr>
              <a:t>usaremos</a:t>
            </a:r>
            <a:r>
              <a:rPr lang="en-US" sz="1700" dirty="0">
                <a:solidFill>
                  <a:schemeClr val="tx2"/>
                </a:solidFill>
              </a:rPr>
              <a:t> para </a:t>
            </a:r>
            <a:r>
              <a:rPr lang="en-US" sz="1700" dirty="0" err="1">
                <a:solidFill>
                  <a:schemeClr val="tx2"/>
                </a:solidFill>
              </a:rPr>
              <a:t>listar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produtos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err="1">
                <a:solidFill>
                  <a:schemeClr val="tx2"/>
                </a:solidFill>
              </a:rPr>
              <a:t>na</a:t>
            </a:r>
            <a:r>
              <a:rPr lang="en-US" sz="1700" dirty="0">
                <a:solidFill>
                  <a:schemeClr val="tx2"/>
                </a:solidFill>
              </a:rPr>
              <a:t> interface </a:t>
            </a:r>
            <a:r>
              <a:rPr lang="en-US" sz="1700" dirty="0" err="1">
                <a:solidFill>
                  <a:schemeClr val="tx2"/>
                </a:solidFill>
              </a:rPr>
              <a:t>gráfica</a:t>
            </a:r>
            <a:r>
              <a:rPr lang="en-US" sz="17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5FB54F-378F-A74C-AFBB-FF647119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3" y="1676026"/>
            <a:ext cx="6677996" cy="17529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C6A5D5-CCDF-0834-9123-FD79BFF3C149}"/>
              </a:ext>
            </a:extLst>
          </p:cNvPr>
          <p:cNvSpPr txBox="1"/>
          <p:nvPr/>
        </p:nvSpPr>
        <p:spPr>
          <a:xfrm>
            <a:off x="2446786" y="1079566"/>
            <a:ext cx="241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5BC656-68F1-1801-1C48-BEE63BB3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284" y="1923863"/>
            <a:ext cx="3962400" cy="1257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B7A45B-78DC-229E-B49F-102B0E89E63C}"/>
              </a:ext>
            </a:extLst>
          </p:cNvPr>
          <p:cNvSpPr txBox="1"/>
          <p:nvPr/>
        </p:nvSpPr>
        <p:spPr>
          <a:xfrm>
            <a:off x="8103761" y="1079566"/>
            <a:ext cx="286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2482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A92F6FD-676E-C0E2-2A65-4AF26DDB4DCA}"/>
              </a:ext>
            </a:extLst>
          </p:cNvPr>
          <p:cNvSpPr txBox="1"/>
          <p:nvPr/>
        </p:nvSpPr>
        <p:spPr>
          <a:xfrm>
            <a:off x="4690844" y="1260013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8CF8229-8849-02CA-7CFA-3039CB35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29" y="2044027"/>
            <a:ext cx="9534525" cy="3114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271634-05AC-DB9E-58F1-B5734AE6F17F}"/>
              </a:ext>
            </a:extLst>
          </p:cNvPr>
          <p:cNvSpPr txBox="1"/>
          <p:nvPr/>
        </p:nvSpPr>
        <p:spPr>
          <a:xfrm>
            <a:off x="201818" y="1905515"/>
            <a:ext cx="1894114" cy="3391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algn="ctr">
              <a:spcBef>
                <a:spcPct val="20000"/>
              </a:spcBef>
              <a:spcAft>
                <a:spcPts val="600"/>
              </a:spcAft>
              <a:buClr>
                <a:srgbClr val="FFB13E"/>
              </a:buClr>
              <a:buSzPct val="70000"/>
              <a:buFont typeface="Wingdings 2" charset="2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</a:lstStyle>
          <a:p>
            <a:r>
              <a:rPr lang="pt-BR" dirty="0"/>
              <a:t>Primeiro fazemos um método para gerar uma </a:t>
            </a:r>
            <a:r>
              <a:rPr lang="pt-BR" dirty="0" err="1"/>
              <a:t>tableModel</a:t>
            </a:r>
            <a:r>
              <a:rPr lang="pt-BR" dirty="0"/>
              <a:t> e recebemos como parâmetro uma </a:t>
            </a:r>
            <a:r>
              <a:rPr lang="pt-BR" dirty="0" err="1"/>
              <a:t>TelaPrincipal</a:t>
            </a:r>
            <a:r>
              <a:rPr lang="pt-BR" dirty="0"/>
              <a:t> (</a:t>
            </a:r>
            <a:r>
              <a:rPr lang="pt-BR" dirty="0" err="1"/>
              <a:t>JFrame</a:t>
            </a:r>
            <a:r>
              <a:rPr lang="pt-BR" dirty="0"/>
              <a:t>). Esse método faz com que uma tabela seja exibida mostrando todos os produtos existentes dentro da nosso </a:t>
            </a:r>
            <a:r>
              <a:rPr lang="pt-BR" dirty="0" err="1"/>
              <a:t>array</a:t>
            </a:r>
            <a:r>
              <a:rPr lang="pt-BR" dirty="0"/>
              <a:t> de Produtos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5A2F60-DBDE-09E6-C57E-4C9AF3C3D4D2}"/>
              </a:ext>
            </a:extLst>
          </p:cNvPr>
          <p:cNvSpPr txBox="1"/>
          <p:nvPr/>
        </p:nvSpPr>
        <p:spPr>
          <a:xfrm>
            <a:off x="4387518" y="1674694"/>
            <a:ext cx="34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– </a:t>
            </a:r>
            <a:r>
              <a:rPr lang="pt-BR" dirty="0" err="1"/>
              <a:t>gerarTabela</a:t>
            </a:r>
            <a:r>
              <a:rPr lang="pt-BR" dirty="0"/>
              <a:t>(</a:t>
            </a:r>
            <a:r>
              <a:rPr lang="pt-BR" dirty="0" err="1"/>
              <a:t>TelaPrincipal</a:t>
            </a:r>
            <a:r>
              <a:rPr lang="pt-BR" dirty="0"/>
              <a:t> a1)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2DA2C8-70FD-93F2-1417-F0F23A929720}"/>
              </a:ext>
            </a:extLst>
          </p:cNvPr>
          <p:cNvSpPr txBox="1">
            <a:spLocks/>
          </p:cNvSpPr>
          <p:nvPr/>
        </p:nvSpPr>
        <p:spPr>
          <a:xfrm>
            <a:off x="4131063" y="31460"/>
            <a:ext cx="3929868" cy="69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Controlador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9B3D4C-F09D-0676-B9BE-39E534BC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4507"/>
            <a:ext cx="9440034" cy="939031"/>
          </a:xfrm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JFrame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TelaPrincipal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F97839-32D8-D5A6-E9D2-8EABD8F273A7}"/>
              </a:ext>
            </a:extLst>
          </p:cNvPr>
          <p:cNvSpPr txBox="1"/>
          <p:nvPr/>
        </p:nvSpPr>
        <p:spPr>
          <a:xfrm>
            <a:off x="2048309" y="963538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Design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8662F3-A733-81E8-9F2E-06F405AB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" y="1486758"/>
            <a:ext cx="6772275" cy="49244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6C7C26-9693-84AF-A775-19053366206C}"/>
              </a:ext>
            </a:extLst>
          </p:cNvPr>
          <p:cNvSpPr txBox="1"/>
          <p:nvPr/>
        </p:nvSpPr>
        <p:spPr>
          <a:xfrm>
            <a:off x="8232393" y="3167390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Métodos criados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5421414-6734-AAC9-D9C5-3E45D170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02" y="3638050"/>
            <a:ext cx="5352397" cy="17811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44C70C-1B50-BA8E-7EE6-17C958655D73}"/>
              </a:ext>
            </a:extLst>
          </p:cNvPr>
          <p:cNvSpPr txBox="1"/>
          <p:nvPr/>
        </p:nvSpPr>
        <p:spPr>
          <a:xfrm>
            <a:off x="6839602" y="5452311"/>
            <a:ext cx="528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método verifica se a lista está zerada, se estiver, ele retorna </a:t>
            </a:r>
            <a:r>
              <a:rPr lang="pt-BR" dirty="0" err="1"/>
              <a:t>true</a:t>
            </a:r>
            <a:r>
              <a:rPr lang="pt-BR" dirty="0"/>
              <a:t> e mostra um aviso que o estoque está vazio</a:t>
            </a:r>
          </a:p>
          <a:p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D77F3D3-6F26-E198-86D3-4B5B2687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12" y="1484147"/>
            <a:ext cx="3676650" cy="15811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5DA580-59BB-E498-C029-E597AF16F58C}"/>
              </a:ext>
            </a:extLst>
          </p:cNvPr>
          <p:cNvSpPr txBox="1"/>
          <p:nvPr/>
        </p:nvSpPr>
        <p:spPr>
          <a:xfrm>
            <a:off x="8005706" y="960927"/>
            <a:ext cx="281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Construtor</a:t>
            </a:r>
          </a:p>
        </p:txBody>
      </p:sp>
    </p:spTree>
    <p:extLst>
      <p:ext uri="{BB962C8B-B14F-4D97-AF65-F5344CB8AC3E}">
        <p14:creationId xmlns:p14="http://schemas.microsoft.com/office/powerpoint/2010/main" val="32691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1018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Calibri</vt:lpstr>
      <vt:lpstr>Calisto MT</vt:lpstr>
      <vt:lpstr>Wingdings 2</vt:lpstr>
      <vt:lpstr>Ardósia</vt:lpstr>
      <vt:lpstr>Introdução</vt:lpstr>
      <vt:lpstr>Classes java</vt:lpstr>
      <vt:lpstr>Apresentação do PowerPoint</vt:lpstr>
      <vt:lpstr>Apresentação do PowerPoint</vt:lpstr>
      <vt:lpstr>Apresentação do PowerPoint</vt:lpstr>
      <vt:lpstr>Apresentação do PowerPoint</vt:lpstr>
      <vt:lpstr>Classe Controlador</vt:lpstr>
      <vt:lpstr>Apresentação do PowerPoint</vt:lpstr>
      <vt:lpstr>JFrame TelaPrincipal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Produtos</dc:title>
  <dc:creator>Danilo Alves Guimarães - 12522160611</dc:creator>
  <cp:lastModifiedBy>Danilo Alves Guimarães - 12522160611</cp:lastModifiedBy>
  <cp:revision>22</cp:revision>
  <dcterms:created xsi:type="dcterms:W3CDTF">2022-12-02T21:20:40Z</dcterms:created>
  <dcterms:modified xsi:type="dcterms:W3CDTF">2022-12-06T22:40:48Z</dcterms:modified>
</cp:coreProperties>
</file>