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27"/>
  </p:notesMasterIdLst>
  <p:handoutMasterIdLst>
    <p:handoutMasterId r:id="rId28"/>
  </p:handoutMasterIdLst>
  <p:sldIdLst>
    <p:sldId id="265" r:id="rId5"/>
    <p:sldId id="311" r:id="rId6"/>
    <p:sldId id="331" r:id="rId7"/>
    <p:sldId id="336" r:id="rId8"/>
    <p:sldId id="332" r:id="rId9"/>
    <p:sldId id="334" r:id="rId10"/>
    <p:sldId id="339" r:id="rId11"/>
    <p:sldId id="346" r:id="rId12"/>
    <p:sldId id="341" r:id="rId13"/>
    <p:sldId id="342" r:id="rId14"/>
    <p:sldId id="343" r:id="rId15"/>
    <p:sldId id="344" r:id="rId16"/>
    <p:sldId id="345" r:id="rId17"/>
    <p:sldId id="349" r:id="rId18"/>
    <p:sldId id="350" r:id="rId19"/>
    <p:sldId id="351" r:id="rId20"/>
    <p:sldId id="352" r:id="rId21"/>
    <p:sldId id="338" r:id="rId22"/>
    <p:sldId id="347" r:id="rId23"/>
    <p:sldId id="348" r:id="rId24"/>
    <p:sldId id="353" r:id="rId25"/>
    <p:sldId id="318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818" autoAdjust="0"/>
  </p:normalViewPr>
  <p:slideViewPr>
    <p:cSldViewPr showGuides="1">
      <p:cViewPr varScale="1">
        <p:scale>
          <a:sx n="67" d="100"/>
          <a:sy n="67" d="100"/>
        </p:scale>
        <p:origin x="85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02/09/2018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2/09/2018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02/09/2018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tiempo.com/tecnosfera/novedades-tecnologia/como-crear-una-aplicacion-37602" TargetMode="External"/><Relationship Id="rId2" Type="http://schemas.openxmlformats.org/officeDocument/2006/relationships/hyperlink" Target="http://www.emprendedores.es/crear-una-empresa/como-emprender-en-solitario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entrepreneur.com/article/267092" TargetMode="External"/><Relationship Id="rId4" Type="http://schemas.openxmlformats.org/officeDocument/2006/relationships/hyperlink" Target="https://www.gerencie.com/emprendimiento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49796" y="2132856"/>
            <a:ext cx="10779492" cy="3352800"/>
          </a:xfrm>
        </p:spPr>
        <p:txBody>
          <a:bodyPr rtlCol="0"/>
          <a:lstStyle/>
          <a:p>
            <a:pPr rtl="0"/>
            <a:r>
              <a:rPr lang="es-ES" dirty="0"/>
              <a:t>Emprendimiento como opción a largo Plazo y corto plazo-Plataformas Tecnológicas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93B-FA2E-4696-9FCC-CCAA3B9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Platzi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DED0-1943-4535-BAC4-7E6903AB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62" y="3464487"/>
            <a:ext cx="6094413" cy="2142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Adiós a los cursos costosos y complicados.</a:t>
            </a:r>
          </a:p>
          <a:p>
            <a:pPr marL="0" indent="0" algn="just">
              <a:buNone/>
            </a:pPr>
            <a:r>
              <a:rPr lang="es-CO" sz="2000" dirty="0"/>
              <a:t>Metodología de aprendizaje bastante sencilla y muy ilustrativa.</a:t>
            </a:r>
          </a:p>
          <a:p>
            <a:pPr marL="0" indent="0" algn="just">
              <a:buNone/>
            </a:pPr>
            <a:r>
              <a:rPr lang="es-CO" sz="2000" dirty="0"/>
              <a:t>Orientados a la enseñanza de herramientas de tecnología.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6671D-5DAB-4D32-954B-A938E26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Sector educativo</a:t>
            </a:r>
          </a:p>
        </p:txBody>
      </p:sp>
      <p:sp>
        <p:nvSpPr>
          <p:cNvPr id="6" name="AutoShape 2" descr="Cuenta con un servicio de mensajerÃ­a empresarial confiable">
            <a:extLst>
              <a:ext uri="{FF2B5EF4-FFF2-40B4-BE49-F238E27FC236}">
                <a16:creationId xmlns:a16="http://schemas.microsoft.com/office/drawing/2014/main" id="{D6FEE92A-6A79-48F5-A3C9-E618B3505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6" descr="Resultado de imagen para platzi">
            <a:extLst>
              <a:ext uri="{FF2B5EF4-FFF2-40B4-BE49-F238E27FC236}">
                <a16:creationId xmlns:a16="http://schemas.microsoft.com/office/drawing/2014/main" id="{1CDB449E-F281-4BE9-A433-5B007F6E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96" y="994502"/>
            <a:ext cx="2909143" cy="160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n para platzi">
            <a:extLst>
              <a:ext uri="{FF2B5EF4-FFF2-40B4-BE49-F238E27FC236}">
                <a16:creationId xmlns:a16="http://schemas.microsoft.com/office/drawing/2014/main" id="{ED377EB0-A641-4C91-BB5C-3679E22A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66" y="3581400"/>
            <a:ext cx="4596860" cy="23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93B-FA2E-4696-9FCC-CCAA3B9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Preo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DED0-1943-4535-BAC4-7E6903AB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62" y="3464487"/>
            <a:ext cx="6094413" cy="2142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Acumula puntos por tus compras.</a:t>
            </a:r>
          </a:p>
          <a:p>
            <a:pPr marL="0" indent="0" algn="just">
              <a:buNone/>
            </a:pPr>
            <a:r>
              <a:rPr lang="es-CO" sz="2000" dirty="0"/>
              <a:t>Ofrecer descuentos por presentar la aplicación y canjear los puntos.</a:t>
            </a:r>
          </a:p>
          <a:p>
            <a:pPr marL="0" indent="0" algn="just">
              <a:buNone/>
            </a:pPr>
            <a:r>
              <a:rPr lang="es-CO" sz="2000" dirty="0"/>
              <a:t>Ofertas exclusivas desde pero.</a:t>
            </a:r>
          </a:p>
          <a:p>
            <a:pPr marL="0" indent="0" algn="just">
              <a:buNone/>
            </a:pPr>
            <a:r>
              <a:rPr lang="es-CO" sz="2000" dirty="0"/>
              <a:t>Nueva manera de brindar fidelidad al cliente.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6671D-5DAB-4D32-954B-A938E26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Sector  de Restaurantes y Locales</a:t>
            </a:r>
          </a:p>
        </p:txBody>
      </p:sp>
      <p:sp>
        <p:nvSpPr>
          <p:cNvPr id="6" name="AutoShape 2" descr="Cuenta con un servicio de mensajerÃ­a empresarial confiable">
            <a:extLst>
              <a:ext uri="{FF2B5EF4-FFF2-40B4-BE49-F238E27FC236}">
                <a16:creationId xmlns:a16="http://schemas.microsoft.com/office/drawing/2014/main" id="{D6FEE92A-6A79-48F5-A3C9-E618B3505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Picture 12" descr="Resultado de imagen para preo">
            <a:extLst>
              <a:ext uri="{FF2B5EF4-FFF2-40B4-BE49-F238E27FC236}">
                <a16:creationId xmlns:a16="http://schemas.microsoft.com/office/drawing/2014/main" id="{511669F1-83FC-417E-8F9D-0000A3DB7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980728"/>
            <a:ext cx="1718570" cy="171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uploads-ssl.webflow.com/59d514d747ecf500018ecc8a/5b4fc0cff403bb09b440ca54_phoneh-min.png">
            <a:extLst>
              <a:ext uri="{FF2B5EF4-FFF2-40B4-BE49-F238E27FC236}">
                <a16:creationId xmlns:a16="http://schemas.microsoft.com/office/drawing/2014/main" id="{0B042DD8-F113-48B2-88DE-D74F9561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3304727"/>
            <a:ext cx="3744416" cy="33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93B-FA2E-4696-9FCC-CCAA3B9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TiendApp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DED0-1943-4535-BAC4-7E6903AB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62" y="3464487"/>
            <a:ext cx="6094413" cy="2142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Solicitud de pedidos a tiendas de barrio.</a:t>
            </a:r>
          </a:p>
          <a:p>
            <a:pPr marL="0" indent="0" algn="just">
              <a:buNone/>
            </a:pPr>
            <a:r>
              <a:rPr lang="es-CO" sz="2000" dirty="0"/>
              <a:t>Ofrecer catalogo completo de productos, manejo de inventario, manejo de ganancias.</a:t>
            </a:r>
          </a:p>
          <a:p>
            <a:pPr marL="0" indent="0" algn="just">
              <a:buNone/>
            </a:pPr>
            <a:r>
              <a:rPr lang="es-CO" sz="2000" dirty="0"/>
              <a:t>Servicios adicionales como recargas a celular.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6671D-5DAB-4D32-954B-A938E26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Sector  de Tiendas de Barrio</a:t>
            </a:r>
          </a:p>
        </p:txBody>
      </p:sp>
      <p:sp>
        <p:nvSpPr>
          <p:cNvPr id="6" name="AutoShape 2" descr="Cuenta con un servicio de mensajerÃ­a empresarial confiable">
            <a:extLst>
              <a:ext uri="{FF2B5EF4-FFF2-40B4-BE49-F238E27FC236}">
                <a16:creationId xmlns:a16="http://schemas.microsoft.com/office/drawing/2014/main" id="{D6FEE92A-6A79-48F5-A3C9-E618B3505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20" descr="Resultado de imagen para tiendapp">
            <a:extLst>
              <a:ext uri="{FF2B5EF4-FFF2-40B4-BE49-F238E27FC236}">
                <a16:creationId xmlns:a16="http://schemas.microsoft.com/office/drawing/2014/main" id="{2F8BE79B-4DB6-4BBD-BB62-4BF1F4F34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1238809"/>
            <a:ext cx="1554660" cy="15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tiendapp">
            <a:extLst>
              <a:ext uri="{FF2B5EF4-FFF2-40B4-BE49-F238E27FC236}">
                <a16:creationId xmlns:a16="http://schemas.microsoft.com/office/drawing/2014/main" id="{5AEDA67D-37C1-402A-901F-50868AEA7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252" y="4050425"/>
            <a:ext cx="4582245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3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93B-FA2E-4696-9FCC-CCAA3B9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Comida en la 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DED0-1943-4535-BAC4-7E6903AB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62" y="3464487"/>
            <a:ext cx="6094413" cy="2142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Recibir comida dentro de las universidades.</a:t>
            </a:r>
          </a:p>
          <a:p>
            <a:pPr marL="0" indent="0" algn="just">
              <a:buNone/>
            </a:pPr>
            <a:r>
              <a:rPr lang="es-CO" sz="2000" dirty="0"/>
              <a:t>Ofrecer oportunidades de empleo a estudiantes para ser repartidores en los huecos.</a:t>
            </a:r>
          </a:p>
          <a:p>
            <a:pPr marL="0" indent="0" algn="just">
              <a:buNone/>
            </a:pPr>
            <a:r>
              <a:rPr lang="es-CO" sz="2000" dirty="0"/>
              <a:t>Añadir un nuevo sector a los restaurantes.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6671D-5DAB-4D32-954B-A938E26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Sector  de Domicilios para Universitarios.</a:t>
            </a:r>
          </a:p>
        </p:txBody>
      </p:sp>
      <p:sp>
        <p:nvSpPr>
          <p:cNvPr id="6" name="AutoShape 2" descr="Cuenta con un servicio de mensajerÃ­a empresarial confiable">
            <a:extLst>
              <a:ext uri="{FF2B5EF4-FFF2-40B4-BE49-F238E27FC236}">
                <a16:creationId xmlns:a16="http://schemas.microsoft.com/office/drawing/2014/main" id="{D6FEE92A-6A79-48F5-A3C9-E618B3505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Picture 14" descr="Resultado de imagen para comida en la u">
            <a:extLst>
              <a:ext uri="{FF2B5EF4-FFF2-40B4-BE49-F238E27FC236}">
                <a16:creationId xmlns:a16="http://schemas.microsoft.com/office/drawing/2014/main" id="{1E2128C9-D53E-4936-AB0C-FEDE1A84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98" y="929043"/>
            <a:ext cx="3243740" cy="153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sultado de imagen para comida en la u">
            <a:extLst>
              <a:ext uri="{FF2B5EF4-FFF2-40B4-BE49-F238E27FC236}">
                <a16:creationId xmlns:a16="http://schemas.microsoft.com/office/drawing/2014/main" id="{039E7C8D-7462-4DD5-99EA-0A6D9BB9D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80" y="3789040"/>
            <a:ext cx="4588500" cy="201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Presentando algunos casos de éxito en Colombia</a:t>
            </a:r>
          </a:p>
        </p:txBody>
      </p:sp>
      <p:sp>
        <p:nvSpPr>
          <p:cNvPr id="2" name="AutoShape 8" descr="Resultado de imagen para preo">
            <a:extLst>
              <a:ext uri="{FF2B5EF4-FFF2-40B4-BE49-F238E27FC236}">
                <a16:creationId xmlns:a16="http://schemas.microsoft.com/office/drawing/2014/main" id="{6B77BCC5-95D2-461C-8E06-BCF5995182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10" descr="Resultado de imagen para preo">
            <a:extLst>
              <a:ext uri="{FF2B5EF4-FFF2-40B4-BE49-F238E27FC236}">
                <a16:creationId xmlns:a16="http://schemas.microsoft.com/office/drawing/2014/main" id="{83D200DF-1B64-49B3-A579-8F1FC2609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2" descr="Resultado de imagen para beat app">
            <a:extLst>
              <a:ext uri="{FF2B5EF4-FFF2-40B4-BE49-F238E27FC236}">
                <a16:creationId xmlns:a16="http://schemas.microsoft.com/office/drawing/2014/main" id="{E0B5FA58-0722-4AF1-8FB4-1C1CF67BDE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3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44" name="Picture 4" descr="Resultado de imagen para beat app">
            <a:extLst>
              <a:ext uri="{FF2B5EF4-FFF2-40B4-BE49-F238E27FC236}">
                <a16:creationId xmlns:a16="http://schemas.microsoft.com/office/drawing/2014/main" id="{617035E9-CEA9-4D70-B40D-772007E7A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1131" r="20989" b="-1131"/>
          <a:stretch/>
        </p:blipFill>
        <p:spPr bwMode="auto">
          <a:xfrm>
            <a:off x="1303265" y="2151376"/>
            <a:ext cx="2808313" cy="23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n para uber">
            <a:extLst>
              <a:ext uri="{FF2B5EF4-FFF2-40B4-BE49-F238E27FC236}">
                <a16:creationId xmlns:a16="http://schemas.microsoft.com/office/drawing/2014/main" id="{63CF249A-9E2C-44FB-A4AC-9955729C5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56" y="1740753"/>
            <a:ext cx="2808314" cy="21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n para domicilios.com">
            <a:extLst>
              <a:ext uri="{FF2B5EF4-FFF2-40B4-BE49-F238E27FC236}">
                <a16:creationId xmlns:a16="http://schemas.microsoft.com/office/drawing/2014/main" id="{12FF66DA-F23A-4889-9B07-34B12358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18" y="4572328"/>
            <a:ext cx="2970319" cy="17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n para uber eats">
            <a:extLst>
              <a:ext uri="{FF2B5EF4-FFF2-40B4-BE49-F238E27FC236}">
                <a16:creationId xmlns:a16="http://schemas.microsoft.com/office/drawing/2014/main" id="{37E1BBA1-9221-404C-BDA1-208CF379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987" y="157310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esultado de imagen para despegar.com">
            <a:extLst>
              <a:ext uri="{FF2B5EF4-FFF2-40B4-BE49-F238E27FC236}">
                <a16:creationId xmlns:a16="http://schemas.microsoft.com/office/drawing/2014/main" id="{A8429258-F583-4B41-9214-B02FBCD3F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470027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Resultado de imagen para trivago">
            <a:extLst>
              <a:ext uri="{FF2B5EF4-FFF2-40B4-BE49-F238E27FC236}">
                <a16:creationId xmlns:a16="http://schemas.microsoft.com/office/drawing/2014/main" id="{C60C2D66-AEF1-48CD-BA68-CCFD8EAF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237" y="44534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2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93B-FA2E-4696-9FCC-CCAA3B9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Beat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DED0-1943-4535-BAC4-7E6903AB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61" y="3789040"/>
            <a:ext cx="6094413" cy="1350176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Tarifas más económicas para los pasajeros.</a:t>
            </a:r>
          </a:p>
          <a:p>
            <a:pPr algn="just"/>
            <a:r>
              <a:rPr lang="es-CO" sz="2000" dirty="0"/>
              <a:t>Un único servicio sin líos ni problemas.</a:t>
            </a:r>
          </a:p>
          <a:p>
            <a:pPr algn="just"/>
            <a:r>
              <a:rPr lang="es-CO" sz="2000" dirty="0"/>
              <a:t>Tasa de cobro a conductores del 16%.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6671D-5DAB-4D32-954B-A938E26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Sector de Movilidad.</a:t>
            </a:r>
          </a:p>
        </p:txBody>
      </p:sp>
      <p:pic>
        <p:nvPicPr>
          <p:cNvPr id="7" name="Picture 4" descr="Resultado de imagen para beat app">
            <a:extLst>
              <a:ext uri="{FF2B5EF4-FFF2-40B4-BE49-F238E27FC236}">
                <a16:creationId xmlns:a16="http://schemas.microsoft.com/office/drawing/2014/main" id="{498FAE19-E98B-4A3A-B415-53655473F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1131" r="20989" b="-1131"/>
          <a:stretch/>
        </p:blipFill>
        <p:spPr bwMode="auto">
          <a:xfrm>
            <a:off x="2408012" y="311789"/>
            <a:ext cx="2808313" cy="23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Resultado de imagen para beat app">
            <a:extLst>
              <a:ext uri="{FF2B5EF4-FFF2-40B4-BE49-F238E27FC236}">
                <a16:creationId xmlns:a16="http://schemas.microsoft.com/office/drawing/2014/main" id="{C497FCB0-36E9-46A3-9BFD-4CD70293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80" y="3127691"/>
            <a:ext cx="4582245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93B-FA2E-4696-9FCC-CCAA3B9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Beat vs Uber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DED0-1943-4535-BAC4-7E6903AB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3136714"/>
            <a:ext cx="6094413" cy="1948469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Uber ya existía pero, que trae de nuevo Beat.</a:t>
            </a:r>
          </a:p>
          <a:p>
            <a:pPr algn="just"/>
            <a:r>
              <a:rPr lang="es-CO" sz="2000" dirty="0"/>
              <a:t>Tarifas Bajas en comparación, adiós a la tarifa dinámica.</a:t>
            </a:r>
          </a:p>
          <a:p>
            <a:pPr algn="just"/>
            <a:r>
              <a:rPr lang="es-CO" sz="2000" dirty="0"/>
              <a:t>Cobros mas justos para los conductores.</a:t>
            </a:r>
          </a:p>
          <a:p>
            <a:pPr algn="just"/>
            <a:r>
              <a:rPr lang="es-CO" sz="2000" dirty="0"/>
              <a:t>Un único servicio con buena calidad de servicio.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6671D-5DAB-4D32-954B-A938E26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Sector de Movilidad.</a:t>
            </a:r>
          </a:p>
        </p:txBody>
      </p:sp>
      <p:pic>
        <p:nvPicPr>
          <p:cNvPr id="7" name="Picture 4" descr="Resultado de imagen para beat app">
            <a:extLst>
              <a:ext uri="{FF2B5EF4-FFF2-40B4-BE49-F238E27FC236}">
                <a16:creationId xmlns:a16="http://schemas.microsoft.com/office/drawing/2014/main" id="{63DC589A-0ACA-4F8B-9404-0A2819830C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1131" r="20989" b="-1131"/>
          <a:stretch/>
        </p:blipFill>
        <p:spPr bwMode="auto">
          <a:xfrm>
            <a:off x="1413892" y="701117"/>
            <a:ext cx="203324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n para uber">
            <a:extLst>
              <a:ext uri="{FF2B5EF4-FFF2-40B4-BE49-F238E27FC236}">
                <a16:creationId xmlns:a16="http://schemas.microsoft.com/office/drawing/2014/main" id="{BD6D0D49-5055-4701-894B-FD925A13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713363"/>
            <a:ext cx="2304256" cy="17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8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93B-FA2E-4696-9FCC-CCAA3B9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Despegar y </a:t>
            </a:r>
            <a:r>
              <a:rPr lang="es-CO" dirty="0" err="1"/>
              <a:t>Trivago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DED0-1943-4535-BAC4-7E6903AB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62" y="3464487"/>
            <a:ext cx="6094413" cy="2142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Reservas más económicas.</a:t>
            </a:r>
          </a:p>
          <a:p>
            <a:pPr marL="0" indent="0" algn="just">
              <a:buNone/>
            </a:pPr>
            <a:r>
              <a:rPr lang="es-CO" sz="2000" dirty="0"/>
              <a:t>Evitar papeleo con aerolíneas o empresas de turismo.</a:t>
            </a:r>
          </a:p>
          <a:p>
            <a:pPr marL="0" indent="0" algn="just">
              <a:buNone/>
            </a:pPr>
            <a:r>
              <a:rPr lang="es-CO" sz="2000" dirty="0"/>
              <a:t>Rapidez y </a:t>
            </a:r>
            <a:r>
              <a:rPr lang="es-CO" sz="2000" dirty="0" err="1"/>
              <a:t>Check</a:t>
            </a:r>
            <a:r>
              <a:rPr lang="es-CO" sz="2000" dirty="0"/>
              <a:t>-in desde el móvil</a:t>
            </a:r>
          </a:p>
          <a:p>
            <a:pPr marL="0" indent="0" algn="just">
              <a:buNone/>
            </a:pPr>
            <a:r>
              <a:rPr lang="es-CO" sz="2000" dirty="0"/>
              <a:t>Gran oferta de aerolíneas y hoteles.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6671D-5DAB-4D32-954B-A938E26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Sector  Turismo</a:t>
            </a:r>
          </a:p>
        </p:txBody>
      </p:sp>
      <p:sp>
        <p:nvSpPr>
          <p:cNvPr id="6" name="AutoShape 2" descr="Cuenta con un servicio de mensajerÃ­a empresarial confiable">
            <a:extLst>
              <a:ext uri="{FF2B5EF4-FFF2-40B4-BE49-F238E27FC236}">
                <a16:creationId xmlns:a16="http://schemas.microsoft.com/office/drawing/2014/main" id="{D6FEE92A-6A79-48F5-A3C9-E618B3505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10" descr="Resultado de imagen para despegar.com">
            <a:extLst>
              <a:ext uri="{FF2B5EF4-FFF2-40B4-BE49-F238E27FC236}">
                <a16:creationId xmlns:a16="http://schemas.microsoft.com/office/drawing/2014/main" id="{5361C3B6-A41D-4C88-9C24-DC448B93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8367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esultado de imagen para trivago">
            <a:extLst>
              <a:ext uri="{FF2B5EF4-FFF2-40B4-BE49-F238E27FC236}">
                <a16:creationId xmlns:a16="http://schemas.microsoft.com/office/drawing/2014/main" id="{18E72169-3827-43E4-91F3-0B8DB4B6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81" y="8367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30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¿Qué vieron en común en estas aplicaciones?</a:t>
            </a:r>
          </a:p>
        </p:txBody>
      </p:sp>
    </p:spTree>
    <p:extLst>
      <p:ext uri="{BB962C8B-B14F-4D97-AF65-F5344CB8AC3E}">
        <p14:creationId xmlns:p14="http://schemas.microsoft.com/office/powerpoint/2010/main" val="11700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04666" y="1752600"/>
            <a:ext cx="10779492" cy="3352800"/>
          </a:xfrm>
        </p:spPr>
        <p:txBody>
          <a:bodyPr rtlCol="0"/>
          <a:lstStyle/>
          <a:p>
            <a:pPr rtl="0"/>
            <a:r>
              <a:rPr lang="es-ES" dirty="0"/>
              <a:t>…Exacto, vienen a solucionar o a traer algo nuevo </a:t>
            </a:r>
          </a:p>
        </p:txBody>
      </p:sp>
    </p:spTree>
    <p:extLst>
      <p:ext uri="{BB962C8B-B14F-4D97-AF65-F5344CB8AC3E}">
        <p14:creationId xmlns:p14="http://schemas.microsoft.com/office/powerpoint/2010/main" val="14022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¿Porqué emprender?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14DE77-07DD-4EFB-8EE8-E4C54BC2E3F7}"/>
              </a:ext>
            </a:extLst>
          </p:cNvPr>
          <p:cNvSpPr txBox="1"/>
          <p:nvPr/>
        </p:nvSpPr>
        <p:spPr>
          <a:xfrm>
            <a:off x="1125860" y="1916832"/>
            <a:ext cx="604867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Quitar rutina en el trabajo, arriesgarse a crear nuevos retos.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Al comienzo será duro pero si lográs tener éxito, podrás de disfrutar de la libertad de ser emprendedor.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Para solucionar un problema que ya ha sido solucionado o que no ha sido solucionado y mejorarlo o traer algo nuevo.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Tener un estilo de vida diferente, ser tu propio jefe</a:t>
            </a:r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/>
          </a:p>
        </p:txBody>
      </p:sp>
      <p:pic>
        <p:nvPicPr>
          <p:cNvPr id="1026" name="Picture 2" descr="Resultado de imagen para emprendimiento">
            <a:extLst>
              <a:ext uri="{FF2B5EF4-FFF2-40B4-BE49-F238E27FC236}">
                <a16:creationId xmlns:a16="http://schemas.microsoft.com/office/drawing/2014/main" id="{54C76D22-EE8A-4ACA-8BFC-654E64C69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81" y="2780928"/>
            <a:ext cx="396844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04666" y="2564904"/>
            <a:ext cx="10779492" cy="3352800"/>
          </a:xfrm>
        </p:spPr>
        <p:txBody>
          <a:bodyPr rtlCol="0"/>
          <a:lstStyle/>
          <a:p>
            <a:pPr rtl="0"/>
            <a:r>
              <a:rPr lang="es-ES" dirty="0"/>
              <a:t>Además están creadas para suplir necesidades en tiempo real y en servicios físicos</a:t>
            </a:r>
          </a:p>
        </p:txBody>
      </p:sp>
    </p:spTree>
    <p:extLst>
      <p:ext uri="{BB962C8B-B14F-4D97-AF65-F5344CB8AC3E}">
        <p14:creationId xmlns:p14="http://schemas.microsoft.com/office/powerpoint/2010/main" val="4002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04666" y="1752600"/>
            <a:ext cx="10779492" cy="3352800"/>
          </a:xfrm>
        </p:spPr>
        <p:txBody>
          <a:bodyPr rtlCol="0"/>
          <a:lstStyle/>
          <a:p>
            <a:pPr rtl="0"/>
            <a:r>
              <a:rPr lang="es-ES" dirty="0"/>
              <a:t>¿Qué problemas solucionar, o cómo solucionarlo mejor?</a:t>
            </a:r>
          </a:p>
        </p:txBody>
      </p:sp>
    </p:spTree>
    <p:extLst>
      <p:ext uri="{BB962C8B-B14F-4D97-AF65-F5344CB8AC3E}">
        <p14:creationId xmlns:p14="http://schemas.microsoft.com/office/powerpoint/2010/main" val="36906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5691336"/>
          </a:xfrm>
        </p:spPr>
        <p:txBody>
          <a:bodyPr rtlCol="0">
            <a:normAutofit/>
          </a:bodyPr>
          <a:lstStyle/>
          <a:p>
            <a:r>
              <a:rPr lang="es-ES" dirty="0">
                <a:hlinkClick r:id="rId2"/>
              </a:rPr>
              <a:t>http://www.emprendedores.es/crear-una-empresa/como-emprender-en-solitario</a:t>
            </a:r>
            <a:endParaRPr lang="es-ES" dirty="0"/>
          </a:p>
          <a:p>
            <a:r>
              <a:rPr lang="es-ES" dirty="0">
                <a:hlinkClick r:id="rId3"/>
              </a:rPr>
              <a:t>https://www.eltiempo.com/tecnosfera/novedades-tecnologia/como-crear-una-aplicacion-37602</a:t>
            </a:r>
            <a:endParaRPr lang="es-ES" dirty="0"/>
          </a:p>
          <a:p>
            <a:r>
              <a:rPr lang="es-ES" dirty="0">
                <a:hlinkClick r:id="rId4"/>
              </a:rPr>
              <a:t>https://www.gerencie.com/emprendimiento.html</a:t>
            </a:r>
            <a:endParaRPr lang="es-ES" dirty="0"/>
          </a:p>
          <a:p>
            <a:r>
              <a:rPr lang="es-ES" dirty="0">
                <a:hlinkClick r:id="rId5"/>
              </a:rPr>
              <a:t>https://www.entrepreneur.com/article/267092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¿Cómo emprender?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F868F-FA66-4235-A95A-8F605999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80" y="2011680"/>
            <a:ext cx="7506163" cy="434678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CO" dirty="0"/>
              <a:t>Tener un plan de negocio, ayuda a mejorar la idea aunque no es una garantía para evitar el fracaso.</a:t>
            </a:r>
          </a:p>
          <a:p>
            <a:pPr algn="just"/>
            <a:r>
              <a:rPr lang="es-CO" dirty="0"/>
              <a:t>Domina tu mercado, cuales con las necesidades de las personas</a:t>
            </a:r>
          </a:p>
          <a:p>
            <a:pPr algn="just"/>
            <a:r>
              <a:rPr lang="es-CO" dirty="0"/>
              <a:t>Define quién será tu cliente, estudiantes, ricos, de clase media,etc..</a:t>
            </a:r>
          </a:p>
          <a:p>
            <a:pPr algn="just"/>
            <a:r>
              <a:rPr lang="es-CO" dirty="0"/>
              <a:t>Escucha a tus compradores, canales de soporte o de calificaciones.</a:t>
            </a:r>
          </a:p>
          <a:p>
            <a:pPr algn="just"/>
            <a:r>
              <a:rPr lang="es-CO" dirty="0"/>
              <a:t>Analiza tu competencia</a:t>
            </a:r>
          </a:p>
          <a:p>
            <a:pPr algn="just"/>
            <a:r>
              <a:rPr lang="es-CO" dirty="0"/>
              <a:t>Traza un plan de mercadotecnia, situación del mercado, oportunidades y amenazas</a:t>
            </a:r>
          </a:p>
          <a:p>
            <a:pPr algn="just"/>
            <a:r>
              <a:rPr lang="es-CO" dirty="0"/>
              <a:t>Invierte en Tecnología</a:t>
            </a:r>
          </a:p>
          <a:p>
            <a:pPr algn="just"/>
            <a:r>
              <a:rPr lang="es-CO" dirty="0"/>
              <a:t>Busca capacitación</a:t>
            </a:r>
          </a:p>
          <a:p>
            <a:pPr algn="just"/>
            <a:r>
              <a:rPr lang="es-CO" dirty="0"/>
              <a:t>Crea alianzas Estratégicas</a:t>
            </a:r>
          </a:p>
          <a:p>
            <a:pPr algn="just"/>
            <a:r>
              <a:rPr lang="es-CO" dirty="0"/>
              <a:t>Forma un equipo productivo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1026" name="Picture 2" descr="Resultado de imagen para piensa diferente">
            <a:extLst>
              <a:ext uri="{FF2B5EF4-FFF2-40B4-BE49-F238E27FC236}">
                <a16:creationId xmlns:a16="http://schemas.microsoft.com/office/drawing/2014/main" id="{FBE2C1D9-775E-44C3-8F5E-1828AA6C7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1628800"/>
            <a:ext cx="3089962" cy="42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necesito para emprender?(Conocimientos previos)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7EEEDD-52C7-4BE2-84A3-4668AD813695}"/>
              </a:ext>
            </a:extLst>
          </p:cNvPr>
          <p:cNvSpPr txBox="1"/>
          <p:nvPr/>
        </p:nvSpPr>
        <p:spPr>
          <a:xfrm>
            <a:off x="1053852" y="2758905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Conocimientos básicos en un mercado, industria o tema (El mercado estudiantil, ¿Qué le falta a los estudiantes?)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idea del alcance de tú idea(globalizar o especificar)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Reconocer oportunidades( sip ya existe pero ¿como puedo mejorar?)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Aprender de todo, nunca cerrarse al conocimiento todo es valioso(aprender de los errores)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idea de donde y cómo puedo ejecutar el emprendimiento</a:t>
            </a:r>
          </a:p>
          <a:p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090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necesito para emprender?(Emocionales)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7EEEDD-52C7-4BE2-84A3-4668AD813695}"/>
              </a:ext>
            </a:extLst>
          </p:cNvPr>
          <p:cNvSpPr txBox="1"/>
          <p:nvPr/>
        </p:nvSpPr>
        <p:spPr>
          <a:xfrm>
            <a:off x="1125860" y="2157731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No tenerle miedo a los riesgos ni a los fracasos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mentalidad positiva jamás negativa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una Idea, no importa todavía si es buena, si es mala, si es rentable si no lo es, lo importante es tener al menos una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un equipo de trabajo comprometido con el emprendimiento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Ser capaz de hacer cosas diferentes arriesgarse a aprender cosas nuevas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Quitarse la idea de la cabeza de que porque nací pobre no podré surgir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capacidad comunicativa, quitarse el miedo a hablar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Quitarle el lado facilista a las cosas, las cosas grandes no se hacen de lo noche a la mañana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Buscar Mentoria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Conocer nuevas personas, tantas como sea posible</a:t>
            </a:r>
          </a:p>
        </p:txBody>
      </p:sp>
    </p:spTree>
    <p:extLst>
      <p:ext uri="{BB962C8B-B14F-4D97-AF65-F5344CB8AC3E}">
        <p14:creationId xmlns:p14="http://schemas.microsoft.com/office/powerpoint/2010/main" val="102900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00756" y="-3995"/>
            <a:ext cx="10769970" cy="1658198"/>
          </a:xfrm>
        </p:spPr>
        <p:txBody>
          <a:bodyPr rtlCol="0"/>
          <a:lstStyle/>
          <a:p>
            <a:pPr rtl="0"/>
            <a:r>
              <a:rPr lang="es-ES" dirty="0"/>
              <a:t>Presentando algunos casos de éxito en Colombia y hechas por Colombianos</a:t>
            </a:r>
          </a:p>
        </p:txBody>
      </p:sp>
      <p:pic>
        <p:nvPicPr>
          <p:cNvPr id="2050" name="Picture 2" descr="Resultado de imagen para rappi png">
            <a:extLst>
              <a:ext uri="{FF2B5EF4-FFF2-40B4-BE49-F238E27FC236}">
                <a16:creationId xmlns:a16="http://schemas.microsoft.com/office/drawing/2014/main" id="{DA1E79CA-9F2B-463D-9567-A09770D5A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9" y="241427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mensajeros urbanos">
            <a:extLst>
              <a:ext uri="{FF2B5EF4-FFF2-40B4-BE49-F238E27FC236}">
                <a16:creationId xmlns:a16="http://schemas.microsoft.com/office/drawing/2014/main" id="{DBDB23AE-5442-487E-B462-524D8B4E2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r="21881"/>
          <a:stretch/>
        </p:blipFill>
        <p:spPr bwMode="auto">
          <a:xfrm>
            <a:off x="2997856" y="2157389"/>
            <a:ext cx="3168352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platzi">
            <a:extLst>
              <a:ext uri="{FF2B5EF4-FFF2-40B4-BE49-F238E27FC236}">
                <a16:creationId xmlns:a16="http://schemas.microsoft.com/office/drawing/2014/main" id="{E60A754C-1F50-4C67-B3A6-27541E15A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91" y="1527351"/>
            <a:ext cx="2909143" cy="160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Resultado de imagen para preo">
            <a:extLst>
              <a:ext uri="{FF2B5EF4-FFF2-40B4-BE49-F238E27FC236}">
                <a16:creationId xmlns:a16="http://schemas.microsoft.com/office/drawing/2014/main" id="{6B77BCC5-95D2-461C-8E06-BCF5995182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10" descr="Resultado de imagen para preo">
            <a:extLst>
              <a:ext uri="{FF2B5EF4-FFF2-40B4-BE49-F238E27FC236}">
                <a16:creationId xmlns:a16="http://schemas.microsoft.com/office/drawing/2014/main" id="{83D200DF-1B64-49B3-A579-8F1FC2609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60" name="Picture 12" descr="Resultado de imagen para preo">
            <a:extLst>
              <a:ext uri="{FF2B5EF4-FFF2-40B4-BE49-F238E27FC236}">
                <a16:creationId xmlns:a16="http://schemas.microsoft.com/office/drawing/2014/main" id="{71DE01CB-B392-414F-B0AC-1CDC5AD6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510" y="5074363"/>
            <a:ext cx="1320924" cy="13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comida en la u">
            <a:extLst>
              <a:ext uri="{FF2B5EF4-FFF2-40B4-BE49-F238E27FC236}">
                <a16:creationId xmlns:a16="http://schemas.microsoft.com/office/drawing/2014/main" id="{505FEF71-E64B-48EF-8D5C-68913DDD4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69" y="2967060"/>
            <a:ext cx="3243740" cy="153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n para movil red">
            <a:extLst>
              <a:ext uri="{FF2B5EF4-FFF2-40B4-BE49-F238E27FC236}">
                <a16:creationId xmlns:a16="http://schemas.microsoft.com/office/drawing/2014/main" id="{B216BBF5-8AAC-4190-9CA7-267C28E1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41" y="477295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sultado de imagen para tiendapp">
            <a:extLst>
              <a:ext uri="{FF2B5EF4-FFF2-40B4-BE49-F238E27FC236}">
                <a16:creationId xmlns:a16="http://schemas.microsoft.com/office/drawing/2014/main" id="{540DFB7A-285E-46B8-A101-F2CBAEF0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10" y="4852872"/>
            <a:ext cx="1554660" cy="15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esultado de imagen para quick graph">
            <a:extLst>
              <a:ext uri="{FF2B5EF4-FFF2-40B4-BE49-F238E27FC236}">
                <a16:creationId xmlns:a16="http://schemas.microsoft.com/office/drawing/2014/main" id="{F344873A-0A64-4952-9C71-E6993952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939" y="4747422"/>
            <a:ext cx="1647865" cy="164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esultado de imagen para transmisitp">
            <a:extLst>
              <a:ext uri="{FF2B5EF4-FFF2-40B4-BE49-F238E27FC236}">
                <a16:creationId xmlns:a16="http://schemas.microsoft.com/office/drawing/2014/main" id="{44769E09-0314-4711-B9FB-A13F4F692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826" y="2453876"/>
            <a:ext cx="1533479" cy="153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sultado de imagen para mercadoni">
            <a:extLst>
              <a:ext uri="{FF2B5EF4-FFF2-40B4-BE49-F238E27FC236}">
                <a16:creationId xmlns:a16="http://schemas.microsoft.com/office/drawing/2014/main" id="{4BF8CB59-AFE6-4911-A9D0-CECC10C0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3" y="5033057"/>
            <a:ext cx="1491987" cy="149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93B-FA2E-4696-9FCC-CCAA3B9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Rappi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DED0-1943-4535-BAC4-7E6903AB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63" y="3086936"/>
            <a:ext cx="6094413" cy="2822187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000" dirty="0"/>
              <a:t>Rappi vino a solucionar problemas en la entrega y logística de domicilios, en dicha época ya existía domiciilios.com que venía a solucionar dicho problema, pero ellos le agregaron el factor de rapidez.</a:t>
            </a:r>
          </a:p>
          <a:p>
            <a:pPr algn="just"/>
            <a:r>
              <a:rPr lang="es-CO" sz="2000" dirty="0"/>
              <a:t>Aunque los supermercados y tiendas ya tenían su propio sistema de domicilios, añadió el factor tiempo.</a:t>
            </a:r>
          </a:p>
          <a:p>
            <a:pPr algn="just"/>
            <a:r>
              <a:rPr lang="es-CO" sz="2000" dirty="0"/>
              <a:t>Si no se tenía tiempo añadió los favores para que alguien te los hiciera.</a:t>
            </a:r>
          </a:p>
          <a:p>
            <a:pPr algn="just"/>
            <a:r>
              <a:rPr lang="es-CO" sz="2000" dirty="0"/>
              <a:t>Se convirtió en tu centro comercial en el bolsillo.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6671D-5DAB-4D32-954B-A938E26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Sector de comidas, Mercados, Favores, Mensajería.</a:t>
            </a:r>
          </a:p>
        </p:txBody>
      </p:sp>
      <p:pic>
        <p:nvPicPr>
          <p:cNvPr id="5" name="Picture 2" descr="Resultado de imagen para rappi png">
            <a:extLst>
              <a:ext uri="{FF2B5EF4-FFF2-40B4-BE49-F238E27FC236}">
                <a16:creationId xmlns:a16="http://schemas.microsoft.com/office/drawing/2014/main" id="{E40C6644-C827-47A8-8BD8-A6C509C8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12" y="590645"/>
            <a:ext cx="1823514" cy="182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rappi">
            <a:extLst>
              <a:ext uri="{FF2B5EF4-FFF2-40B4-BE49-F238E27FC236}">
                <a16:creationId xmlns:a16="http://schemas.microsoft.com/office/drawing/2014/main" id="{F80DE826-1F76-4901-9E33-10F12C79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81" y="3633934"/>
            <a:ext cx="458224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93B-FA2E-4696-9FCC-CCAA3B9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Rappi vs Domicilios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DED0-1943-4535-BAC4-7E6903AB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95" y="2780928"/>
            <a:ext cx="6094413" cy="3771064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La plataforma para agilizar pedidos desde una misma app a restaurantes ya existía.</a:t>
            </a:r>
          </a:p>
          <a:p>
            <a:pPr algn="just"/>
            <a:r>
              <a:rPr lang="es-CO" sz="2000" dirty="0"/>
              <a:t>Ya existía la manera de pagar en casa o pagar con tarjeta de crédito.</a:t>
            </a:r>
          </a:p>
          <a:p>
            <a:pPr algn="just"/>
            <a:r>
              <a:rPr lang="es-CO" sz="2000" dirty="0"/>
              <a:t>Lo que no existía era la posibilidad de pedir en restaurantes caros como crepes &amp; waffles o el corral a domicilio.* Tiempo después domicilios.com añadió la posibilidad de pedir en estos restaurantes con Domicilios GO.</a:t>
            </a:r>
          </a:p>
          <a:p>
            <a:pPr algn="just"/>
            <a:r>
              <a:rPr lang="es-CO" sz="2000" dirty="0"/>
              <a:t>Se que mi pedido ya fue aceptado y ya viene, pero no se cuando llega. Rappi añadió la logística para saber donde y cuando esta el pedido en tu puerta.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6671D-5DAB-4D32-954B-A938E26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Sector de comidas, Mercados, Favores, Mensajería.</a:t>
            </a:r>
          </a:p>
        </p:txBody>
      </p:sp>
      <p:pic>
        <p:nvPicPr>
          <p:cNvPr id="5" name="Picture 2" descr="Resultado de imagen para rappi png">
            <a:extLst>
              <a:ext uri="{FF2B5EF4-FFF2-40B4-BE49-F238E27FC236}">
                <a16:creationId xmlns:a16="http://schemas.microsoft.com/office/drawing/2014/main" id="{E40C6644-C827-47A8-8BD8-A6C509C8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625157"/>
            <a:ext cx="1823514" cy="182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Resultado de imagen para domicilios.com">
            <a:extLst>
              <a:ext uri="{FF2B5EF4-FFF2-40B4-BE49-F238E27FC236}">
                <a16:creationId xmlns:a16="http://schemas.microsoft.com/office/drawing/2014/main" id="{177C9584-DEB0-4496-BF42-4869ECC6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02" y="701117"/>
            <a:ext cx="2867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93B-FA2E-4696-9FCC-CCAA3B9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Mensajeros Urbanos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DED0-1943-4535-BAC4-7E6903AB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62" y="3464487"/>
            <a:ext cx="6094413" cy="2142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Mensajeros urbanos vino a solucionar el problema de contratar mensajeros, redujo costos a empresas.</a:t>
            </a:r>
          </a:p>
          <a:p>
            <a:pPr marL="0" indent="0" algn="just">
              <a:buNone/>
            </a:pPr>
            <a:r>
              <a:rPr lang="es-CO" sz="2000" dirty="0"/>
              <a:t>Existen servicios de mensajería al instante, pero ellos vinieron a solucionar y cambiar al instante por ¡Ya!.</a:t>
            </a:r>
          </a:p>
          <a:p>
            <a:pPr marL="0" indent="0" algn="just">
              <a:buNone/>
            </a:pPr>
            <a:r>
              <a:rPr lang="es-CO" sz="2000" dirty="0"/>
              <a:t>Nuevos trabajos en restaurantes, ya que no son domiciliarios fijos.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6671D-5DAB-4D32-954B-A938E26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Sector de mensajería.</a:t>
            </a:r>
          </a:p>
        </p:txBody>
      </p:sp>
      <p:pic>
        <p:nvPicPr>
          <p:cNvPr id="7" name="Picture 4" descr="Resultado de imagen para mensajeros urbanos">
            <a:extLst>
              <a:ext uri="{FF2B5EF4-FFF2-40B4-BE49-F238E27FC236}">
                <a16:creationId xmlns:a16="http://schemas.microsoft.com/office/drawing/2014/main" id="{395AFBD2-664D-43BE-8D0E-64CD1E258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r="21881"/>
          <a:stretch/>
        </p:blipFill>
        <p:spPr bwMode="auto">
          <a:xfrm>
            <a:off x="2227993" y="330827"/>
            <a:ext cx="3168352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Cuenta con un servicio de mensajerÃ­a empresarial confiable">
            <a:extLst>
              <a:ext uri="{FF2B5EF4-FFF2-40B4-BE49-F238E27FC236}">
                <a16:creationId xmlns:a16="http://schemas.microsoft.com/office/drawing/2014/main" id="{D6FEE92A-6A79-48F5-A3C9-E618B3505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100" name="Picture 4" descr="Resultado de imagen para mensajeros urbanos">
            <a:extLst>
              <a:ext uri="{FF2B5EF4-FFF2-40B4-BE49-F238E27FC236}">
                <a16:creationId xmlns:a16="http://schemas.microsoft.com/office/drawing/2014/main" id="{ABA14DC1-3F39-437F-9638-F96A7356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79" y="3429001"/>
            <a:ext cx="4582245" cy="24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999</Words>
  <Application>Microsoft Office PowerPoint</Application>
  <PresentationFormat>Personalizado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 Light</vt:lpstr>
      <vt:lpstr>Corbel</vt:lpstr>
      <vt:lpstr>Metropolitano</vt:lpstr>
      <vt:lpstr>Emprendimiento como opción a largo Plazo y corto plazo-Plataformas Tecnológicas</vt:lpstr>
      <vt:lpstr>¿Porqué emprender?</vt:lpstr>
      <vt:lpstr>¿Cómo emprender?</vt:lpstr>
      <vt:lpstr>¿Qué necesito para emprender?(Conocimientos previos)</vt:lpstr>
      <vt:lpstr>¿Qué necesito para emprender?(Emocionales)</vt:lpstr>
      <vt:lpstr>Presentando algunos casos de éxito en Colombia y hechas por Colombianos</vt:lpstr>
      <vt:lpstr>Caso Rappi</vt:lpstr>
      <vt:lpstr>Caso Rappi vs Domicilios</vt:lpstr>
      <vt:lpstr>Caso Mensajeros Urbanos</vt:lpstr>
      <vt:lpstr>Caso Platzi</vt:lpstr>
      <vt:lpstr>Caso Preo</vt:lpstr>
      <vt:lpstr>Caso TiendApp</vt:lpstr>
      <vt:lpstr>Caso Comida en la u</vt:lpstr>
      <vt:lpstr>Presentando algunos casos de éxito en Colombia</vt:lpstr>
      <vt:lpstr>Caso Beat</vt:lpstr>
      <vt:lpstr>Caso Beat vs Uber</vt:lpstr>
      <vt:lpstr>Caso Despegar y Trivago</vt:lpstr>
      <vt:lpstr>¿Qué vieron en común en estas aplicaciones?</vt:lpstr>
      <vt:lpstr>…Exacto, vienen a solucionar o a traer algo nuevo </vt:lpstr>
      <vt:lpstr>Además están creadas para suplir necesidades en tiempo real y en servicios físicos</vt:lpstr>
      <vt:lpstr>¿Qué problemas solucionar, o cómo solucionarlo mejor?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2018-09-02T19:59:48Z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