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0" r:id="rId4"/>
  </p:sldMasterIdLst>
  <p:notesMasterIdLst>
    <p:notesMasterId r:id="rId35"/>
  </p:notesMasterIdLst>
  <p:handoutMasterIdLst>
    <p:handoutMasterId r:id="rId36"/>
  </p:handoutMasterIdLst>
  <p:sldIdLst>
    <p:sldId id="265" r:id="rId5"/>
    <p:sldId id="310" r:id="rId6"/>
    <p:sldId id="335" r:id="rId7"/>
    <p:sldId id="320" r:id="rId8"/>
    <p:sldId id="321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3" r:id="rId27"/>
    <p:sldId id="354" r:id="rId28"/>
    <p:sldId id="355" r:id="rId29"/>
    <p:sldId id="356" r:id="rId30"/>
    <p:sldId id="358" r:id="rId31"/>
    <p:sldId id="357" r:id="rId32"/>
    <p:sldId id="359" r:id="rId33"/>
    <p:sldId id="318" r:id="rId34"/>
  </p:sldIdLst>
  <p:sldSz cx="12188825" cy="6858000"/>
  <p:notesSz cx="6858000" cy="9144000"/>
  <p:custDataLst>
    <p:tags r:id="rId3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29" autoAdjust="0"/>
  </p:normalViewPr>
  <p:slideViewPr>
    <p:cSldViewPr showGuides="1">
      <p:cViewPr varScale="1">
        <p:scale>
          <a:sx n="72" d="100"/>
          <a:sy n="72" d="100"/>
        </p:scale>
        <p:origin x="660" y="7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A61EFE9-9F30-4528-BDDA-C859CD15CA56}" type="datetime1">
              <a:rPr lang="es-ES" smtClean="0"/>
              <a:t>22/08/2018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es-ES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27373BEA-F5F3-4B6E-BA6B-D76E24101839}" type="datetime1">
              <a:rPr lang="es-ES" smtClean="0"/>
              <a:pPr/>
              <a:t>22/08/2018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347" y="770467"/>
            <a:ext cx="10779492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797" spc="-12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339" y="4206876"/>
            <a:ext cx="9225798" cy="1645920"/>
          </a:xfrm>
        </p:spPr>
        <p:txBody>
          <a:bodyPr>
            <a:normAutofit/>
          </a:bodyPr>
          <a:lstStyle>
            <a:lvl1pPr marL="0" indent="0" algn="l">
              <a:buNone/>
              <a:defRPr sz="3199">
                <a:solidFill>
                  <a:schemeClr val="bg1"/>
                </a:solidFill>
                <a:latin typeface="+mj-lt"/>
              </a:defRPr>
            </a:lvl1pPr>
            <a:lvl2pPr marL="457063" indent="0" algn="ctr">
              <a:buNone/>
              <a:defRPr sz="2799"/>
            </a:lvl2pPr>
            <a:lvl3pPr marL="914126" indent="0" algn="ctr">
              <a:buNone/>
              <a:defRPr sz="23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1F3A871-E095-425B-8138-DD883F1F9138}" type="datetimeFigureOut">
              <a:rPr lang="es-CO" smtClean="0"/>
              <a:t>22/08/2018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B56CFA2-46CF-41DE-8B9B-E6987C4341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034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C609F-0362-4067-A47A-9F1CA2E45A65}" type="datetime1">
              <a:rPr lang="es-ES" smtClean="0"/>
              <a:pPr/>
              <a:t>22/08/2018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5710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1673" y="695325"/>
            <a:ext cx="2628215" cy="48006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324" y="714376"/>
            <a:ext cx="7732286" cy="540067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ED9F-A6BB-400D-8F4D-616EB46A9405}" type="datetime1">
              <a:rPr lang="es-ES" smtClean="0"/>
              <a:pPr/>
              <a:t>22/08/2018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2191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170E197-1079-4777-8273-53286CD6A787}" type="datetime1">
              <a:rPr lang="es-ES" smtClean="0"/>
              <a:pPr algn="r"/>
              <a:t>22/08/2018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8567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347" y="767419"/>
            <a:ext cx="10777969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797" b="0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338" y="4204209"/>
            <a:ext cx="9223893" cy="1645920"/>
          </a:xfrm>
        </p:spPr>
        <p:txBody>
          <a:bodyPr anchor="t">
            <a:normAutofit/>
          </a:bodyPr>
          <a:lstStyle>
            <a:lvl1pPr marL="0" indent="0">
              <a:buNone/>
              <a:defRPr sz="3199">
                <a:solidFill>
                  <a:schemeClr val="tx1"/>
                </a:solidFill>
                <a:latin typeface="+mj-lt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F1AF-E5B2-41DB-BFF8-672C5BBF646A}" type="datetime1">
              <a:rPr lang="es-ES" smtClean="0"/>
              <a:pPr/>
              <a:t>22/08/2018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2478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480" y="1998134"/>
            <a:ext cx="4662226" cy="3767328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09764" y="1998134"/>
            <a:ext cx="4662226" cy="3767328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E17C630-F8FA-4DCB-87FA-91D30885A2FD}" type="datetime1">
              <a:rPr lang="es-ES" smtClean="0"/>
              <a:pPr algn="r"/>
              <a:t>22/08/2018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6739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480" y="2040467"/>
            <a:ext cx="4662226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199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480" y="2753084"/>
            <a:ext cx="4662226" cy="3200400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6043" y="2038435"/>
            <a:ext cx="4662226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199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6043" y="2750990"/>
            <a:ext cx="4662226" cy="3200400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76C6-356A-48AB-A8EF-572AE4A11929}" type="datetime1">
              <a:rPr lang="es-ES" smtClean="0"/>
              <a:pPr/>
              <a:t>22/08/2018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2430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86D9-BDBD-4090-B19D-04E04F3CB648}" type="datetime1">
              <a:rPr lang="es-ES" smtClean="0"/>
              <a:pPr/>
              <a:t>22/08/2018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6947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D0FB-1285-4974-8D4E-BCFCC0FA7978}" type="datetime1">
              <a:rPr lang="es-ES" smtClean="0"/>
              <a:pPr/>
              <a:t>22/08/2018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4238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18016" y="0"/>
            <a:ext cx="457080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59253" y="542282"/>
            <a:ext cx="3382399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999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801" y="762000"/>
            <a:ext cx="6094413" cy="4572000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3827" y="2511813"/>
            <a:ext cx="3397635" cy="3126987"/>
          </a:xfrm>
        </p:spPr>
        <p:txBody>
          <a:bodyPr>
            <a:normAutofit/>
          </a:bodyPr>
          <a:lstStyle>
            <a:lvl1pPr marL="0" marR="0" indent="0" algn="l" defTabSz="914126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99">
                <a:solidFill>
                  <a:srgbClr val="262626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96D5-80C9-4ED7-89C2-CE590C3C6CB2}" type="datetime1">
              <a:rPr lang="es-ES" smtClean="0"/>
              <a:pPr/>
              <a:t>22/08/2018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9995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055" y="5418668"/>
            <a:ext cx="10777969" cy="613283"/>
          </a:xfrm>
        </p:spPr>
        <p:txBody>
          <a:bodyPr anchor="b">
            <a:normAutofit/>
          </a:bodyPr>
          <a:lstStyle>
            <a:lvl1pPr>
              <a:defRPr sz="3199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88825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1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480" y="5909735"/>
            <a:ext cx="9226941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A911BAB-2490-48FD-81BA-E5EB85DA87AE}" type="datetime1">
              <a:rPr lang="es-ES" smtClean="0"/>
              <a:pPr/>
              <a:t>22/08/2018</a:t>
            </a:fld>
            <a:endParaRPr lang="es-E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pPr rtl="0"/>
            <a:fld id="{2A013F82-EE5E-44EE-A61D-E31C6657F26F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91403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053" y="499533"/>
            <a:ext cx="10769970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480" y="2011680"/>
            <a:ext cx="107509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622" y="6412447"/>
            <a:ext cx="411372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algn="r"/>
            <a:fld id="{7170E197-1079-4777-8273-53286CD6A787}" type="datetime1">
              <a:rPr lang="es-ES" smtClean="0"/>
              <a:pPr algn="r"/>
              <a:t>22/08/2018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622" y="6554697"/>
            <a:ext cx="502789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1644" y="5876413"/>
            <a:ext cx="2925318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297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2A013F82-EE5E-44EE-A61D-E31C6657F26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945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5398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13" indent="-91413" algn="l" defTabSz="914126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3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368" indent="-342797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3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475" indent="-548475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999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713" indent="-822713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6951" indent="-1096951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199640" indent="-228531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399580" indent="-228531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599520" indent="-228531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799460" indent="-228531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base.google.com/docs/database/?hl=es-419" TargetMode="External"/><Relationship Id="rId2" Type="http://schemas.openxmlformats.org/officeDocument/2006/relationships/hyperlink" Target="https://aws.amazon.com/es/nosql/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genbeta.com/desarrollo/el-concepto-nosql-o-como-almacenar-tus-datos-en-una-base-de-datos-no-relacional" TargetMode="External"/><Relationship Id="rId5" Type="http://schemas.openxmlformats.org/officeDocument/2006/relationships/hyperlink" Target="https://blog.pandorafms.org/es/bases-de-datos-nosql/" TargetMode="External"/><Relationship Id="rId4" Type="http://schemas.openxmlformats.org/officeDocument/2006/relationships/hyperlink" Target="https://openwebinars.net/blog/que-es-firebase-de-google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Manejo de Bases de Datos no relacionales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CA515-891A-430F-964E-FA1F50E72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6660" y="2087880"/>
            <a:ext cx="3382399" cy="1920240"/>
          </a:xfrm>
        </p:spPr>
        <p:txBody>
          <a:bodyPr/>
          <a:lstStyle/>
          <a:p>
            <a:r>
              <a:rPr lang="es-CO" dirty="0"/>
              <a:t>Ejemplo(Incorrecto)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28BCECF-FEBE-4389-BD51-46EFE8964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54" y="908720"/>
            <a:ext cx="7392621" cy="379169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0D56AEC-D60B-47B1-BBFF-7F6E19AE0A8E}"/>
              </a:ext>
            </a:extLst>
          </p:cNvPr>
          <p:cNvSpPr txBox="1"/>
          <p:nvPr/>
        </p:nvSpPr>
        <p:spPr>
          <a:xfrm>
            <a:off x="621804" y="5302949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Si se quiere obtener datos de los Chats, se requiere traer todo el árbol de chats.</a:t>
            </a:r>
          </a:p>
        </p:txBody>
      </p:sp>
    </p:spTree>
    <p:extLst>
      <p:ext uri="{BB962C8B-B14F-4D97-AF65-F5344CB8AC3E}">
        <p14:creationId xmlns:p14="http://schemas.microsoft.com/office/powerpoint/2010/main" val="229675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CA515-891A-430F-964E-FA1F50E72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6660" y="2087880"/>
            <a:ext cx="3382399" cy="1920240"/>
          </a:xfrm>
        </p:spPr>
        <p:txBody>
          <a:bodyPr/>
          <a:lstStyle/>
          <a:p>
            <a:r>
              <a:rPr lang="es-CO" dirty="0"/>
              <a:t>Ejemplo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E01F5C1-8C4E-4965-B09D-F64EF610B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862" y="500336"/>
            <a:ext cx="6034605" cy="302433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AE17E70-82FE-4C0B-8F94-8AD91597B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44" y="3663280"/>
            <a:ext cx="6362642" cy="269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4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A861A-82FE-4C45-B8A3-580318AEC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666" y="2276872"/>
            <a:ext cx="10779492" cy="3352800"/>
          </a:xfrm>
        </p:spPr>
        <p:txBody>
          <a:bodyPr/>
          <a:lstStyle/>
          <a:p>
            <a:r>
              <a:rPr lang="es-CO" dirty="0"/>
              <a:t>¿Qué herramienta utilizar para manejar una base de datos NoSQL?</a:t>
            </a:r>
          </a:p>
        </p:txBody>
      </p:sp>
      <p:pic>
        <p:nvPicPr>
          <p:cNvPr id="4098" name="Picture 2" descr="Resultado de imagen para FIREBASE PNG">
            <a:extLst>
              <a:ext uri="{FF2B5EF4-FFF2-40B4-BE49-F238E27FC236}">
                <a16:creationId xmlns:a16="http://schemas.microsoft.com/office/drawing/2014/main" id="{22976129-A315-4E1C-88C6-0AC39C763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708" y="3429000"/>
            <a:ext cx="3068960" cy="306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38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EC26D-D714-4D8B-8E51-65FEBA956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es Firebase?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476D7F-905C-410E-AF9A-EF30C9D27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53" y="2708920"/>
            <a:ext cx="4409820" cy="268859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ES" sz="3200" dirty="0"/>
              <a:t>Según su propia definición, Firebase es un conjunto de herramientas orientadas a la creación de aplicaciones de alta calidad, al crecimiento de los usuarios y a ganar más dinero.</a:t>
            </a:r>
            <a:r>
              <a:rPr lang="es-ES" dirty="0"/>
              <a:t> </a:t>
            </a:r>
            <a:endParaRPr lang="es-CO" dirty="0"/>
          </a:p>
        </p:txBody>
      </p:sp>
      <p:sp>
        <p:nvSpPr>
          <p:cNvPr id="4" name="AutoShape 2" descr="https://i.ytimg.com/vi_webp/8sGY55yxicA/maxresdefault.webp">
            <a:extLst>
              <a:ext uri="{FF2B5EF4-FFF2-40B4-BE49-F238E27FC236}">
                <a16:creationId xmlns:a16="http://schemas.microsoft.com/office/drawing/2014/main" id="{69728A3A-1E91-408C-BD21-DD93798758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-1755576"/>
            <a:ext cx="5336976" cy="533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5" name="AutoShape 4" descr="https://i.ytimg.com/vi_webp/8sGY55yxicA/maxresdefault.webp">
            <a:extLst>
              <a:ext uri="{FF2B5EF4-FFF2-40B4-BE49-F238E27FC236}">
                <a16:creationId xmlns:a16="http://schemas.microsoft.com/office/drawing/2014/main" id="{13B889D6-B264-44EF-A2F7-491CEA2C42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6154" name="Picture 10" descr="https://firebase.google.com/images/home-top-illo-layer-apps_1x.png">
            <a:extLst>
              <a:ext uri="{FF2B5EF4-FFF2-40B4-BE49-F238E27FC236}">
                <a16:creationId xmlns:a16="http://schemas.microsoft.com/office/drawing/2014/main" id="{44B390FA-BCBD-4A17-9EE9-EB935AF19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282" y="2478757"/>
            <a:ext cx="7536543" cy="4398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174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856B9D-9D69-4365-B323-639CA749D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4652" y="2276872"/>
            <a:ext cx="3382399" cy="1920240"/>
          </a:xfrm>
        </p:spPr>
        <p:txBody>
          <a:bodyPr/>
          <a:lstStyle/>
          <a:p>
            <a:r>
              <a:rPr lang="es-CO" dirty="0"/>
              <a:t>¿Qué ofrece Firebase?</a:t>
            </a:r>
          </a:p>
        </p:txBody>
      </p:sp>
      <p:pic>
        <p:nvPicPr>
          <p:cNvPr id="7172" name="Picture 4" descr="Resultado de imagen para FIREBASE auth">
            <a:extLst>
              <a:ext uri="{FF2B5EF4-FFF2-40B4-BE49-F238E27FC236}">
                <a16:creationId xmlns:a16="http://schemas.microsoft.com/office/drawing/2014/main" id="{374699FB-E22D-486A-8773-9E2876CF6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745" y="406162"/>
            <a:ext cx="5187526" cy="2918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Resultado de imagen para firebase realtime database">
            <a:extLst>
              <a:ext uri="{FF2B5EF4-FFF2-40B4-BE49-F238E27FC236}">
                <a16:creationId xmlns:a16="http://schemas.microsoft.com/office/drawing/2014/main" id="{C3C47E0C-0A4E-437C-84A3-755E192D7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84" y="3537179"/>
            <a:ext cx="5635848" cy="317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34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856B9D-9D69-4365-B323-639CA749D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4652" y="2276872"/>
            <a:ext cx="3382399" cy="1920240"/>
          </a:xfrm>
        </p:spPr>
        <p:txBody>
          <a:bodyPr/>
          <a:lstStyle/>
          <a:p>
            <a:r>
              <a:rPr lang="es-CO" dirty="0"/>
              <a:t>¿Qué ofrece Firebase?</a:t>
            </a:r>
          </a:p>
        </p:txBody>
      </p:sp>
      <p:pic>
        <p:nvPicPr>
          <p:cNvPr id="8194" name="Picture 2" descr="Resultado de imagen para firebase storage">
            <a:extLst>
              <a:ext uri="{FF2B5EF4-FFF2-40B4-BE49-F238E27FC236}">
                <a16:creationId xmlns:a16="http://schemas.microsoft.com/office/drawing/2014/main" id="{EAF13CA5-EBBB-43CB-98CE-242B102EE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18" y="174218"/>
            <a:ext cx="4904890" cy="275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Resultado de imagen para firebase cloud functions">
            <a:extLst>
              <a:ext uri="{FF2B5EF4-FFF2-40B4-BE49-F238E27FC236}">
                <a16:creationId xmlns:a16="http://schemas.microsoft.com/office/drawing/2014/main" id="{D295F7B7-4357-4AD6-AD53-566A135D3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915" y="1857452"/>
            <a:ext cx="4904889" cy="275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6" descr="Resultado de imagen para firebase machine learning">
            <a:extLst>
              <a:ext uri="{FF2B5EF4-FFF2-40B4-BE49-F238E27FC236}">
                <a16:creationId xmlns:a16="http://schemas.microsoft.com/office/drawing/2014/main" id="{EDDFEE9C-0D01-47D1-A8D3-552CE3244B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8200" name="Picture 8" descr="Imagen relacionada">
            <a:extLst>
              <a:ext uri="{FF2B5EF4-FFF2-40B4-BE49-F238E27FC236}">
                <a16:creationId xmlns:a16="http://schemas.microsoft.com/office/drawing/2014/main" id="{D5C577AB-3903-49DA-9C76-60E88DD11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319331"/>
            <a:ext cx="4510235" cy="2537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658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856B9D-9D69-4365-B323-639CA749D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4652" y="2276872"/>
            <a:ext cx="3382399" cy="1920240"/>
          </a:xfrm>
        </p:spPr>
        <p:txBody>
          <a:bodyPr/>
          <a:lstStyle/>
          <a:p>
            <a:r>
              <a:rPr lang="es-CO" dirty="0"/>
              <a:t>¿Qué  ventajas tiene Firebase?</a:t>
            </a:r>
          </a:p>
        </p:txBody>
      </p:sp>
      <p:sp>
        <p:nvSpPr>
          <p:cNvPr id="3" name="AutoShape 6" descr="Resultado de imagen para firebase machine learning">
            <a:extLst>
              <a:ext uri="{FF2B5EF4-FFF2-40B4-BE49-F238E27FC236}">
                <a16:creationId xmlns:a16="http://schemas.microsoft.com/office/drawing/2014/main" id="{EDDFEE9C-0D01-47D1-A8D3-552CE3244B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7" name="Marcador de posición de contenido 2">
            <a:extLst>
              <a:ext uri="{FF2B5EF4-FFF2-40B4-BE49-F238E27FC236}">
                <a16:creationId xmlns:a16="http://schemas.microsoft.com/office/drawing/2014/main" id="{F6CB9425-BA38-432D-BAA3-3D8DEFAC8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652" y="1556792"/>
            <a:ext cx="6094413" cy="4572000"/>
          </a:xfrm>
        </p:spPr>
        <p:txBody>
          <a:bodyPr rtlCol="0">
            <a:normAutofit lnSpcReduction="10000"/>
          </a:bodyPr>
          <a:lstStyle/>
          <a:p>
            <a:pPr algn="just"/>
            <a:r>
              <a:rPr lang="es-ES" dirty="0"/>
              <a:t>Adiós </a:t>
            </a:r>
            <a:r>
              <a:rPr lang="es-ES" dirty="0" err="1"/>
              <a:t>WebServices</a:t>
            </a:r>
            <a:r>
              <a:rPr lang="es-ES" dirty="0"/>
              <a:t>: No se requiere hacer back-</a:t>
            </a:r>
            <a:r>
              <a:rPr lang="es-ES" dirty="0" err="1"/>
              <a:t>end</a:t>
            </a:r>
            <a:r>
              <a:rPr lang="es-ES" dirty="0"/>
              <a:t> ya que por acceso de api podemos acceder a las herramientas de </a:t>
            </a:r>
            <a:r>
              <a:rPr lang="es-ES" dirty="0" err="1"/>
              <a:t>firebase</a:t>
            </a:r>
            <a:r>
              <a:rPr lang="es-ES" dirty="0"/>
              <a:t>.</a:t>
            </a:r>
          </a:p>
          <a:p>
            <a:pPr algn="just"/>
            <a:r>
              <a:rPr lang="es-ES" dirty="0"/>
              <a:t>Es multiplataforma, es compatible con Android, iOS e incluso con tecnologías web como </a:t>
            </a:r>
            <a:r>
              <a:rPr lang="es-ES" dirty="0" err="1"/>
              <a:t>ionic</a:t>
            </a:r>
            <a:r>
              <a:rPr lang="es-ES" dirty="0"/>
              <a:t>.</a:t>
            </a:r>
          </a:p>
          <a:p>
            <a:pPr algn="just"/>
            <a:r>
              <a:rPr lang="es-ES" dirty="0"/>
              <a:t>Puedes enviar notificaciones </a:t>
            </a:r>
            <a:r>
              <a:rPr lang="es-ES" dirty="0" err="1"/>
              <a:t>Push</a:t>
            </a:r>
            <a:r>
              <a:rPr lang="es-ES" dirty="0"/>
              <a:t> a un sin fin de dispositivos al mismo tiempo, por sectores o preferencias.</a:t>
            </a:r>
          </a:p>
        </p:txBody>
      </p:sp>
    </p:spTree>
    <p:extLst>
      <p:ext uri="{BB962C8B-B14F-4D97-AF65-F5344CB8AC3E}">
        <p14:creationId xmlns:p14="http://schemas.microsoft.com/office/powerpoint/2010/main" val="107101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856B9D-9D69-4365-B323-639CA749D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4652" y="2276872"/>
            <a:ext cx="3382399" cy="1920240"/>
          </a:xfrm>
        </p:spPr>
        <p:txBody>
          <a:bodyPr/>
          <a:lstStyle/>
          <a:p>
            <a:r>
              <a:rPr lang="es-CO" dirty="0"/>
              <a:t>¿Qué  ventajas tiene Firebase?</a:t>
            </a:r>
          </a:p>
        </p:txBody>
      </p:sp>
      <p:sp>
        <p:nvSpPr>
          <p:cNvPr id="3" name="AutoShape 6" descr="Resultado de imagen para firebase machine learning">
            <a:extLst>
              <a:ext uri="{FF2B5EF4-FFF2-40B4-BE49-F238E27FC236}">
                <a16:creationId xmlns:a16="http://schemas.microsoft.com/office/drawing/2014/main" id="{EDDFEE9C-0D01-47D1-A8D3-552CE3244B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7" name="Marcador de posición de contenido 2">
            <a:extLst>
              <a:ext uri="{FF2B5EF4-FFF2-40B4-BE49-F238E27FC236}">
                <a16:creationId xmlns:a16="http://schemas.microsoft.com/office/drawing/2014/main" id="{F6CB9425-BA38-432D-BAA3-3D8DEFAC8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652" y="1556792"/>
            <a:ext cx="6094413" cy="4572000"/>
          </a:xfrm>
        </p:spPr>
        <p:txBody>
          <a:bodyPr rtlCol="0">
            <a:normAutofit/>
          </a:bodyPr>
          <a:lstStyle/>
          <a:p>
            <a:pPr algn="just"/>
            <a:r>
              <a:rPr lang="es-ES" dirty="0"/>
              <a:t>Se pueden obtener analíticas en tiempo real de funcionamiento.</a:t>
            </a:r>
          </a:p>
          <a:p>
            <a:pPr algn="just"/>
            <a:r>
              <a:rPr lang="es-ES" dirty="0"/>
              <a:t>El coste en comparación a de gestores de bases de datos como el de Oracle es mucho más económico.</a:t>
            </a:r>
          </a:p>
          <a:p>
            <a:pPr algn="just"/>
            <a:r>
              <a:rPr lang="es-ES" dirty="0"/>
              <a:t>Es posible acceder a las funciones específicas solo con acceder a la API.</a:t>
            </a:r>
          </a:p>
        </p:txBody>
      </p:sp>
    </p:spTree>
    <p:extLst>
      <p:ext uri="{BB962C8B-B14F-4D97-AF65-F5344CB8AC3E}">
        <p14:creationId xmlns:p14="http://schemas.microsoft.com/office/powerpoint/2010/main" val="416394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856B9D-9D69-4365-B323-639CA749D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4652" y="2276872"/>
            <a:ext cx="3382399" cy="1920240"/>
          </a:xfrm>
        </p:spPr>
        <p:txBody>
          <a:bodyPr/>
          <a:lstStyle/>
          <a:p>
            <a:r>
              <a:rPr lang="es-CO" dirty="0"/>
              <a:t>¿Qué  desventajas tiene Firebase?</a:t>
            </a:r>
          </a:p>
        </p:txBody>
      </p:sp>
      <p:sp>
        <p:nvSpPr>
          <p:cNvPr id="3" name="AutoShape 6" descr="Resultado de imagen para firebase machine learning">
            <a:extLst>
              <a:ext uri="{FF2B5EF4-FFF2-40B4-BE49-F238E27FC236}">
                <a16:creationId xmlns:a16="http://schemas.microsoft.com/office/drawing/2014/main" id="{EDDFEE9C-0D01-47D1-A8D3-552CE3244B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7" name="Marcador de posición de contenido 2">
            <a:extLst>
              <a:ext uri="{FF2B5EF4-FFF2-40B4-BE49-F238E27FC236}">
                <a16:creationId xmlns:a16="http://schemas.microsoft.com/office/drawing/2014/main" id="{F6CB9425-BA38-432D-BAA3-3D8DEFAC8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652" y="1196752"/>
            <a:ext cx="6094413" cy="4896544"/>
          </a:xfrm>
        </p:spPr>
        <p:txBody>
          <a:bodyPr rtlCol="0">
            <a:normAutofit lnSpcReduction="10000"/>
          </a:bodyPr>
          <a:lstStyle/>
          <a:p>
            <a:pPr algn="just"/>
            <a:r>
              <a:rPr lang="es-ES" dirty="0"/>
              <a:t>Tiene un limite gratuito de tan solo 100 conexiones simultáneas.</a:t>
            </a:r>
          </a:p>
          <a:p>
            <a:pPr algn="just"/>
            <a:r>
              <a:rPr lang="es-ES" dirty="0"/>
              <a:t>Evita el costo y desarrollo del back-</a:t>
            </a:r>
            <a:r>
              <a:rPr lang="es-ES" dirty="0" err="1"/>
              <a:t>end</a:t>
            </a:r>
            <a:r>
              <a:rPr lang="es-ES" dirty="0"/>
              <a:t>; pero si quiere escalar tu proyecto a empresa grande, se requiere de hacer tu propio back-</a:t>
            </a:r>
            <a:r>
              <a:rPr lang="es-ES" dirty="0" err="1"/>
              <a:t>end</a:t>
            </a:r>
            <a:r>
              <a:rPr lang="es-ES" dirty="0"/>
              <a:t>.</a:t>
            </a:r>
          </a:p>
          <a:p>
            <a:pPr algn="just"/>
            <a:r>
              <a:rPr lang="es-ES" dirty="0"/>
              <a:t>Aunque existe mucha documentación es posible que la curva de aprendizaje sea de nivel medio.</a:t>
            </a:r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79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A861A-82FE-4C45-B8A3-580318AEC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666" y="620688"/>
            <a:ext cx="10779492" cy="3352800"/>
          </a:xfrm>
        </p:spPr>
        <p:txBody>
          <a:bodyPr/>
          <a:lstStyle/>
          <a:p>
            <a:r>
              <a:rPr lang="es-CO" dirty="0"/>
              <a:t>¿Qué herramientas vamos a utilizar de </a:t>
            </a:r>
            <a:br>
              <a:rPr lang="es-CO" dirty="0"/>
            </a:br>
            <a:r>
              <a:rPr lang="es-CO" dirty="0"/>
              <a:t>firebase?</a:t>
            </a:r>
          </a:p>
        </p:txBody>
      </p:sp>
      <p:pic>
        <p:nvPicPr>
          <p:cNvPr id="9218" name="Picture 2" descr="Resultado de imagen para FIREBASE auth">
            <a:extLst>
              <a:ext uri="{FF2B5EF4-FFF2-40B4-BE49-F238E27FC236}">
                <a16:creationId xmlns:a16="http://schemas.microsoft.com/office/drawing/2014/main" id="{049B80A3-F710-42CC-9702-3ACA0F505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66" y="3995192"/>
            <a:ext cx="5236839" cy="237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Resultado de imagen para FIREBASE real time data base">
            <a:extLst>
              <a:ext uri="{FF2B5EF4-FFF2-40B4-BE49-F238E27FC236}">
                <a16:creationId xmlns:a16="http://schemas.microsoft.com/office/drawing/2014/main" id="{78201A77-B377-4457-9A10-AC709DE23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154" y="2857490"/>
            <a:ext cx="3662478" cy="206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Resultado de imagen para firebase host">
            <a:extLst>
              <a:ext uri="{FF2B5EF4-FFF2-40B4-BE49-F238E27FC236}">
                <a16:creationId xmlns:a16="http://schemas.microsoft.com/office/drawing/2014/main" id="{C71AC2DC-A858-412D-8E94-1C74781BD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452" y="5032022"/>
            <a:ext cx="3662478" cy="1690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53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¿Qué es una base de datos no relacional o no SQL?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33D2D9D-9738-4FDB-A7DB-B952649D5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88" y="3014126"/>
            <a:ext cx="6210020" cy="2137400"/>
          </a:xfrm>
        </p:spPr>
        <p:txBody>
          <a:bodyPr/>
          <a:lstStyle/>
          <a:p>
            <a:pPr algn="just"/>
            <a:r>
              <a:rPr lang="es-CO" dirty="0"/>
              <a:t>Están diseñadas para modelos de datos específicos y tienen esquemas flexibles para crear aplicaciones modernas.</a:t>
            </a:r>
          </a:p>
          <a:p>
            <a:pPr algn="just"/>
            <a:r>
              <a:rPr lang="es-CO" dirty="0"/>
              <a:t>Son ampliamente conocidas por su fácil desarrollo, su funcionalidad y su desempeño a gran escala.</a:t>
            </a:r>
          </a:p>
        </p:txBody>
      </p:sp>
      <p:pic>
        <p:nvPicPr>
          <p:cNvPr id="1026" name="Picture 2" descr="base de datos no sql featured">
            <a:extLst>
              <a:ext uri="{FF2B5EF4-FFF2-40B4-BE49-F238E27FC236}">
                <a16:creationId xmlns:a16="http://schemas.microsoft.com/office/drawing/2014/main" id="{745CC6D0-1712-4F55-BB47-08835A3D4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508" y="2377366"/>
            <a:ext cx="4946839" cy="278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A861A-82FE-4C45-B8A3-580318AEC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666" y="908720"/>
            <a:ext cx="10779492" cy="1912640"/>
          </a:xfrm>
        </p:spPr>
        <p:txBody>
          <a:bodyPr/>
          <a:lstStyle/>
          <a:p>
            <a:r>
              <a:rPr lang="es-CO" dirty="0"/>
              <a:t>Primeros pasos Firebase</a:t>
            </a:r>
          </a:p>
        </p:txBody>
      </p:sp>
      <p:pic>
        <p:nvPicPr>
          <p:cNvPr id="4" name="Picture 2" descr="Resultado de imagen para FIREBASE PNG">
            <a:extLst>
              <a:ext uri="{FF2B5EF4-FFF2-40B4-BE49-F238E27FC236}">
                <a16:creationId xmlns:a16="http://schemas.microsoft.com/office/drawing/2014/main" id="{EA774371-69C0-4B4E-A159-CD441425C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708" y="3429000"/>
            <a:ext cx="3068960" cy="306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18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61FDF7-EFA5-4953-87C2-B323EEE63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Crear Proyecto en Firebase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4989B91-4E85-4B96-90F9-7D8717706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28" y="2499995"/>
            <a:ext cx="3048000" cy="22002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1018FE3-AB75-4C17-A899-CCB222F89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971" y="1697311"/>
            <a:ext cx="5074054" cy="466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308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61FDF7-EFA5-4953-87C2-B323EEE63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Añadir Firebase Authentication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99EC6D1-4E48-4B89-A7BB-1C5A5C6B5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44" y="1700808"/>
            <a:ext cx="5433270" cy="241024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E444A71-D660-4852-92D1-64340761E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515" y="4132599"/>
            <a:ext cx="6558508" cy="235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402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61FDF7-EFA5-4953-87C2-B323EEE63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Añadir Firebase Authentication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A284438-2977-43D0-8C0E-500958B53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587" y="1916832"/>
            <a:ext cx="93916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986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61FDF7-EFA5-4953-87C2-B323EEE63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796" y="473285"/>
            <a:ext cx="10769970" cy="1417299"/>
          </a:xfrm>
        </p:spPr>
        <p:txBody>
          <a:bodyPr>
            <a:normAutofit/>
          </a:bodyPr>
          <a:lstStyle/>
          <a:p>
            <a:r>
              <a:rPr lang="es-CO" dirty="0"/>
              <a:t>Crear Base de Datos(Realtime Database)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A25F26A-8AD0-4666-B022-BA9EE7CA2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72" y="1753425"/>
            <a:ext cx="6013964" cy="239565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9AC0255-E4C1-4C40-99B1-A7D69A374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519" y="3028784"/>
            <a:ext cx="5231117" cy="340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4122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EE9995-1467-4ECE-B0C6-5A43AC3B8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Modelo de Datos(Noticias App)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D8F0765-D466-479C-94E4-1D88DBA243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68"/>
          <a:stretch/>
        </p:blipFill>
        <p:spPr>
          <a:xfrm>
            <a:off x="6586564" y="3068960"/>
            <a:ext cx="3900337" cy="230883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1BB720C-E353-420B-9DDA-C840C9F91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868" y="2316595"/>
            <a:ext cx="3541166" cy="381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4089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EE9995-1467-4ECE-B0C6-5A43AC3B8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Modelo de Datos(Noticias App)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FEE85F0-AFCA-46A3-B0AC-D66A0AC73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948" y="2852936"/>
            <a:ext cx="3982169" cy="260372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01A209F-CC79-4061-BB01-BC69E6005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559" y="1916832"/>
            <a:ext cx="4176464" cy="474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7263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EE9995-1467-4ECE-B0C6-5A43AC3B8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Modelo de Datos(Noticias App)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CBCA681-E0E5-489B-A0E6-79B39916B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00" y="2708920"/>
            <a:ext cx="5616624" cy="255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9965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61FDF7-EFA5-4953-87C2-B323EEE63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796" y="473285"/>
            <a:ext cx="10769970" cy="1417299"/>
          </a:xfrm>
        </p:spPr>
        <p:txBody>
          <a:bodyPr>
            <a:normAutofit fontScale="90000"/>
          </a:bodyPr>
          <a:lstStyle/>
          <a:p>
            <a:r>
              <a:rPr lang="es-CO" dirty="0"/>
              <a:t>Crear Modelo de Datos en la Base de Datos(Realtime Database)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238A9DD-6937-4E34-B65A-7A2351E35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028" y="1890584"/>
            <a:ext cx="8123273" cy="419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1589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61FDF7-EFA5-4953-87C2-B323EEE63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796" y="473285"/>
            <a:ext cx="10769970" cy="1417299"/>
          </a:xfrm>
        </p:spPr>
        <p:txBody>
          <a:bodyPr>
            <a:normAutofit fontScale="90000"/>
          </a:bodyPr>
          <a:lstStyle/>
          <a:p>
            <a:r>
              <a:rPr lang="es-CO" dirty="0"/>
              <a:t>Crear Modelo de Datos en la Base de Datos(Realtime Database)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9BD3C0B-1E73-4E60-872C-4E44B81C8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520" y="2204864"/>
            <a:ext cx="10353783" cy="376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257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¿Cómo funciona una base de datos no relacional o no SQL?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33D2D9D-9738-4FDB-A7DB-B952649D5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88" y="3014126"/>
            <a:ext cx="6210020" cy="2137400"/>
          </a:xfrm>
        </p:spPr>
        <p:txBody>
          <a:bodyPr/>
          <a:lstStyle/>
          <a:p>
            <a:pPr marL="0" indent="0" algn="just">
              <a:buNone/>
            </a:pPr>
            <a:r>
              <a:rPr lang="es-CO" dirty="0"/>
              <a:t>Utilizan una gran variedad de modelos de datos para acceder y administrar datos.</a:t>
            </a:r>
          </a:p>
          <a:p>
            <a:pPr marL="0" indent="0" algn="just">
              <a:buNone/>
            </a:pPr>
            <a:r>
              <a:rPr lang="es-CO" dirty="0"/>
              <a:t>Están optimizadas específicamente para aplicaciones que requieren grandes volúmenes de datos, baja latencia y modelos de datos flexibles.</a:t>
            </a:r>
          </a:p>
        </p:txBody>
      </p:sp>
      <p:pic>
        <p:nvPicPr>
          <p:cNvPr id="2050" name="Picture 2" descr="Resultado de imagen para bases de datos nosql">
            <a:extLst>
              <a:ext uri="{FF2B5EF4-FFF2-40B4-BE49-F238E27FC236}">
                <a16:creationId xmlns:a16="http://schemas.microsoft.com/office/drawing/2014/main" id="{7E93F916-DEC4-4740-9E4D-D47BE8362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508" y="2360728"/>
            <a:ext cx="5028827" cy="294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17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Bibliografía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r>
              <a:rPr lang="es-ES" dirty="0">
                <a:hlinkClick r:id="rId2"/>
              </a:rPr>
              <a:t>https://aws.amazon.com/es/nosql/</a:t>
            </a:r>
            <a:endParaRPr lang="es-ES" dirty="0"/>
          </a:p>
          <a:p>
            <a:r>
              <a:rPr lang="es-ES" dirty="0">
                <a:hlinkClick r:id="rId3"/>
              </a:rPr>
              <a:t>https://firebase.google.com/docs/database/?hl=es-419</a:t>
            </a:r>
            <a:endParaRPr lang="es-ES" dirty="0"/>
          </a:p>
          <a:p>
            <a:r>
              <a:rPr lang="es-ES" dirty="0">
                <a:hlinkClick r:id="rId4"/>
              </a:rPr>
              <a:t>https://openwebinars.net/blog/que-es-firebase-de-google/</a:t>
            </a:r>
            <a:endParaRPr lang="es-ES" dirty="0"/>
          </a:p>
          <a:p>
            <a:r>
              <a:rPr lang="es-ES" dirty="0">
                <a:hlinkClick r:id="rId5"/>
              </a:rPr>
              <a:t>https://blog.pandorafms.org/es/bases-de-datos-nosql/</a:t>
            </a:r>
            <a:endParaRPr lang="es-ES" dirty="0"/>
          </a:p>
          <a:p>
            <a:r>
              <a:rPr lang="es-ES" dirty="0">
                <a:hlinkClick r:id="rId6"/>
              </a:rPr>
              <a:t>https://www.genbeta.com/desarrollo/el-concepto-nosql-o-como-almacenar-tus-datos-en-una-base-de-datos-no-relacional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05BC79-884D-43C0-89E4-7CB484E9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¿Porqué usar una base de datos NoSQL?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06E94F3-FF79-4956-BBB0-164010B0F8EB}"/>
              </a:ext>
            </a:extLst>
          </p:cNvPr>
          <p:cNvSpPr/>
          <p:nvPr/>
        </p:nvSpPr>
        <p:spPr>
          <a:xfrm>
            <a:off x="261764" y="2708920"/>
            <a:ext cx="2520279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b="1" dirty="0"/>
              <a:t>Flexibilidad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9D49ECD-6157-4E07-9D20-382AC8C180B4}"/>
              </a:ext>
            </a:extLst>
          </p:cNvPr>
          <p:cNvSpPr/>
          <p:nvPr/>
        </p:nvSpPr>
        <p:spPr>
          <a:xfrm>
            <a:off x="2793463" y="4509120"/>
            <a:ext cx="2520279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b="1" dirty="0"/>
              <a:t>Escalabilidad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9AE39B8-0517-49A7-8C5B-70F5F22E752B}"/>
              </a:ext>
            </a:extLst>
          </p:cNvPr>
          <p:cNvSpPr/>
          <p:nvPr/>
        </p:nvSpPr>
        <p:spPr>
          <a:xfrm>
            <a:off x="5518348" y="2708920"/>
            <a:ext cx="2520279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b="1" dirty="0"/>
              <a:t>Alto desempeño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C995E87E-CCA2-4C4E-89E9-1B3C8340AA7C}"/>
              </a:ext>
            </a:extLst>
          </p:cNvPr>
          <p:cNvSpPr/>
          <p:nvPr/>
        </p:nvSpPr>
        <p:spPr>
          <a:xfrm>
            <a:off x="8398668" y="4500230"/>
            <a:ext cx="2520279" cy="101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b="1" dirty="0"/>
              <a:t>Altamente funcional</a:t>
            </a:r>
          </a:p>
        </p:txBody>
      </p:sp>
    </p:spTree>
    <p:extLst>
      <p:ext uri="{BB962C8B-B14F-4D97-AF65-F5344CB8AC3E}">
        <p14:creationId xmlns:p14="http://schemas.microsoft.com/office/powerpoint/2010/main" val="1663322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03124" y="1340768"/>
            <a:ext cx="3382399" cy="1920240"/>
          </a:xfrm>
        </p:spPr>
        <p:txBody>
          <a:bodyPr rtlCol="0"/>
          <a:lstStyle/>
          <a:p>
            <a:pPr rtl="0"/>
            <a:r>
              <a:rPr lang="es-ES" dirty="0"/>
              <a:t>Tipos de Bases de Datos No SQL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727652" y="1556792"/>
            <a:ext cx="6094413" cy="4572000"/>
          </a:xfrm>
        </p:spPr>
        <p:txBody>
          <a:bodyPr rtlCol="0">
            <a:normAutofit/>
          </a:bodyPr>
          <a:lstStyle/>
          <a:p>
            <a:pPr algn="just"/>
            <a:r>
              <a:rPr lang="es-ES" dirty="0"/>
              <a:t>Clave-valor: Son altamente divisibles y permiten escalado horizontal, se usa en los juegos, tecnología publicitaria e </a:t>
            </a:r>
            <a:r>
              <a:rPr lang="es-ES" dirty="0" err="1"/>
              <a:t>iOT</a:t>
            </a:r>
            <a:r>
              <a:rPr lang="es-ES" dirty="0"/>
              <a:t>.</a:t>
            </a:r>
          </a:p>
          <a:p>
            <a:pPr algn="just"/>
            <a:r>
              <a:rPr lang="es-ES" dirty="0"/>
              <a:t>Documento: Los datos se representan como un documento JSON ya que es más intuitiva al abstraer información.</a:t>
            </a:r>
          </a:p>
          <a:p>
            <a:pPr algn="just"/>
            <a:endParaRPr lang="es-ES" dirty="0"/>
          </a:p>
        </p:txBody>
      </p:sp>
      <p:pic>
        <p:nvPicPr>
          <p:cNvPr id="3076" name="Picture 4" descr="Resultado de imagen para bases de datos nosql">
            <a:extLst>
              <a:ext uri="{FF2B5EF4-FFF2-40B4-BE49-F238E27FC236}">
                <a16:creationId xmlns:a16="http://schemas.microsoft.com/office/drawing/2014/main" id="{86FB7B12-4B70-4C6C-AB06-075DE19D7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7473" y="3429000"/>
            <a:ext cx="293370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08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03124" y="1340768"/>
            <a:ext cx="3382399" cy="1920240"/>
          </a:xfrm>
        </p:spPr>
        <p:txBody>
          <a:bodyPr rtlCol="0"/>
          <a:lstStyle/>
          <a:p>
            <a:pPr rtl="0"/>
            <a:r>
              <a:rPr lang="es-ES" dirty="0"/>
              <a:t>Tipos de Bases de Datos No SQL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727652" y="1556792"/>
            <a:ext cx="6094413" cy="4572000"/>
          </a:xfrm>
        </p:spPr>
        <p:txBody>
          <a:bodyPr rtlCol="0">
            <a:normAutofit lnSpcReduction="10000"/>
          </a:bodyPr>
          <a:lstStyle/>
          <a:p>
            <a:pPr algn="just"/>
            <a:r>
              <a:rPr lang="es-ES" dirty="0"/>
              <a:t>Gráfico: Facilita la creación y la ejecución de aplicaciones que funcionan con conjuntos de datos altamente conectados. Se usan en redes sociales, motores de recomendaciones.</a:t>
            </a:r>
          </a:p>
          <a:p>
            <a:pPr algn="just"/>
            <a:r>
              <a:rPr lang="es-ES" dirty="0"/>
              <a:t>En-Memoria: Los juegos utilizan tecnología como tablas de clasificación. </a:t>
            </a:r>
          </a:p>
          <a:p>
            <a:pPr algn="just"/>
            <a:r>
              <a:rPr lang="es-ES" dirty="0"/>
              <a:t>Buscar: Solución de problemas para los desarrolladores.</a:t>
            </a:r>
          </a:p>
        </p:txBody>
      </p:sp>
      <p:pic>
        <p:nvPicPr>
          <p:cNvPr id="3076" name="Picture 4" descr="Resultado de imagen para bases de datos nosql">
            <a:extLst>
              <a:ext uri="{FF2B5EF4-FFF2-40B4-BE49-F238E27FC236}">
                <a16:creationId xmlns:a16="http://schemas.microsoft.com/office/drawing/2014/main" id="{86FB7B12-4B70-4C6C-AB06-075DE19D7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7473" y="3429000"/>
            <a:ext cx="293370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70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CA515-891A-430F-964E-FA1F50E72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6660" y="2087880"/>
            <a:ext cx="3382399" cy="1920240"/>
          </a:xfrm>
        </p:spPr>
        <p:txBody>
          <a:bodyPr/>
          <a:lstStyle/>
          <a:p>
            <a:r>
              <a:rPr lang="es-CO" dirty="0"/>
              <a:t>Ventajas de las bases de datos NoSQL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3A06FF-C357-44A7-920A-27D06FF9B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762000"/>
            <a:ext cx="6124699" cy="540330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CO" dirty="0"/>
              <a:t>Las bases de datos NoSQL proporcionan una variedad de modelos de datos, que incluyen documentos, gráficos, etc..</a:t>
            </a:r>
          </a:p>
          <a:p>
            <a:pPr marL="0" indent="0" algn="just">
              <a:buNone/>
            </a:pPr>
            <a:r>
              <a:rPr lang="es-CO" dirty="0"/>
              <a:t>Implementación rentable, ya que no necesitan adquisición de licencias costosas.</a:t>
            </a:r>
          </a:p>
          <a:p>
            <a:pPr marL="0" indent="0" algn="just">
              <a:buNone/>
            </a:pPr>
            <a:r>
              <a:rPr lang="es-CO" dirty="0"/>
              <a:t>El desempeño depende del clúster web y no de requerimientos de máquina.</a:t>
            </a:r>
          </a:p>
          <a:p>
            <a:pPr marL="0" indent="0" algn="just">
              <a:buNone/>
            </a:pPr>
            <a:r>
              <a:rPr lang="es-CO" dirty="0"/>
              <a:t>Permite mayor escalabilidad a menor costo debido a la flexibilidad de su uso.</a:t>
            </a:r>
          </a:p>
          <a:p>
            <a:pPr marL="0" indent="0" algn="just">
              <a:buNone/>
            </a:pPr>
            <a:endParaRPr lang="es-CO" dirty="0"/>
          </a:p>
          <a:p>
            <a:pPr marL="0" indent="0" algn="just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8923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CA515-891A-430F-964E-FA1F50E72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6660" y="2087880"/>
            <a:ext cx="3382399" cy="1920240"/>
          </a:xfrm>
        </p:spPr>
        <p:txBody>
          <a:bodyPr/>
          <a:lstStyle/>
          <a:p>
            <a:r>
              <a:rPr lang="es-CO" dirty="0"/>
              <a:t>Desventajas de las bases de datos NoSQL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3A06FF-C357-44A7-920A-27D06FF9B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762000"/>
            <a:ext cx="6124699" cy="540330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CO" dirty="0"/>
              <a:t>No ofrece Atomicidad, consistencia, aislamiento y durabilidad*</a:t>
            </a:r>
          </a:p>
          <a:p>
            <a:pPr marL="0" indent="0" algn="just">
              <a:buNone/>
            </a:pPr>
            <a:r>
              <a:rPr lang="es-CO" dirty="0"/>
              <a:t>*Es posible solucionar dicho problema con la implementación propia de código o con las reglas de la base de datos.</a:t>
            </a:r>
          </a:p>
          <a:p>
            <a:pPr marL="0" indent="0" algn="just">
              <a:buNone/>
            </a:pPr>
            <a:r>
              <a:rPr lang="es-CO" dirty="0"/>
              <a:t>En temas de transacciones de seguridad requiere un mayor esfuerzo debido a la implementación autónoma.</a:t>
            </a:r>
          </a:p>
          <a:p>
            <a:pPr marL="0" indent="0" algn="just">
              <a:buNone/>
            </a:pPr>
            <a:r>
              <a:rPr lang="es-CO" dirty="0"/>
              <a:t>En el caso de algunas no ofrece compatibilidad con consultas SQL.</a:t>
            </a:r>
          </a:p>
          <a:p>
            <a:pPr marL="0" indent="0" algn="just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1177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CA515-891A-430F-964E-FA1F50E72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6660" y="2087880"/>
            <a:ext cx="3382399" cy="1920240"/>
          </a:xfrm>
        </p:spPr>
        <p:txBody>
          <a:bodyPr/>
          <a:lstStyle/>
          <a:p>
            <a:r>
              <a:rPr lang="es-CO" dirty="0"/>
              <a:t>Terminología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3A06FF-C357-44A7-920A-27D06FF9B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815" y="1483432"/>
            <a:ext cx="6124699" cy="389113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dirty="0"/>
              <a:t>-Conjunto, Colección (Tabla)</a:t>
            </a:r>
          </a:p>
          <a:p>
            <a:pPr marL="0" indent="0" algn="just">
              <a:buNone/>
            </a:pPr>
            <a:r>
              <a:rPr lang="es-CO" dirty="0"/>
              <a:t>-Documento, Elemento(Fila)</a:t>
            </a:r>
          </a:p>
          <a:p>
            <a:pPr marL="0" indent="0" algn="just">
              <a:buNone/>
            </a:pPr>
            <a:r>
              <a:rPr lang="es-CO" dirty="0"/>
              <a:t>-Columna, Campo( Columna)</a:t>
            </a:r>
          </a:p>
          <a:p>
            <a:pPr marL="0" indent="0" algn="just">
              <a:buNone/>
            </a:pPr>
            <a:r>
              <a:rPr lang="es-CO" dirty="0"/>
              <a:t>-</a:t>
            </a:r>
            <a:r>
              <a:rPr lang="es-CO" dirty="0" err="1"/>
              <a:t>ObjectId</a:t>
            </a:r>
            <a:r>
              <a:rPr lang="es-CO" dirty="0"/>
              <a:t>, Key, índice(</a:t>
            </a:r>
            <a:r>
              <a:rPr lang="es-CO" dirty="0" err="1"/>
              <a:t>PrimaryKey</a:t>
            </a:r>
            <a:r>
              <a:rPr lang="es-CO" dirty="0"/>
              <a:t>)</a:t>
            </a:r>
          </a:p>
          <a:p>
            <a:pPr marL="0" indent="0" algn="just">
              <a:buNone/>
            </a:pPr>
            <a:r>
              <a:rPr lang="es-CO" dirty="0"/>
              <a:t>-Documento incrustado(Tabla u objeto anidado)</a:t>
            </a:r>
          </a:p>
          <a:p>
            <a:pPr marL="0" indent="0" algn="just">
              <a:buNone/>
            </a:pPr>
            <a:r>
              <a:rPr lang="es-CO" dirty="0"/>
              <a:t>-</a:t>
            </a:r>
            <a:r>
              <a:rPr lang="es-CO" dirty="0" err="1"/>
              <a:t>Matriz,Lista</a:t>
            </a:r>
            <a:r>
              <a:rPr lang="es-CO" dirty="0"/>
              <a:t>(Lista)</a:t>
            </a:r>
          </a:p>
          <a:p>
            <a:pPr marL="0" indent="0" algn="just">
              <a:buNone/>
            </a:pPr>
            <a:endParaRPr lang="es-CO" dirty="0"/>
          </a:p>
          <a:p>
            <a:pPr marL="0" indent="0" algn="just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5370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Tema d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purl.org/dc/terms/"/>
    <ds:schemaRef ds:uri="4873beb7-5857-4685-be1f-d57550cc96cc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TM03457491[[fn=Metrópoli]]</Template>
  <TotalTime>0</TotalTime>
  <Words>790</Words>
  <Application>Microsoft Office PowerPoint</Application>
  <PresentationFormat>Personalizado</PresentationFormat>
  <Paragraphs>73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4" baseType="lpstr">
      <vt:lpstr>Arial</vt:lpstr>
      <vt:lpstr>Calibri Light</vt:lpstr>
      <vt:lpstr>Corbel</vt:lpstr>
      <vt:lpstr>Metropolitano</vt:lpstr>
      <vt:lpstr>Manejo de Bases de Datos no relacionales</vt:lpstr>
      <vt:lpstr>¿Qué es una base de datos no relacional o no SQL?</vt:lpstr>
      <vt:lpstr>¿Cómo funciona una base de datos no relacional o no SQL?</vt:lpstr>
      <vt:lpstr>¿Porqué usar una base de datos NoSQL?</vt:lpstr>
      <vt:lpstr>Tipos de Bases de Datos No SQL</vt:lpstr>
      <vt:lpstr>Tipos de Bases de Datos No SQL</vt:lpstr>
      <vt:lpstr>Ventajas de las bases de datos NoSQL</vt:lpstr>
      <vt:lpstr>Desventajas de las bases de datos NoSQL</vt:lpstr>
      <vt:lpstr>Terminología</vt:lpstr>
      <vt:lpstr>Ejemplo(Incorrecto)</vt:lpstr>
      <vt:lpstr>Ejemplo</vt:lpstr>
      <vt:lpstr>¿Qué herramienta utilizar para manejar una base de datos NoSQL?</vt:lpstr>
      <vt:lpstr>¿Qué es Firebase?</vt:lpstr>
      <vt:lpstr>¿Qué ofrece Firebase?</vt:lpstr>
      <vt:lpstr>¿Qué ofrece Firebase?</vt:lpstr>
      <vt:lpstr>¿Qué  ventajas tiene Firebase?</vt:lpstr>
      <vt:lpstr>¿Qué  ventajas tiene Firebase?</vt:lpstr>
      <vt:lpstr>¿Qué  desventajas tiene Firebase?</vt:lpstr>
      <vt:lpstr>¿Qué herramientas vamos a utilizar de  firebase?</vt:lpstr>
      <vt:lpstr>Primeros pasos Firebase</vt:lpstr>
      <vt:lpstr>Crear Proyecto en Firebase</vt:lpstr>
      <vt:lpstr>Añadir Firebase Authentication</vt:lpstr>
      <vt:lpstr>Añadir Firebase Authentication</vt:lpstr>
      <vt:lpstr>Crear Base de Datos(Realtime Database)</vt:lpstr>
      <vt:lpstr>Modelo de Datos(Noticias App)</vt:lpstr>
      <vt:lpstr>Modelo de Datos(Noticias App)</vt:lpstr>
      <vt:lpstr>Modelo de Datos(Noticias App)</vt:lpstr>
      <vt:lpstr>Crear Modelo de Datos en la Base de Datos(Realtime Database)</vt:lpstr>
      <vt:lpstr>Crear Modelo de Datos en la Base de Datos(Realtime Database)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2018-08-01T19:41:55Z</dcterms:created>
  <dcterms:modified xsi:type="dcterms:W3CDTF">2018-08-22T20:49:20Z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