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4"/>
  </p:sldMasterIdLst>
  <p:notesMasterIdLst>
    <p:notesMasterId r:id="rId23"/>
  </p:notesMasterIdLst>
  <p:handoutMasterIdLst>
    <p:handoutMasterId r:id="rId24"/>
  </p:handoutMasterIdLst>
  <p:sldIdLst>
    <p:sldId id="265" r:id="rId5"/>
    <p:sldId id="310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18" r:id="rId22"/>
  </p:sldIdLst>
  <p:sldSz cx="12188825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22/08/2018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347" y="770467"/>
            <a:ext cx="10779492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797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339" y="4206876"/>
            <a:ext cx="9225798" cy="1645920"/>
          </a:xfrm>
        </p:spPr>
        <p:txBody>
          <a:bodyPr>
            <a:normAutofit/>
          </a:bodyPr>
          <a:lstStyle>
            <a:lvl1pPr marL="0" indent="0" algn="l">
              <a:buNone/>
              <a:defRPr sz="3199">
                <a:solidFill>
                  <a:schemeClr val="bg1"/>
                </a:solidFill>
                <a:latin typeface="+mj-lt"/>
              </a:defRPr>
            </a:lvl1pPr>
            <a:lvl2pPr marL="457063" indent="0" algn="ctr">
              <a:buNone/>
              <a:defRPr sz="27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1F3A871-E095-425B-8138-DD883F1F9138}" type="datetimeFigureOut">
              <a:rPr lang="es-CO" smtClean="0"/>
              <a:t>22/08/2018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B56CFA2-46CF-41DE-8B9B-E6987C4341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03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09F-0362-4067-A47A-9F1CA2E45A65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710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1673" y="695325"/>
            <a:ext cx="2628215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324" y="714376"/>
            <a:ext cx="7732286" cy="54006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ED9F-A6BB-400D-8F4D-616EB46A9405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2191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170E197-1079-4777-8273-53286CD6A787}" type="datetime1">
              <a:rPr lang="es-ES" smtClean="0"/>
              <a:pPr algn="r"/>
              <a:t>22/08/2018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56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47" y="767419"/>
            <a:ext cx="10777969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797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338" y="4204209"/>
            <a:ext cx="9223893" cy="1645920"/>
          </a:xfrm>
        </p:spPr>
        <p:txBody>
          <a:bodyPr anchor="t">
            <a:normAutofit/>
          </a:bodyPr>
          <a:lstStyle>
            <a:lvl1pPr marL="0" indent="0">
              <a:buNone/>
              <a:defRPr sz="3199">
                <a:solidFill>
                  <a:schemeClr val="tx1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1AF-E5B2-41DB-BFF8-672C5BBF646A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47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480" y="1998134"/>
            <a:ext cx="4662226" cy="376732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9764" y="1998134"/>
            <a:ext cx="4662226" cy="376732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E17C630-F8FA-4DCB-87FA-91D30885A2FD}" type="datetime1">
              <a:rPr lang="es-ES" smtClean="0"/>
              <a:pPr algn="r"/>
              <a:t>22/08/2018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73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80" y="2040467"/>
            <a:ext cx="4662226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199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480" y="2753084"/>
            <a:ext cx="4662226" cy="320040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6043" y="2038435"/>
            <a:ext cx="4662226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199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6043" y="2750990"/>
            <a:ext cx="4662226" cy="320040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6C6-356A-48AB-A8EF-572AE4A11929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430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86D9-BDBD-4090-B19D-04E04F3CB648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947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FB-1285-4974-8D4E-BCFCC0FA7978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4238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18016" y="0"/>
            <a:ext cx="457080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9253" y="542282"/>
            <a:ext cx="3382399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999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1" y="762000"/>
            <a:ext cx="6094413" cy="45720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3827" y="2511813"/>
            <a:ext cx="3397635" cy="3126987"/>
          </a:xfrm>
        </p:spPr>
        <p:txBody>
          <a:bodyPr>
            <a:normAutofit/>
          </a:bodyPr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99">
                <a:solidFill>
                  <a:srgbClr val="262626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96D5-80C9-4ED7-89C2-CE590C3C6CB2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995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55" y="5418668"/>
            <a:ext cx="10777969" cy="613283"/>
          </a:xfrm>
        </p:spPr>
        <p:txBody>
          <a:bodyPr anchor="b">
            <a:normAutofit/>
          </a:bodyPr>
          <a:lstStyle>
            <a:lvl1pPr>
              <a:defRPr sz="3199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88825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1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480" y="5909735"/>
            <a:ext cx="9226941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A911BAB-2490-48FD-81BA-E5EB85DA87AE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140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053" y="499533"/>
            <a:ext cx="10769970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80" y="2011680"/>
            <a:ext cx="107509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622" y="6412447"/>
            <a:ext cx="411372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22/08/2018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2" y="6554697"/>
            <a:ext cx="502789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1644" y="5876413"/>
            <a:ext cx="2925318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297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4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5398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3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368" indent="-342797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3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475" indent="-548475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999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713" indent="-822713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51" indent="-109695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9964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39958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59952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79946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microsoft.com/office/2007/relationships/hdphoto" Target="../media/hdphoto3.wdp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¿Porqué las apps Hibridas?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CCBCF-D2B7-442A-880C-D6E130FB9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8809" y="591573"/>
            <a:ext cx="3595799" cy="1920240"/>
          </a:xfrm>
        </p:spPr>
        <p:txBody>
          <a:bodyPr/>
          <a:lstStyle/>
          <a:p>
            <a:r>
              <a:rPr lang="es-CO" dirty="0"/>
              <a:t>¿Desarrollo Multiplataforma?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E60395-D120-4C99-99E0-DF0972022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54" y="1142999"/>
            <a:ext cx="6094413" cy="4572000"/>
          </a:xfrm>
        </p:spPr>
        <p:txBody>
          <a:bodyPr/>
          <a:lstStyle/>
          <a:p>
            <a:pPr algn="just"/>
            <a:r>
              <a:rPr lang="es-CO" dirty="0"/>
              <a:t>Se basa en desarrollo de una solución que se pueda aplicar para múltiples plataformas.</a:t>
            </a:r>
          </a:p>
          <a:p>
            <a:pPr algn="just"/>
            <a:r>
              <a:rPr lang="es-CO" dirty="0"/>
              <a:t>Esta solución puede ser de desarrollar un código general o la posibilidad de adaptar el código a la plataforma correspondiente.</a:t>
            </a:r>
          </a:p>
          <a:p>
            <a:pPr algn="just"/>
            <a:r>
              <a:rPr lang="es-CO" dirty="0"/>
              <a:t>Se basan en desarrollo nativo, PWA o Híbrida según el caso.</a:t>
            </a:r>
          </a:p>
        </p:txBody>
      </p:sp>
      <p:pic>
        <p:nvPicPr>
          <p:cNvPr id="5" name="Picture 6" descr="Resultado de imagen para flutter">
            <a:extLst>
              <a:ext uri="{FF2B5EF4-FFF2-40B4-BE49-F238E27FC236}">
                <a16:creationId xmlns:a16="http://schemas.microsoft.com/office/drawing/2014/main" id="{A7FB71F0-2872-4525-A248-74DFC0F27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809" y="2834655"/>
            <a:ext cx="1188689" cy="118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ionic">
            <a:extLst>
              <a:ext uri="{FF2B5EF4-FFF2-40B4-BE49-F238E27FC236}">
                <a16:creationId xmlns:a16="http://schemas.microsoft.com/office/drawing/2014/main" id="{1A1DFEBA-E677-425D-9EE1-47A01869B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760" y="2398575"/>
            <a:ext cx="2060848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para react native">
            <a:extLst>
              <a:ext uri="{FF2B5EF4-FFF2-40B4-BE49-F238E27FC236}">
                <a16:creationId xmlns:a16="http://schemas.microsoft.com/office/drawing/2014/main" id="{30970BD5-A7F2-4BE2-84B0-895AB83BE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159" y="4111881"/>
            <a:ext cx="1340768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AA21C009-054F-412D-9E34-FA6E6439D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87" y="4111881"/>
            <a:ext cx="1158784" cy="115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0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05602-FBF3-4F0A-BADC-CD2503DE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Desarrollo Multiplataforma Nativo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4732A7-969A-4C21-979B-70197B4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762000"/>
            <a:ext cx="6094413" cy="504326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O" dirty="0" err="1"/>
              <a:t>Xamarin</a:t>
            </a:r>
            <a:r>
              <a:rPr lang="es-CO" dirty="0"/>
              <a:t> utiliza un lenguaje común C# para iOS, Android y Windows y de interfaz Gráfica XAML*</a:t>
            </a:r>
          </a:p>
          <a:p>
            <a:pPr algn="just"/>
            <a:r>
              <a:rPr lang="es-CO" dirty="0" err="1"/>
              <a:t>Xamarin</a:t>
            </a:r>
            <a:r>
              <a:rPr lang="es-CO" dirty="0"/>
              <a:t> ofrece desarrollo nativo con acceso total al tipo de dispositivo*</a:t>
            </a:r>
          </a:p>
          <a:p>
            <a:pPr algn="just"/>
            <a:r>
              <a:rPr lang="es-CO" dirty="0" err="1"/>
              <a:t>Flutter</a:t>
            </a:r>
            <a:r>
              <a:rPr lang="es-CO" dirty="0"/>
              <a:t> utiliza un lenguaje común para iOS y Android, ofrece lenguaje UI también común.</a:t>
            </a:r>
          </a:p>
          <a:p>
            <a:pPr algn="just"/>
            <a:r>
              <a:rPr lang="es-CO" dirty="0" err="1"/>
              <a:t>Flutter</a:t>
            </a:r>
            <a:r>
              <a:rPr lang="es-CO" dirty="0"/>
              <a:t> también ofrece desarrollo nativo con acceso total al dispositivo*</a:t>
            </a:r>
          </a:p>
          <a:p>
            <a:pPr algn="just"/>
            <a:r>
              <a:rPr lang="es-CO" dirty="0"/>
              <a:t>Los cambios de la interfaz en </a:t>
            </a:r>
            <a:r>
              <a:rPr lang="es-CO" dirty="0" err="1"/>
              <a:t>flutter</a:t>
            </a:r>
            <a:r>
              <a:rPr lang="es-CO" dirty="0"/>
              <a:t> se hacen en tiempo real.</a:t>
            </a:r>
          </a:p>
          <a:p>
            <a:endParaRPr lang="es-CO" dirty="0"/>
          </a:p>
        </p:txBody>
      </p:sp>
      <p:pic>
        <p:nvPicPr>
          <p:cNvPr id="5" name="Picture 2" descr="Imagen relacionada">
            <a:extLst>
              <a:ext uri="{FF2B5EF4-FFF2-40B4-BE49-F238E27FC236}">
                <a16:creationId xmlns:a16="http://schemas.microsoft.com/office/drawing/2014/main" id="{88C53002-0D26-4965-8B6F-40E5D8A42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76" y="3023119"/>
            <a:ext cx="1158784" cy="115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sultado de imagen para flutter">
            <a:extLst>
              <a:ext uri="{FF2B5EF4-FFF2-40B4-BE49-F238E27FC236}">
                <a16:creationId xmlns:a16="http://schemas.microsoft.com/office/drawing/2014/main" id="{11EFFD35-C94B-44BE-B427-7936DF1EF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233" y="4161349"/>
            <a:ext cx="1188689" cy="118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95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05602-FBF3-4F0A-BADC-CD2503DE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Desarrollo Multiplataforma Nativo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4732A7-969A-4C21-979B-70197B4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762000"/>
            <a:ext cx="6094413" cy="569133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CO" dirty="0" err="1"/>
              <a:t>Xamarin</a:t>
            </a:r>
            <a:r>
              <a:rPr lang="es-CO" dirty="0"/>
              <a:t> requiere en primera medida un IDE Visual Studio u otros lo cual en temas de recursos deja mucho que desear.</a:t>
            </a:r>
          </a:p>
          <a:p>
            <a:pPr algn="just"/>
            <a:r>
              <a:rPr lang="es-CO" dirty="0"/>
              <a:t>Requiere mayor tiempo de desarrollo ya que aunque es un solo código, algunas APIS deben ser especificadas para cada plataforma.</a:t>
            </a:r>
          </a:p>
          <a:p>
            <a:pPr algn="just"/>
            <a:r>
              <a:rPr lang="es-CO" dirty="0"/>
              <a:t>En temas de emulación necesitas más recursos para correr un emulador Android o iOS, si no tienes Mac no puedes generar tu app para </a:t>
            </a:r>
            <a:r>
              <a:rPr lang="es-CO" dirty="0" err="1"/>
              <a:t>iphone</a:t>
            </a:r>
            <a:r>
              <a:rPr lang="es-CO" dirty="0"/>
              <a:t>.</a:t>
            </a:r>
          </a:p>
          <a:p>
            <a:pPr algn="just"/>
            <a:r>
              <a:rPr lang="es-CO" dirty="0" err="1"/>
              <a:t>Flutter</a:t>
            </a:r>
            <a:r>
              <a:rPr lang="es-CO" dirty="0"/>
              <a:t> requiere Android Studio en primera medida parece bueno, pero en temas de recursos habría que hablar.</a:t>
            </a:r>
          </a:p>
          <a:p>
            <a:pPr algn="just"/>
            <a:r>
              <a:rPr lang="es-CO" dirty="0" err="1"/>
              <a:t>Flutter</a:t>
            </a:r>
            <a:r>
              <a:rPr lang="es-CO" dirty="0"/>
              <a:t> en temas de emulación o prueba no es posible probar apps para </a:t>
            </a:r>
            <a:r>
              <a:rPr lang="es-CO" dirty="0" err="1"/>
              <a:t>iphone</a:t>
            </a:r>
            <a:r>
              <a:rPr lang="es-CO" dirty="0"/>
              <a:t> sino tienes un Mac.</a:t>
            </a:r>
          </a:p>
        </p:txBody>
      </p:sp>
      <p:pic>
        <p:nvPicPr>
          <p:cNvPr id="5" name="Picture 2" descr="Imagen relacionada">
            <a:extLst>
              <a:ext uri="{FF2B5EF4-FFF2-40B4-BE49-F238E27FC236}">
                <a16:creationId xmlns:a16="http://schemas.microsoft.com/office/drawing/2014/main" id="{88C53002-0D26-4965-8B6F-40E5D8A42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76" y="3023119"/>
            <a:ext cx="1158784" cy="115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sultado de imagen para flutter">
            <a:extLst>
              <a:ext uri="{FF2B5EF4-FFF2-40B4-BE49-F238E27FC236}">
                <a16:creationId xmlns:a16="http://schemas.microsoft.com/office/drawing/2014/main" id="{11EFFD35-C94B-44BE-B427-7936DF1EF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233" y="4161349"/>
            <a:ext cx="1188689" cy="118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8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05602-FBF3-4F0A-BADC-CD2503DE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Desarrollo Multiplataforma Híbrido-PWA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4732A7-969A-4C21-979B-70197B4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762000"/>
            <a:ext cx="6094413" cy="5691336"/>
          </a:xfrm>
        </p:spPr>
        <p:txBody>
          <a:bodyPr>
            <a:normAutofit fontScale="92500"/>
          </a:bodyPr>
          <a:lstStyle/>
          <a:p>
            <a:pPr algn="just"/>
            <a:r>
              <a:rPr lang="es-CO" dirty="0" err="1"/>
              <a:t>Ionic</a:t>
            </a:r>
            <a:r>
              <a:rPr lang="es-CO" dirty="0"/>
              <a:t> utiliza lenguaje común usado para desarrollo web  como lo es </a:t>
            </a:r>
            <a:r>
              <a:rPr lang="es-CO" dirty="0" err="1"/>
              <a:t>Typescript</a:t>
            </a:r>
            <a:r>
              <a:rPr lang="es-CO" dirty="0"/>
              <a:t>, Html5 y </a:t>
            </a:r>
            <a:r>
              <a:rPr lang="es-CO" dirty="0" err="1"/>
              <a:t>css</a:t>
            </a:r>
            <a:r>
              <a:rPr lang="es-CO" dirty="0"/>
              <a:t> funcional en iOS, Android, Windows, etc...</a:t>
            </a:r>
          </a:p>
          <a:p>
            <a:pPr algn="just"/>
            <a:r>
              <a:rPr lang="es-CO" dirty="0" err="1"/>
              <a:t>Ionic</a:t>
            </a:r>
            <a:r>
              <a:rPr lang="es-CO" dirty="0"/>
              <a:t> utiliza plugins que le permiten comportarse como una app nativa, al acceder a ciertas características del teléfono.</a:t>
            </a:r>
          </a:p>
          <a:p>
            <a:pPr algn="just"/>
            <a:r>
              <a:rPr lang="es-CO" dirty="0" err="1"/>
              <a:t>React</a:t>
            </a:r>
            <a:r>
              <a:rPr lang="es-CO" dirty="0"/>
              <a:t> </a:t>
            </a:r>
            <a:r>
              <a:rPr lang="es-CO" dirty="0" err="1"/>
              <a:t>native</a:t>
            </a:r>
            <a:r>
              <a:rPr lang="es-CO" dirty="0"/>
              <a:t> utiliza lenguaje JSX pero no es común en todos los casos.</a:t>
            </a:r>
          </a:p>
          <a:p>
            <a:pPr algn="just"/>
            <a:r>
              <a:rPr lang="es-CO" dirty="0" err="1"/>
              <a:t>React</a:t>
            </a:r>
            <a:r>
              <a:rPr lang="es-CO" dirty="0"/>
              <a:t> </a:t>
            </a:r>
            <a:r>
              <a:rPr lang="es-CO" dirty="0" err="1"/>
              <a:t>native</a:t>
            </a:r>
            <a:r>
              <a:rPr lang="es-CO" dirty="0"/>
              <a:t> tiene actualizaciones en tiempo real, actualizaciones sin pasar por la tienda.</a:t>
            </a:r>
          </a:p>
        </p:txBody>
      </p:sp>
      <p:pic>
        <p:nvPicPr>
          <p:cNvPr id="7" name="Picture 4" descr="Resultado de imagen para react native">
            <a:extLst>
              <a:ext uri="{FF2B5EF4-FFF2-40B4-BE49-F238E27FC236}">
                <a16:creationId xmlns:a16="http://schemas.microsoft.com/office/drawing/2014/main" id="{66E0D03D-81C8-4876-9AAE-E49EA0E27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76" y="3054711"/>
            <a:ext cx="1340768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para ionic">
            <a:extLst>
              <a:ext uri="{FF2B5EF4-FFF2-40B4-BE49-F238E27FC236}">
                <a16:creationId xmlns:a16="http://schemas.microsoft.com/office/drawing/2014/main" id="{69D88D77-DC36-48F1-BDC9-8F460D5CA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804" y="3725095"/>
            <a:ext cx="2060848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20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05602-FBF3-4F0A-BADC-CD2503DE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Desarrollo Multiplataforma Híbrido-PWA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4732A7-969A-4C21-979B-70197B4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762000"/>
            <a:ext cx="6094413" cy="56913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O" dirty="0"/>
              <a:t>Aunque </a:t>
            </a:r>
            <a:r>
              <a:rPr lang="es-CO" dirty="0" err="1"/>
              <a:t>ionic</a:t>
            </a:r>
            <a:r>
              <a:rPr lang="es-CO" dirty="0"/>
              <a:t> utilice lenguaje común no se libra de dividir el proyecto por la compatibilidad de plugins.</a:t>
            </a:r>
          </a:p>
          <a:p>
            <a:pPr algn="just"/>
            <a:r>
              <a:rPr lang="es-CO" dirty="0" err="1"/>
              <a:t>Ionic</a:t>
            </a:r>
            <a:r>
              <a:rPr lang="es-CO" dirty="0"/>
              <a:t> puede actualizar en tiempo real sin pasar por la tienda pero requiere ser de pago para acceder a esta funcionalidad.</a:t>
            </a:r>
          </a:p>
          <a:p>
            <a:pPr algn="just"/>
            <a:r>
              <a:rPr lang="es-CO" dirty="0" err="1"/>
              <a:t>React</a:t>
            </a:r>
            <a:r>
              <a:rPr lang="es-CO" dirty="0"/>
              <a:t> </a:t>
            </a:r>
            <a:r>
              <a:rPr lang="es-CO" dirty="0" err="1"/>
              <a:t>native</a:t>
            </a:r>
            <a:r>
              <a:rPr lang="es-CO" dirty="0"/>
              <a:t> NO ofrece un único desarrollo sino que ofrece componentes distintos para cada plataforma en un solo proyecto.</a:t>
            </a:r>
          </a:p>
          <a:p>
            <a:pPr algn="just"/>
            <a:r>
              <a:rPr lang="es-CO" dirty="0" err="1"/>
              <a:t>React</a:t>
            </a:r>
            <a:r>
              <a:rPr lang="es-CO" dirty="0"/>
              <a:t> </a:t>
            </a:r>
            <a:r>
              <a:rPr lang="es-CO" dirty="0" err="1"/>
              <a:t>native</a:t>
            </a:r>
            <a:r>
              <a:rPr lang="es-CO" dirty="0"/>
              <a:t> tiene problemas de compatibilidad desde la api 23 de </a:t>
            </a:r>
            <a:r>
              <a:rPr lang="es-CO" dirty="0" err="1"/>
              <a:t>android</a:t>
            </a:r>
            <a:r>
              <a:rPr lang="es-CO" dirty="0"/>
              <a:t>.</a:t>
            </a:r>
          </a:p>
        </p:txBody>
      </p:sp>
      <p:pic>
        <p:nvPicPr>
          <p:cNvPr id="7" name="Picture 4" descr="Resultado de imagen para react native">
            <a:extLst>
              <a:ext uri="{FF2B5EF4-FFF2-40B4-BE49-F238E27FC236}">
                <a16:creationId xmlns:a16="http://schemas.microsoft.com/office/drawing/2014/main" id="{66E0D03D-81C8-4876-9AAE-E49EA0E27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76" y="3054711"/>
            <a:ext cx="1340768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para ionic">
            <a:extLst>
              <a:ext uri="{FF2B5EF4-FFF2-40B4-BE49-F238E27FC236}">
                <a16:creationId xmlns:a16="http://schemas.microsoft.com/office/drawing/2014/main" id="{69D88D77-DC36-48F1-BDC9-8F460D5CA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804" y="3725095"/>
            <a:ext cx="2060848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76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28560-34D3-41D1-BC7C-3EE186690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¿Porqué </a:t>
            </a:r>
            <a:r>
              <a:rPr lang="es-CO" dirty="0" err="1"/>
              <a:t>ionic</a:t>
            </a:r>
            <a:r>
              <a:rPr lang="es-CO" dirty="0"/>
              <a:t> v3?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DAA894-3730-4739-805F-1F6B369C6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CO" dirty="0" err="1"/>
              <a:t>Fácilidad</a:t>
            </a:r>
            <a:r>
              <a:rPr lang="es-CO" dirty="0"/>
              <a:t>-Fluidez-Dinámica en  casi cualquier contexto</a:t>
            </a:r>
          </a:p>
        </p:txBody>
      </p:sp>
    </p:spTree>
    <p:extLst>
      <p:ext uri="{BB962C8B-B14F-4D97-AF65-F5344CB8AC3E}">
        <p14:creationId xmlns:p14="http://schemas.microsoft.com/office/powerpoint/2010/main" val="19111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05602-FBF3-4F0A-BADC-CD2503DE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Facilidad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4732A7-969A-4C21-979B-70197B4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65" y="1553028"/>
            <a:ext cx="6094413" cy="3990814"/>
          </a:xfrm>
        </p:spPr>
        <p:txBody>
          <a:bodyPr>
            <a:normAutofit/>
          </a:bodyPr>
          <a:lstStyle/>
          <a:p>
            <a:pPr algn="just"/>
            <a:r>
              <a:rPr lang="es-CO" dirty="0"/>
              <a:t>Su implementación es bastante sencilla debido a la estructura de su proyecto.</a:t>
            </a:r>
          </a:p>
          <a:p>
            <a:pPr algn="just"/>
            <a:r>
              <a:rPr lang="es-CO" dirty="0"/>
              <a:t>Se pueden acceder a plugins ya creados para cada plataforma.</a:t>
            </a:r>
          </a:p>
          <a:p>
            <a:pPr algn="just"/>
            <a:r>
              <a:rPr lang="es-CO" dirty="0"/>
              <a:t>La interfaz y los UI controles se adaptan según la plataforma.</a:t>
            </a:r>
          </a:p>
          <a:p>
            <a:pPr algn="just"/>
            <a:endParaRPr lang="es-CO" dirty="0"/>
          </a:p>
        </p:txBody>
      </p:sp>
      <p:pic>
        <p:nvPicPr>
          <p:cNvPr id="8" name="Picture 2" descr="Resultado de imagen para ionic">
            <a:extLst>
              <a:ext uri="{FF2B5EF4-FFF2-40B4-BE49-F238E27FC236}">
                <a16:creationId xmlns:a16="http://schemas.microsoft.com/office/drawing/2014/main" id="{69D88D77-DC36-48F1-BDC9-8F460D5CA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00" y="3140968"/>
            <a:ext cx="2060848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94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05602-FBF3-4F0A-BADC-CD2503DE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Facilidad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4732A7-969A-4C21-979B-70197B4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65" y="1553028"/>
            <a:ext cx="6094413" cy="3990814"/>
          </a:xfrm>
        </p:spPr>
        <p:txBody>
          <a:bodyPr>
            <a:normAutofit/>
          </a:bodyPr>
          <a:lstStyle/>
          <a:p>
            <a:pPr algn="just"/>
            <a:r>
              <a:rPr lang="es-CO" dirty="0"/>
              <a:t>No necesitan de simulación de primer plano, ya que pueden correr en el navegador*</a:t>
            </a:r>
          </a:p>
          <a:p>
            <a:pPr algn="just"/>
            <a:r>
              <a:rPr lang="es-CO" dirty="0"/>
              <a:t>Es posible desarrollar un app para iOS y emularla sin tener un Mac para generar el ejecutable para iPhone o </a:t>
            </a:r>
            <a:r>
              <a:rPr lang="es-CO" dirty="0" err="1"/>
              <a:t>ipad</a:t>
            </a:r>
            <a:r>
              <a:rPr lang="es-CO" dirty="0"/>
              <a:t>.</a:t>
            </a:r>
          </a:p>
        </p:txBody>
      </p:sp>
      <p:pic>
        <p:nvPicPr>
          <p:cNvPr id="8" name="Picture 2" descr="Resultado de imagen para ionic">
            <a:extLst>
              <a:ext uri="{FF2B5EF4-FFF2-40B4-BE49-F238E27FC236}">
                <a16:creationId xmlns:a16="http://schemas.microsoft.com/office/drawing/2014/main" id="{69D88D77-DC36-48F1-BDC9-8F460D5CA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00" y="3140968"/>
            <a:ext cx="2060848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9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Bibliografía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es una aplicación móvil?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3D2D9D-9738-4FDB-A7DB-B952649D5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53" y="2996952"/>
            <a:ext cx="6210020" cy="2137400"/>
          </a:xfrm>
        </p:spPr>
        <p:txBody>
          <a:bodyPr/>
          <a:lstStyle/>
          <a:p>
            <a:pPr algn="just"/>
            <a:r>
              <a:rPr lang="es-ES" dirty="0"/>
              <a:t>Es una aplicación informática diseñada para ser ejecutada en teléfonos inteligentes, tabletas y otros dispositivos móviles. Las aplicaciones permiten al usuario efectuar un conjunto de tareas de cualquier tipo —profesional, de ocio, educativas, de acceso a servicios, etc.</a:t>
            </a:r>
            <a:endParaRPr lang="es-CO" dirty="0"/>
          </a:p>
        </p:txBody>
      </p:sp>
      <p:pic>
        <p:nvPicPr>
          <p:cNvPr id="1028" name="Picture 4" descr="https://i1.wp.com/www.marketingdirecto.com/wp-content/uploads/2018/01/aplicaciones-moviles.png?fit=626%2C364&amp;ssl=1">
            <a:extLst>
              <a:ext uri="{FF2B5EF4-FFF2-40B4-BE49-F238E27FC236}">
                <a16:creationId xmlns:a16="http://schemas.microsoft.com/office/drawing/2014/main" id="{1D1F8102-B97B-49C0-A8D6-067439933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508" y="2544680"/>
            <a:ext cx="4890888" cy="284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5BC79-884D-43C0-89E4-7CB484E9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tipos de aplicaciones </a:t>
            </a:r>
            <a:r>
              <a:rPr lang="es-CO"/>
              <a:t>móviles existen?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06E94F3-FF79-4956-BBB0-164010B0F8EB}"/>
              </a:ext>
            </a:extLst>
          </p:cNvPr>
          <p:cNvSpPr/>
          <p:nvPr/>
        </p:nvSpPr>
        <p:spPr>
          <a:xfrm>
            <a:off x="477789" y="3068960"/>
            <a:ext cx="32403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b="1" dirty="0"/>
              <a:t>APPS NATIVAS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C8E02F6-BE0E-4AD7-83FE-C27F07815C65}"/>
              </a:ext>
            </a:extLst>
          </p:cNvPr>
          <p:cNvSpPr/>
          <p:nvPr/>
        </p:nvSpPr>
        <p:spPr>
          <a:xfrm>
            <a:off x="4474232" y="3068960"/>
            <a:ext cx="32403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b="1" dirty="0"/>
              <a:t>PWA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4024A9F-9369-4BA5-A1C0-396EDA3329B6}"/>
              </a:ext>
            </a:extLst>
          </p:cNvPr>
          <p:cNvSpPr/>
          <p:nvPr/>
        </p:nvSpPr>
        <p:spPr>
          <a:xfrm>
            <a:off x="8470676" y="3068960"/>
            <a:ext cx="32403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b="1" dirty="0"/>
              <a:t>HIBRÍDAS</a:t>
            </a:r>
          </a:p>
        </p:txBody>
      </p:sp>
      <p:pic>
        <p:nvPicPr>
          <p:cNvPr id="1028" name="Picture 4" descr="Resultado de imagen para ANDROID">
            <a:extLst>
              <a:ext uri="{FF2B5EF4-FFF2-40B4-BE49-F238E27FC236}">
                <a16:creationId xmlns:a16="http://schemas.microsoft.com/office/drawing/2014/main" id="{2623D383-121B-4AF5-99EA-22FE5759E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4397896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APPLE">
            <a:extLst>
              <a:ext uri="{FF2B5EF4-FFF2-40B4-BE49-F238E27FC236}">
                <a16:creationId xmlns:a16="http://schemas.microsoft.com/office/drawing/2014/main" id="{1E49049E-732A-4EB4-8D9A-636238C7E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0" y="4758878"/>
            <a:ext cx="862211" cy="86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java script">
            <a:extLst>
              <a:ext uri="{FF2B5EF4-FFF2-40B4-BE49-F238E27FC236}">
                <a16:creationId xmlns:a16="http://schemas.microsoft.com/office/drawing/2014/main" id="{5251C2B5-EA09-4FB4-B58A-00B87A180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68" y="4758878"/>
            <a:ext cx="875929" cy="8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HTML5">
            <a:extLst>
              <a:ext uri="{FF2B5EF4-FFF2-40B4-BE49-F238E27FC236}">
                <a16:creationId xmlns:a16="http://schemas.microsoft.com/office/drawing/2014/main" id="{684DB222-E4CC-4F19-9065-D7A952103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447" y="4758878"/>
            <a:ext cx="875930" cy="87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REACT">
            <a:extLst>
              <a:ext uri="{FF2B5EF4-FFF2-40B4-BE49-F238E27FC236}">
                <a16:creationId xmlns:a16="http://schemas.microsoft.com/office/drawing/2014/main" id="{B22E21B9-C852-46C7-9731-12FD582D2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527" y="4835028"/>
            <a:ext cx="875931" cy="76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Resultado de imagen para java script">
            <a:extLst>
              <a:ext uri="{FF2B5EF4-FFF2-40B4-BE49-F238E27FC236}">
                <a16:creationId xmlns:a16="http://schemas.microsoft.com/office/drawing/2014/main" id="{8D03F4DD-0203-4F10-8524-2299315AC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109" y="4575666"/>
            <a:ext cx="700667" cy="70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Resultado de imagen para HTML5">
            <a:extLst>
              <a:ext uri="{FF2B5EF4-FFF2-40B4-BE49-F238E27FC236}">
                <a16:creationId xmlns:a16="http://schemas.microsoft.com/office/drawing/2014/main" id="{D9F3C03B-AFC2-4F25-AD00-5040E315A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354" y="4575666"/>
            <a:ext cx="700668" cy="70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Resultado de imagen para REACT">
            <a:extLst>
              <a:ext uri="{FF2B5EF4-FFF2-40B4-BE49-F238E27FC236}">
                <a16:creationId xmlns:a16="http://schemas.microsoft.com/office/drawing/2014/main" id="{0240CAF7-969D-48BE-A4A0-45CE2F7DE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549" y="4621422"/>
            <a:ext cx="700669" cy="60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sultado de imagen para ANDROID">
            <a:extLst>
              <a:ext uri="{FF2B5EF4-FFF2-40B4-BE49-F238E27FC236}">
                <a16:creationId xmlns:a16="http://schemas.microsoft.com/office/drawing/2014/main" id="{116ABDAF-3EF2-4A10-9EC8-6D7F5D456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327" y="5276333"/>
            <a:ext cx="903897" cy="90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sultado de imagen para APPLE">
            <a:extLst>
              <a:ext uri="{FF2B5EF4-FFF2-40B4-BE49-F238E27FC236}">
                <a16:creationId xmlns:a16="http://schemas.microsoft.com/office/drawing/2014/main" id="{B201FF44-3BD8-4FB0-BB1C-9DA5A4EE4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427" y="5415412"/>
            <a:ext cx="491959" cy="49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32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Apps Nativas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5820" y="1143000"/>
            <a:ext cx="6094413" cy="4572000"/>
          </a:xfrm>
        </p:spPr>
        <p:txBody>
          <a:bodyPr rtlCol="0">
            <a:normAutofit fontScale="92500" lnSpcReduction="10000"/>
          </a:bodyPr>
          <a:lstStyle/>
          <a:p>
            <a:pPr algn="just"/>
            <a:r>
              <a:rPr lang="es-ES" dirty="0"/>
              <a:t>Se desarrolla de manera específica para una plataforma sea Android, iOS, Windows, requiere de varias aplicaciones en dado caso que se desee hacerla para cada plataforma.</a:t>
            </a:r>
          </a:p>
          <a:p>
            <a:pPr algn="just"/>
            <a:r>
              <a:rPr lang="es-ES" dirty="0"/>
              <a:t>En Apple se desarrolla en Swift o en Objective C</a:t>
            </a:r>
          </a:p>
          <a:p>
            <a:pPr algn="just"/>
            <a:r>
              <a:rPr lang="es-ES" dirty="0"/>
              <a:t>En Android se desarrolla en Kotlin o en java</a:t>
            </a:r>
          </a:p>
          <a:p>
            <a:pPr algn="just"/>
            <a:r>
              <a:rPr lang="es-ES" dirty="0"/>
              <a:t>En Windows se desarrolla en Visual Basic, Visual C#</a:t>
            </a:r>
          </a:p>
        </p:txBody>
      </p:sp>
      <p:pic>
        <p:nvPicPr>
          <p:cNvPr id="2050" name="Picture 2" descr="Resultado de imagen para ANDROID STUDIO">
            <a:extLst>
              <a:ext uri="{FF2B5EF4-FFF2-40B4-BE49-F238E27FC236}">
                <a16:creationId xmlns:a16="http://schemas.microsoft.com/office/drawing/2014/main" id="{6DBDC898-EC7B-49F5-85D7-4998E1526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8" y="2971800"/>
            <a:ext cx="214312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xcode">
            <a:extLst>
              <a:ext uri="{FF2B5EF4-FFF2-40B4-BE49-F238E27FC236}">
                <a16:creationId xmlns:a16="http://schemas.microsoft.com/office/drawing/2014/main" id="{E269BB20-D8BF-4A31-82F8-26499694F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876" y="2682734"/>
            <a:ext cx="1492531" cy="149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visual studio">
            <a:extLst>
              <a:ext uri="{FF2B5EF4-FFF2-40B4-BE49-F238E27FC236}">
                <a16:creationId xmlns:a16="http://schemas.microsoft.com/office/drawing/2014/main" id="{24FF35C0-B727-48F5-AEE3-98F238F61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764" y="4179593"/>
            <a:ext cx="1159971" cy="119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08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Ventajas y Desventajas de las apps Nativas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92ABF9C-E36D-49C4-9D78-D8111E0A2DC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1716" y="683933"/>
            <a:ext cx="7315712" cy="3152750"/>
          </a:xfrm>
          <a:prstGeom prst="rect">
            <a:avLst/>
          </a:prstGeom>
        </p:spPr>
      </p:pic>
      <p:sp>
        <p:nvSpPr>
          <p:cNvPr id="10" name="Marcador de posición de contenido 2">
            <a:extLst>
              <a:ext uri="{FF2B5EF4-FFF2-40B4-BE49-F238E27FC236}">
                <a16:creationId xmlns:a16="http://schemas.microsoft.com/office/drawing/2014/main" id="{4152F00F-2414-46BD-8197-86A210288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4149080"/>
            <a:ext cx="6552728" cy="2198415"/>
          </a:xfrm>
        </p:spPr>
        <p:txBody>
          <a:bodyPr rtlCol="0">
            <a:normAutofit fontScale="92500" lnSpcReduction="20000"/>
          </a:bodyPr>
          <a:lstStyle/>
          <a:p>
            <a:pPr algn="just"/>
            <a:r>
              <a:rPr lang="es-ES" sz="1800" dirty="0"/>
              <a:t>En temas de Costos, si una empresa requiere de hacer una app para cada plataforma, debe costear costos a los desarrolladores para cada plataforma.</a:t>
            </a:r>
          </a:p>
          <a:p>
            <a:pPr algn="just"/>
            <a:r>
              <a:rPr lang="es-ES" sz="1800" dirty="0"/>
              <a:t>En temas de Tiempo Requiere de mayor dedicación debido a la diferencia de las plataformas.</a:t>
            </a:r>
          </a:p>
          <a:p>
            <a:pPr algn="just"/>
            <a:r>
              <a:rPr lang="es-ES" sz="1800" dirty="0"/>
              <a:t>En funcionamiento y optimización están mucho mejor evaluadas, pero el peso de dichas apps es mayor en comparación.</a:t>
            </a:r>
          </a:p>
          <a:p>
            <a:pPr algn="just"/>
            <a:r>
              <a:rPr lang="es-ES" sz="1800" dirty="0"/>
              <a:t>Necesitan de ser subidas a las tiendas específicas y requieren ser instaladas</a:t>
            </a:r>
          </a:p>
          <a:p>
            <a:pPr algn="just"/>
            <a:endParaRPr lang="es-ES" sz="18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2F9045E-2FA5-4E12-A030-02C544CB3A6A}"/>
              </a:ext>
            </a:extLst>
          </p:cNvPr>
          <p:cNvSpPr/>
          <p:nvPr/>
        </p:nvSpPr>
        <p:spPr>
          <a:xfrm>
            <a:off x="7966620" y="3836683"/>
            <a:ext cx="1008111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000" b="1" dirty="0"/>
              <a:t>S.O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9C39D0A-5CE5-4D47-924C-41C3918DA4C4}"/>
              </a:ext>
            </a:extLst>
          </p:cNvPr>
          <p:cNvSpPr/>
          <p:nvPr/>
        </p:nvSpPr>
        <p:spPr>
          <a:xfrm>
            <a:off x="10270876" y="3836683"/>
            <a:ext cx="1008111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dirty="0"/>
              <a:t>Aplicación </a:t>
            </a:r>
          </a:p>
          <a:p>
            <a:pPr algn="ctr"/>
            <a:r>
              <a:rPr lang="es-CO" sz="1600" b="1" dirty="0"/>
              <a:t>Nativa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A7932BF-A214-457A-80EA-CE5F41C9856A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974731" y="4268731"/>
            <a:ext cx="12961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41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Apps PWA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5820" y="1143000"/>
            <a:ext cx="6094413" cy="4572000"/>
          </a:xfrm>
        </p:spPr>
        <p:txBody>
          <a:bodyPr rtlCol="0">
            <a:normAutofit/>
          </a:bodyPr>
          <a:lstStyle/>
          <a:p>
            <a:pPr algn="just"/>
            <a:r>
              <a:rPr lang="es-ES" dirty="0"/>
              <a:t>Se desarrolla de manera global y su funcionamiento se basa en la combinación de tecnologías web como lo son HTML, JavaScript y CSS</a:t>
            </a:r>
          </a:p>
          <a:p>
            <a:pPr algn="just"/>
            <a:r>
              <a:rPr lang="es-ES" dirty="0"/>
              <a:t>Se ejecutan dentro del navegador WEB o como pestaña individual.</a:t>
            </a:r>
          </a:p>
          <a:p>
            <a:pPr algn="just"/>
            <a:r>
              <a:rPr lang="es-ES" dirty="0"/>
              <a:t>El contenido se adapta a la pantalla independientemente de la plataforma</a:t>
            </a:r>
          </a:p>
        </p:txBody>
      </p:sp>
      <p:pic>
        <p:nvPicPr>
          <p:cNvPr id="7" name="Picture 8" descr="Resultado de imagen para java script">
            <a:extLst>
              <a:ext uri="{FF2B5EF4-FFF2-40B4-BE49-F238E27FC236}">
                <a16:creationId xmlns:a16="http://schemas.microsoft.com/office/drawing/2014/main" id="{3D1AD326-EB3F-48B2-8C35-741CCB469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703" y="2852936"/>
            <a:ext cx="875929" cy="8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n para HTML5">
            <a:extLst>
              <a:ext uri="{FF2B5EF4-FFF2-40B4-BE49-F238E27FC236}">
                <a16:creationId xmlns:a16="http://schemas.microsoft.com/office/drawing/2014/main" id="{448EBE2F-A7AC-42A9-AA4F-9B768068C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069" y="2852936"/>
            <a:ext cx="875930" cy="87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para VISUAL STUDIO CODE">
            <a:extLst>
              <a:ext uri="{FF2B5EF4-FFF2-40B4-BE49-F238E27FC236}">
                <a16:creationId xmlns:a16="http://schemas.microsoft.com/office/drawing/2014/main" id="{03170A3C-DC0B-4A67-8D39-F72B106C3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289" y="3957882"/>
            <a:ext cx="878780" cy="87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64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Ventajas y Desventajas de las apps PWA</a:t>
            </a:r>
          </a:p>
        </p:txBody>
      </p:sp>
      <p:sp>
        <p:nvSpPr>
          <p:cNvPr id="10" name="Marcador de posición de contenido 2">
            <a:extLst>
              <a:ext uri="{FF2B5EF4-FFF2-40B4-BE49-F238E27FC236}">
                <a16:creationId xmlns:a16="http://schemas.microsoft.com/office/drawing/2014/main" id="{4152F00F-2414-46BD-8197-86A210288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4149080"/>
            <a:ext cx="6552728" cy="2198415"/>
          </a:xfrm>
        </p:spPr>
        <p:txBody>
          <a:bodyPr rtlCol="0">
            <a:normAutofit lnSpcReduction="10000"/>
          </a:bodyPr>
          <a:lstStyle/>
          <a:p>
            <a:pPr algn="just"/>
            <a:r>
              <a:rPr lang="es-ES" sz="1800" dirty="0"/>
              <a:t>En costos de desarrollo disminuyen debido a que no se necesita un desarrollador dedicado a cada plataforma*</a:t>
            </a:r>
          </a:p>
          <a:p>
            <a:pPr algn="just"/>
            <a:r>
              <a:rPr lang="es-ES" sz="1800" dirty="0"/>
              <a:t>En tiempos de desarrollo se puede poner a disposición de los usuarios al mismo tiempo en todas las plataformas.</a:t>
            </a:r>
          </a:p>
          <a:p>
            <a:pPr algn="just"/>
            <a:r>
              <a:rPr lang="es-ES" sz="1800" dirty="0"/>
              <a:t>No necesitan estar subidas a la tienda.</a:t>
            </a:r>
          </a:p>
          <a:p>
            <a:pPr algn="just"/>
            <a:r>
              <a:rPr lang="es-ES" sz="1800" dirty="0"/>
              <a:t>Guardan Caché en memoria pero en segundo plano si optimización no funcionan bien y se carga de nuevo la aplicación</a:t>
            </a:r>
          </a:p>
          <a:p>
            <a:pPr algn="just"/>
            <a:endParaRPr lang="es-ES" sz="18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2F9045E-2FA5-4E12-A030-02C544CB3A6A}"/>
              </a:ext>
            </a:extLst>
          </p:cNvPr>
          <p:cNvSpPr/>
          <p:nvPr/>
        </p:nvSpPr>
        <p:spPr>
          <a:xfrm>
            <a:off x="7966620" y="3836682"/>
            <a:ext cx="1728192" cy="8640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/>
              <a:t>Web View(Navegador)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9C39D0A-5CE5-4D47-924C-41C3918DA4C4}"/>
              </a:ext>
            </a:extLst>
          </p:cNvPr>
          <p:cNvSpPr/>
          <p:nvPr/>
        </p:nvSpPr>
        <p:spPr>
          <a:xfrm>
            <a:off x="10270876" y="3836683"/>
            <a:ext cx="1008111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dirty="0"/>
              <a:t>JS + HTML5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A7932BF-A214-457A-80EA-CE5F41C9856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694812" y="4268731"/>
            <a:ext cx="5760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648076E8-73F4-459F-A8E6-1A5BC251444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6322" y="350543"/>
            <a:ext cx="6286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1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Apps Híbridas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5820" y="1143000"/>
            <a:ext cx="6094413" cy="4572000"/>
          </a:xfrm>
        </p:spPr>
        <p:txBody>
          <a:bodyPr rtlCol="0">
            <a:normAutofit/>
          </a:bodyPr>
          <a:lstStyle/>
          <a:p>
            <a:pPr algn="just"/>
            <a:r>
              <a:rPr lang="es-ES" dirty="0"/>
              <a:t>Se desarrolla de manera global pero a la hora de implementarla se compila como app nativa en cada SDK según sea la plataforma.</a:t>
            </a:r>
          </a:p>
          <a:p>
            <a:pPr algn="just"/>
            <a:r>
              <a:rPr lang="es-ES" dirty="0"/>
              <a:t>Puede ser convertida en app PWA y poner a disposición de los usuarios.</a:t>
            </a:r>
          </a:p>
          <a:p>
            <a:pPr algn="just"/>
            <a:r>
              <a:rPr lang="es-ES" dirty="0"/>
              <a:t>El contenido y los controles se adaptan a la plataforma.</a:t>
            </a:r>
          </a:p>
          <a:p>
            <a:pPr algn="just"/>
            <a:endParaRPr lang="es-ES" dirty="0"/>
          </a:p>
        </p:txBody>
      </p:sp>
      <p:pic>
        <p:nvPicPr>
          <p:cNvPr id="5122" name="Picture 2" descr="Resultado de imagen para ionic">
            <a:extLst>
              <a:ext uri="{FF2B5EF4-FFF2-40B4-BE49-F238E27FC236}">
                <a16:creationId xmlns:a16="http://schemas.microsoft.com/office/drawing/2014/main" id="{D8C82312-CC6C-4A5F-9837-380BD95F0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636" y="2462522"/>
            <a:ext cx="2060848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para react native">
            <a:extLst>
              <a:ext uri="{FF2B5EF4-FFF2-40B4-BE49-F238E27FC236}">
                <a16:creationId xmlns:a16="http://schemas.microsoft.com/office/drawing/2014/main" id="{C9F94300-F4B4-4801-B9B5-EDA445875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416" y="3712378"/>
            <a:ext cx="1340768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16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Ventajas y Desventajas de las apps Hibridas</a:t>
            </a:r>
          </a:p>
        </p:txBody>
      </p:sp>
      <p:sp>
        <p:nvSpPr>
          <p:cNvPr id="10" name="Marcador de posición de contenido 2">
            <a:extLst>
              <a:ext uri="{FF2B5EF4-FFF2-40B4-BE49-F238E27FC236}">
                <a16:creationId xmlns:a16="http://schemas.microsoft.com/office/drawing/2014/main" id="{4152F00F-2414-46BD-8197-86A210288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4149080"/>
            <a:ext cx="6552728" cy="2198415"/>
          </a:xfrm>
        </p:spPr>
        <p:txBody>
          <a:bodyPr rtlCol="0">
            <a:normAutofit/>
          </a:bodyPr>
          <a:lstStyle/>
          <a:p>
            <a:pPr algn="just"/>
            <a:r>
              <a:rPr lang="es-ES" sz="1800" dirty="0"/>
              <a:t>En costos de desarrollo disminuyen debido a que no se necesita una aplicación dedicada a cada plataforma*</a:t>
            </a:r>
          </a:p>
          <a:p>
            <a:pPr algn="just"/>
            <a:r>
              <a:rPr lang="es-ES" sz="1800" dirty="0"/>
              <a:t>Están mejor optimizadas en temas de iniciarse y funcionar en segundo plano.</a:t>
            </a:r>
          </a:p>
          <a:p>
            <a:pPr algn="just"/>
            <a:r>
              <a:rPr lang="es-ES" sz="1800" dirty="0"/>
              <a:t>Pesan menos en comparación a otro tipo de apps.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2F9045E-2FA5-4E12-A030-02C544CB3A6A}"/>
              </a:ext>
            </a:extLst>
          </p:cNvPr>
          <p:cNvSpPr/>
          <p:nvPr/>
        </p:nvSpPr>
        <p:spPr>
          <a:xfrm>
            <a:off x="7966620" y="3836682"/>
            <a:ext cx="1728192" cy="8640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/>
              <a:t>Web </a:t>
            </a:r>
            <a:r>
              <a:rPr lang="es-CO" b="1" dirty="0" err="1"/>
              <a:t>View+Plugin</a:t>
            </a:r>
            <a:r>
              <a:rPr lang="es-CO" b="1" dirty="0"/>
              <a:t>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9C39D0A-5CE5-4D47-924C-41C3918DA4C4}"/>
              </a:ext>
            </a:extLst>
          </p:cNvPr>
          <p:cNvSpPr/>
          <p:nvPr/>
        </p:nvSpPr>
        <p:spPr>
          <a:xfrm>
            <a:off x="10270876" y="3836683"/>
            <a:ext cx="1008111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dirty="0"/>
              <a:t>JS + HTML5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A7932BF-A214-457A-80EA-CE5F41C9856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694812" y="4268731"/>
            <a:ext cx="5760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DA1BF84B-AE15-439C-AA7C-AF92B70F13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4409" y="1110615"/>
            <a:ext cx="6410325" cy="263842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610964A1-C2D5-4496-BA45-63D669E891F5}"/>
              </a:ext>
            </a:extLst>
          </p:cNvPr>
          <p:cNvSpPr/>
          <p:nvPr/>
        </p:nvSpPr>
        <p:spPr>
          <a:xfrm>
            <a:off x="7966620" y="5210842"/>
            <a:ext cx="1728192" cy="8640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 err="1"/>
              <a:t>Native</a:t>
            </a:r>
            <a:r>
              <a:rPr lang="es-CO" b="1" dirty="0"/>
              <a:t> </a:t>
            </a:r>
            <a:r>
              <a:rPr lang="es-CO" b="1" dirty="0" err="1"/>
              <a:t>Environment</a:t>
            </a:r>
            <a:endParaRPr lang="es-CO" b="1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0A18A9D-3EC2-4895-B643-C4F92F3AC44E}"/>
              </a:ext>
            </a:extLst>
          </p:cNvPr>
          <p:cNvSpPr/>
          <p:nvPr/>
        </p:nvSpPr>
        <p:spPr>
          <a:xfrm>
            <a:off x="10283285" y="5210842"/>
            <a:ext cx="1008111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000" b="1" dirty="0"/>
              <a:t>S.O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7C232F0-CEE8-42AC-A47A-A81F7043E57D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8830716" y="4700779"/>
            <a:ext cx="0" cy="510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EF3EAF1-E80C-4997-9D25-9D411780750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9694812" y="5642890"/>
            <a:ext cx="58847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78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4873beb7-5857-4685-be1f-d57550cc96cc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0</TotalTime>
  <Words>940</Words>
  <Application>Microsoft Office PowerPoint</Application>
  <PresentationFormat>Personalizado</PresentationFormat>
  <Paragraphs>79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 Light</vt:lpstr>
      <vt:lpstr>Corbel</vt:lpstr>
      <vt:lpstr>Metropolitano</vt:lpstr>
      <vt:lpstr>¿Porqué las apps Hibridas?</vt:lpstr>
      <vt:lpstr>¿Qué es una aplicación móvil?</vt:lpstr>
      <vt:lpstr>¿Qué tipos de aplicaciones móviles existen?</vt:lpstr>
      <vt:lpstr>Apps Nativas</vt:lpstr>
      <vt:lpstr>Ventajas y Desventajas de las apps Nativas</vt:lpstr>
      <vt:lpstr>Apps PWA</vt:lpstr>
      <vt:lpstr>Ventajas y Desventajas de las apps PWA</vt:lpstr>
      <vt:lpstr>Apps Híbridas</vt:lpstr>
      <vt:lpstr>Ventajas y Desventajas de las apps Hibridas</vt:lpstr>
      <vt:lpstr>¿Desarrollo Multiplataforma?</vt:lpstr>
      <vt:lpstr>Desarrollo Multiplataforma Nativo</vt:lpstr>
      <vt:lpstr>Desarrollo Multiplataforma Nativo</vt:lpstr>
      <vt:lpstr>Desarrollo Multiplataforma Híbrido-PWA</vt:lpstr>
      <vt:lpstr>Desarrollo Multiplataforma Híbrido-PWA</vt:lpstr>
      <vt:lpstr>¿Porqué ionic v3?</vt:lpstr>
      <vt:lpstr>Facilidad</vt:lpstr>
      <vt:lpstr>Facilidad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2018-08-01T19:41:55Z</dcterms:created>
  <dcterms:modified xsi:type="dcterms:W3CDTF">2018-08-22T12:44:45Z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