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23" r:id="rId2"/>
    <p:sldId id="329" r:id="rId3"/>
    <p:sldId id="335" r:id="rId4"/>
    <p:sldId id="336" r:id="rId5"/>
    <p:sldId id="337" r:id="rId6"/>
    <p:sldId id="338" r:id="rId7"/>
    <p:sldId id="339" r:id="rId8"/>
    <p:sldId id="344" r:id="rId9"/>
    <p:sldId id="340" r:id="rId10"/>
    <p:sldId id="341" r:id="rId11"/>
    <p:sldId id="342" r:id="rId12"/>
    <p:sldId id="343" r:id="rId13"/>
    <p:sldId id="346" r:id="rId14"/>
    <p:sldId id="348" r:id="rId15"/>
    <p:sldId id="347" r:id="rId16"/>
    <p:sldId id="349" r:id="rId17"/>
    <p:sldId id="271" r:id="rId1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C5D"/>
    <a:srgbClr val="5E5E5E"/>
    <a:srgbClr val="FB7E1A"/>
    <a:srgbClr val="9DBB23"/>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58" autoAdjust="0"/>
  </p:normalViewPr>
  <p:slideViewPr>
    <p:cSldViewPr snapToGrid="0" snapToObjects="1">
      <p:cViewPr varScale="1">
        <p:scale>
          <a:sx n="95" d="100"/>
          <a:sy n="95" d="100"/>
        </p:scale>
        <p:origin x="666" y="8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F4D814-6B12-46B8-A67A-2DD5825781D4}"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3954A744-4D05-4206-A8D6-627B59435A8B}">
      <dgm:prSet phldrT="[Texto]"/>
      <dgm:spPr/>
      <dgm:t>
        <a:bodyPr/>
        <a:lstStyle/>
        <a:p>
          <a:endParaRPr lang="es-CO" dirty="0"/>
        </a:p>
      </dgm:t>
    </dgm:pt>
    <dgm:pt modelId="{BF13E46C-64F4-4510-B33C-A4D4F579BE17}" type="parTrans" cxnId="{5C3E3BC2-86A2-47FA-9D83-14DDF414B095}">
      <dgm:prSet/>
      <dgm:spPr/>
      <dgm:t>
        <a:bodyPr/>
        <a:lstStyle/>
        <a:p>
          <a:endParaRPr lang="es-CO"/>
        </a:p>
      </dgm:t>
    </dgm:pt>
    <dgm:pt modelId="{5008E3C5-B531-427B-B36B-BB441308274E}" type="sibTrans" cxnId="{5C3E3BC2-86A2-47FA-9D83-14DDF414B095}">
      <dgm:prSet/>
      <dgm:spPr/>
      <dgm:t>
        <a:bodyPr/>
        <a:lstStyle/>
        <a:p>
          <a:endParaRPr lang="es-CO"/>
        </a:p>
      </dgm:t>
    </dgm:pt>
    <dgm:pt modelId="{F7007AE7-C8E1-4A91-99B6-A23876B98558}">
      <dgm:prSet phldrT="[Texto]" custT="1"/>
      <dgm:spPr/>
      <dgm:t>
        <a:bodyPr/>
        <a:lstStyle/>
        <a:p>
          <a:r>
            <a:rPr lang="es-CO" sz="1200" dirty="0">
              <a:solidFill>
                <a:srgbClr val="080808"/>
              </a:solidFill>
              <a:latin typeface="Arial" panose="020B0604020202020204" pitchFamily="34" charset="0"/>
              <a:cs typeface="Arial" panose="020B0604020202020204" pitchFamily="34" charset="0"/>
            </a:rPr>
            <a:t>Compras</a:t>
          </a:r>
        </a:p>
      </dgm:t>
    </dgm:pt>
    <dgm:pt modelId="{32618A74-3CF6-4444-9BBD-A445AC9C01A1}" type="parTrans" cxnId="{350ECE06-C890-4DC9-A26C-EED96B23873F}">
      <dgm:prSet/>
      <dgm:spPr/>
      <dgm:t>
        <a:bodyPr/>
        <a:lstStyle/>
        <a:p>
          <a:endParaRPr lang="es-CO"/>
        </a:p>
      </dgm:t>
    </dgm:pt>
    <dgm:pt modelId="{982C5B16-C3A7-42AD-B02D-847588AA482A}" type="sibTrans" cxnId="{350ECE06-C890-4DC9-A26C-EED96B23873F}">
      <dgm:prSet/>
      <dgm:spPr/>
      <dgm:t>
        <a:bodyPr/>
        <a:lstStyle/>
        <a:p>
          <a:endParaRPr lang="es-CO"/>
        </a:p>
      </dgm:t>
    </dgm:pt>
    <dgm:pt modelId="{AD6B2EA0-2DED-4EA5-A80E-85D11104EA67}">
      <dgm:prSet phldrT="[Texto]" custT="1"/>
      <dgm:spPr/>
      <dgm:t>
        <a:bodyPr/>
        <a:lstStyle/>
        <a:p>
          <a:r>
            <a:rPr lang="es-CO" sz="1200" dirty="0">
              <a:solidFill>
                <a:srgbClr val="080808"/>
              </a:solidFill>
              <a:latin typeface="Arial" panose="020B0604020202020204" pitchFamily="34" charset="0"/>
              <a:cs typeface="Arial" panose="020B0604020202020204" pitchFamily="34" charset="0"/>
            </a:rPr>
            <a:t>Ventas</a:t>
          </a:r>
        </a:p>
      </dgm:t>
    </dgm:pt>
    <dgm:pt modelId="{9A39CBA3-AC9C-4C3E-BFB0-784F3FE38944}" type="parTrans" cxnId="{7DA30F43-E1DE-48FC-B547-28CD3A0FCA20}">
      <dgm:prSet/>
      <dgm:spPr/>
      <dgm:t>
        <a:bodyPr/>
        <a:lstStyle/>
        <a:p>
          <a:endParaRPr lang="es-CO"/>
        </a:p>
      </dgm:t>
    </dgm:pt>
    <dgm:pt modelId="{5F2A154B-0A29-48B8-B0E7-A2FCCAF0E2C1}" type="sibTrans" cxnId="{7DA30F43-E1DE-48FC-B547-28CD3A0FCA20}">
      <dgm:prSet/>
      <dgm:spPr/>
      <dgm:t>
        <a:bodyPr/>
        <a:lstStyle/>
        <a:p>
          <a:endParaRPr lang="es-CO"/>
        </a:p>
      </dgm:t>
    </dgm:pt>
    <dgm:pt modelId="{FFE3C678-0E04-405B-8FFE-DCD9F558415F}">
      <dgm:prSet phldrT="[Texto]" custT="1"/>
      <dgm:spPr/>
      <dgm:t>
        <a:bodyPr/>
        <a:lstStyle/>
        <a:p>
          <a:r>
            <a:rPr lang="es-CO" sz="1100" dirty="0">
              <a:solidFill>
                <a:srgbClr val="080808"/>
              </a:solidFill>
              <a:latin typeface="Arial" panose="020B0604020202020204" pitchFamily="34" charset="0"/>
              <a:cs typeface="Arial" panose="020B0604020202020204" pitchFamily="34" charset="0"/>
            </a:rPr>
            <a:t>Proveedores</a:t>
          </a:r>
        </a:p>
      </dgm:t>
    </dgm:pt>
    <dgm:pt modelId="{2D9F4938-293B-476A-8F2B-BC8CA24FD069}" type="parTrans" cxnId="{DFD5F2B0-FAB7-42C5-8AB2-E1694C26A215}">
      <dgm:prSet/>
      <dgm:spPr/>
      <dgm:t>
        <a:bodyPr/>
        <a:lstStyle/>
        <a:p>
          <a:endParaRPr lang="es-CO"/>
        </a:p>
      </dgm:t>
    </dgm:pt>
    <dgm:pt modelId="{798C32B8-EA3A-4377-A176-1ECC74F8D0C9}" type="sibTrans" cxnId="{DFD5F2B0-FAB7-42C5-8AB2-E1694C26A215}">
      <dgm:prSet/>
      <dgm:spPr/>
      <dgm:t>
        <a:bodyPr/>
        <a:lstStyle/>
        <a:p>
          <a:endParaRPr lang="es-CO"/>
        </a:p>
      </dgm:t>
    </dgm:pt>
    <dgm:pt modelId="{C9D9631B-EA27-40F3-87DB-25EB7EFED4CF}">
      <dgm:prSet phldrT="[Texto]" custT="1"/>
      <dgm:spPr/>
      <dgm:t>
        <a:bodyPr/>
        <a:lstStyle/>
        <a:p>
          <a:r>
            <a:rPr lang="es-CO" sz="1200" dirty="0">
              <a:solidFill>
                <a:srgbClr val="080808"/>
              </a:solidFill>
              <a:latin typeface="Arial" panose="020B0604020202020204" pitchFamily="34" charset="0"/>
              <a:cs typeface="Arial" panose="020B0604020202020204" pitchFamily="34" charset="0"/>
            </a:rPr>
            <a:t>Empleados</a:t>
          </a:r>
        </a:p>
      </dgm:t>
    </dgm:pt>
    <dgm:pt modelId="{B4B16ACA-6334-43EF-8C93-64CDB435CA65}" type="parTrans" cxnId="{5BF57A08-92B0-4050-B156-A99FCFC8434A}">
      <dgm:prSet/>
      <dgm:spPr/>
      <dgm:t>
        <a:bodyPr/>
        <a:lstStyle/>
        <a:p>
          <a:endParaRPr lang="es-CO"/>
        </a:p>
      </dgm:t>
    </dgm:pt>
    <dgm:pt modelId="{3C0292CD-F93B-4BB8-BC0A-5A1B99350970}" type="sibTrans" cxnId="{5BF57A08-92B0-4050-B156-A99FCFC8434A}">
      <dgm:prSet/>
      <dgm:spPr/>
      <dgm:t>
        <a:bodyPr/>
        <a:lstStyle/>
        <a:p>
          <a:endParaRPr lang="es-CO"/>
        </a:p>
      </dgm:t>
    </dgm:pt>
    <dgm:pt modelId="{B5101221-EC29-42EF-A85F-5FF3C5B7559E}">
      <dgm:prSet custT="1"/>
      <dgm:spPr/>
      <dgm:t>
        <a:bodyPr/>
        <a:lstStyle/>
        <a:p>
          <a:r>
            <a:rPr lang="es-CO" sz="1200" dirty="0">
              <a:solidFill>
                <a:srgbClr val="080808"/>
              </a:solidFill>
              <a:latin typeface="Arial" panose="020B0604020202020204" pitchFamily="34" charset="0"/>
              <a:cs typeface="Arial" panose="020B0604020202020204" pitchFamily="34" charset="0"/>
            </a:rPr>
            <a:t>Reportes</a:t>
          </a:r>
        </a:p>
      </dgm:t>
    </dgm:pt>
    <dgm:pt modelId="{7E86A8A1-1117-46D7-AB8F-3A7B50AE6295}" type="parTrans" cxnId="{8925A109-9D30-4CDD-A9CE-9E9C0D298538}">
      <dgm:prSet/>
      <dgm:spPr/>
      <dgm:t>
        <a:bodyPr/>
        <a:lstStyle/>
        <a:p>
          <a:endParaRPr lang="es-CO"/>
        </a:p>
      </dgm:t>
    </dgm:pt>
    <dgm:pt modelId="{BBB58739-2F3F-460E-AF7E-D890530B589E}" type="sibTrans" cxnId="{8925A109-9D30-4CDD-A9CE-9E9C0D298538}">
      <dgm:prSet/>
      <dgm:spPr/>
      <dgm:t>
        <a:bodyPr/>
        <a:lstStyle/>
        <a:p>
          <a:endParaRPr lang="es-CO"/>
        </a:p>
      </dgm:t>
    </dgm:pt>
    <dgm:pt modelId="{200EDC4E-B9E1-499D-8962-2713FB7234E9}">
      <dgm:prSet custT="1"/>
      <dgm:spPr/>
      <dgm:t>
        <a:bodyPr/>
        <a:lstStyle/>
        <a:p>
          <a:r>
            <a:rPr lang="es-CO" sz="1200" dirty="0">
              <a:solidFill>
                <a:srgbClr val="080808"/>
              </a:solidFill>
              <a:latin typeface="Arial" panose="020B0604020202020204" pitchFamily="34" charset="0"/>
              <a:cs typeface="Arial" panose="020B0604020202020204" pitchFamily="34" charset="0"/>
            </a:rPr>
            <a:t>Productos</a:t>
          </a:r>
          <a:endParaRPr lang="es-CO" sz="1400" dirty="0">
            <a:solidFill>
              <a:srgbClr val="080808"/>
            </a:solidFill>
            <a:latin typeface="Arial" panose="020B0604020202020204" pitchFamily="34" charset="0"/>
            <a:cs typeface="Arial" panose="020B0604020202020204" pitchFamily="34" charset="0"/>
          </a:endParaRPr>
        </a:p>
      </dgm:t>
    </dgm:pt>
    <dgm:pt modelId="{B2285227-F61A-41DA-A926-F01E25D0F6B6}" type="parTrans" cxnId="{D9AEE67E-A06C-4BA2-8DD3-22A7B0ABB276}">
      <dgm:prSet/>
      <dgm:spPr/>
      <dgm:t>
        <a:bodyPr/>
        <a:lstStyle/>
        <a:p>
          <a:endParaRPr lang="es-CO"/>
        </a:p>
      </dgm:t>
    </dgm:pt>
    <dgm:pt modelId="{8C5E4A44-2CF7-465E-9FC2-9188B92EF4B8}" type="sibTrans" cxnId="{D9AEE67E-A06C-4BA2-8DD3-22A7B0ABB276}">
      <dgm:prSet/>
      <dgm:spPr/>
      <dgm:t>
        <a:bodyPr/>
        <a:lstStyle/>
        <a:p>
          <a:endParaRPr lang="es-CO"/>
        </a:p>
      </dgm:t>
    </dgm:pt>
    <dgm:pt modelId="{75251307-4F2D-4B11-B24E-181614CA3483}" type="pres">
      <dgm:prSet presAssocID="{88F4D814-6B12-46B8-A67A-2DD5825781D4}" presName="Name0" presStyleCnt="0">
        <dgm:presLayoutVars>
          <dgm:chMax val="1"/>
          <dgm:dir/>
          <dgm:animLvl val="ctr"/>
          <dgm:resizeHandles val="exact"/>
        </dgm:presLayoutVars>
      </dgm:prSet>
      <dgm:spPr/>
    </dgm:pt>
    <dgm:pt modelId="{80514803-E222-4AB5-80BD-07E0C83EAF95}" type="pres">
      <dgm:prSet presAssocID="{3954A744-4D05-4206-A8D6-627B59435A8B}" presName="centerShape" presStyleLbl="node0" presStyleIdx="0" presStyleCnt="1"/>
      <dgm:spPr/>
    </dgm:pt>
    <dgm:pt modelId="{FF724687-B043-4B3E-863F-25BACAF6C7A7}" type="pres">
      <dgm:prSet presAssocID="{32618A74-3CF6-4444-9BBD-A445AC9C01A1}" presName="parTrans" presStyleLbl="sibTrans2D1" presStyleIdx="0" presStyleCnt="6"/>
      <dgm:spPr/>
    </dgm:pt>
    <dgm:pt modelId="{94E2DF52-FC48-4B95-A10C-2D777BDC4210}" type="pres">
      <dgm:prSet presAssocID="{32618A74-3CF6-4444-9BBD-A445AC9C01A1}" presName="connectorText" presStyleLbl="sibTrans2D1" presStyleIdx="0" presStyleCnt="6"/>
      <dgm:spPr/>
    </dgm:pt>
    <dgm:pt modelId="{986D9650-4EC4-405F-82A9-4E654A4BEB77}" type="pres">
      <dgm:prSet presAssocID="{F7007AE7-C8E1-4A91-99B6-A23876B98558}" presName="node" presStyleLbl="node1" presStyleIdx="0" presStyleCnt="6">
        <dgm:presLayoutVars>
          <dgm:bulletEnabled val="1"/>
        </dgm:presLayoutVars>
      </dgm:prSet>
      <dgm:spPr/>
    </dgm:pt>
    <dgm:pt modelId="{F4795D44-FE88-4674-BA90-D645FDB0FF9E}" type="pres">
      <dgm:prSet presAssocID="{9A39CBA3-AC9C-4C3E-BFB0-784F3FE38944}" presName="parTrans" presStyleLbl="sibTrans2D1" presStyleIdx="1" presStyleCnt="6"/>
      <dgm:spPr/>
    </dgm:pt>
    <dgm:pt modelId="{67D56171-2FB2-4630-999C-B85C81425D58}" type="pres">
      <dgm:prSet presAssocID="{9A39CBA3-AC9C-4C3E-BFB0-784F3FE38944}" presName="connectorText" presStyleLbl="sibTrans2D1" presStyleIdx="1" presStyleCnt="6"/>
      <dgm:spPr/>
    </dgm:pt>
    <dgm:pt modelId="{FD27411F-EA87-423B-9276-96BB7A7B7678}" type="pres">
      <dgm:prSet presAssocID="{AD6B2EA0-2DED-4EA5-A80E-85D11104EA67}" presName="node" presStyleLbl="node1" presStyleIdx="1" presStyleCnt="6">
        <dgm:presLayoutVars>
          <dgm:bulletEnabled val="1"/>
        </dgm:presLayoutVars>
      </dgm:prSet>
      <dgm:spPr/>
    </dgm:pt>
    <dgm:pt modelId="{102B26C2-ACC9-499B-843D-CE35213913CE}" type="pres">
      <dgm:prSet presAssocID="{2D9F4938-293B-476A-8F2B-BC8CA24FD069}" presName="parTrans" presStyleLbl="sibTrans2D1" presStyleIdx="2" presStyleCnt="6"/>
      <dgm:spPr/>
    </dgm:pt>
    <dgm:pt modelId="{9E3DAEA7-317A-4B6D-B3F6-B9230607065E}" type="pres">
      <dgm:prSet presAssocID="{2D9F4938-293B-476A-8F2B-BC8CA24FD069}" presName="connectorText" presStyleLbl="sibTrans2D1" presStyleIdx="2" presStyleCnt="6"/>
      <dgm:spPr/>
    </dgm:pt>
    <dgm:pt modelId="{F81CE86E-12F6-4FEE-843C-1E3689A7839F}" type="pres">
      <dgm:prSet presAssocID="{FFE3C678-0E04-405B-8FFE-DCD9F558415F}" presName="node" presStyleLbl="node1" presStyleIdx="2" presStyleCnt="6">
        <dgm:presLayoutVars>
          <dgm:bulletEnabled val="1"/>
        </dgm:presLayoutVars>
      </dgm:prSet>
      <dgm:spPr/>
    </dgm:pt>
    <dgm:pt modelId="{ECDBD057-3AB6-45FD-89EC-18BB5A20689F}" type="pres">
      <dgm:prSet presAssocID="{B4B16ACA-6334-43EF-8C93-64CDB435CA65}" presName="parTrans" presStyleLbl="sibTrans2D1" presStyleIdx="3" presStyleCnt="6"/>
      <dgm:spPr/>
    </dgm:pt>
    <dgm:pt modelId="{E2AB3491-0DCC-4453-9537-C33A837D4F8F}" type="pres">
      <dgm:prSet presAssocID="{B4B16ACA-6334-43EF-8C93-64CDB435CA65}" presName="connectorText" presStyleLbl="sibTrans2D1" presStyleIdx="3" presStyleCnt="6"/>
      <dgm:spPr/>
    </dgm:pt>
    <dgm:pt modelId="{B36AA1FA-A0AB-4304-94CF-3FA66B9B24F7}" type="pres">
      <dgm:prSet presAssocID="{C9D9631B-EA27-40F3-87DB-25EB7EFED4CF}" presName="node" presStyleLbl="node1" presStyleIdx="3" presStyleCnt="6">
        <dgm:presLayoutVars>
          <dgm:bulletEnabled val="1"/>
        </dgm:presLayoutVars>
      </dgm:prSet>
      <dgm:spPr/>
    </dgm:pt>
    <dgm:pt modelId="{0F2B588E-5475-4B39-A313-6D537404E348}" type="pres">
      <dgm:prSet presAssocID="{7E86A8A1-1117-46D7-AB8F-3A7B50AE6295}" presName="parTrans" presStyleLbl="sibTrans2D1" presStyleIdx="4" presStyleCnt="6"/>
      <dgm:spPr/>
    </dgm:pt>
    <dgm:pt modelId="{58239E93-E544-4411-8310-B9C539F1AD01}" type="pres">
      <dgm:prSet presAssocID="{7E86A8A1-1117-46D7-AB8F-3A7B50AE6295}" presName="connectorText" presStyleLbl="sibTrans2D1" presStyleIdx="4" presStyleCnt="6"/>
      <dgm:spPr/>
    </dgm:pt>
    <dgm:pt modelId="{12393A82-F725-40B5-8C1E-3AF485057603}" type="pres">
      <dgm:prSet presAssocID="{B5101221-EC29-42EF-A85F-5FF3C5B7559E}" presName="node" presStyleLbl="node1" presStyleIdx="4" presStyleCnt="6">
        <dgm:presLayoutVars>
          <dgm:bulletEnabled val="1"/>
        </dgm:presLayoutVars>
      </dgm:prSet>
      <dgm:spPr/>
    </dgm:pt>
    <dgm:pt modelId="{D81085EA-B2FA-4888-A1AA-03A1EA294CB6}" type="pres">
      <dgm:prSet presAssocID="{B2285227-F61A-41DA-A926-F01E25D0F6B6}" presName="parTrans" presStyleLbl="sibTrans2D1" presStyleIdx="5" presStyleCnt="6"/>
      <dgm:spPr/>
    </dgm:pt>
    <dgm:pt modelId="{838F1856-931F-468D-A31E-0FF8C73D49BD}" type="pres">
      <dgm:prSet presAssocID="{B2285227-F61A-41DA-A926-F01E25D0F6B6}" presName="connectorText" presStyleLbl="sibTrans2D1" presStyleIdx="5" presStyleCnt="6"/>
      <dgm:spPr/>
    </dgm:pt>
    <dgm:pt modelId="{9FC17679-11BC-412C-A020-075B3CDE604E}" type="pres">
      <dgm:prSet presAssocID="{200EDC4E-B9E1-499D-8962-2713FB7234E9}" presName="node" presStyleLbl="node1" presStyleIdx="5" presStyleCnt="6">
        <dgm:presLayoutVars>
          <dgm:bulletEnabled val="1"/>
        </dgm:presLayoutVars>
      </dgm:prSet>
      <dgm:spPr/>
    </dgm:pt>
  </dgm:ptLst>
  <dgm:cxnLst>
    <dgm:cxn modelId="{350ECE06-C890-4DC9-A26C-EED96B23873F}" srcId="{3954A744-4D05-4206-A8D6-627B59435A8B}" destId="{F7007AE7-C8E1-4A91-99B6-A23876B98558}" srcOrd="0" destOrd="0" parTransId="{32618A74-3CF6-4444-9BBD-A445AC9C01A1}" sibTransId="{982C5B16-C3A7-42AD-B02D-847588AA482A}"/>
    <dgm:cxn modelId="{5BF57A08-92B0-4050-B156-A99FCFC8434A}" srcId="{3954A744-4D05-4206-A8D6-627B59435A8B}" destId="{C9D9631B-EA27-40F3-87DB-25EB7EFED4CF}" srcOrd="3" destOrd="0" parTransId="{B4B16ACA-6334-43EF-8C93-64CDB435CA65}" sibTransId="{3C0292CD-F93B-4BB8-BC0A-5A1B99350970}"/>
    <dgm:cxn modelId="{8925A109-9D30-4CDD-A9CE-9E9C0D298538}" srcId="{3954A744-4D05-4206-A8D6-627B59435A8B}" destId="{B5101221-EC29-42EF-A85F-5FF3C5B7559E}" srcOrd="4" destOrd="0" parTransId="{7E86A8A1-1117-46D7-AB8F-3A7B50AE6295}" sibTransId="{BBB58739-2F3F-460E-AF7E-D890530B589E}"/>
    <dgm:cxn modelId="{8A59760F-FE36-408A-A78C-2757BE68DA6F}" type="presOf" srcId="{9A39CBA3-AC9C-4C3E-BFB0-784F3FE38944}" destId="{F4795D44-FE88-4674-BA90-D645FDB0FF9E}" srcOrd="0" destOrd="0" presId="urn:microsoft.com/office/officeart/2005/8/layout/radial5"/>
    <dgm:cxn modelId="{8A482B21-82DA-4EE1-A432-5AF9C03818E3}" type="presOf" srcId="{88F4D814-6B12-46B8-A67A-2DD5825781D4}" destId="{75251307-4F2D-4B11-B24E-181614CA3483}" srcOrd="0" destOrd="0" presId="urn:microsoft.com/office/officeart/2005/8/layout/radial5"/>
    <dgm:cxn modelId="{9C4A4324-EA96-43AF-8280-6938017B1EB2}" type="presOf" srcId="{7E86A8A1-1117-46D7-AB8F-3A7B50AE6295}" destId="{0F2B588E-5475-4B39-A313-6D537404E348}" srcOrd="0" destOrd="0" presId="urn:microsoft.com/office/officeart/2005/8/layout/radial5"/>
    <dgm:cxn modelId="{E1F3CF39-C5E5-442E-BFEF-23745488566C}" type="presOf" srcId="{200EDC4E-B9E1-499D-8962-2713FB7234E9}" destId="{9FC17679-11BC-412C-A020-075B3CDE604E}" srcOrd="0" destOrd="0" presId="urn:microsoft.com/office/officeart/2005/8/layout/radial5"/>
    <dgm:cxn modelId="{09E93B5E-7C99-4ED3-BDDC-57AF0E85A343}" type="presOf" srcId="{2D9F4938-293B-476A-8F2B-BC8CA24FD069}" destId="{102B26C2-ACC9-499B-843D-CE35213913CE}" srcOrd="0" destOrd="0" presId="urn:microsoft.com/office/officeart/2005/8/layout/radial5"/>
    <dgm:cxn modelId="{7DA30F43-E1DE-48FC-B547-28CD3A0FCA20}" srcId="{3954A744-4D05-4206-A8D6-627B59435A8B}" destId="{AD6B2EA0-2DED-4EA5-A80E-85D11104EA67}" srcOrd="1" destOrd="0" parTransId="{9A39CBA3-AC9C-4C3E-BFB0-784F3FE38944}" sibTransId="{5F2A154B-0A29-48B8-B0E7-A2FCCAF0E2C1}"/>
    <dgm:cxn modelId="{9796394B-3D12-41A6-8A50-447432B6CEE2}" type="presOf" srcId="{AD6B2EA0-2DED-4EA5-A80E-85D11104EA67}" destId="{FD27411F-EA87-423B-9276-96BB7A7B7678}" srcOrd="0" destOrd="0" presId="urn:microsoft.com/office/officeart/2005/8/layout/radial5"/>
    <dgm:cxn modelId="{B39C3B6D-E136-466B-B6D3-E4DD291D6771}" type="presOf" srcId="{F7007AE7-C8E1-4A91-99B6-A23876B98558}" destId="{986D9650-4EC4-405F-82A9-4E654A4BEB77}" srcOrd="0" destOrd="0" presId="urn:microsoft.com/office/officeart/2005/8/layout/radial5"/>
    <dgm:cxn modelId="{2940F64D-3C42-4182-9E9E-70E2D260DB9D}" type="presOf" srcId="{B4B16ACA-6334-43EF-8C93-64CDB435CA65}" destId="{ECDBD057-3AB6-45FD-89EC-18BB5A20689F}" srcOrd="0" destOrd="0" presId="urn:microsoft.com/office/officeart/2005/8/layout/radial5"/>
    <dgm:cxn modelId="{1AEF4576-0BB2-4C2F-952F-E24852F386BE}" type="presOf" srcId="{B5101221-EC29-42EF-A85F-5FF3C5B7559E}" destId="{12393A82-F725-40B5-8C1E-3AF485057603}" srcOrd="0" destOrd="0" presId="urn:microsoft.com/office/officeart/2005/8/layout/radial5"/>
    <dgm:cxn modelId="{4C793F57-226E-4B3E-BD21-970AB56C012F}" type="presOf" srcId="{3954A744-4D05-4206-A8D6-627B59435A8B}" destId="{80514803-E222-4AB5-80BD-07E0C83EAF95}" srcOrd="0" destOrd="0" presId="urn:microsoft.com/office/officeart/2005/8/layout/radial5"/>
    <dgm:cxn modelId="{D9AEE67E-A06C-4BA2-8DD3-22A7B0ABB276}" srcId="{3954A744-4D05-4206-A8D6-627B59435A8B}" destId="{200EDC4E-B9E1-499D-8962-2713FB7234E9}" srcOrd="5" destOrd="0" parTransId="{B2285227-F61A-41DA-A926-F01E25D0F6B6}" sibTransId="{8C5E4A44-2CF7-465E-9FC2-9188B92EF4B8}"/>
    <dgm:cxn modelId="{1C6B3A81-E1EC-4880-B245-845FECF1B5F9}" type="presOf" srcId="{2D9F4938-293B-476A-8F2B-BC8CA24FD069}" destId="{9E3DAEA7-317A-4B6D-B3F6-B9230607065E}" srcOrd="1" destOrd="0" presId="urn:microsoft.com/office/officeart/2005/8/layout/radial5"/>
    <dgm:cxn modelId="{2BC660A1-A6A3-436B-AA13-55659D7A9DE8}" type="presOf" srcId="{B4B16ACA-6334-43EF-8C93-64CDB435CA65}" destId="{E2AB3491-0DCC-4453-9537-C33A837D4F8F}" srcOrd="1" destOrd="0" presId="urn:microsoft.com/office/officeart/2005/8/layout/radial5"/>
    <dgm:cxn modelId="{BD0662AF-C6FC-43FB-A49F-0765738064B2}" type="presOf" srcId="{32618A74-3CF6-4444-9BBD-A445AC9C01A1}" destId="{94E2DF52-FC48-4B95-A10C-2D777BDC4210}" srcOrd="1" destOrd="0" presId="urn:microsoft.com/office/officeart/2005/8/layout/radial5"/>
    <dgm:cxn modelId="{DFD5F2B0-FAB7-42C5-8AB2-E1694C26A215}" srcId="{3954A744-4D05-4206-A8D6-627B59435A8B}" destId="{FFE3C678-0E04-405B-8FFE-DCD9F558415F}" srcOrd="2" destOrd="0" parTransId="{2D9F4938-293B-476A-8F2B-BC8CA24FD069}" sibTransId="{798C32B8-EA3A-4377-A176-1ECC74F8D0C9}"/>
    <dgm:cxn modelId="{9D55DABF-A648-403E-B6B9-11F549FD3284}" type="presOf" srcId="{9A39CBA3-AC9C-4C3E-BFB0-784F3FE38944}" destId="{67D56171-2FB2-4630-999C-B85C81425D58}" srcOrd="1" destOrd="0" presId="urn:microsoft.com/office/officeart/2005/8/layout/radial5"/>
    <dgm:cxn modelId="{5C3E3BC2-86A2-47FA-9D83-14DDF414B095}" srcId="{88F4D814-6B12-46B8-A67A-2DD5825781D4}" destId="{3954A744-4D05-4206-A8D6-627B59435A8B}" srcOrd="0" destOrd="0" parTransId="{BF13E46C-64F4-4510-B33C-A4D4F579BE17}" sibTransId="{5008E3C5-B531-427B-B36B-BB441308274E}"/>
    <dgm:cxn modelId="{FE8357D9-A40A-4BAC-844D-C143F7ABDB80}" type="presOf" srcId="{FFE3C678-0E04-405B-8FFE-DCD9F558415F}" destId="{F81CE86E-12F6-4FEE-843C-1E3689A7839F}" srcOrd="0" destOrd="0" presId="urn:microsoft.com/office/officeart/2005/8/layout/radial5"/>
    <dgm:cxn modelId="{265DC6DE-5033-4FF1-A3FD-355E19DA2E93}" type="presOf" srcId="{B2285227-F61A-41DA-A926-F01E25D0F6B6}" destId="{D81085EA-B2FA-4888-A1AA-03A1EA294CB6}" srcOrd="0" destOrd="0" presId="urn:microsoft.com/office/officeart/2005/8/layout/radial5"/>
    <dgm:cxn modelId="{87AE26E3-6B61-4877-A9BD-1D7A24915E08}" type="presOf" srcId="{C9D9631B-EA27-40F3-87DB-25EB7EFED4CF}" destId="{B36AA1FA-A0AB-4304-94CF-3FA66B9B24F7}" srcOrd="0" destOrd="0" presId="urn:microsoft.com/office/officeart/2005/8/layout/radial5"/>
    <dgm:cxn modelId="{575C7AEB-B795-42DE-9D4A-7F01D6FEA6C0}" type="presOf" srcId="{B2285227-F61A-41DA-A926-F01E25D0F6B6}" destId="{838F1856-931F-468D-A31E-0FF8C73D49BD}" srcOrd="1" destOrd="0" presId="urn:microsoft.com/office/officeart/2005/8/layout/radial5"/>
    <dgm:cxn modelId="{6900DDF0-9B7F-458A-AD96-F4D469D40CA4}" type="presOf" srcId="{32618A74-3CF6-4444-9BBD-A445AC9C01A1}" destId="{FF724687-B043-4B3E-863F-25BACAF6C7A7}" srcOrd="0" destOrd="0" presId="urn:microsoft.com/office/officeart/2005/8/layout/radial5"/>
    <dgm:cxn modelId="{C17E5AF3-D1DF-48D4-96DA-C1696FEA6144}" type="presOf" srcId="{7E86A8A1-1117-46D7-AB8F-3A7B50AE6295}" destId="{58239E93-E544-4411-8310-B9C539F1AD01}" srcOrd="1" destOrd="0" presId="urn:microsoft.com/office/officeart/2005/8/layout/radial5"/>
    <dgm:cxn modelId="{B7AF1D5C-AB1B-426D-9CB8-46B6C78D7BE4}" type="presParOf" srcId="{75251307-4F2D-4B11-B24E-181614CA3483}" destId="{80514803-E222-4AB5-80BD-07E0C83EAF95}" srcOrd="0" destOrd="0" presId="urn:microsoft.com/office/officeart/2005/8/layout/radial5"/>
    <dgm:cxn modelId="{D681EA89-4C58-4163-B723-84965E8BC920}" type="presParOf" srcId="{75251307-4F2D-4B11-B24E-181614CA3483}" destId="{FF724687-B043-4B3E-863F-25BACAF6C7A7}" srcOrd="1" destOrd="0" presId="urn:microsoft.com/office/officeart/2005/8/layout/radial5"/>
    <dgm:cxn modelId="{4B8FBFED-8A33-46A1-9B24-1605D6C4377B}" type="presParOf" srcId="{FF724687-B043-4B3E-863F-25BACAF6C7A7}" destId="{94E2DF52-FC48-4B95-A10C-2D777BDC4210}" srcOrd="0" destOrd="0" presId="urn:microsoft.com/office/officeart/2005/8/layout/radial5"/>
    <dgm:cxn modelId="{CD7A4DFF-354C-443A-BE52-EE4E4A5B250D}" type="presParOf" srcId="{75251307-4F2D-4B11-B24E-181614CA3483}" destId="{986D9650-4EC4-405F-82A9-4E654A4BEB77}" srcOrd="2" destOrd="0" presId="urn:microsoft.com/office/officeart/2005/8/layout/radial5"/>
    <dgm:cxn modelId="{082DFEBD-542F-4EA1-9FD3-09AC8B34B011}" type="presParOf" srcId="{75251307-4F2D-4B11-B24E-181614CA3483}" destId="{F4795D44-FE88-4674-BA90-D645FDB0FF9E}" srcOrd="3" destOrd="0" presId="urn:microsoft.com/office/officeart/2005/8/layout/radial5"/>
    <dgm:cxn modelId="{EE0C08FD-86C8-4DDD-99B5-DD118A55DD40}" type="presParOf" srcId="{F4795D44-FE88-4674-BA90-D645FDB0FF9E}" destId="{67D56171-2FB2-4630-999C-B85C81425D58}" srcOrd="0" destOrd="0" presId="urn:microsoft.com/office/officeart/2005/8/layout/radial5"/>
    <dgm:cxn modelId="{3601EE41-1AEE-42F0-9C09-EB1FCDD4E788}" type="presParOf" srcId="{75251307-4F2D-4B11-B24E-181614CA3483}" destId="{FD27411F-EA87-423B-9276-96BB7A7B7678}" srcOrd="4" destOrd="0" presId="urn:microsoft.com/office/officeart/2005/8/layout/radial5"/>
    <dgm:cxn modelId="{B46A70E1-72D8-47B2-9726-BC8FA28B9431}" type="presParOf" srcId="{75251307-4F2D-4B11-B24E-181614CA3483}" destId="{102B26C2-ACC9-499B-843D-CE35213913CE}" srcOrd="5" destOrd="0" presId="urn:microsoft.com/office/officeart/2005/8/layout/radial5"/>
    <dgm:cxn modelId="{36C2D471-B04F-4C7E-BDFF-41B41F57A824}" type="presParOf" srcId="{102B26C2-ACC9-499B-843D-CE35213913CE}" destId="{9E3DAEA7-317A-4B6D-B3F6-B9230607065E}" srcOrd="0" destOrd="0" presId="urn:microsoft.com/office/officeart/2005/8/layout/radial5"/>
    <dgm:cxn modelId="{6BBA846F-3CDA-4820-A74F-318596832C00}" type="presParOf" srcId="{75251307-4F2D-4B11-B24E-181614CA3483}" destId="{F81CE86E-12F6-4FEE-843C-1E3689A7839F}" srcOrd="6" destOrd="0" presId="urn:microsoft.com/office/officeart/2005/8/layout/radial5"/>
    <dgm:cxn modelId="{F3C7053B-128E-4A1E-8666-7BBBA417C4FB}" type="presParOf" srcId="{75251307-4F2D-4B11-B24E-181614CA3483}" destId="{ECDBD057-3AB6-45FD-89EC-18BB5A20689F}" srcOrd="7" destOrd="0" presId="urn:microsoft.com/office/officeart/2005/8/layout/radial5"/>
    <dgm:cxn modelId="{DF150566-6234-40D3-840E-BED85521C0EF}" type="presParOf" srcId="{ECDBD057-3AB6-45FD-89EC-18BB5A20689F}" destId="{E2AB3491-0DCC-4453-9537-C33A837D4F8F}" srcOrd="0" destOrd="0" presId="urn:microsoft.com/office/officeart/2005/8/layout/radial5"/>
    <dgm:cxn modelId="{4AEFC783-42FE-44F6-8A65-A812F607EB24}" type="presParOf" srcId="{75251307-4F2D-4B11-B24E-181614CA3483}" destId="{B36AA1FA-A0AB-4304-94CF-3FA66B9B24F7}" srcOrd="8" destOrd="0" presId="urn:microsoft.com/office/officeart/2005/8/layout/radial5"/>
    <dgm:cxn modelId="{14F8571F-9686-4670-B7BD-591E30BCDFCE}" type="presParOf" srcId="{75251307-4F2D-4B11-B24E-181614CA3483}" destId="{0F2B588E-5475-4B39-A313-6D537404E348}" srcOrd="9" destOrd="0" presId="urn:microsoft.com/office/officeart/2005/8/layout/radial5"/>
    <dgm:cxn modelId="{EE25B5A1-31E0-46E5-B359-7DF433863AE5}" type="presParOf" srcId="{0F2B588E-5475-4B39-A313-6D537404E348}" destId="{58239E93-E544-4411-8310-B9C539F1AD01}" srcOrd="0" destOrd="0" presId="urn:microsoft.com/office/officeart/2005/8/layout/radial5"/>
    <dgm:cxn modelId="{576EA071-A004-4607-A8EE-D3C02AF850D5}" type="presParOf" srcId="{75251307-4F2D-4B11-B24E-181614CA3483}" destId="{12393A82-F725-40B5-8C1E-3AF485057603}" srcOrd="10" destOrd="0" presId="urn:microsoft.com/office/officeart/2005/8/layout/radial5"/>
    <dgm:cxn modelId="{6D2228A5-8F09-430D-9E92-BAADCB1CD0B2}" type="presParOf" srcId="{75251307-4F2D-4B11-B24E-181614CA3483}" destId="{D81085EA-B2FA-4888-A1AA-03A1EA294CB6}" srcOrd="11" destOrd="0" presId="urn:microsoft.com/office/officeart/2005/8/layout/radial5"/>
    <dgm:cxn modelId="{32480BD6-0D8E-403A-B029-31A2C0C84BD4}" type="presParOf" srcId="{D81085EA-B2FA-4888-A1AA-03A1EA294CB6}" destId="{838F1856-931F-468D-A31E-0FF8C73D49BD}" srcOrd="0" destOrd="0" presId="urn:microsoft.com/office/officeart/2005/8/layout/radial5"/>
    <dgm:cxn modelId="{78E938CC-5588-4478-9497-B2AECEDEBA81}" type="presParOf" srcId="{75251307-4F2D-4B11-B24E-181614CA3483}" destId="{9FC17679-11BC-412C-A020-075B3CDE604E}"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14803-E222-4AB5-80BD-07E0C83EAF95}">
      <dsp:nvSpPr>
        <dsp:cNvPr id="0" name=""/>
        <dsp:cNvSpPr/>
      </dsp:nvSpPr>
      <dsp:spPr>
        <a:xfrm>
          <a:off x="2247490" y="1472274"/>
          <a:ext cx="1050634" cy="10506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endParaRPr lang="es-CO" sz="4500" kern="1200" dirty="0"/>
        </a:p>
      </dsp:txBody>
      <dsp:txXfrm>
        <a:off x="2401352" y="1626136"/>
        <a:ext cx="742910" cy="742910"/>
      </dsp:txXfrm>
    </dsp:sp>
    <dsp:sp modelId="{FF724687-B043-4B3E-863F-25BACAF6C7A7}">
      <dsp:nvSpPr>
        <dsp:cNvPr id="0" name=""/>
        <dsp:cNvSpPr/>
      </dsp:nvSpPr>
      <dsp:spPr>
        <a:xfrm rot="16200000">
          <a:off x="2661534" y="1090016"/>
          <a:ext cx="222545" cy="3572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CO" sz="1500" kern="1200"/>
        </a:p>
      </dsp:txBody>
      <dsp:txXfrm>
        <a:off x="2694916" y="1194841"/>
        <a:ext cx="155782" cy="214329"/>
      </dsp:txXfrm>
    </dsp:sp>
    <dsp:sp modelId="{986D9650-4EC4-405F-82A9-4E654A4BEB77}">
      <dsp:nvSpPr>
        <dsp:cNvPr id="0" name=""/>
        <dsp:cNvSpPr/>
      </dsp:nvSpPr>
      <dsp:spPr>
        <a:xfrm>
          <a:off x="2247490" y="1743"/>
          <a:ext cx="1050634" cy="10506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dirty="0">
              <a:solidFill>
                <a:srgbClr val="080808"/>
              </a:solidFill>
              <a:latin typeface="Arial" panose="020B0604020202020204" pitchFamily="34" charset="0"/>
              <a:cs typeface="Arial" panose="020B0604020202020204" pitchFamily="34" charset="0"/>
            </a:rPr>
            <a:t>Compras</a:t>
          </a:r>
        </a:p>
      </dsp:txBody>
      <dsp:txXfrm>
        <a:off x="2401352" y="155605"/>
        <a:ext cx="742910" cy="742910"/>
      </dsp:txXfrm>
    </dsp:sp>
    <dsp:sp modelId="{F4795D44-FE88-4674-BA90-D645FDB0FF9E}">
      <dsp:nvSpPr>
        <dsp:cNvPr id="0" name=""/>
        <dsp:cNvSpPr/>
      </dsp:nvSpPr>
      <dsp:spPr>
        <a:xfrm rot="19800000">
          <a:off x="3292838" y="1454500"/>
          <a:ext cx="222545" cy="3572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CO" sz="1500" kern="1200"/>
        </a:p>
      </dsp:txBody>
      <dsp:txXfrm>
        <a:off x="3297310" y="1542634"/>
        <a:ext cx="155782" cy="214329"/>
      </dsp:txXfrm>
    </dsp:sp>
    <dsp:sp modelId="{FD27411F-EA87-423B-9276-96BB7A7B7678}">
      <dsp:nvSpPr>
        <dsp:cNvPr id="0" name=""/>
        <dsp:cNvSpPr/>
      </dsp:nvSpPr>
      <dsp:spPr>
        <a:xfrm>
          <a:off x="3521007" y="737009"/>
          <a:ext cx="1050634" cy="10506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dirty="0">
              <a:solidFill>
                <a:srgbClr val="080808"/>
              </a:solidFill>
              <a:latin typeface="Arial" panose="020B0604020202020204" pitchFamily="34" charset="0"/>
              <a:cs typeface="Arial" panose="020B0604020202020204" pitchFamily="34" charset="0"/>
            </a:rPr>
            <a:t>Ventas</a:t>
          </a:r>
        </a:p>
      </dsp:txBody>
      <dsp:txXfrm>
        <a:off x="3674869" y="890871"/>
        <a:ext cx="742910" cy="742910"/>
      </dsp:txXfrm>
    </dsp:sp>
    <dsp:sp modelId="{102B26C2-ACC9-499B-843D-CE35213913CE}">
      <dsp:nvSpPr>
        <dsp:cNvPr id="0" name=""/>
        <dsp:cNvSpPr/>
      </dsp:nvSpPr>
      <dsp:spPr>
        <a:xfrm rot="1800000">
          <a:off x="3292838" y="2183467"/>
          <a:ext cx="222545" cy="3572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CO" sz="1500" kern="1200"/>
        </a:p>
      </dsp:txBody>
      <dsp:txXfrm>
        <a:off x="3297310" y="2238219"/>
        <a:ext cx="155782" cy="214329"/>
      </dsp:txXfrm>
    </dsp:sp>
    <dsp:sp modelId="{F81CE86E-12F6-4FEE-843C-1E3689A7839F}">
      <dsp:nvSpPr>
        <dsp:cNvPr id="0" name=""/>
        <dsp:cNvSpPr/>
      </dsp:nvSpPr>
      <dsp:spPr>
        <a:xfrm>
          <a:off x="3521007" y="2207539"/>
          <a:ext cx="1050634" cy="10506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CO" sz="1100" kern="1200" dirty="0">
              <a:solidFill>
                <a:srgbClr val="080808"/>
              </a:solidFill>
              <a:latin typeface="Arial" panose="020B0604020202020204" pitchFamily="34" charset="0"/>
              <a:cs typeface="Arial" panose="020B0604020202020204" pitchFamily="34" charset="0"/>
            </a:rPr>
            <a:t>Proveedores</a:t>
          </a:r>
        </a:p>
      </dsp:txBody>
      <dsp:txXfrm>
        <a:off x="3674869" y="2361401"/>
        <a:ext cx="742910" cy="742910"/>
      </dsp:txXfrm>
    </dsp:sp>
    <dsp:sp modelId="{ECDBD057-3AB6-45FD-89EC-18BB5A20689F}">
      <dsp:nvSpPr>
        <dsp:cNvPr id="0" name=""/>
        <dsp:cNvSpPr/>
      </dsp:nvSpPr>
      <dsp:spPr>
        <a:xfrm rot="5400000">
          <a:off x="2661534" y="2547950"/>
          <a:ext cx="222545" cy="3572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CO" sz="1500" kern="1200"/>
        </a:p>
      </dsp:txBody>
      <dsp:txXfrm>
        <a:off x="2694916" y="2586012"/>
        <a:ext cx="155782" cy="214329"/>
      </dsp:txXfrm>
    </dsp:sp>
    <dsp:sp modelId="{B36AA1FA-A0AB-4304-94CF-3FA66B9B24F7}">
      <dsp:nvSpPr>
        <dsp:cNvPr id="0" name=""/>
        <dsp:cNvSpPr/>
      </dsp:nvSpPr>
      <dsp:spPr>
        <a:xfrm>
          <a:off x="2247490" y="2942805"/>
          <a:ext cx="1050634" cy="10506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dirty="0">
              <a:solidFill>
                <a:srgbClr val="080808"/>
              </a:solidFill>
              <a:latin typeface="Arial" panose="020B0604020202020204" pitchFamily="34" charset="0"/>
              <a:cs typeface="Arial" panose="020B0604020202020204" pitchFamily="34" charset="0"/>
            </a:rPr>
            <a:t>Empleados</a:t>
          </a:r>
        </a:p>
      </dsp:txBody>
      <dsp:txXfrm>
        <a:off x="2401352" y="3096667"/>
        <a:ext cx="742910" cy="742910"/>
      </dsp:txXfrm>
    </dsp:sp>
    <dsp:sp modelId="{0F2B588E-5475-4B39-A313-6D537404E348}">
      <dsp:nvSpPr>
        <dsp:cNvPr id="0" name=""/>
        <dsp:cNvSpPr/>
      </dsp:nvSpPr>
      <dsp:spPr>
        <a:xfrm rot="9000000">
          <a:off x="2030231" y="2183467"/>
          <a:ext cx="222545" cy="3572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CO" sz="1500" kern="1200"/>
        </a:p>
      </dsp:txBody>
      <dsp:txXfrm rot="10800000">
        <a:off x="2092522" y="2238219"/>
        <a:ext cx="155782" cy="214329"/>
      </dsp:txXfrm>
    </dsp:sp>
    <dsp:sp modelId="{12393A82-F725-40B5-8C1E-3AF485057603}">
      <dsp:nvSpPr>
        <dsp:cNvPr id="0" name=""/>
        <dsp:cNvSpPr/>
      </dsp:nvSpPr>
      <dsp:spPr>
        <a:xfrm>
          <a:off x="973973" y="2207539"/>
          <a:ext cx="1050634" cy="10506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dirty="0">
              <a:solidFill>
                <a:srgbClr val="080808"/>
              </a:solidFill>
              <a:latin typeface="Arial" panose="020B0604020202020204" pitchFamily="34" charset="0"/>
              <a:cs typeface="Arial" panose="020B0604020202020204" pitchFamily="34" charset="0"/>
            </a:rPr>
            <a:t>Reportes</a:t>
          </a:r>
        </a:p>
      </dsp:txBody>
      <dsp:txXfrm>
        <a:off x="1127835" y="2361401"/>
        <a:ext cx="742910" cy="742910"/>
      </dsp:txXfrm>
    </dsp:sp>
    <dsp:sp modelId="{D81085EA-B2FA-4888-A1AA-03A1EA294CB6}">
      <dsp:nvSpPr>
        <dsp:cNvPr id="0" name=""/>
        <dsp:cNvSpPr/>
      </dsp:nvSpPr>
      <dsp:spPr>
        <a:xfrm rot="12600000">
          <a:off x="2030231" y="1454500"/>
          <a:ext cx="222545" cy="3572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CO" sz="1500" kern="1200"/>
        </a:p>
      </dsp:txBody>
      <dsp:txXfrm rot="10800000">
        <a:off x="2092522" y="1542634"/>
        <a:ext cx="155782" cy="214329"/>
      </dsp:txXfrm>
    </dsp:sp>
    <dsp:sp modelId="{9FC17679-11BC-412C-A020-075B3CDE604E}">
      <dsp:nvSpPr>
        <dsp:cNvPr id="0" name=""/>
        <dsp:cNvSpPr/>
      </dsp:nvSpPr>
      <dsp:spPr>
        <a:xfrm>
          <a:off x="973973" y="737009"/>
          <a:ext cx="1050634" cy="10506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dirty="0">
              <a:solidFill>
                <a:srgbClr val="080808"/>
              </a:solidFill>
              <a:latin typeface="Arial" panose="020B0604020202020204" pitchFamily="34" charset="0"/>
              <a:cs typeface="Arial" panose="020B0604020202020204" pitchFamily="34" charset="0"/>
            </a:rPr>
            <a:t>Productos</a:t>
          </a:r>
          <a:endParaRPr lang="es-CO" sz="1400" kern="1200" dirty="0">
            <a:solidFill>
              <a:srgbClr val="080808"/>
            </a:solidFill>
            <a:latin typeface="Arial" panose="020B0604020202020204" pitchFamily="34" charset="0"/>
            <a:cs typeface="Arial" panose="020B0604020202020204" pitchFamily="34" charset="0"/>
          </a:endParaRPr>
        </a:p>
      </dsp:txBody>
      <dsp:txXfrm>
        <a:off x="1127835" y="890871"/>
        <a:ext cx="742910" cy="74291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5/12/2018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05/12/2018</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hyperlink" Target="Diagrama%20de%20clases.jpeg" TargetMode="External"/><Relationship Id="rId3" Type="http://schemas.openxmlformats.org/officeDocument/2006/relationships/hyperlink" Target="Casos%20de%20uso" TargetMode="External"/><Relationship Id="rId7" Type="http://schemas.openxmlformats.org/officeDocument/2006/relationships/hyperlink" Target="Modelo%20Relacional.jpeg" TargetMode="External"/><Relationship Id="rId2" Type="http://schemas.openxmlformats.org/officeDocument/2006/relationships/hyperlink" Target="UpdataSRS_PUNTO_DE_VENTA_V1.3.docx" TargetMode="External"/><Relationship Id="rId1" Type="http://schemas.openxmlformats.org/officeDocument/2006/relationships/slideLayout" Target="../slideLayouts/slideLayout12.xml"/><Relationship Id="rId6" Type="http://schemas.openxmlformats.org/officeDocument/2006/relationships/hyperlink" Target="MER.jpeg" TargetMode="External"/><Relationship Id="rId5" Type="http://schemas.openxmlformats.org/officeDocument/2006/relationships/hyperlink" Target="Diagramas%20de%20secuencia" TargetMode="External"/><Relationship Id="rId4" Type="http://schemas.openxmlformats.org/officeDocument/2006/relationships/hyperlink" Target="Documentacion%20sispows1.2%20(1).docx" TargetMode="External"/><Relationship Id="rId9" Type="http://schemas.openxmlformats.org/officeDocument/2006/relationships/hyperlink" Target="MANUAL%20DE%20USUARIO.doc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95762" y="522162"/>
            <a:ext cx="4783491" cy="1200329"/>
          </a:xfrm>
          <a:prstGeom prst="rect">
            <a:avLst/>
          </a:prstGeom>
          <a:noFill/>
        </p:spPr>
        <p:txBody>
          <a:bodyPr wrap="square" rtlCol="0">
            <a:spAutoFit/>
          </a:bodyPr>
          <a:lstStyle/>
          <a:p>
            <a:pPr algn="ctr"/>
            <a:r>
              <a:rPr lang="es-ES" sz="3600" b="1" dirty="0">
                <a:solidFill>
                  <a:schemeClr val="bg1"/>
                </a:solidFill>
                <a:latin typeface="Calibri"/>
                <a:cs typeface="Calibri"/>
              </a:rPr>
              <a:t>PROYECTO DE PUNTO DE VENTA WEB</a:t>
            </a:r>
          </a:p>
        </p:txBody>
      </p:sp>
      <p:sp>
        <p:nvSpPr>
          <p:cNvPr id="6" name="CuadroTexto 5">
            <a:extLst>
              <a:ext uri="{FF2B5EF4-FFF2-40B4-BE49-F238E27FC236}">
                <a16:creationId xmlns:a16="http://schemas.microsoft.com/office/drawing/2014/main" id="{6D12FFF8-FD97-4A77-9C22-3AC1D0D8FAA3}"/>
              </a:ext>
            </a:extLst>
          </p:cNvPr>
          <p:cNvSpPr txBox="1"/>
          <p:nvPr/>
        </p:nvSpPr>
        <p:spPr>
          <a:xfrm>
            <a:off x="225848" y="4634866"/>
            <a:ext cx="4783491" cy="369332"/>
          </a:xfrm>
          <a:prstGeom prst="rect">
            <a:avLst/>
          </a:prstGeom>
          <a:noFill/>
        </p:spPr>
        <p:txBody>
          <a:bodyPr wrap="square" rtlCol="0">
            <a:spAutoFit/>
          </a:bodyPr>
          <a:lstStyle/>
          <a:p>
            <a:r>
              <a:rPr lang="es-ES" b="1" dirty="0">
                <a:solidFill>
                  <a:schemeClr val="bg1"/>
                </a:solidFill>
                <a:latin typeface="Calibri"/>
                <a:cs typeface="Calibri"/>
              </a:rPr>
              <a:t> </a:t>
            </a:r>
            <a:r>
              <a:rPr lang="es-ES" b="1" dirty="0" err="1">
                <a:solidFill>
                  <a:schemeClr val="bg1"/>
                </a:solidFill>
                <a:latin typeface="Calibri"/>
                <a:cs typeface="Calibri"/>
              </a:rPr>
              <a:t>FerreGAS</a:t>
            </a:r>
            <a:endParaRPr lang="es-ES" b="1" dirty="0">
              <a:solidFill>
                <a:schemeClr val="bg1"/>
              </a:solidFill>
              <a:latin typeface="Calibri"/>
              <a:cs typeface="Calibri"/>
            </a:endParaRPr>
          </a:p>
        </p:txBody>
      </p:sp>
      <p:pic>
        <p:nvPicPr>
          <p:cNvPr id="2" name="Imagen 1">
            <a:extLst>
              <a:ext uri="{FF2B5EF4-FFF2-40B4-BE49-F238E27FC236}">
                <a16:creationId xmlns:a16="http://schemas.microsoft.com/office/drawing/2014/main" id="{B55092B4-B924-453B-9119-43A7888B00FB}"/>
              </a:ext>
            </a:extLst>
          </p:cNvPr>
          <p:cNvPicPr>
            <a:picLocks noChangeAspect="1"/>
          </p:cNvPicPr>
          <p:nvPr/>
        </p:nvPicPr>
        <p:blipFill>
          <a:blip r:embed="rId2"/>
          <a:stretch>
            <a:fillRect/>
          </a:stretch>
        </p:blipFill>
        <p:spPr>
          <a:xfrm>
            <a:off x="1960422" y="2762949"/>
            <a:ext cx="2260703" cy="2255372"/>
          </a:xfrm>
          <a:prstGeom prst="rect">
            <a:avLst/>
          </a:prstGeom>
        </p:spPr>
      </p:pic>
      <p:sp>
        <p:nvSpPr>
          <p:cNvPr id="3" name="Rectángulo 2">
            <a:extLst>
              <a:ext uri="{FF2B5EF4-FFF2-40B4-BE49-F238E27FC236}">
                <a16:creationId xmlns:a16="http://schemas.microsoft.com/office/drawing/2014/main" id="{8493890B-4D5B-4A02-9C57-C65096864036}"/>
              </a:ext>
            </a:extLst>
          </p:cNvPr>
          <p:cNvSpPr/>
          <p:nvPr/>
        </p:nvSpPr>
        <p:spPr>
          <a:xfrm>
            <a:off x="701507" y="1956567"/>
            <a:ext cx="4572000" cy="646331"/>
          </a:xfrm>
          <a:prstGeom prst="rect">
            <a:avLst/>
          </a:prstGeom>
        </p:spPr>
        <p:txBody>
          <a:bodyPr>
            <a:spAutoFit/>
          </a:bodyPr>
          <a:lstStyle/>
          <a:p>
            <a:pPr algn="ctr"/>
            <a:r>
              <a:rPr lang="es-ES" b="1" dirty="0">
                <a:solidFill>
                  <a:schemeClr val="bg1"/>
                </a:solidFill>
                <a:cs typeface="Calibri"/>
              </a:rPr>
              <a:t>SISPOSW </a:t>
            </a:r>
          </a:p>
          <a:p>
            <a:pPr algn="ctr"/>
            <a:r>
              <a:rPr lang="es-ES" b="1" dirty="0">
                <a:solidFill>
                  <a:schemeClr val="bg1"/>
                </a:solidFill>
                <a:cs typeface="Calibri"/>
              </a:rPr>
              <a:t>APRENDICES TPS-79</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342092"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IMPACTO </a:t>
            </a:r>
          </a:p>
          <a:p>
            <a:pPr algn="ctr"/>
            <a:r>
              <a:rPr lang="es-ES" sz="2400" b="1" dirty="0">
                <a:solidFill>
                  <a:schemeClr val="bg1"/>
                </a:solidFill>
                <a:latin typeface="Calibri"/>
                <a:cs typeface="Calibri"/>
              </a:rPr>
              <a:t>AMBIENTAL</a:t>
            </a:r>
          </a:p>
        </p:txBody>
      </p:sp>
      <p:sp>
        <p:nvSpPr>
          <p:cNvPr id="3" name="Rectángulo 2">
            <a:extLst>
              <a:ext uri="{FF2B5EF4-FFF2-40B4-BE49-F238E27FC236}">
                <a16:creationId xmlns:a16="http://schemas.microsoft.com/office/drawing/2014/main" id="{ACA6878A-48A9-47B6-9F8B-C43F9CF14CD6}"/>
              </a:ext>
            </a:extLst>
          </p:cNvPr>
          <p:cNvSpPr/>
          <p:nvPr/>
        </p:nvSpPr>
        <p:spPr>
          <a:xfrm>
            <a:off x="3965944" y="1694587"/>
            <a:ext cx="4572000" cy="1754326"/>
          </a:xfrm>
          <a:prstGeom prst="rect">
            <a:avLst/>
          </a:prstGeom>
        </p:spPr>
        <p:txBody>
          <a:bodyPr>
            <a:spAutoFit/>
          </a:bodyPr>
          <a:lstStyle/>
          <a:p>
            <a:pPr algn="just">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El papel es usado diariamente en la empresa en cada una de las gestiones para el desarrollo de esta misma, siendo inconscientes del impacto negativo con el medio ambiente  empezando con la tala de arboles para su fabricación.</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118510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342092"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IMPACTO </a:t>
            </a:r>
          </a:p>
          <a:p>
            <a:pPr algn="ctr"/>
            <a:r>
              <a:rPr lang="es-ES" sz="2400" b="1" dirty="0">
                <a:solidFill>
                  <a:schemeClr val="bg1"/>
                </a:solidFill>
                <a:latin typeface="Calibri"/>
                <a:cs typeface="Calibri"/>
              </a:rPr>
              <a:t>ECONÓMICO</a:t>
            </a:r>
          </a:p>
        </p:txBody>
      </p:sp>
      <p:sp>
        <p:nvSpPr>
          <p:cNvPr id="2" name="Rectángulo 1">
            <a:extLst>
              <a:ext uri="{FF2B5EF4-FFF2-40B4-BE49-F238E27FC236}">
                <a16:creationId xmlns:a16="http://schemas.microsoft.com/office/drawing/2014/main" id="{F19B2A70-14A5-47FB-8A59-88B889EF5329}"/>
              </a:ext>
            </a:extLst>
          </p:cNvPr>
          <p:cNvSpPr/>
          <p:nvPr/>
        </p:nvSpPr>
        <p:spPr>
          <a:xfrm>
            <a:off x="3965944" y="1417588"/>
            <a:ext cx="4572000" cy="2031325"/>
          </a:xfrm>
          <a:prstGeom prst="rect">
            <a:avLst/>
          </a:prstGeom>
        </p:spPr>
        <p:txBody>
          <a:bodyPr>
            <a:spAutoFit/>
          </a:bodyPr>
          <a:lstStyle/>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rPr>
              <a:t>Ahorro de dinero al optimizar el tiempo en los procesos que antes se hacían físicos y ahora se elaborarán por medio del software tales como facturación o registro. </a:t>
            </a:r>
            <a:endParaRPr lang="es-ES" dirty="0">
              <a:solidFill>
                <a:srgbClr val="5E5C5D"/>
              </a:solidFill>
              <a:latin typeface="Calibri" panose="020F0502020204030204" pitchFamily="34" charset="0"/>
              <a:ea typeface="Arial" panose="020B0604020202020204" pitchFamily="34" charset="0"/>
            </a:endParaRPr>
          </a:p>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rPr>
              <a:t>Además del ahorro económico que representa en compra de los insumos que se utilizaban para llevar a cabo esos procesos. </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144984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342092"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IMPACTO </a:t>
            </a:r>
          </a:p>
          <a:p>
            <a:pPr algn="ctr"/>
            <a:r>
              <a:rPr lang="es-ES" sz="2400" b="1" dirty="0">
                <a:solidFill>
                  <a:schemeClr val="bg1"/>
                </a:solidFill>
                <a:latin typeface="Calibri"/>
                <a:cs typeface="Calibri"/>
              </a:rPr>
              <a:t>TECNOLÓGICO</a:t>
            </a:r>
          </a:p>
        </p:txBody>
      </p:sp>
      <p:sp>
        <p:nvSpPr>
          <p:cNvPr id="3" name="Rectángulo 2">
            <a:extLst>
              <a:ext uri="{FF2B5EF4-FFF2-40B4-BE49-F238E27FC236}">
                <a16:creationId xmlns:a16="http://schemas.microsoft.com/office/drawing/2014/main" id="{4F27022C-A719-44D7-8B4E-08298D42BC00}"/>
              </a:ext>
            </a:extLst>
          </p:cNvPr>
          <p:cNvSpPr/>
          <p:nvPr/>
        </p:nvSpPr>
        <p:spPr>
          <a:xfrm>
            <a:off x="4008475" y="1279088"/>
            <a:ext cx="4572000" cy="2585323"/>
          </a:xfrm>
          <a:prstGeom prst="rect">
            <a:avLst/>
          </a:prstGeom>
        </p:spPr>
        <p:txBody>
          <a:bodyPr>
            <a:spAutoFit/>
          </a:bodyPr>
          <a:lstStyle/>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rPr>
              <a:t>Usando los nuevos procesos tecnológicos en los sistemas empresariales y usando la web en favor del crecimiento de la economía, generando así nuevos puestos de trabajo. </a:t>
            </a:r>
          </a:p>
          <a:p>
            <a:pPr algn="just">
              <a:spcAft>
                <a:spcPts val="0"/>
              </a:spcAft>
            </a:pPr>
            <a:endParaRPr lang="es-ES" dirty="0">
              <a:solidFill>
                <a:srgbClr val="5E5C5D"/>
              </a:solidFill>
              <a:latin typeface="Calibri" panose="020F0502020204030204" pitchFamily="34" charset="0"/>
              <a:ea typeface="Arial" panose="020B0604020202020204" pitchFamily="34" charset="0"/>
            </a:endParaRPr>
          </a:p>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rPr>
              <a:t>Ayuda a generar software más avanzados que ayudan a los sistemas de manejo de las empresas y de almacenamiento de información.  </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157056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Diagrama">
            <a:extLst>
              <a:ext uri="{FF2B5EF4-FFF2-40B4-BE49-F238E27FC236}">
                <a16:creationId xmlns:a16="http://schemas.microsoft.com/office/drawing/2014/main" id="{D777B0C5-0869-41D6-8EB8-594BC9430A8C}"/>
              </a:ext>
            </a:extLst>
          </p:cNvPr>
          <p:cNvGraphicFramePr/>
          <p:nvPr>
            <p:extLst>
              <p:ext uri="{D42A27DB-BD31-4B8C-83A1-F6EECF244321}">
                <p14:modId xmlns:p14="http://schemas.microsoft.com/office/powerpoint/2010/main" val="3299694566"/>
              </p:ext>
            </p:extLst>
          </p:nvPr>
        </p:nvGraphicFramePr>
        <p:xfrm>
          <a:off x="1799191" y="1007432"/>
          <a:ext cx="5545615" cy="3995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a:extLst>
              <a:ext uri="{FF2B5EF4-FFF2-40B4-BE49-F238E27FC236}">
                <a16:creationId xmlns:a16="http://schemas.microsoft.com/office/drawing/2014/main" id="{897ED11A-F971-453C-9900-AB25319FD2A6}"/>
              </a:ext>
            </a:extLst>
          </p:cNvPr>
          <p:cNvPicPr>
            <a:picLocks noChangeAspect="1"/>
          </p:cNvPicPr>
          <p:nvPr/>
        </p:nvPicPr>
        <p:blipFill>
          <a:blip r:embed="rId7"/>
          <a:stretch>
            <a:fillRect/>
          </a:stretch>
        </p:blipFill>
        <p:spPr>
          <a:xfrm>
            <a:off x="3997363" y="2431742"/>
            <a:ext cx="1149272" cy="1146562"/>
          </a:xfrm>
          <a:prstGeom prst="rect">
            <a:avLst/>
          </a:prstGeom>
        </p:spPr>
      </p:pic>
      <p:sp>
        <p:nvSpPr>
          <p:cNvPr id="4" name="CuadroTexto 3">
            <a:extLst>
              <a:ext uri="{FF2B5EF4-FFF2-40B4-BE49-F238E27FC236}">
                <a16:creationId xmlns:a16="http://schemas.microsoft.com/office/drawing/2014/main" id="{7505C774-AD1E-42E4-BBF5-FA42783E4D5B}"/>
              </a:ext>
            </a:extLst>
          </p:cNvPr>
          <p:cNvSpPr txBox="1"/>
          <p:nvPr/>
        </p:nvSpPr>
        <p:spPr>
          <a:xfrm>
            <a:off x="1717157" y="140885"/>
            <a:ext cx="5709684" cy="646331"/>
          </a:xfrm>
          <a:prstGeom prst="rect">
            <a:avLst/>
          </a:prstGeom>
          <a:noFill/>
        </p:spPr>
        <p:txBody>
          <a:bodyPr wrap="square" rtlCol="0">
            <a:spAutoFit/>
          </a:bodyPr>
          <a:lstStyle/>
          <a:p>
            <a:pPr algn="ctr"/>
            <a:r>
              <a:rPr lang="es-ES" sz="3600" b="1" dirty="0">
                <a:solidFill>
                  <a:schemeClr val="bg1"/>
                </a:solidFill>
                <a:latin typeface="Calibri"/>
                <a:cs typeface="Calibri"/>
              </a:rPr>
              <a:t>MODULOS DEL SOFTWARE</a:t>
            </a:r>
          </a:p>
        </p:txBody>
      </p:sp>
    </p:spTree>
    <p:extLst>
      <p:ext uri="{BB962C8B-B14F-4D97-AF65-F5344CB8AC3E}">
        <p14:creationId xmlns:p14="http://schemas.microsoft.com/office/powerpoint/2010/main" val="81975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CB126FF-D292-46A0-BA5A-74379E14FEF4}"/>
              </a:ext>
            </a:extLst>
          </p:cNvPr>
          <p:cNvSpPr txBox="1"/>
          <p:nvPr/>
        </p:nvSpPr>
        <p:spPr>
          <a:xfrm>
            <a:off x="1717157" y="140885"/>
            <a:ext cx="5709684" cy="646331"/>
          </a:xfrm>
          <a:prstGeom prst="rect">
            <a:avLst/>
          </a:prstGeom>
          <a:noFill/>
        </p:spPr>
        <p:txBody>
          <a:bodyPr wrap="square" rtlCol="0">
            <a:spAutoFit/>
          </a:bodyPr>
          <a:lstStyle/>
          <a:p>
            <a:pPr algn="ctr"/>
            <a:r>
              <a:rPr lang="es-ES" sz="3600" b="1" dirty="0">
                <a:solidFill>
                  <a:schemeClr val="bg1"/>
                </a:solidFill>
                <a:latin typeface="Calibri"/>
                <a:cs typeface="Calibri"/>
              </a:rPr>
              <a:t>HIPERVÍNCULOS</a:t>
            </a:r>
          </a:p>
        </p:txBody>
      </p:sp>
      <p:sp>
        <p:nvSpPr>
          <p:cNvPr id="3" name="Rectángulo 2">
            <a:extLst>
              <a:ext uri="{FF2B5EF4-FFF2-40B4-BE49-F238E27FC236}">
                <a16:creationId xmlns:a16="http://schemas.microsoft.com/office/drawing/2014/main" id="{FFF09D9B-1CD1-42AC-861E-7EFE1344FE31}"/>
              </a:ext>
            </a:extLst>
          </p:cNvPr>
          <p:cNvSpPr/>
          <p:nvPr/>
        </p:nvSpPr>
        <p:spPr>
          <a:xfrm>
            <a:off x="3108825" y="1701266"/>
            <a:ext cx="4572000" cy="2585323"/>
          </a:xfrm>
          <a:prstGeom prst="rect">
            <a:avLst/>
          </a:prstGeom>
        </p:spPr>
        <p:txBody>
          <a:bodyPr>
            <a:spAutoFit/>
          </a:bodyPr>
          <a:lstStyle/>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2" action="ppaction://hlinkfile"/>
              </a:rPr>
              <a:t>SRS</a:t>
            </a: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3" action="ppaction://hlinkfile"/>
            </a:endParaRPr>
          </a:p>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4" action="ppaction://hlinkfile"/>
              </a:rPr>
              <a:t>Documentación</a:t>
            </a: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3" action="ppaction://hlinkfile"/>
            </a:endParaRPr>
          </a:p>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3" action="ppaction://hlinkfile"/>
              </a:rPr>
              <a:t>Casos de uso</a:t>
            </a: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endParaRPr>
          </a:p>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5" action="ppaction://hlinkfile"/>
              </a:rPr>
              <a:t>Diagramas de secuencia</a:t>
            </a: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endParaRPr>
          </a:p>
          <a:p>
            <a:pPr algn="just"/>
            <a:r>
              <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6" action="ppaction://hlinkfile"/>
              </a:rPr>
              <a:t>MER</a:t>
            </a: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endParaRPr>
          </a:p>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7" action="ppaction://hlinkfile"/>
              </a:rPr>
              <a:t>MR</a:t>
            </a: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endParaRPr>
          </a:p>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8" action="ppaction://hlinkfile"/>
              </a:rPr>
              <a:t>Diagrama de clases</a:t>
            </a: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endParaRPr>
          </a:p>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hlinkClick r:id="rId9" action="ppaction://hlinkfile"/>
              </a:rPr>
              <a:t>Manual de usuario</a:t>
            </a: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endParaRPr>
          </a:p>
          <a:p>
            <a:pPr algn="just">
              <a:spcAft>
                <a:spcPts val="0"/>
              </a:spcAft>
            </a:pPr>
            <a:endParaRPr lang="es-ES" dirty="0">
              <a:solidFill>
                <a:srgbClr val="5E5C5D"/>
              </a:solidFill>
              <a:latin typeface="Calibri" panose="020F050202020403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606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B6AA3FE-DB79-4824-9043-3D5BCD656657}"/>
              </a:ext>
            </a:extLst>
          </p:cNvPr>
          <p:cNvSpPr txBox="1"/>
          <p:nvPr/>
        </p:nvSpPr>
        <p:spPr>
          <a:xfrm>
            <a:off x="342092" y="2340917"/>
            <a:ext cx="2789280" cy="461665"/>
          </a:xfrm>
          <a:prstGeom prst="rect">
            <a:avLst/>
          </a:prstGeom>
          <a:noFill/>
        </p:spPr>
        <p:txBody>
          <a:bodyPr wrap="square" rtlCol="0">
            <a:spAutoFit/>
          </a:bodyPr>
          <a:lstStyle/>
          <a:p>
            <a:pPr algn="ctr"/>
            <a:r>
              <a:rPr lang="es-ES" sz="2400" b="1" dirty="0">
                <a:solidFill>
                  <a:schemeClr val="bg1"/>
                </a:solidFill>
                <a:latin typeface="Calibri"/>
                <a:cs typeface="Calibri"/>
              </a:rPr>
              <a:t>CONCLUSIONES</a:t>
            </a:r>
          </a:p>
        </p:txBody>
      </p:sp>
      <p:sp>
        <p:nvSpPr>
          <p:cNvPr id="3" name="Rectángulo 2">
            <a:extLst>
              <a:ext uri="{FF2B5EF4-FFF2-40B4-BE49-F238E27FC236}">
                <a16:creationId xmlns:a16="http://schemas.microsoft.com/office/drawing/2014/main" id="{FB823EA0-A275-4B0F-A11B-0B8BE5335F2D}"/>
              </a:ext>
            </a:extLst>
          </p:cNvPr>
          <p:cNvSpPr/>
          <p:nvPr/>
        </p:nvSpPr>
        <p:spPr>
          <a:xfrm>
            <a:off x="3886119" y="863589"/>
            <a:ext cx="4572000" cy="2862322"/>
          </a:xfrm>
          <a:prstGeom prst="rect">
            <a:avLst/>
          </a:prstGeom>
        </p:spPr>
        <p:txBody>
          <a:bodyPr>
            <a:spAutoFit/>
          </a:bodyPr>
          <a:lstStyle/>
          <a:p>
            <a:pPr marL="127000" lvl="0" algn="just">
              <a:buClr>
                <a:srgbClr val="434343"/>
              </a:buClr>
              <a:buSzPts val="1600"/>
            </a:pPr>
            <a:r>
              <a:rPr lang="es-CO" dirty="0">
                <a:solidFill>
                  <a:srgbClr val="434343"/>
                </a:solidFill>
                <a:ea typeface="Calibri"/>
                <a:cs typeface="Calibri"/>
                <a:sym typeface="Calibri"/>
              </a:rPr>
              <a:t>Nuestro proyecto mejorará la productividad y economía de la empresa que lo requiere.</a:t>
            </a:r>
          </a:p>
          <a:p>
            <a:pPr marL="127000" lvl="0" algn="just">
              <a:buClr>
                <a:srgbClr val="434343"/>
              </a:buClr>
              <a:buSzPts val="1600"/>
            </a:pPr>
            <a:endParaRPr lang="es-CO" dirty="0">
              <a:solidFill>
                <a:srgbClr val="434343"/>
              </a:solidFill>
              <a:ea typeface="Calibri"/>
              <a:cs typeface="Calibri"/>
              <a:sym typeface="Calibri"/>
            </a:endParaRPr>
          </a:p>
          <a:p>
            <a:pPr marL="127000" lvl="0" algn="just">
              <a:buClr>
                <a:srgbClr val="434343"/>
              </a:buClr>
              <a:buSzPts val="1600"/>
            </a:pPr>
            <a:r>
              <a:rPr lang="es-CO" dirty="0">
                <a:solidFill>
                  <a:srgbClr val="434343"/>
                </a:solidFill>
                <a:ea typeface="Calibri"/>
                <a:cs typeface="Calibri"/>
                <a:sym typeface="Calibri"/>
              </a:rPr>
              <a:t>Gracias al trabajo en equipo este proyecto pudo ser terminado en su totalidad.</a:t>
            </a:r>
          </a:p>
          <a:p>
            <a:pPr marL="127000" lvl="0" algn="just">
              <a:buClr>
                <a:srgbClr val="434343"/>
              </a:buClr>
              <a:buSzPts val="1600"/>
            </a:pPr>
            <a:endParaRPr lang="es-CO" dirty="0">
              <a:solidFill>
                <a:srgbClr val="434343"/>
              </a:solidFill>
              <a:ea typeface="Calibri"/>
              <a:cs typeface="Calibri"/>
              <a:sym typeface="Calibri"/>
            </a:endParaRPr>
          </a:p>
          <a:p>
            <a:pPr marL="127000" lvl="0" algn="just">
              <a:buClr>
                <a:srgbClr val="434343"/>
              </a:buClr>
              <a:buSzPts val="1600"/>
            </a:pPr>
            <a:r>
              <a:rPr lang="es-CO" dirty="0">
                <a:solidFill>
                  <a:srgbClr val="434343"/>
                </a:solidFill>
                <a:ea typeface="Calibri"/>
                <a:cs typeface="Calibri"/>
                <a:sym typeface="Calibri"/>
              </a:rPr>
              <a:t>Los conocimientos de cada persona que participó en el proyecto se ampliaron, pudimos conocer cosas nuevas sobre el desarrollo </a:t>
            </a:r>
            <a:r>
              <a:rPr lang="es-CO">
                <a:solidFill>
                  <a:srgbClr val="434343"/>
                </a:solidFill>
                <a:ea typeface="Calibri"/>
                <a:cs typeface="Calibri"/>
                <a:sym typeface="Calibri"/>
              </a:rPr>
              <a:t>de software.</a:t>
            </a:r>
            <a:endParaRPr lang="es-CO" dirty="0">
              <a:solidFill>
                <a:srgbClr val="434343"/>
              </a:solidFill>
              <a:ea typeface="Calibri"/>
              <a:cs typeface="Calibri"/>
              <a:sym typeface="Calibri"/>
            </a:endParaRPr>
          </a:p>
        </p:txBody>
      </p:sp>
    </p:spTree>
    <p:extLst>
      <p:ext uri="{BB962C8B-B14F-4D97-AF65-F5344CB8AC3E}">
        <p14:creationId xmlns:p14="http://schemas.microsoft.com/office/powerpoint/2010/main" val="428527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B6AA3FE-DB79-4824-9043-3D5BCD656657}"/>
              </a:ext>
            </a:extLst>
          </p:cNvPr>
          <p:cNvSpPr txBox="1"/>
          <p:nvPr/>
        </p:nvSpPr>
        <p:spPr>
          <a:xfrm>
            <a:off x="342092" y="2202416"/>
            <a:ext cx="2789280" cy="1200329"/>
          </a:xfrm>
          <a:prstGeom prst="rect">
            <a:avLst/>
          </a:prstGeom>
          <a:noFill/>
        </p:spPr>
        <p:txBody>
          <a:bodyPr wrap="square" rtlCol="0">
            <a:spAutoFit/>
          </a:bodyPr>
          <a:lstStyle/>
          <a:p>
            <a:pPr algn="ctr"/>
            <a:r>
              <a:rPr lang="es-ES" sz="2400" b="1" dirty="0">
                <a:solidFill>
                  <a:schemeClr val="bg1"/>
                </a:solidFill>
                <a:latin typeface="Calibri"/>
                <a:cs typeface="Calibri"/>
              </a:rPr>
              <a:t>CORRECCIONES DE </a:t>
            </a:r>
          </a:p>
          <a:p>
            <a:pPr algn="ctr"/>
            <a:r>
              <a:rPr lang="es-ES" sz="2400" b="1" dirty="0">
                <a:solidFill>
                  <a:schemeClr val="bg1"/>
                </a:solidFill>
                <a:latin typeface="Calibri"/>
                <a:cs typeface="Calibri"/>
              </a:rPr>
              <a:t>LA PRIMER </a:t>
            </a:r>
          </a:p>
          <a:p>
            <a:pPr algn="ctr"/>
            <a:r>
              <a:rPr lang="es-ES" sz="2400" b="1" dirty="0">
                <a:solidFill>
                  <a:schemeClr val="bg1"/>
                </a:solidFill>
                <a:latin typeface="Calibri"/>
                <a:cs typeface="Calibri"/>
              </a:rPr>
              <a:t>PRESENTACIÓN</a:t>
            </a:r>
          </a:p>
        </p:txBody>
      </p:sp>
      <p:sp>
        <p:nvSpPr>
          <p:cNvPr id="3" name="Rectángulo 2">
            <a:extLst>
              <a:ext uri="{FF2B5EF4-FFF2-40B4-BE49-F238E27FC236}">
                <a16:creationId xmlns:a16="http://schemas.microsoft.com/office/drawing/2014/main" id="{FB823EA0-A275-4B0F-A11B-0B8BE5335F2D}"/>
              </a:ext>
            </a:extLst>
          </p:cNvPr>
          <p:cNvSpPr/>
          <p:nvPr/>
        </p:nvSpPr>
        <p:spPr>
          <a:xfrm>
            <a:off x="3886119" y="1232921"/>
            <a:ext cx="4572000" cy="3139321"/>
          </a:xfrm>
          <a:prstGeom prst="rect">
            <a:avLst/>
          </a:prstGeom>
        </p:spPr>
        <p:txBody>
          <a:bodyPr>
            <a:spAutoFit/>
          </a:bodyPr>
          <a:lstStyle/>
          <a:p>
            <a:pPr marL="127000" lvl="0" algn="just">
              <a:buClr>
                <a:srgbClr val="434343"/>
              </a:buClr>
              <a:buSzPts val="1600"/>
            </a:pPr>
            <a:r>
              <a:rPr lang="es-CO" dirty="0">
                <a:solidFill>
                  <a:srgbClr val="434343"/>
                </a:solidFill>
                <a:ea typeface="Calibri"/>
                <a:cs typeface="Calibri"/>
                <a:sym typeface="Calibri"/>
              </a:rPr>
              <a:t>Cómo saber si estoy logueado (nombre de usuario)</a:t>
            </a:r>
          </a:p>
          <a:p>
            <a:pPr marL="127000" lvl="0" algn="just">
              <a:buClr>
                <a:srgbClr val="434343"/>
              </a:buClr>
              <a:buSzPts val="1600"/>
            </a:pPr>
            <a:endParaRPr lang="es-CO" dirty="0">
              <a:solidFill>
                <a:srgbClr val="434343"/>
              </a:solidFill>
              <a:ea typeface="Calibri"/>
              <a:cs typeface="Calibri"/>
              <a:sym typeface="Calibri"/>
            </a:endParaRPr>
          </a:p>
          <a:p>
            <a:pPr marL="127000" lvl="0" algn="just">
              <a:buClr>
                <a:srgbClr val="434343"/>
              </a:buClr>
              <a:buSzPts val="1600"/>
            </a:pPr>
            <a:r>
              <a:rPr lang="es-CO" dirty="0">
                <a:solidFill>
                  <a:srgbClr val="434343"/>
                </a:solidFill>
                <a:ea typeface="Calibri"/>
                <a:cs typeface="Calibri"/>
                <a:sym typeface="Calibri"/>
              </a:rPr>
              <a:t>El sistema debe tener un solo idioma. </a:t>
            </a:r>
          </a:p>
          <a:p>
            <a:pPr marL="127000" lvl="0" algn="just">
              <a:buClr>
                <a:srgbClr val="434343"/>
              </a:buClr>
              <a:buSzPts val="1600"/>
            </a:pPr>
            <a:endParaRPr lang="es-CO" dirty="0">
              <a:solidFill>
                <a:srgbClr val="434343"/>
              </a:solidFill>
              <a:ea typeface="Calibri"/>
              <a:cs typeface="Calibri"/>
              <a:sym typeface="Calibri"/>
            </a:endParaRPr>
          </a:p>
          <a:p>
            <a:pPr marL="127000" lvl="0" algn="just">
              <a:buClr>
                <a:srgbClr val="434343"/>
              </a:buClr>
              <a:buSzPts val="1600"/>
            </a:pPr>
            <a:r>
              <a:rPr lang="es-CO" dirty="0">
                <a:solidFill>
                  <a:srgbClr val="434343"/>
                </a:solidFill>
                <a:ea typeface="Calibri"/>
                <a:cs typeface="Calibri"/>
                <a:sym typeface="Calibri"/>
              </a:rPr>
              <a:t>Validación de los campos.</a:t>
            </a:r>
          </a:p>
          <a:p>
            <a:pPr marL="127000" lvl="0" algn="just">
              <a:buClr>
                <a:srgbClr val="434343"/>
              </a:buClr>
              <a:buSzPts val="1600"/>
            </a:pPr>
            <a:endParaRPr lang="es-CO" dirty="0">
              <a:solidFill>
                <a:srgbClr val="434343"/>
              </a:solidFill>
              <a:ea typeface="Calibri"/>
              <a:cs typeface="Calibri"/>
              <a:sym typeface="Calibri"/>
            </a:endParaRPr>
          </a:p>
          <a:p>
            <a:pPr marL="127000" lvl="0" algn="just">
              <a:buClr>
                <a:srgbClr val="434343"/>
              </a:buClr>
              <a:buSzPts val="1600"/>
            </a:pPr>
            <a:endParaRPr lang="es-CO" dirty="0">
              <a:solidFill>
                <a:srgbClr val="434343"/>
              </a:solidFill>
              <a:ea typeface="Calibri"/>
              <a:cs typeface="Calibri"/>
              <a:sym typeface="Calibri"/>
            </a:endParaRPr>
          </a:p>
          <a:p>
            <a:pPr marL="127000" lvl="0" algn="just">
              <a:buClr>
                <a:srgbClr val="434343"/>
              </a:buClr>
              <a:buSzPts val="1600"/>
            </a:pPr>
            <a:r>
              <a:rPr lang="es-CO" dirty="0">
                <a:solidFill>
                  <a:srgbClr val="434343"/>
                </a:solidFill>
                <a:ea typeface="Calibri"/>
                <a:cs typeface="Calibri"/>
                <a:sym typeface="Calibri"/>
              </a:rPr>
              <a:t>El campo eliminar de empleados manda a editar.</a:t>
            </a:r>
          </a:p>
          <a:p>
            <a:pPr marL="127000" lvl="0" algn="just">
              <a:buClr>
                <a:srgbClr val="434343"/>
              </a:buClr>
              <a:buSzPts val="1600"/>
            </a:pPr>
            <a:endParaRPr lang="es-CO" dirty="0">
              <a:solidFill>
                <a:srgbClr val="434343"/>
              </a:solidFill>
              <a:ea typeface="Calibri"/>
              <a:cs typeface="Calibri"/>
              <a:sym typeface="Calibri"/>
            </a:endParaRPr>
          </a:p>
        </p:txBody>
      </p:sp>
    </p:spTree>
    <p:extLst>
      <p:ext uri="{BB962C8B-B14F-4D97-AF65-F5344CB8AC3E}">
        <p14:creationId xmlns:p14="http://schemas.microsoft.com/office/powerpoint/2010/main" val="323878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359349" y="1643069"/>
            <a:ext cx="4330615" cy="1323439"/>
          </a:xfrm>
          <a:prstGeom prst="rect">
            <a:avLst/>
          </a:prstGeom>
          <a:noFill/>
        </p:spPr>
        <p:txBody>
          <a:bodyPr wrap="square" rtlCol="0">
            <a:spAutoFit/>
          </a:bodyPr>
          <a:lstStyle/>
          <a:p>
            <a:pPr algn="just"/>
            <a:r>
              <a:rPr lang="es-CO" sz="1600" dirty="0">
                <a:solidFill>
                  <a:srgbClr val="5E5C5D"/>
                </a:solidFill>
                <a:latin typeface="Calibri" panose="020F0502020204030204" pitchFamily="34" charset="0"/>
                <a:cs typeface="Arial" pitchFamily="34" charset="0"/>
              </a:rPr>
              <a:t>Nació de la idea de satisfacer la </a:t>
            </a:r>
          </a:p>
          <a:p>
            <a:pPr algn="just"/>
            <a:r>
              <a:rPr lang="es-CO" sz="1600" dirty="0">
                <a:solidFill>
                  <a:srgbClr val="5E5C5D"/>
                </a:solidFill>
                <a:latin typeface="Calibri" panose="020F0502020204030204" pitchFamily="34" charset="0"/>
                <a:cs typeface="Arial" pitchFamily="34" charset="0"/>
              </a:rPr>
              <a:t>necesidad de la empresa ‘Punto del Gas’ </a:t>
            </a:r>
          </a:p>
          <a:p>
            <a:pPr algn="just"/>
            <a:r>
              <a:rPr lang="es-CO" sz="1600" dirty="0">
                <a:solidFill>
                  <a:srgbClr val="5E5C5D"/>
                </a:solidFill>
                <a:latin typeface="Calibri" panose="020F0502020204030204" pitchFamily="34" charset="0"/>
                <a:cs typeface="Arial" pitchFamily="34" charset="0"/>
              </a:rPr>
              <a:t>debido al anticuado Proceso de Ventas.</a:t>
            </a:r>
          </a:p>
          <a:p>
            <a:pPr algn="just"/>
            <a:r>
              <a:rPr lang="es-CO" sz="1600" dirty="0">
                <a:solidFill>
                  <a:srgbClr val="5E5C5D"/>
                </a:solidFill>
                <a:latin typeface="Calibri" panose="020F0502020204030204" pitchFamily="34" charset="0"/>
                <a:cs typeface="Arial" pitchFamily="34" charset="0"/>
              </a:rPr>
              <a:t>Tiene como Objetivo optimizar dicha </a:t>
            </a:r>
          </a:p>
          <a:p>
            <a:pPr algn="just"/>
            <a:r>
              <a:rPr lang="es-CO" sz="1600" dirty="0">
                <a:solidFill>
                  <a:srgbClr val="5E5C5D"/>
                </a:solidFill>
                <a:latin typeface="Calibri" panose="020F0502020204030204" pitchFamily="34" charset="0"/>
                <a:cs typeface="Arial" pitchFamily="34" charset="0"/>
              </a:rPr>
              <a:t>gestión, para atraer más clientes</a:t>
            </a:r>
            <a:r>
              <a:rPr lang="es-CO" sz="1600" dirty="0">
                <a:solidFill>
                  <a:srgbClr val="5E5C5D"/>
                </a:solidFill>
                <a:latin typeface="Calibri" panose="020F0502020204030204" pitchFamily="34" charset="0"/>
              </a:rPr>
              <a:t>.</a:t>
            </a:r>
          </a:p>
        </p:txBody>
      </p:sp>
      <p:sp>
        <p:nvSpPr>
          <p:cNvPr id="6" name="CuadroTexto 5">
            <a:extLst>
              <a:ext uri="{FF2B5EF4-FFF2-40B4-BE49-F238E27FC236}">
                <a16:creationId xmlns:a16="http://schemas.microsoft.com/office/drawing/2014/main" id="{7774BA36-F1F9-40D3-AADB-703D4D8085E4}"/>
              </a:ext>
            </a:extLst>
          </p:cNvPr>
          <p:cNvSpPr txBox="1"/>
          <p:nvPr/>
        </p:nvSpPr>
        <p:spPr>
          <a:xfrm>
            <a:off x="533478"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ASPECTOS INTRODUCTORIOS</a:t>
            </a:r>
          </a:p>
        </p:txBody>
      </p:sp>
    </p:spTree>
    <p:extLst>
      <p:ext uri="{BB962C8B-B14F-4D97-AF65-F5344CB8AC3E}">
        <p14:creationId xmlns:p14="http://schemas.microsoft.com/office/powerpoint/2010/main" val="28159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533478" y="2012401"/>
            <a:ext cx="2789280" cy="461665"/>
          </a:xfrm>
          <a:prstGeom prst="rect">
            <a:avLst/>
          </a:prstGeom>
          <a:noFill/>
        </p:spPr>
        <p:txBody>
          <a:bodyPr wrap="square" rtlCol="0">
            <a:spAutoFit/>
          </a:bodyPr>
          <a:lstStyle/>
          <a:p>
            <a:pPr algn="ctr"/>
            <a:r>
              <a:rPr lang="es-ES" sz="2400" b="1" dirty="0">
                <a:solidFill>
                  <a:schemeClr val="bg1"/>
                </a:solidFill>
                <a:latin typeface="Calibri"/>
                <a:cs typeface="Calibri"/>
              </a:rPr>
              <a:t> INTRODUCCIÓN</a:t>
            </a:r>
          </a:p>
        </p:txBody>
      </p:sp>
      <p:sp>
        <p:nvSpPr>
          <p:cNvPr id="2" name="Rectángulo 1">
            <a:extLst>
              <a:ext uri="{FF2B5EF4-FFF2-40B4-BE49-F238E27FC236}">
                <a16:creationId xmlns:a16="http://schemas.microsoft.com/office/drawing/2014/main" id="{74CA6418-F2B7-40BF-80D5-69358FF0E215}"/>
              </a:ext>
            </a:extLst>
          </p:cNvPr>
          <p:cNvSpPr/>
          <p:nvPr/>
        </p:nvSpPr>
        <p:spPr>
          <a:xfrm>
            <a:off x="4025551" y="253985"/>
            <a:ext cx="4572000" cy="1077218"/>
          </a:xfrm>
          <a:prstGeom prst="rect">
            <a:avLst/>
          </a:prstGeom>
        </p:spPr>
        <p:txBody>
          <a:bodyPr>
            <a:spAutoFit/>
          </a:bodyPr>
          <a:lstStyle/>
          <a:p>
            <a:pPr lvl="0" algn="just"/>
            <a:r>
              <a:rPr lang="es-CO" sz="1600" dirty="0">
                <a:solidFill>
                  <a:srgbClr val="5E5C5D"/>
                </a:solidFill>
                <a:latin typeface="Calibri" panose="020F0502020204030204" pitchFamily="34" charset="0"/>
                <a:ea typeface="Calibri"/>
                <a:cs typeface="Calibri"/>
                <a:sym typeface="Calibri"/>
              </a:rPr>
              <a:t>El presente trabajo tiene como propósito explicar de manera clara y concisa todo lo relacionado a lo aprendido en la etapa lectiva verlo reflejado  en el proyecto formativo.</a:t>
            </a:r>
          </a:p>
        </p:txBody>
      </p:sp>
      <p:sp>
        <p:nvSpPr>
          <p:cNvPr id="7" name="Google Shape;52;p16">
            <a:extLst>
              <a:ext uri="{FF2B5EF4-FFF2-40B4-BE49-F238E27FC236}">
                <a16:creationId xmlns:a16="http://schemas.microsoft.com/office/drawing/2014/main" id="{0B184A91-25D5-426F-BEA6-819AB3D540B5}"/>
              </a:ext>
            </a:extLst>
          </p:cNvPr>
          <p:cNvSpPr txBox="1"/>
          <p:nvPr/>
        </p:nvSpPr>
        <p:spPr>
          <a:xfrm>
            <a:off x="4040841" y="3942103"/>
            <a:ext cx="4842001" cy="189482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600" dirty="0">
                <a:solidFill>
                  <a:srgbClr val="5E5C5D"/>
                </a:solidFill>
                <a:latin typeface="Calibri"/>
                <a:ea typeface="Calibri"/>
                <a:cs typeface="Calibri"/>
                <a:sym typeface="Calibri"/>
              </a:rPr>
              <a:t>Un punto de venta virtual con el fin de mejorar la gestión de ventas de la empresa “Punto del Gas” y aumentar su productividad con la atracción de los clientes.</a:t>
            </a:r>
            <a:endParaRPr sz="1600" dirty="0">
              <a:solidFill>
                <a:srgbClr val="5E5C5D"/>
              </a:solidFill>
              <a:latin typeface="Calibri"/>
              <a:ea typeface="Calibri"/>
              <a:cs typeface="Calibri"/>
              <a:sym typeface="Calibri"/>
            </a:endParaRPr>
          </a:p>
        </p:txBody>
      </p:sp>
      <p:pic>
        <p:nvPicPr>
          <p:cNvPr id="8" name="Picture 2" descr="Resultado de imagen para portatil con codigos de programacion animado">
            <a:extLst>
              <a:ext uri="{FF2B5EF4-FFF2-40B4-BE49-F238E27FC236}">
                <a16:creationId xmlns:a16="http://schemas.microsoft.com/office/drawing/2014/main" id="{21A66157-FF74-4BCC-9B43-7195DC0FF13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9961" b="89844" l="6543" r="92090"/>
                    </a14:imgEffect>
                  </a14:imgLayer>
                </a14:imgProps>
              </a:ext>
              <a:ext uri="{28A0092B-C50C-407E-A947-70E740481C1C}">
                <a14:useLocalDpi xmlns:a14="http://schemas.microsoft.com/office/drawing/2010/main" val="0"/>
              </a:ext>
            </a:extLst>
          </a:blip>
          <a:srcRect l="6354" t="16850" r="7970" b="16088"/>
          <a:stretch/>
        </p:blipFill>
        <p:spPr bwMode="auto">
          <a:xfrm>
            <a:off x="3867694" y="1512625"/>
            <a:ext cx="1902792" cy="1489397"/>
          </a:xfrm>
          <a:prstGeom prst="rect">
            <a:avLst/>
          </a:prstGeom>
          <a:noFill/>
          <a:extLst>
            <a:ext uri="{909E8E84-426E-40DD-AFC4-6F175D3DCCD1}">
              <a14:hiddenFill xmlns:a14="http://schemas.microsoft.com/office/drawing/2010/main">
                <a:solidFill>
                  <a:srgbClr val="FFFFFF"/>
                </a:solidFill>
              </a14:hiddenFill>
            </a:ext>
          </a:extLst>
        </p:spPr>
      </p:pic>
      <p:sp>
        <p:nvSpPr>
          <p:cNvPr id="9" name="1 Rectángulo">
            <a:extLst>
              <a:ext uri="{FF2B5EF4-FFF2-40B4-BE49-F238E27FC236}">
                <a16:creationId xmlns:a16="http://schemas.microsoft.com/office/drawing/2014/main" id="{A28150F2-7313-4CC9-9EB5-E348E980D482}"/>
              </a:ext>
            </a:extLst>
          </p:cNvPr>
          <p:cNvSpPr/>
          <p:nvPr/>
        </p:nvSpPr>
        <p:spPr>
          <a:xfrm>
            <a:off x="4185425" y="1695974"/>
            <a:ext cx="1318360" cy="791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0" name="2 Rectángulo">
            <a:extLst>
              <a:ext uri="{FF2B5EF4-FFF2-40B4-BE49-F238E27FC236}">
                <a16:creationId xmlns:a16="http://schemas.microsoft.com/office/drawing/2014/main" id="{C7C70600-4F22-44A6-8161-8B625AC858BA}"/>
              </a:ext>
            </a:extLst>
          </p:cNvPr>
          <p:cNvSpPr/>
          <p:nvPr/>
        </p:nvSpPr>
        <p:spPr>
          <a:xfrm>
            <a:off x="4245113" y="1857213"/>
            <a:ext cx="1198982" cy="369332"/>
          </a:xfrm>
          <a:prstGeom prst="rect">
            <a:avLst/>
          </a:prstGeom>
          <a:noFill/>
        </p:spPr>
        <p:txBody>
          <a:bodyPr wrap="none" lIns="91440" tIns="45720" rIns="91440" bIns="45720">
            <a:spAutoFit/>
          </a:bodyPr>
          <a:lstStyle/>
          <a:p>
            <a:pPr algn="ct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PROYECTO</a:t>
            </a:r>
            <a:endParaRPr lang="es-E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1" name="Picture 5" descr="Resultado de imagen para usuarios">
            <a:extLst>
              <a:ext uri="{FF2B5EF4-FFF2-40B4-BE49-F238E27FC236}">
                <a16:creationId xmlns:a16="http://schemas.microsoft.com/office/drawing/2014/main" id="{D631CE48-4BEB-4A4E-B58B-CBDE97CAF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887" y="1542621"/>
            <a:ext cx="1457325" cy="1457325"/>
          </a:xfrm>
          <a:prstGeom prst="rect">
            <a:avLst/>
          </a:prstGeom>
          <a:noFill/>
          <a:extLst>
            <a:ext uri="{909E8E84-426E-40DD-AFC4-6F175D3DCCD1}">
              <a14:hiddenFill xmlns:a14="http://schemas.microsoft.com/office/drawing/2010/main">
                <a:solidFill>
                  <a:srgbClr val="FFFFFF"/>
                </a:solidFill>
              </a14:hiddenFill>
            </a:ext>
          </a:extLst>
        </p:spPr>
      </p:pic>
      <p:sp>
        <p:nvSpPr>
          <p:cNvPr id="12" name="6 Flecha derecha">
            <a:extLst>
              <a:ext uri="{FF2B5EF4-FFF2-40B4-BE49-F238E27FC236}">
                <a16:creationId xmlns:a16="http://schemas.microsoft.com/office/drawing/2014/main" id="{BCA04EDF-C166-4829-888A-D7BD16EEBE58}"/>
              </a:ext>
            </a:extLst>
          </p:cNvPr>
          <p:cNvSpPr/>
          <p:nvPr/>
        </p:nvSpPr>
        <p:spPr>
          <a:xfrm>
            <a:off x="5770486" y="1695974"/>
            <a:ext cx="1382711" cy="9760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n w="18415" cmpd="sng">
                  <a:solidFill>
                    <a:srgbClr val="FFFFFF"/>
                  </a:solidFill>
                  <a:prstDash val="solid"/>
                </a:ln>
                <a:solidFill>
                  <a:srgbClr val="FFFFFF"/>
                </a:solidFill>
                <a:effectLst>
                  <a:outerShdw blurRad="63500" dir="3600000" algn="tl" rotWithShape="0">
                    <a:srgbClr val="000000">
                      <a:alpha val="70000"/>
                    </a:srgbClr>
                  </a:outerShdw>
                </a:effectLst>
              </a:rPr>
              <a:t>Dar a conocer</a:t>
            </a:r>
          </a:p>
        </p:txBody>
      </p:sp>
      <p:sp>
        <p:nvSpPr>
          <p:cNvPr id="13" name="6 Flecha derecha">
            <a:extLst>
              <a:ext uri="{FF2B5EF4-FFF2-40B4-BE49-F238E27FC236}">
                <a16:creationId xmlns:a16="http://schemas.microsoft.com/office/drawing/2014/main" id="{97DCE9B8-7202-4505-BCAC-A8594F82844A}"/>
              </a:ext>
            </a:extLst>
          </p:cNvPr>
          <p:cNvSpPr/>
          <p:nvPr/>
        </p:nvSpPr>
        <p:spPr>
          <a:xfrm rot="7895000">
            <a:off x="6358622" y="3029038"/>
            <a:ext cx="1213316" cy="67135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7 Rectángulo">
            <a:extLst>
              <a:ext uri="{FF2B5EF4-FFF2-40B4-BE49-F238E27FC236}">
                <a16:creationId xmlns:a16="http://schemas.microsoft.com/office/drawing/2014/main" id="{05023639-63B2-4F56-923D-D03D9B397393}"/>
              </a:ext>
            </a:extLst>
          </p:cNvPr>
          <p:cNvSpPr/>
          <p:nvPr/>
        </p:nvSpPr>
        <p:spPr>
          <a:xfrm>
            <a:off x="7511723" y="3020474"/>
            <a:ext cx="1296701" cy="40011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ES" sz="2000" b="1" cap="all" spc="0" dirty="0">
                <a:ln/>
                <a:effectLst>
                  <a:reflection blurRad="10000" stA="55000" endPos="48000" dist="500" dir="5400000" sy="-100000" algn="bl" rotWithShape="0"/>
                </a:effectLst>
              </a:rPr>
              <a:t>usuarios</a:t>
            </a:r>
          </a:p>
        </p:txBody>
      </p:sp>
    </p:spTree>
    <p:extLst>
      <p:ext uri="{BB962C8B-B14F-4D97-AF65-F5344CB8AC3E}">
        <p14:creationId xmlns:p14="http://schemas.microsoft.com/office/powerpoint/2010/main" val="360661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533478"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PLANTEAMIENTO</a:t>
            </a:r>
          </a:p>
          <a:p>
            <a:pPr algn="ctr"/>
            <a:r>
              <a:rPr lang="es-ES" sz="2400" b="1" dirty="0">
                <a:solidFill>
                  <a:schemeClr val="bg1"/>
                </a:solidFill>
                <a:latin typeface="Calibri"/>
                <a:cs typeface="Calibri"/>
              </a:rPr>
              <a:t>DEL PROBLEMA</a:t>
            </a:r>
          </a:p>
        </p:txBody>
      </p:sp>
      <p:sp>
        <p:nvSpPr>
          <p:cNvPr id="2" name="Rectángulo 1">
            <a:extLst>
              <a:ext uri="{FF2B5EF4-FFF2-40B4-BE49-F238E27FC236}">
                <a16:creationId xmlns:a16="http://schemas.microsoft.com/office/drawing/2014/main" id="{F2533E20-C4EF-4321-9507-DE396FE68BA8}"/>
              </a:ext>
            </a:extLst>
          </p:cNvPr>
          <p:cNvSpPr/>
          <p:nvPr/>
        </p:nvSpPr>
        <p:spPr>
          <a:xfrm>
            <a:off x="4019106" y="1273737"/>
            <a:ext cx="4699591" cy="2308324"/>
          </a:xfrm>
          <a:prstGeom prst="rect">
            <a:avLst/>
          </a:prstGeom>
        </p:spPr>
        <p:txBody>
          <a:bodyPr wrap="square">
            <a:spAutoFit/>
          </a:bodyPr>
          <a:lstStyle/>
          <a:p>
            <a:pPr algn="just">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Actualmente la ferretería “Punto del Gas” presenta deficiencias en los procesos como son: la facturación, control de inventario, contabilidad y mercancía. Debido a que no se cuenta con sistemas de información que permitan controlar esto mismo.</a:t>
            </a:r>
          </a:p>
          <a:p>
            <a:pPr>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Todo es realizado manualmente, identificando esto como una necesidad de mejorar. </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296681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533478" y="2012401"/>
            <a:ext cx="2789280" cy="461665"/>
          </a:xfrm>
          <a:prstGeom prst="rect">
            <a:avLst/>
          </a:prstGeom>
          <a:noFill/>
        </p:spPr>
        <p:txBody>
          <a:bodyPr wrap="square" rtlCol="0">
            <a:spAutoFit/>
          </a:bodyPr>
          <a:lstStyle/>
          <a:p>
            <a:pPr algn="ctr"/>
            <a:r>
              <a:rPr lang="es-ES" sz="2400" b="1" dirty="0">
                <a:solidFill>
                  <a:schemeClr val="bg1"/>
                </a:solidFill>
                <a:latin typeface="Calibri"/>
                <a:cs typeface="Calibri"/>
              </a:rPr>
              <a:t>JUSTIFICACIÓN</a:t>
            </a:r>
          </a:p>
        </p:txBody>
      </p:sp>
      <p:sp>
        <p:nvSpPr>
          <p:cNvPr id="3" name="Rectángulo 2">
            <a:extLst>
              <a:ext uri="{FF2B5EF4-FFF2-40B4-BE49-F238E27FC236}">
                <a16:creationId xmlns:a16="http://schemas.microsoft.com/office/drawing/2014/main" id="{2EE79561-313B-41E6-9D6B-2F49496FB6B2}"/>
              </a:ext>
            </a:extLst>
          </p:cNvPr>
          <p:cNvSpPr/>
          <p:nvPr/>
        </p:nvSpPr>
        <p:spPr>
          <a:xfrm>
            <a:off x="4038522" y="965477"/>
            <a:ext cx="4572000" cy="3139321"/>
          </a:xfrm>
          <a:prstGeom prst="rect">
            <a:avLst/>
          </a:prstGeom>
        </p:spPr>
        <p:txBody>
          <a:bodyPr>
            <a:spAutoFit/>
          </a:bodyPr>
          <a:lstStyle/>
          <a:p>
            <a:pPr algn="just">
              <a:spcAft>
                <a:spcPts val="0"/>
              </a:spcAft>
            </a:pPr>
            <a:r>
              <a:rPr lang="es-CO" dirty="0">
                <a:solidFill>
                  <a:srgbClr val="5E5C5D"/>
                </a:solidFill>
                <a:latin typeface="Calibri" panose="020F0502020204030204" pitchFamily="34" charset="0"/>
                <a:ea typeface="Times New Roman" panose="02020603050405020304" pitchFamily="18" charset="0"/>
                <a:cs typeface="Times New Roman" panose="02020603050405020304" pitchFamily="18" charset="0"/>
              </a:rPr>
              <a:t>En la actualidad la ferretería “Punto del Gas”, lleva sus procesos de manera manual, los tiempos de atención a los clientes y proveedores no se realizan de manera oportuna y rápida. Automáticamente se vuelve repetitivo y se convierten en parámetros que miden la calidad del servicio en cualquier tipo de entidad. </a:t>
            </a:r>
          </a:p>
          <a:p>
            <a:pPr algn="just">
              <a:spcAft>
                <a:spcPts val="0"/>
              </a:spcAft>
            </a:pPr>
            <a:r>
              <a:rPr lang="es-CO" dirty="0">
                <a:solidFill>
                  <a:srgbClr val="5E5C5D"/>
                </a:solidFill>
                <a:latin typeface="Calibri" panose="020F0502020204030204" pitchFamily="34" charset="0"/>
                <a:ea typeface="Times New Roman" panose="02020603050405020304" pitchFamily="18" charset="0"/>
                <a:cs typeface="Times New Roman" panose="02020603050405020304" pitchFamily="18" charset="0"/>
              </a:rPr>
              <a:t>Se plantea un sistema de información que apoye la labor de los propietarios dando solución a sus problemáticas.</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42985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342092"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OBJETIVO </a:t>
            </a:r>
          </a:p>
          <a:p>
            <a:pPr algn="ctr"/>
            <a:r>
              <a:rPr lang="es-ES" sz="2400" b="1" dirty="0">
                <a:solidFill>
                  <a:schemeClr val="bg1"/>
                </a:solidFill>
                <a:latin typeface="Calibri"/>
                <a:cs typeface="Calibri"/>
              </a:rPr>
              <a:t>GENERAL</a:t>
            </a:r>
          </a:p>
        </p:txBody>
      </p:sp>
      <p:sp>
        <p:nvSpPr>
          <p:cNvPr id="2" name="Rectángulo 1">
            <a:extLst>
              <a:ext uri="{FF2B5EF4-FFF2-40B4-BE49-F238E27FC236}">
                <a16:creationId xmlns:a16="http://schemas.microsoft.com/office/drawing/2014/main" id="{F9D450D6-A5ED-40E9-A8B6-10C60595E0E7}"/>
              </a:ext>
            </a:extLst>
          </p:cNvPr>
          <p:cNvSpPr/>
          <p:nvPr/>
        </p:nvSpPr>
        <p:spPr>
          <a:xfrm>
            <a:off x="4146698" y="2012401"/>
            <a:ext cx="4572000" cy="923330"/>
          </a:xfrm>
          <a:prstGeom prst="rect">
            <a:avLst/>
          </a:prstGeom>
        </p:spPr>
        <p:txBody>
          <a:bodyPr>
            <a:spAutoFit/>
          </a:bodyPr>
          <a:lstStyle/>
          <a:p>
            <a:pPr>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Desarrollar un sistema de información que sistematice los procesos de facturación e inventario en la ferretería Punto del Gas </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17849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342092"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OBJETIVOS </a:t>
            </a:r>
          </a:p>
          <a:p>
            <a:pPr algn="ctr"/>
            <a:r>
              <a:rPr lang="es-ES" sz="2400" b="1" dirty="0">
                <a:solidFill>
                  <a:schemeClr val="bg1"/>
                </a:solidFill>
                <a:latin typeface="Calibri"/>
                <a:cs typeface="Calibri"/>
              </a:rPr>
              <a:t>ESPECÍFICOS</a:t>
            </a:r>
          </a:p>
        </p:txBody>
      </p:sp>
      <p:sp>
        <p:nvSpPr>
          <p:cNvPr id="3" name="Rectángulo 2">
            <a:extLst>
              <a:ext uri="{FF2B5EF4-FFF2-40B4-BE49-F238E27FC236}">
                <a16:creationId xmlns:a16="http://schemas.microsoft.com/office/drawing/2014/main" id="{FB3D2980-6ADD-4D7C-AD42-F2071EBD44B7}"/>
              </a:ext>
            </a:extLst>
          </p:cNvPr>
          <p:cNvSpPr/>
          <p:nvPr/>
        </p:nvSpPr>
        <p:spPr>
          <a:xfrm>
            <a:off x="4066873" y="1412237"/>
            <a:ext cx="4572000" cy="2862322"/>
          </a:xfrm>
          <a:prstGeom prst="rect">
            <a:avLst/>
          </a:prstGeom>
        </p:spPr>
        <p:txBody>
          <a:bodyPr>
            <a:spAutoFit/>
          </a:bodyPr>
          <a:lstStyle/>
          <a:p>
            <a:pPr lvl="0">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Identificar las necesidades de la ferretería. </a:t>
            </a:r>
          </a:p>
          <a:p>
            <a:pPr lvl="0">
              <a:spcAft>
                <a:spcPts val="0"/>
              </a:spcAft>
            </a:pPr>
            <a:endParaRPr lang="es-ES" dirty="0">
              <a:solidFill>
                <a:srgbClr val="5E5C5D"/>
              </a:solidFill>
              <a:latin typeface="Calibri" panose="020F0502020204030204" pitchFamily="34" charset="0"/>
              <a:ea typeface="Arial" panose="020B0604020202020204" pitchFamily="34" charset="0"/>
            </a:endParaRPr>
          </a:p>
          <a:p>
            <a:pPr lvl="0">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Diseñar un prototipo para dar solución a lo investigado. </a:t>
            </a:r>
          </a:p>
          <a:p>
            <a:pPr lvl="0">
              <a:spcAft>
                <a:spcPts val="0"/>
              </a:spcAft>
            </a:pPr>
            <a:endParaRPr lang="es-ES" dirty="0">
              <a:solidFill>
                <a:srgbClr val="5E5C5D"/>
              </a:solidFill>
              <a:latin typeface="Calibri" panose="020F0502020204030204" pitchFamily="34" charset="0"/>
              <a:ea typeface="Arial" panose="020B0604020202020204" pitchFamily="34" charset="0"/>
            </a:endParaRPr>
          </a:p>
          <a:p>
            <a:pPr lvl="0">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Desarrollar el sistema en un lenguaje de programación de alto nivel web. </a:t>
            </a:r>
          </a:p>
          <a:p>
            <a:pPr lvl="0">
              <a:spcAft>
                <a:spcPts val="0"/>
              </a:spcAft>
            </a:pPr>
            <a:endParaRPr lang="es-ES" dirty="0">
              <a:solidFill>
                <a:srgbClr val="5E5C5D"/>
              </a:solidFill>
              <a:latin typeface="Calibri" panose="020F0502020204030204" pitchFamily="34" charset="0"/>
              <a:ea typeface="Arial" panose="020B0604020202020204" pitchFamily="34" charset="0"/>
            </a:endParaRPr>
          </a:p>
          <a:p>
            <a:pPr lvl="0">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Evaluar la aplicabilidad del sistema de información desarrollado.</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188480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342092" y="2012401"/>
            <a:ext cx="2789280" cy="461665"/>
          </a:xfrm>
          <a:prstGeom prst="rect">
            <a:avLst/>
          </a:prstGeom>
          <a:noFill/>
        </p:spPr>
        <p:txBody>
          <a:bodyPr wrap="square" rtlCol="0">
            <a:spAutoFit/>
          </a:bodyPr>
          <a:lstStyle/>
          <a:p>
            <a:pPr algn="ctr"/>
            <a:r>
              <a:rPr lang="es-ES" sz="2400" b="1" dirty="0">
                <a:solidFill>
                  <a:schemeClr val="bg1"/>
                </a:solidFill>
                <a:latin typeface="Calibri"/>
                <a:cs typeface="Calibri"/>
              </a:rPr>
              <a:t>ALCANCE</a:t>
            </a:r>
          </a:p>
        </p:txBody>
      </p:sp>
      <p:sp>
        <p:nvSpPr>
          <p:cNvPr id="3" name="Rectángulo 2">
            <a:extLst>
              <a:ext uri="{FF2B5EF4-FFF2-40B4-BE49-F238E27FC236}">
                <a16:creationId xmlns:a16="http://schemas.microsoft.com/office/drawing/2014/main" id="{732771BC-0171-4978-9E72-5AF13BBDBDBE}"/>
              </a:ext>
            </a:extLst>
          </p:cNvPr>
          <p:cNvSpPr/>
          <p:nvPr/>
        </p:nvSpPr>
        <p:spPr>
          <a:xfrm>
            <a:off x="4146698" y="1735402"/>
            <a:ext cx="4572000" cy="1477328"/>
          </a:xfrm>
          <a:prstGeom prst="rect">
            <a:avLst/>
          </a:prstGeom>
        </p:spPr>
        <p:txBody>
          <a:bodyPr>
            <a:spAutoFit/>
          </a:bodyPr>
          <a:lstStyle/>
          <a:p>
            <a:pPr>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Lograr que las personas compren en el punto de venta web de una manera fácil, rápida e interactiva. </a:t>
            </a:r>
          </a:p>
          <a:p>
            <a:pPr>
              <a:spcAft>
                <a:spcPts val="0"/>
              </a:spcAft>
            </a:pPr>
            <a:r>
              <a:rPr lang="es-CO" dirty="0">
                <a:solidFill>
                  <a:srgbClr val="5E5C5D"/>
                </a:solidFill>
                <a:latin typeface="Calibri" panose="020F0502020204030204" pitchFamily="34" charset="0"/>
                <a:ea typeface="Arial" panose="020B0604020202020204" pitchFamily="34" charset="0"/>
                <a:cs typeface="Arial" panose="020B0604020202020204" pitchFamily="34" charset="0"/>
              </a:rPr>
              <a:t>Simulando dicha acción y generando un recibo de la compra realizada.</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205868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774BA36-F1F9-40D3-AADB-703D4D8085E4}"/>
              </a:ext>
            </a:extLst>
          </p:cNvPr>
          <p:cNvSpPr txBox="1"/>
          <p:nvPr/>
        </p:nvSpPr>
        <p:spPr>
          <a:xfrm>
            <a:off x="342092" y="2012401"/>
            <a:ext cx="2789280" cy="830997"/>
          </a:xfrm>
          <a:prstGeom prst="rect">
            <a:avLst/>
          </a:prstGeom>
          <a:noFill/>
        </p:spPr>
        <p:txBody>
          <a:bodyPr wrap="square" rtlCol="0">
            <a:spAutoFit/>
          </a:bodyPr>
          <a:lstStyle/>
          <a:p>
            <a:pPr algn="ctr"/>
            <a:r>
              <a:rPr lang="es-ES" sz="2400" b="1" dirty="0">
                <a:solidFill>
                  <a:schemeClr val="bg1"/>
                </a:solidFill>
                <a:latin typeface="Calibri"/>
                <a:cs typeface="Calibri"/>
              </a:rPr>
              <a:t>IMPACTO </a:t>
            </a:r>
          </a:p>
          <a:p>
            <a:pPr algn="ctr"/>
            <a:r>
              <a:rPr lang="es-ES" sz="2400" b="1" dirty="0">
                <a:solidFill>
                  <a:schemeClr val="bg1"/>
                </a:solidFill>
                <a:latin typeface="Calibri"/>
                <a:cs typeface="Calibri"/>
              </a:rPr>
              <a:t>SOCIAL</a:t>
            </a:r>
          </a:p>
        </p:txBody>
      </p:sp>
      <p:sp>
        <p:nvSpPr>
          <p:cNvPr id="2" name="Rectángulo 1">
            <a:extLst>
              <a:ext uri="{FF2B5EF4-FFF2-40B4-BE49-F238E27FC236}">
                <a16:creationId xmlns:a16="http://schemas.microsoft.com/office/drawing/2014/main" id="{DC05755B-6D3D-4F45-8130-EC7E219424BC}"/>
              </a:ext>
            </a:extLst>
          </p:cNvPr>
          <p:cNvSpPr/>
          <p:nvPr/>
        </p:nvSpPr>
        <p:spPr>
          <a:xfrm>
            <a:off x="4104167" y="1833086"/>
            <a:ext cx="4572000" cy="1754326"/>
          </a:xfrm>
          <a:prstGeom prst="rect">
            <a:avLst/>
          </a:prstGeom>
        </p:spPr>
        <p:txBody>
          <a:bodyPr>
            <a:spAutoFit/>
          </a:bodyPr>
          <a:lstStyle/>
          <a:p>
            <a:pPr algn="just">
              <a:spcAft>
                <a:spcPts val="0"/>
              </a:spcAft>
            </a:pPr>
            <a:r>
              <a:rPr lang="es-ES" dirty="0">
                <a:solidFill>
                  <a:srgbClr val="5E5C5D"/>
                </a:solidFill>
                <a:latin typeface="Calibri" panose="020F0502020204030204" pitchFamily="34" charset="0"/>
                <a:ea typeface="Arial" panose="020B0604020202020204" pitchFamily="34" charset="0"/>
                <a:cs typeface="Arial" panose="020B0604020202020204" pitchFamily="34" charset="0"/>
              </a:rPr>
              <a:t>Educar al personal con la innovación tecnológica, para llevar un buen manejo y calidad de la información para mejorar los procesos tecnológicos que optimizan a las empresas brindando un mejor servicio a la sociedad.</a:t>
            </a:r>
            <a:endParaRPr lang="es-ES" dirty="0">
              <a:solidFill>
                <a:srgbClr val="5E5C5D"/>
              </a:solidFill>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2679180292"/>
      </p:ext>
    </p:extLst>
  </p:cSld>
  <p:clrMapOvr>
    <a:masterClrMapping/>
  </p:clrMapOvr>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1202</TotalTime>
  <Words>646</Words>
  <Application>Microsoft Office PowerPoint</Application>
  <PresentationFormat>Presentación en pantalla (16:9)</PresentationFormat>
  <Paragraphs>86</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angelica giraldo</cp:lastModifiedBy>
  <cp:revision>59</cp:revision>
  <dcterms:created xsi:type="dcterms:W3CDTF">2015-08-06T22:24:59Z</dcterms:created>
  <dcterms:modified xsi:type="dcterms:W3CDTF">2018-12-06T01:37:16Z</dcterms:modified>
</cp:coreProperties>
</file>