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8"/>
  </p:notesMasterIdLst>
  <p:handoutMasterIdLst>
    <p:handoutMasterId r:id="rId29"/>
  </p:handoutMasterIdLst>
  <p:sldIdLst>
    <p:sldId id="299" r:id="rId5"/>
    <p:sldId id="300" r:id="rId6"/>
    <p:sldId id="384" r:id="rId7"/>
    <p:sldId id="409" r:id="rId8"/>
    <p:sldId id="414" r:id="rId9"/>
    <p:sldId id="413" r:id="rId10"/>
    <p:sldId id="394" r:id="rId11"/>
    <p:sldId id="395" r:id="rId12"/>
    <p:sldId id="396" r:id="rId13"/>
    <p:sldId id="399" r:id="rId14"/>
    <p:sldId id="400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08" r:id="rId23"/>
    <p:sldId id="415" r:id="rId24"/>
    <p:sldId id="416" r:id="rId25"/>
    <p:sldId id="411" r:id="rId26"/>
    <p:sldId id="33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rginia Gomariz Gonzalez" initials="VGG" lastIdx="2" clrIdx="0">
    <p:extLst>
      <p:ext uri="{19B8F6BF-5375-455C-9EA6-DF929625EA0E}">
        <p15:presenceInfo xmlns:p15="http://schemas.microsoft.com/office/powerpoint/2012/main" userId="S-1-5-21-2915997116-4131603029-1789207793-69685" providerId="AD"/>
      </p:ext>
    </p:extLst>
  </p:cmAuthor>
  <p:cmAuthor id="2" name="Mireia Beas Moix" initials="MBM" lastIdx="1" clrIdx="1">
    <p:extLst>
      <p:ext uri="{19B8F6BF-5375-455C-9EA6-DF929625EA0E}">
        <p15:presenceInfo xmlns:p15="http://schemas.microsoft.com/office/powerpoint/2012/main" userId="S-1-5-21-2915997116-4131603029-1789207793-434095" providerId="AD"/>
      </p:ext>
    </p:extLst>
  </p:cmAuthor>
  <p:cmAuthor id="3" name="Hector Rico Lorenzo" initials="HRL" lastIdx="16" clrIdx="2">
    <p:extLst>
      <p:ext uri="{19B8F6BF-5375-455C-9EA6-DF929625EA0E}">
        <p15:presenceInfo xmlns:p15="http://schemas.microsoft.com/office/powerpoint/2012/main" userId="S-1-5-21-2915997116-4131603029-1789207793-470148" providerId="AD"/>
      </p:ext>
    </p:extLst>
  </p:cmAuthor>
  <p:cmAuthor id="4" name="Maria Font Sanchez" initials="MFS" lastIdx="5" clrIdx="3">
    <p:extLst>
      <p:ext uri="{19B8F6BF-5375-455C-9EA6-DF929625EA0E}">
        <p15:presenceInfo xmlns:p15="http://schemas.microsoft.com/office/powerpoint/2012/main" userId="S-1-5-21-2915997116-4131603029-1789207793-100539" providerId="AD"/>
      </p:ext>
    </p:extLst>
  </p:cmAuthor>
  <p:cmAuthor id="5" name="Pedro Soto Fernandez" initials="PSF" lastIdx="10" clrIdx="4">
    <p:extLst>
      <p:ext uri="{19B8F6BF-5375-455C-9EA6-DF929625EA0E}">
        <p15:presenceInfo xmlns:p15="http://schemas.microsoft.com/office/powerpoint/2012/main" userId="S-1-5-21-2915997116-4131603029-1789207793-425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9BAF04"/>
    <a:srgbClr val="004494"/>
    <a:srgbClr val="FBE5D6"/>
    <a:srgbClr val="BFBFBF"/>
    <a:srgbClr val="F2FDA1"/>
    <a:srgbClr val="E0FA22"/>
    <a:srgbClr val="528CC1"/>
    <a:srgbClr val="595959"/>
    <a:srgbClr val="477B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F075D5-1EF7-93C0-2DAE-C50FB6220FEC}" v="9" dt="2020-09-02T09:39:31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6433" autoAdjust="0"/>
  </p:normalViewPr>
  <p:slideViewPr>
    <p:cSldViewPr snapToGrid="0">
      <p:cViewPr varScale="1">
        <p:scale>
          <a:sx n="116" d="100"/>
          <a:sy n="116" d="100"/>
        </p:scale>
        <p:origin x="1568" y="64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Soto Fernandez" userId="S::psotofer@everis.com::818b222f-ea58-4370-8bc7-ddc395a0c80b" providerId="AD" clId="Web-{A4F075D5-1EF7-93C0-2DAE-C50FB6220FEC}"/>
    <pc:docChg chg="modSld sldOrd">
      <pc:chgData name="Pedro Soto Fernandez" userId="S::psotofer@everis.com::818b222f-ea58-4370-8bc7-ddc395a0c80b" providerId="AD" clId="Web-{A4F075D5-1EF7-93C0-2DAE-C50FB6220FEC}" dt="2020-09-02T09:39:30.214" v="6"/>
      <pc:docMkLst>
        <pc:docMk/>
      </pc:docMkLst>
      <pc:sldChg chg="ord">
        <pc:chgData name="Pedro Soto Fernandez" userId="S::psotofer@everis.com::818b222f-ea58-4370-8bc7-ddc395a0c80b" providerId="AD" clId="Web-{A4F075D5-1EF7-93C0-2DAE-C50FB6220FEC}" dt="2020-09-02T09:37:34.932" v="4"/>
        <pc:sldMkLst>
          <pc:docMk/>
          <pc:sldMk cId="4215889393" sldId="316"/>
        </pc:sldMkLst>
      </pc:sldChg>
      <pc:sldChg chg="ord">
        <pc:chgData name="Pedro Soto Fernandez" userId="S::psotofer@everis.com::818b222f-ea58-4370-8bc7-ddc395a0c80b" providerId="AD" clId="Web-{A4F075D5-1EF7-93C0-2DAE-C50FB6220FEC}" dt="2020-09-02T09:37:07.853" v="3"/>
        <pc:sldMkLst>
          <pc:docMk/>
          <pc:sldMk cId="273357433" sldId="348"/>
        </pc:sldMkLst>
      </pc:sldChg>
      <pc:sldChg chg="ord">
        <pc:chgData name="Pedro Soto Fernandez" userId="S::psotofer@everis.com::818b222f-ea58-4370-8bc7-ddc395a0c80b" providerId="AD" clId="Web-{A4F075D5-1EF7-93C0-2DAE-C50FB6220FEC}" dt="2020-09-02T09:37:07.853" v="1"/>
        <pc:sldMkLst>
          <pc:docMk/>
          <pc:sldMk cId="3903733510" sldId="359"/>
        </pc:sldMkLst>
      </pc:sldChg>
      <pc:sldChg chg="ord">
        <pc:chgData name="Pedro Soto Fernandez" userId="S::psotofer@everis.com::818b222f-ea58-4370-8bc7-ddc395a0c80b" providerId="AD" clId="Web-{A4F075D5-1EF7-93C0-2DAE-C50FB6220FEC}" dt="2020-09-02T09:37:07.853" v="0"/>
        <pc:sldMkLst>
          <pc:docMk/>
          <pc:sldMk cId="2377289567" sldId="360"/>
        </pc:sldMkLst>
      </pc:sldChg>
      <pc:sldChg chg="addSp delSp modSp ord">
        <pc:chgData name="Pedro Soto Fernandez" userId="S::psotofer@everis.com::818b222f-ea58-4370-8bc7-ddc395a0c80b" providerId="AD" clId="Web-{A4F075D5-1EF7-93C0-2DAE-C50FB6220FEC}" dt="2020-09-02T09:39:30.214" v="6"/>
        <pc:sldMkLst>
          <pc:docMk/>
          <pc:sldMk cId="3584742020" sldId="361"/>
        </pc:sldMkLst>
        <pc:picChg chg="add del mod">
          <ac:chgData name="Pedro Soto Fernandez" userId="S::psotofer@everis.com::818b222f-ea58-4370-8bc7-ddc395a0c80b" providerId="AD" clId="Web-{A4F075D5-1EF7-93C0-2DAE-C50FB6220FEC}" dt="2020-09-02T09:39:30.214" v="6"/>
          <ac:picMkLst>
            <pc:docMk/>
            <pc:sldMk cId="3584742020" sldId="361"/>
            <ac:picMk id="3" creationId="{80BF3BB8-2F89-493E-9180-63ED05539AB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25693-BD7B-D64E-A502-45C643A30F1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ABBC5-7A13-0C43-B9A0-047FFA3481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59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B7B97-A3AD-4716-8E75-2C110C289872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81651-EBBD-46D2-9860-19D52AC3301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</a:t>
            </a:fld>
            <a:endParaRPr lang="es-E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577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10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4007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961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12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30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396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696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15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843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16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478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11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516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19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46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2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051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20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873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21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43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22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491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23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3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3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4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838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5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5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6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916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7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1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8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165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14463" y="1162050"/>
            <a:ext cx="4181475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470AB5-00EE-4A5C-AE4E-71B8EEE1046C}" type="slidenum">
              <a:rPr lang="es-ES" smtClean="0">
                <a:solidFill>
                  <a:prstClr val="black"/>
                </a:solidFill>
              </a:rPr>
              <a:pPr/>
              <a:t>9</a:t>
            </a:fld>
            <a:endParaRPr lang="es-E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F623-16FB-444B-9F8C-C635F18F94FF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09EB-B672-4F80-8A85-F60EDEBED5B1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10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9DE5-2D40-4646-A793-3907CC224EBE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89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9" r="16767" b="8564"/>
          <a:stretch/>
        </p:blipFill>
        <p:spPr>
          <a:xfrm>
            <a:off x="3508221" y="2852938"/>
            <a:ext cx="5635780" cy="4005065"/>
          </a:xfrm>
          <a:prstGeom prst="rect">
            <a:avLst/>
          </a:prstGeom>
        </p:spPr>
      </p:pic>
      <p:pic>
        <p:nvPicPr>
          <p:cNvPr id="8" name="7 Imagen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72" y="-21927"/>
            <a:ext cx="9202474" cy="690185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00393" y="6160221"/>
            <a:ext cx="586408" cy="365125"/>
          </a:xfrm>
        </p:spPr>
        <p:txBody>
          <a:bodyPr/>
          <a:lstStyle/>
          <a:p>
            <a:fld id="{E60061AB-E3E3-4B82-98B1-945D99ABF5FB}" type="slidenum">
              <a:rPr lang="es-ES" smtClean="0">
                <a:solidFill>
                  <a:srgbClr val="000000">
                    <a:tint val="75000"/>
                  </a:srgbClr>
                </a:solidFill>
              </a:rPr>
              <a:pPr/>
              <a:t>‹Nº›</a:t>
            </a:fld>
            <a:endParaRPr lang="es-E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5312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5360-F74C-4FA9-A735-08ACDAB2127F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6596" y="230189"/>
            <a:ext cx="1212251" cy="8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7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0714-61AB-42F6-B580-2530B86B20E4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3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9AD00-B8FB-4BA3-B933-E1C7EFE3AD1F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3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B3AB6-6E99-4C2E-B214-DE68B45F4EC8}" type="datetime1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1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CB8B-DB92-4448-B90F-D77C0BAB80DA}" type="datetime1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1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3E6CE-08FD-4B62-BF9A-6BB3AE6778B8}" type="datetime1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9931-F6BC-42DD-B6AC-52F4E0E131D2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1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84444-AB74-4E9C-8539-C1088E4BF09F}" type="datetime1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2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3C20-7873-4C67-8F38-391952C6498D}" type="datetime1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6FEC-58CB-4640-8F27-5DA0DEFEFAB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concept-scheme/-/resource?uri=http://publications.europa.eu/resource/authority/currenc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concept-scheme/-/resource?uri=http://publications.europa.eu/resource/authority/economic-operator-siz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D/ESPD-EDM/issues/25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D/ESPD-EDM/blob/wgm-reports/ESPD_Minutes_MS_Meetings_20200519_v1.0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concept-scheme/-/resource?uri=http://publications.europa.eu/resource/authority/languag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concept-scheme/-/resource?uri=http://publications.europa.eu/resource/authority/contract-natur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SPD/ESPD-EDM/issues/27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SPD/ESPD-EDM/issues/280" TargetMode="External"/><Relationship Id="rId3" Type="http://schemas.openxmlformats.org/officeDocument/2006/relationships/hyperlink" Target="https://github.com/ESPD/ESPD-EDM/blob/wgm-reports/ESPD_Minutes_OUC_Meetings_20201029_v1.0.pdf" TargetMode="External"/><Relationship Id="rId7" Type="http://schemas.openxmlformats.org/officeDocument/2006/relationships/hyperlink" Target="https://github.com/ESPD/ESPD-EDM/issues/277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SPD/ESPD-EDM/issues/273" TargetMode="External"/><Relationship Id="rId5" Type="http://schemas.openxmlformats.org/officeDocument/2006/relationships/hyperlink" Target="https://github.com/ESPD/ESPD-EDM/issues/223" TargetMode="External"/><Relationship Id="rId4" Type="http://schemas.openxmlformats.org/officeDocument/2006/relationships/hyperlink" Target="https://github.com/ESPD/ESPD-EDM/issues/253" TargetMode="External"/><Relationship Id="rId9" Type="http://schemas.openxmlformats.org/officeDocument/2006/relationships/hyperlink" Target="https://github.com/ESPD/ESPD-EDM/issues/285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en/web/eu-vocabularies/concept-scheme/-/resource?uri=http://publications.europa.eu/resource/authority/country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1096566" y="1814286"/>
            <a:ext cx="7278313" cy="260962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 dirty="0">
              <a:solidFill>
                <a:srgbClr val="0000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096566" y="2194044"/>
            <a:ext cx="7331867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100" b="1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evolution of the ESPD EDM</a:t>
            </a:r>
            <a:endParaRPr lang="en-GB" sz="2100" b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/>
            <a:r>
              <a:rPr lang="en-GB" sz="1600" b="1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Publications Office – C.3</a:t>
            </a:r>
          </a:p>
          <a:p>
            <a:pPr hangingPunct="0"/>
            <a:endParaRPr lang="en-GB" sz="1600" b="1" i="1" dirty="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hangingPunct="0"/>
            <a:r>
              <a:rPr lang="en-US" b="1" dirty="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ESPD Meeting OP-GROW with Open User Community (OUC)</a:t>
            </a:r>
            <a:endParaRPr lang="en-GB" sz="21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188272" y="4123827"/>
            <a:ext cx="612607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n-GB" sz="1350" baseline="30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rd</a:t>
            </a:r>
            <a:r>
              <a:rPr lang="en-GB" sz="135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February 2021</a:t>
            </a:r>
            <a:endParaRPr lang="en-GB" sz="135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096566" cy="6858000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Imagen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392" y="4983934"/>
            <a:ext cx="2288487" cy="1254262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40" y="5269659"/>
            <a:ext cx="1804572" cy="6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26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29854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CurrencyCode</a:t>
            </a:r>
            <a:r>
              <a:rPr lang="es-ES" sz="1600" b="1" dirty="0" smtClean="0"/>
              <a:t> </a:t>
            </a:r>
            <a:r>
              <a:rPr lang="en-GB" sz="1600" b="1" dirty="0"/>
              <a:t> </a:t>
            </a:r>
            <a:r>
              <a:rPr lang="en-GB" sz="1600" b="1" dirty="0" smtClean="0">
                <a:solidFill>
                  <a:srgbClr val="9BAF04"/>
                </a:solidFill>
              </a:rPr>
              <a:t>CODELIST </a:t>
            </a:r>
            <a:r>
              <a:rPr lang="en-GB" sz="1600" b="1" dirty="0">
                <a:solidFill>
                  <a:srgbClr val="9BAF04"/>
                </a:solidFill>
              </a:rPr>
              <a:t>NAME </a:t>
            </a:r>
            <a:r>
              <a:rPr lang="en-GB" sz="1600" b="1" dirty="0" smtClean="0">
                <a:solidFill>
                  <a:srgbClr val="9BAF04"/>
                </a:solidFill>
              </a:rPr>
              <a:t>CHANGED: currency</a:t>
            </a:r>
            <a:endParaRPr lang="en-GB" sz="1600" b="1" dirty="0">
              <a:solidFill>
                <a:srgbClr val="9BAF04"/>
              </a:solidFill>
            </a:endParaRP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Defines currency </a:t>
            </a:r>
            <a:r>
              <a:rPr lang="en-US" sz="1600" dirty="0"/>
              <a:t>of the numeric value as an </a:t>
            </a:r>
            <a:r>
              <a:rPr lang="en-US" sz="1600" dirty="0" smtClean="0"/>
              <a:t>amount </a:t>
            </a:r>
            <a:r>
              <a:rPr lang="es-ES" sz="1600" dirty="0"/>
              <a:t>in </a:t>
            </a:r>
            <a:r>
              <a:rPr lang="es-ES" sz="1600" dirty="0" err="1"/>
              <a:t>the</a:t>
            </a:r>
            <a:r>
              <a:rPr lang="es-ES" sz="1600" dirty="0"/>
              <a:t> </a:t>
            </a:r>
            <a:r>
              <a:rPr lang="es-ES" sz="1600" dirty="0" err="1"/>
              <a:t>expected</a:t>
            </a:r>
            <a:r>
              <a:rPr lang="es-ES" sz="1600" dirty="0"/>
              <a:t> response</a:t>
            </a:r>
            <a:r>
              <a:rPr lang="en-US" sz="1600" dirty="0" smtClean="0"/>
              <a:t>.</a:t>
            </a:r>
            <a:endParaRPr lang="en-U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s-ES" sz="1600" dirty="0" err="1" smtClean="0"/>
              <a:t>Used</a:t>
            </a:r>
            <a:r>
              <a:rPr lang="es-ES" sz="1600" dirty="0" smtClean="0"/>
              <a:t> in CRITERIA </a:t>
            </a:r>
            <a:r>
              <a:rPr lang="es-ES" sz="1600" dirty="0" err="1" smtClean="0"/>
              <a:t>for</a:t>
            </a:r>
            <a:r>
              <a:rPr lang="es-ES" sz="1600" dirty="0" smtClean="0"/>
              <a:t> </a:t>
            </a:r>
            <a:r>
              <a:rPr lang="es-ES" sz="1600" dirty="0" err="1" smtClean="0"/>
              <a:t>the</a:t>
            </a:r>
            <a:r>
              <a:rPr lang="es-ES" sz="1600" dirty="0" smtClean="0"/>
              <a:t> ESPD Response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</a:t>
            </a:r>
            <a:r>
              <a:rPr lang="en-GB" sz="1600" dirty="0" smtClean="0"/>
              <a:t>by ESPD.</a:t>
            </a:r>
            <a:endParaRPr lang="en-GB" sz="1600" dirty="0"/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Change </a:t>
            </a:r>
            <a:r>
              <a:rPr lang="en-GB" sz="1600" dirty="0"/>
              <a:t>name to </a:t>
            </a:r>
            <a:r>
              <a:rPr lang="en-GB" sz="1600" i="1" dirty="0" smtClean="0"/>
              <a:t>currency</a:t>
            </a:r>
            <a:r>
              <a:rPr lang="en-GB" sz="1600" dirty="0" smtClean="0"/>
              <a:t>, </a:t>
            </a:r>
            <a:r>
              <a:rPr lang="en-GB" sz="1600" dirty="0"/>
              <a:t>following EU Vocabulary.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by EU </a:t>
            </a:r>
            <a:r>
              <a:rPr lang="en-GB" sz="1600" dirty="0" smtClean="0"/>
              <a:t>Vocabulary (</a:t>
            </a:r>
            <a:r>
              <a:rPr lang="en-GB" sz="1600" dirty="0">
                <a:hlinkClick r:id="rId3"/>
              </a:rPr>
              <a:t>currency</a:t>
            </a:r>
            <a:r>
              <a:rPr lang="en-GB" sz="1600" dirty="0" smtClean="0"/>
              <a:t>).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Aligned with </a:t>
            </a:r>
            <a:r>
              <a:rPr lang="en-GB" sz="1600" dirty="0" err="1"/>
              <a:t>eForms</a:t>
            </a:r>
            <a:r>
              <a:rPr lang="en-GB" sz="1600" dirty="0"/>
              <a:t>.</a:t>
            </a: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10" y="4095248"/>
            <a:ext cx="8945118" cy="1088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9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DocRefContentType</a:t>
            </a:r>
            <a:r>
              <a:rPr lang="es-ES" sz="1600" b="1" dirty="0" smtClean="0"/>
              <a:t> </a:t>
            </a:r>
            <a:r>
              <a:rPr lang="en-GB" sz="1600" b="1" dirty="0"/>
              <a:t> </a:t>
            </a:r>
            <a:r>
              <a:rPr lang="en-GB" sz="1600" b="1" dirty="0" smtClean="0">
                <a:solidFill>
                  <a:srgbClr val="9BAF04"/>
                </a:solidFill>
              </a:rPr>
              <a:t>CODELIST </a:t>
            </a:r>
            <a:r>
              <a:rPr lang="en-GB" sz="1600" b="1" dirty="0">
                <a:solidFill>
                  <a:srgbClr val="9BAF04"/>
                </a:solidFill>
              </a:rPr>
              <a:t>NAME </a:t>
            </a:r>
            <a:r>
              <a:rPr lang="en-GB" sz="1600" b="1" dirty="0" smtClean="0">
                <a:solidFill>
                  <a:srgbClr val="9BAF04"/>
                </a:solidFill>
              </a:rPr>
              <a:t>CHANGED: </a:t>
            </a:r>
            <a:r>
              <a:rPr lang="en-GB" sz="1600" b="1" dirty="0" err="1">
                <a:solidFill>
                  <a:srgbClr val="9BAF04"/>
                </a:solidFill>
              </a:rPr>
              <a:t>docref</a:t>
            </a:r>
            <a:r>
              <a:rPr lang="en-GB" sz="1600" b="1" dirty="0">
                <a:solidFill>
                  <a:srgbClr val="9BAF04"/>
                </a:solidFill>
              </a:rPr>
              <a:t>-content-type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Identifies the </a:t>
            </a:r>
            <a:r>
              <a:rPr lang="en-US" sz="1600" dirty="0"/>
              <a:t>type of document being </a:t>
            </a:r>
            <a:r>
              <a:rPr lang="en-US" sz="1600" dirty="0" smtClean="0"/>
              <a:t>referenced.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Used in the ESPD Request</a:t>
            </a:r>
          </a:p>
          <a:p>
            <a:pPr lvl="1" algn="just">
              <a:buClr>
                <a:srgbClr val="9BAF04"/>
              </a:buClr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</a:t>
            </a:r>
            <a:r>
              <a:rPr lang="en-GB" sz="1600" dirty="0" smtClean="0"/>
              <a:t>by ESPD</a:t>
            </a:r>
            <a:r>
              <a:rPr lang="en-GB" sz="1600" dirty="0"/>
              <a:t>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All labels in English.</a:t>
            </a:r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</a:p>
          <a:p>
            <a:pPr marL="1200150" lvl="4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Change name to </a:t>
            </a:r>
            <a:r>
              <a:rPr lang="en-GB" sz="1600" i="1" dirty="0" err="1"/>
              <a:t>docref</a:t>
            </a:r>
            <a:r>
              <a:rPr lang="en-GB" sz="1600" i="1" dirty="0"/>
              <a:t>-content-type</a:t>
            </a:r>
            <a:r>
              <a:rPr lang="en-GB" sz="1600" dirty="0"/>
              <a:t>, following EU Vocabulary</a:t>
            </a:r>
            <a:r>
              <a:rPr lang="en-GB" sz="1400" dirty="0" smtClean="0"/>
              <a:t>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English </a:t>
            </a:r>
            <a:r>
              <a:rPr lang="en-GB" sz="1600" dirty="0" smtClean="0"/>
              <a:t>labels </a:t>
            </a:r>
            <a:r>
              <a:rPr lang="en-GB" sz="1600" dirty="0"/>
              <a:t>in March. Other languages </a:t>
            </a:r>
            <a:r>
              <a:rPr lang="en-GB" sz="1600" dirty="0" smtClean="0"/>
              <a:t>mid-2021.</a:t>
            </a:r>
            <a:endParaRPr lang="en-GB" sz="1600" dirty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Code </a:t>
            </a:r>
            <a:r>
              <a:rPr lang="en-GB" sz="1600" dirty="0"/>
              <a:t>List maintained by </a:t>
            </a:r>
            <a:r>
              <a:rPr lang="en-GB" sz="1600" dirty="0" smtClean="0"/>
              <a:t>ESPD</a:t>
            </a:r>
            <a:r>
              <a:rPr lang="en-GB" sz="1600" dirty="0" smtClean="0">
                <a:solidFill>
                  <a:srgbClr val="FFC000"/>
                </a:solidFill>
              </a:rPr>
              <a:t> </a:t>
            </a:r>
            <a:r>
              <a:rPr lang="en-GB" sz="1600" dirty="0"/>
              <a:t>(will be maintained in EU Vocabulary mid-2021)</a:t>
            </a: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b="6320"/>
          <a:stretch/>
        </p:blipFill>
        <p:spPr>
          <a:xfrm>
            <a:off x="108154" y="4365026"/>
            <a:ext cx="8918829" cy="65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878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27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EOIndustryClassificationCode</a:t>
            </a:r>
            <a:r>
              <a:rPr lang="es-ES" sz="1600" b="1" dirty="0" smtClean="0"/>
              <a:t> </a:t>
            </a:r>
            <a:r>
              <a:rPr lang="en-GB" sz="1600" b="1" dirty="0"/>
              <a:t> </a:t>
            </a:r>
            <a:r>
              <a:rPr lang="en-GB" sz="1600" b="1" dirty="0" smtClean="0">
                <a:solidFill>
                  <a:srgbClr val="9BAF04"/>
                </a:solidFill>
              </a:rPr>
              <a:t>CODELIST </a:t>
            </a:r>
            <a:r>
              <a:rPr lang="en-GB" sz="1600" b="1" dirty="0">
                <a:solidFill>
                  <a:srgbClr val="9BAF04"/>
                </a:solidFill>
              </a:rPr>
              <a:t>NAME </a:t>
            </a:r>
            <a:r>
              <a:rPr lang="en-GB" sz="1600" b="1" dirty="0" smtClean="0">
                <a:solidFill>
                  <a:srgbClr val="9BAF04"/>
                </a:solidFill>
              </a:rPr>
              <a:t>CHANGED: economic-operator-size</a:t>
            </a:r>
            <a:endParaRPr lang="en-GB" sz="1600" b="1" dirty="0">
              <a:solidFill>
                <a:srgbClr val="9BAF04"/>
              </a:solidFill>
            </a:endParaRP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Identifies whether </a:t>
            </a:r>
            <a:r>
              <a:rPr lang="en-US" sz="1600" dirty="0"/>
              <a:t>the EO is a micro, small, medium or large company (or simply an SME</a:t>
            </a:r>
            <a:r>
              <a:rPr lang="en-US" sz="1600" dirty="0" smtClean="0"/>
              <a:t>)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Used in the ESPD Response</a:t>
            </a:r>
            <a:endParaRPr lang="en-U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</a:t>
            </a:r>
            <a:r>
              <a:rPr lang="en-GB" sz="1600" dirty="0" smtClean="0"/>
              <a:t>by ESPD</a:t>
            </a:r>
            <a:r>
              <a:rPr lang="en-GB" sz="1600" dirty="0"/>
              <a:t>.</a:t>
            </a:r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Change </a:t>
            </a:r>
            <a:r>
              <a:rPr lang="en-GB" sz="1600" dirty="0"/>
              <a:t>name to </a:t>
            </a:r>
            <a:r>
              <a:rPr lang="en-GB" sz="1600" i="1" dirty="0"/>
              <a:t>economic-operator-size</a:t>
            </a:r>
            <a:r>
              <a:rPr lang="en-GB" sz="1600" dirty="0" smtClean="0"/>
              <a:t>, </a:t>
            </a:r>
            <a:r>
              <a:rPr lang="en-GB" sz="1600" dirty="0"/>
              <a:t>following EU Vocabulary.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by EU </a:t>
            </a:r>
            <a:r>
              <a:rPr lang="en-GB" sz="1600" dirty="0" smtClean="0"/>
              <a:t>Vocabulary (</a:t>
            </a:r>
            <a:r>
              <a:rPr lang="en-GB" sz="1600" dirty="0" smtClean="0">
                <a:hlinkClick r:id="rId3"/>
              </a:rPr>
              <a:t>economic-operator-size</a:t>
            </a:r>
            <a:r>
              <a:rPr lang="en-GB" sz="1600" dirty="0" smtClean="0"/>
              <a:t>).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Aligned with </a:t>
            </a:r>
            <a:r>
              <a:rPr lang="en-GB" sz="1600" dirty="0" err="1"/>
              <a:t>eForms</a:t>
            </a:r>
            <a:r>
              <a:rPr lang="en-GB" sz="1600" dirty="0"/>
              <a:t>.</a:t>
            </a: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05" y="4102712"/>
            <a:ext cx="8872728" cy="10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68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52014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EORoleType</a:t>
            </a:r>
            <a:r>
              <a:rPr lang="es-ES" sz="1600" b="1" dirty="0" smtClean="0"/>
              <a:t> </a:t>
            </a:r>
            <a:r>
              <a:rPr lang="en-GB" sz="1600" b="1" dirty="0"/>
              <a:t> </a:t>
            </a:r>
            <a:r>
              <a:rPr lang="en-GB" sz="1600" b="1" dirty="0" smtClean="0">
                <a:solidFill>
                  <a:srgbClr val="9BAF04"/>
                </a:solidFill>
              </a:rPr>
              <a:t>CODELIST </a:t>
            </a:r>
            <a:r>
              <a:rPr lang="en-GB" sz="1600" b="1" dirty="0">
                <a:solidFill>
                  <a:srgbClr val="9BAF04"/>
                </a:solidFill>
              </a:rPr>
              <a:t>NAME </a:t>
            </a:r>
            <a:r>
              <a:rPr lang="en-GB" sz="1600" b="1" dirty="0" smtClean="0">
                <a:solidFill>
                  <a:srgbClr val="9BAF04"/>
                </a:solidFill>
              </a:rPr>
              <a:t>CHANGED: </a:t>
            </a:r>
            <a:r>
              <a:rPr lang="en-GB" sz="1600" b="1" dirty="0" err="1" smtClean="0">
                <a:solidFill>
                  <a:srgbClr val="9BAF04"/>
                </a:solidFill>
              </a:rPr>
              <a:t>eo</a:t>
            </a:r>
            <a:r>
              <a:rPr lang="en-GB" sz="1600" b="1" dirty="0" smtClean="0">
                <a:solidFill>
                  <a:srgbClr val="9BAF04"/>
                </a:solidFill>
              </a:rPr>
              <a:t>-role-type</a:t>
            </a:r>
          </a:p>
          <a:p>
            <a:pPr lvl="3" algn="just">
              <a:buClr>
                <a:srgbClr val="9BAF04"/>
              </a:buClr>
            </a:pPr>
            <a:r>
              <a:rPr lang="en-GB" sz="1600" b="1" dirty="0" smtClean="0">
                <a:solidFill>
                  <a:srgbClr val="9BAF04"/>
                </a:solidFill>
              </a:rPr>
              <a:t>CODES CHANGED</a:t>
            </a:r>
            <a:endParaRPr lang="en-GB" sz="1600" b="1" dirty="0">
              <a:solidFill>
                <a:srgbClr val="9BAF04"/>
              </a:solidFill>
            </a:endParaRP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Identifies the </a:t>
            </a:r>
            <a:r>
              <a:rPr lang="en-US" sz="1600" dirty="0"/>
              <a:t>role of the economic operator in the </a:t>
            </a:r>
            <a:r>
              <a:rPr lang="en-US" sz="1600" dirty="0" smtClean="0"/>
              <a:t>bid.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Used in CRITERIA for the ESPD Response.</a:t>
            </a:r>
            <a:endParaRPr lang="en-U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</a:t>
            </a:r>
            <a:r>
              <a:rPr lang="en-GB" sz="1600" dirty="0" smtClean="0"/>
              <a:t>by ESPD</a:t>
            </a:r>
            <a:r>
              <a:rPr lang="en-GB" sz="1600" dirty="0"/>
              <a:t>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All labels in English.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Possible </a:t>
            </a:r>
            <a:r>
              <a:rPr lang="en-GB" sz="1600" dirty="0"/>
              <a:t>values: </a:t>
            </a:r>
            <a:r>
              <a:rPr lang="en-GB" sz="1600" i="1" dirty="0" smtClean="0"/>
              <a:t>GM, OERON, OENRON, SC, LE</a:t>
            </a:r>
            <a:endParaRPr lang="en-GB" sz="1600" i="1" dirty="0"/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</a:p>
          <a:p>
            <a:pPr marL="1200150" lvl="4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Change name to </a:t>
            </a:r>
            <a:r>
              <a:rPr lang="en-GB" sz="1600" i="1" dirty="0" err="1"/>
              <a:t>eo</a:t>
            </a:r>
            <a:r>
              <a:rPr lang="en-GB" sz="1600" i="1" dirty="0"/>
              <a:t>-role-type</a:t>
            </a:r>
            <a:r>
              <a:rPr lang="en-GB" sz="1400" dirty="0" smtClean="0"/>
              <a:t>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English labels in March. </a:t>
            </a:r>
            <a:endParaRPr lang="en-GB" sz="16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Code </a:t>
            </a:r>
            <a:r>
              <a:rPr lang="en-GB" sz="1600" dirty="0"/>
              <a:t>List maintained by ESPD.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s-ES" sz="1600" dirty="0" err="1" smtClean="0"/>
              <a:t>Code</a:t>
            </a:r>
            <a:r>
              <a:rPr lang="es-ES" sz="1600" dirty="0" smtClean="0"/>
              <a:t> </a:t>
            </a:r>
            <a:r>
              <a:rPr lang="es-ES" sz="1600" dirty="0" err="1" smtClean="0"/>
              <a:t>changes</a:t>
            </a:r>
            <a:r>
              <a:rPr lang="es-ES" sz="1600" dirty="0"/>
              <a:t> </a:t>
            </a:r>
            <a:r>
              <a:rPr lang="es-ES" sz="1600" dirty="0" smtClean="0"/>
              <a:t>(</a:t>
            </a:r>
            <a:r>
              <a:rPr lang="es-ES" sz="1600" dirty="0" err="1" smtClean="0"/>
              <a:t>agreed</a:t>
            </a:r>
            <a:r>
              <a:rPr lang="es-ES" sz="1600" dirty="0" smtClean="0"/>
              <a:t> </a:t>
            </a:r>
            <a:r>
              <a:rPr lang="es-ES" sz="1600" dirty="0" err="1" smtClean="0"/>
              <a:t>on</a:t>
            </a:r>
            <a:r>
              <a:rPr lang="es-ES" sz="1600" dirty="0" smtClean="0"/>
              <a:t> </a:t>
            </a:r>
            <a:r>
              <a:rPr lang="es-ES" sz="1600" dirty="0" err="1" smtClean="0"/>
              <a:t>Issue</a:t>
            </a:r>
            <a:r>
              <a:rPr lang="es-ES" sz="1600" dirty="0" smtClean="0"/>
              <a:t> </a:t>
            </a:r>
            <a:r>
              <a:rPr lang="es-ES" sz="1600" dirty="0" smtClean="0">
                <a:hlinkClick r:id="rId3"/>
              </a:rPr>
              <a:t>#250</a:t>
            </a:r>
            <a:r>
              <a:rPr lang="es-ES" sz="1600" dirty="0" smtClean="0"/>
              <a:t>)</a:t>
            </a:r>
          </a:p>
          <a:p>
            <a:pPr marL="1657350" lvl="3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i="1" dirty="0" smtClean="0"/>
              <a:t>OENRON (</a:t>
            </a:r>
            <a:r>
              <a:rPr lang="en-US" sz="1600" i="1" dirty="0"/>
              <a:t>Other entity (not relied upon</a:t>
            </a:r>
            <a:r>
              <a:rPr lang="en-US" sz="1600" i="1" dirty="0" smtClean="0"/>
              <a:t>))</a:t>
            </a:r>
            <a:r>
              <a:rPr lang="en-GB" sz="1600" i="1" dirty="0" smtClean="0"/>
              <a:t> </a:t>
            </a:r>
            <a:r>
              <a:rPr lang="en-GB" sz="1600" dirty="0" smtClean="0"/>
              <a:t>to</a:t>
            </a:r>
            <a:r>
              <a:rPr lang="en-GB" sz="1600" i="1" dirty="0" smtClean="0"/>
              <a:t> </a:t>
            </a:r>
            <a:r>
              <a:rPr lang="en-GB" sz="1600" i="1" dirty="0" err="1" smtClean="0">
                <a:solidFill>
                  <a:srgbClr val="9BAF04"/>
                </a:solidFill>
              </a:rPr>
              <a:t>subcont</a:t>
            </a:r>
            <a:r>
              <a:rPr lang="en-GB" sz="1600" i="1" dirty="0" smtClean="0"/>
              <a:t>(Subcontractor)</a:t>
            </a:r>
          </a:p>
          <a:p>
            <a:pPr marL="1657350" lvl="3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i="1" dirty="0" smtClean="0"/>
              <a:t>SC(Sole contractor) </a:t>
            </a:r>
            <a:r>
              <a:rPr lang="en-GB" sz="1600" dirty="0"/>
              <a:t>to</a:t>
            </a:r>
            <a:r>
              <a:rPr lang="en-GB" sz="1600" i="1" dirty="0"/>
              <a:t> </a:t>
            </a:r>
            <a:r>
              <a:rPr lang="en-GB" sz="1600" i="1" dirty="0" smtClean="0">
                <a:solidFill>
                  <a:srgbClr val="9BAF04"/>
                </a:solidFill>
              </a:rPr>
              <a:t>sole-tenderer</a:t>
            </a:r>
            <a:r>
              <a:rPr lang="en-GB" sz="1600" i="1" dirty="0" smtClean="0"/>
              <a:t> (Sole tenderer)</a:t>
            </a:r>
          </a:p>
          <a:p>
            <a:pPr marL="1657350" lvl="3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i="1" dirty="0" smtClean="0"/>
              <a:t>LE(Lead Entity) to </a:t>
            </a:r>
            <a:r>
              <a:rPr lang="en-GB" sz="1600" i="1" dirty="0">
                <a:solidFill>
                  <a:srgbClr val="9BAF04"/>
                </a:solidFill>
              </a:rPr>
              <a:t>group-lead </a:t>
            </a:r>
            <a:r>
              <a:rPr lang="en-GB" sz="1600" i="1" dirty="0"/>
              <a:t>(Group leader)</a:t>
            </a:r>
          </a:p>
          <a:p>
            <a:pPr marL="1657350" lvl="3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i="1" dirty="0" smtClean="0"/>
              <a:t>GM to </a:t>
            </a:r>
            <a:r>
              <a:rPr lang="en-GB" sz="1600" i="1" dirty="0" smtClean="0">
                <a:solidFill>
                  <a:srgbClr val="9BAF04"/>
                </a:solidFill>
              </a:rPr>
              <a:t>group-mem </a:t>
            </a:r>
            <a:r>
              <a:rPr lang="en-GB" sz="1600" i="1" dirty="0"/>
              <a:t>(Group member)</a:t>
            </a:r>
          </a:p>
          <a:p>
            <a:pPr marL="1657350" lvl="3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10" y="5840056"/>
            <a:ext cx="8708517" cy="7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48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EvaluationMethodType</a:t>
            </a:r>
            <a:r>
              <a:rPr lang="es-ES" sz="1600" b="1" dirty="0" smtClean="0"/>
              <a:t> </a:t>
            </a:r>
            <a:r>
              <a:rPr lang="en-GB" sz="1600" b="1" dirty="0"/>
              <a:t> </a:t>
            </a:r>
            <a:r>
              <a:rPr lang="en-GB" sz="1600" b="1" dirty="0" smtClean="0">
                <a:solidFill>
                  <a:srgbClr val="9BAF04"/>
                </a:solidFill>
              </a:rPr>
              <a:t>REMOVED</a:t>
            </a:r>
            <a:endParaRPr lang="en-GB" sz="1600" b="1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A code to inform about the type of </a:t>
            </a:r>
            <a:r>
              <a:rPr lang="en-US" sz="1600" dirty="0" smtClean="0"/>
              <a:t>Evaluation.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Used in CRITERIA for the ESPD Request.</a:t>
            </a:r>
            <a:endParaRPr lang="en-U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by ESPD</a:t>
            </a:r>
            <a:r>
              <a:rPr lang="en-GB" sz="1600" dirty="0" smtClean="0"/>
              <a:t>.</a:t>
            </a:r>
            <a:endParaRPr lang="en-GB" sz="1600" dirty="0"/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Code </a:t>
            </a:r>
            <a:r>
              <a:rPr lang="en-GB" sz="1600" dirty="0"/>
              <a:t>List </a:t>
            </a:r>
            <a:r>
              <a:rPr lang="en-GB" sz="1600" dirty="0" smtClean="0"/>
              <a:t>is no </a:t>
            </a:r>
            <a:r>
              <a:rPr lang="en-GB" sz="1600" dirty="0"/>
              <a:t>longer </a:t>
            </a:r>
            <a:r>
              <a:rPr lang="en-GB" sz="1600" dirty="0" smtClean="0"/>
              <a:t>required as agreed at </a:t>
            </a:r>
            <a:r>
              <a:rPr lang="en-GB" sz="1600" dirty="0" smtClean="0">
                <a:hlinkClick r:id="rId3"/>
              </a:rPr>
              <a:t>19</a:t>
            </a:r>
            <a:r>
              <a:rPr lang="en-GB" sz="1600" baseline="30000" dirty="0" smtClean="0">
                <a:hlinkClick r:id="rId3"/>
              </a:rPr>
              <a:t>th</a:t>
            </a:r>
            <a:r>
              <a:rPr lang="en-GB" sz="1600" dirty="0" smtClean="0">
                <a:hlinkClick r:id="rId3"/>
              </a:rPr>
              <a:t> May 2020 OUC</a:t>
            </a:r>
            <a:r>
              <a:rPr lang="en-GB" sz="1600" dirty="0" smtClean="0"/>
              <a:t>.</a:t>
            </a: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</p:spTree>
    <p:extLst>
      <p:ext uri="{BB962C8B-B14F-4D97-AF65-F5344CB8AC3E}">
        <p14:creationId xmlns:p14="http://schemas.microsoft.com/office/powerpoint/2010/main" val="377822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4001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LanguageCodeEU</a:t>
            </a:r>
            <a:r>
              <a:rPr lang="es-ES" sz="1600" b="1" dirty="0" smtClean="0"/>
              <a:t> </a:t>
            </a:r>
            <a:r>
              <a:rPr lang="en-GB" sz="1600" b="1" dirty="0"/>
              <a:t> </a:t>
            </a:r>
            <a:r>
              <a:rPr lang="en-GB" sz="1600" b="1" dirty="0">
                <a:solidFill>
                  <a:srgbClr val="9BAF04"/>
                </a:solidFill>
              </a:rPr>
              <a:t>CODELIST NAME CHANGED: </a:t>
            </a:r>
            <a:r>
              <a:rPr lang="en-GB" sz="1600" b="1" dirty="0" smtClean="0">
                <a:solidFill>
                  <a:srgbClr val="9BAF04"/>
                </a:solidFill>
              </a:rPr>
              <a:t>language</a:t>
            </a:r>
            <a:endParaRPr lang="en-GB" sz="1600" b="1" dirty="0">
              <a:solidFill>
                <a:srgbClr val="9BAF04"/>
              </a:solidFill>
            </a:endParaRPr>
          </a:p>
          <a:p>
            <a:pPr lvl="4" algn="just">
              <a:buClr>
                <a:srgbClr val="9BAF04"/>
              </a:buClr>
            </a:pPr>
            <a:r>
              <a:rPr lang="en-GB" sz="1600" b="1" dirty="0" smtClean="0">
                <a:solidFill>
                  <a:srgbClr val="9BAF04"/>
                </a:solidFill>
              </a:rPr>
              <a:t>EFORMS </a:t>
            </a:r>
            <a:r>
              <a:rPr lang="en-GB" sz="1600" b="1" dirty="0">
                <a:solidFill>
                  <a:srgbClr val="9BAF04"/>
                </a:solidFill>
              </a:rPr>
              <a:t>ALIGNMENT: FROM 2-CHAR CODE TO 3-CHAR </a:t>
            </a:r>
            <a:r>
              <a:rPr lang="en-GB" sz="1600" b="1" dirty="0" smtClean="0">
                <a:solidFill>
                  <a:srgbClr val="9BAF04"/>
                </a:solidFill>
              </a:rPr>
              <a:t>CODE</a:t>
            </a:r>
            <a:endParaRPr lang="en-GB" sz="1600" b="1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Identifies available languages.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s-ES" sz="1600" dirty="0" err="1" smtClean="0"/>
              <a:t>Used</a:t>
            </a:r>
            <a:r>
              <a:rPr lang="es-ES" sz="1600" dirty="0" smtClean="0"/>
              <a:t> in ESPD </a:t>
            </a:r>
            <a:r>
              <a:rPr lang="es-ES" sz="1600" dirty="0" err="1"/>
              <a:t>R</a:t>
            </a:r>
            <a:r>
              <a:rPr lang="es-ES" sz="1600" dirty="0" err="1" smtClean="0"/>
              <a:t>equest</a:t>
            </a:r>
            <a:r>
              <a:rPr lang="es-ES" sz="1600" dirty="0" smtClean="0"/>
              <a:t> and Response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by ESPD</a:t>
            </a:r>
            <a:r>
              <a:rPr lang="en-GB" sz="1600" dirty="0" smtClean="0"/>
              <a:t>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pattern: 2-character code.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24 available languages.</a:t>
            </a:r>
            <a:endParaRPr lang="en-GB" sz="1600" dirty="0"/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Change </a:t>
            </a:r>
            <a:r>
              <a:rPr lang="en-GB" sz="1600" dirty="0"/>
              <a:t>name to </a:t>
            </a:r>
            <a:r>
              <a:rPr lang="en-GB" sz="1600" i="1" dirty="0" smtClean="0"/>
              <a:t>language</a:t>
            </a:r>
            <a:r>
              <a:rPr lang="en-GB" sz="1600" dirty="0" smtClean="0"/>
              <a:t>, </a:t>
            </a:r>
            <a:r>
              <a:rPr lang="en-GB" sz="1600" dirty="0"/>
              <a:t>following EU Vocabulary.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by EU </a:t>
            </a:r>
            <a:r>
              <a:rPr lang="en-GB" sz="1600" dirty="0" smtClean="0"/>
              <a:t>Vocabulary (</a:t>
            </a:r>
            <a:r>
              <a:rPr lang="en-GB" sz="1600" dirty="0" smtClean="0">
                <a:hlinkClick r:id="rId3"/>
              </a:rPr>
              <a:t>language</a:t>
            </a:r>
            <a:r>
              <a:rPr lang="en-GB" sz="1600" dirty="0" smtClean="0"/>
              <a:t>).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pattern: 3-character code in alignment with </a:t>
            </a:r>
            <a:r>
              <a:rPr lang="en-GB" sz="1600" dirty="0" err="1"/>
              <a:t>eForms</a:t>
            </a:r>
            <a:r>
              <a:rPr lang="en-GB" sz="1600" dirty="0"/>
              <a:t>.</a:t>
            </a:r>
            <a:endParaRPr lang="en-GB" sz="16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Aligned with </a:t>
            </a:r>
            <a:r>
              <a:rPr lang="en-GB" sz="1600" dirty="0" err="1"/>
              <a:t>eForms</a:t>
            </a:r>
            <a:r>
              <a:rPr lang="en-GB" sz="1600" dirty="0"/>
              <a:t>.</a:t>
            </a:r>
            <a:endParaRPr lang="es-ES" sz="1600" dirty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Same languages as eForms</a:t>
            </a:r>
            <a:r>
              <a:rPr lang="en-GB" sz="1600" dirty="0"/>
              <a:t> use context (</a:t>
            </a:r>
            <a:r>
              <a:rPr lang="en-GB" sz="1600" dirty="0" smtClean="0"/>
              <a:t>55).</a:t>
            </a:r>
            <a:endParaRPr lang="en-GB" sz="1400" dirty="0" smtClean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015" y="5109211"/>
            <a:ext cx="8857107" cy="6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41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LegislationType</a:t>
            </a:r>
            <a:r>
              <a:rPr lang="es-ES" sz="1600" b="1" dirty="0" smtClean="0"/>
              <a:t> </a:t>
            </a:r>
            <a:r>
              <a:rPr lang="en-GB" sz="1600" b="1" dirty="0"/>
              <a:t> </a:t>
            </a:r>
            <a:r>
              <a:rPr lang="en-GB" sz="1600" b="1" dirty="0" smtClean="0">
                <a:solidFill>
                  <a:srgbClr val="9BAF04"/>
                </a:solidFill>
              </a:rPr>
              <a:t>REMOVED</a:t>
            </a:r>
            <a:endParaRPr lang="en-GB" sz="1600" b="1" dirty="0">
              <a:solidFill>
                <a:srgbClr val="9BAF04"/>
              </a:solidFill>
            </a:endParaRP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Identifies </a:t>
            </a:r>
            <a:r>
              <a:rPr lang="en-US" sz="1600" dirty="0"/>
              <a:t>j</a:t>
            </a:r>
            <a:r>
              <a:rPr lang="en-US" sz="1600" dirty="0" smtClean="0"/>
              <a:t>urisdictional </a:t>
            </a:r>
            <a:r>
              <a:rPr lang="en-US" sz="1600" dirty="0"/>
              <a:t>level of a particular </a:t>
            </a:r>
            <a:r>
              <a:rPr lang="en-US" sz="1600" dirty="0" smtClean="0"/>
              <a:t>legislation.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Used in ESPD Request.</a:t>
            </a:r>
            <a:endParaRPr lang="en-U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by ESPD</a:t>
            </a:r>
            <a:r>
              <a:rPr lang="en-GB" sz="1600" dirty="0" smtClean="0"/>
              <a:t>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Marked as </a:t>
            </a:r>
            <a:r>
              <a:rPr lang="en-GB" sz="1600" i="1" dirty="0" smtClean="0"/>
              <a:t>unused</a:t>
            </a:r>
            <a:r>
              <a:rPr lang="en-GB" sz="1600" dirty="0" smtClean="0"/>
              <a:t>.</a:t>
            </a:r>
            <a:endParaRPr lang="en-GB" sz="1600" dirty="0"/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is no longer </a:t>
            </a:r>
            <a:r>
              <a:rPr lang="en-GB" sz="1600" dirty="0" smtClean="0"/>
              <a:t>required and </a:t>
            </a:r>
            <a:r>
              <a:rPr lang="en-GB" sz="1600" dirty="0"/>
              <a:t>is therefore removed.</a:t>
            </a:r>
            <a:endParaRPr lang="en-GB" sz="1400" dirty="0"/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</p:spTree>
    <p:extLst>
      <p:ext uri="{BB962C8B-B14F-4D97-AF65-F5344CB8AC3E}">
        <p14:creationId xmlns:p14="http://schemas.microsoft.com/office/powerpoint/2010/main" val="18042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ProcedureType</a:t>
            </a:r>
            <a:r>
              <a:rPr lang="es-ES" sz="1600" b="1" dirty="0"/>
              <a:t> </a:t>
            </a:r>
            <a:r>
              <a:rPr lang="es-ES" sz="1600" b="1" dirty="0" smtClean="0">
                <a:solidFill>
                  <a:srgbClr val="9BAF04"/>
                </a:solidFill>
              </a:rPr>
              <a:t>REMOVED</a:t>
            </a:r>
            <a:endParaRPr lang="en-GB" sz="1600" b="1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Identifies type </a:t>
            </a:r>
            <a:r>
              <a:rPr lang="en-US" sz="1600" dirty="0"/>
              <a:t>of the procurement administrative procedure according to the EU Directives</a:t>
            </a:r>
            <a:r>
              <a:rPr lang="en-US" sz="1600" dirty="0" smtClean="0"/>
              <a:t>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Used in ESPD Request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by ESPD.</a:t>
            </a:r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The information related to the object of the contract will be defined by </a:t>
            </a:r>
            <a:r>
              <a:rPr lang="en-GB" sz="1600" dirty="0" err="1"/>
              <a:t>eForms</a:t>
            </a:r>
            <a:r>
              <a:rPr lang="en-GB" sz="1600" dirty="0"/>
              <a:t>, this information is no longer </a:t>
            </a:r>
            <a:r>
              <a:rPr lang="en-GB" sz="1600" dirty="0" smtClean="0"/>
              <a:t>required. </a:t>
            </a:r>
          </a:p>
          <a:p>
            <a:pPr lvl="2" algn="just">
              <a:buClr>
                <a:srgbClr val="9BAF04"/>
              </a:buClr>
            </a:pPr>
            <a:endParaRPr lang="en-GB" sz="16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Therefore, this Code </a:t>
            </a:r>
            <a:r>
              <a:rPr lang="en-GB" sz="1600" dirty="0"/>
              <a:t>List is no longer required because it is linked to </a:t>
            </a:r>
            <a:r>
              <a:rPr lang="en-GB" sz="1600" dirty="0" err="1"/>
              <a:t>eForms</a:t>
            </a:r>
            <a:r>
              <a:rPr lang="en-GB" sz="1600" dirty="0"/>
              <a:t> and </a:t>
            </a:r>
            <a:r>
              <a:rPr lang="en-GB" sz="1600" dirty="0" smtClean="0"/>
              <a:t>we propose to remove it. </a:t>
            </a: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</p:spTree>
    <p:extLst>
      <p:ext uri="{BB962C8B-B14F-4D97-AF65-F5344CB8AC3E}">
        <p14:creationId xmlns:p14="http://schemas.microsoft.com/office/powerpoint/2010/main" val="396149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276998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ProjectType</a:t>
            </a:r>
            <a:r>
              <a:rPr lang="es-ES" sz="1600" b="1" dirty="0" smtClean="0"/>
              <a:t> </a:t>
            </a:r>
            <a:r>
              <a:rPr lang="en-GB" sz="1600" b="1" dirty="0"/>
              <a:t> </a:t>
            </a:r>
            <a:r>
              <a:rPr lang="en-GB" sz="1600" b="1" dirty="0" smtClean="0">
                <a:solidFill>
                  <a:srgbClr val="9BAF04"/>
                </a:solidFill>
              </a:rPr>
              <a:t>REMOVED</a:t>
            </a:r>
            <a:endParaRPr lang="en-GB" sz="1600" b="1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Identifies </a:t>
            </a:r>
            <a:r>
              <a:rPr lang="en-US" sz="1600" dirty="0"/>
              <a:t>object of the </a:t>
            </a:r>
            <a:r>
              <a:rPr lang="en-US" sz="1600" dirty="0" smtClean="0"/>
              <a:t>project.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Used in ESPD Request</a:t>
            </a:r>
            <a:endParaRPr lang="en-U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by ESPD</a:t>
            </a:r>
            <a:r>
              <a:rPr lang="en-GB" sz="1600" dirty="0" smtClean="0"/>
              <a:t>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All labels in English.</a:t>
            </a:r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is no longer required because </a:t>
            </a:r>
            <a:r>
              <a:rPr lang="en-GB" sz="1600" dirty="0" smtClean="0"/>
              <a:t>the data is provided in </a:t>
            </a:r>
            <a:r>
              <a:rPr lang="en-GB" sz="1600" dirty="0" err="1" smtClean="0"/>
              <a:t>eForms</a:t>
            </a:r>
            <a:r>
              <a:rPr lang="en-GB" sz="1600" dirty="0" smtClean="0"/>
              <a:t> (</a:t>
            </a:r>
            <a:r>
              <a:rPr lang="en-GB" sz="1600" dirty="0" smtClean="0">
                <a:hlinkClick r:id="rId3"/>
              </a:rPr>
              <a:t>contract-nature</a:t>
            </a:r>
            <a:r>
              <a:rPr lang="en-GB" sz="1600" dirty="0" smtClean="0"/>
              <a:t>)</a:t>
            </a:r>
            <a:endParaRPr lang="en-GB" sz="1400" dirty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3.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4"/>
          <a:srcRect t="2522" r="3447" b="5788"/>
          <a:stretch/>
        </p:blipFill>
        <p:spPr>
          <a:xfrm>
            <a:off x="5340659" y="4597733"/>
            <a:ext cx="2073100" cy="13250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5"/>
          <a:srcRect l="1191" t="2869" r="1487" b="2479"/>
          <a:stretch/>
        </p:blipFill>
        <p:spPr>
          <a:xfrm>
            <a:off x="1730262" y="4471894"/>
            <a:ext cx="1790451" cy="1828801"/>
          </a:xfrm>
          <a:prstGeom prst="rect">
            <a:avLst/>
          </a:prstGeom>
        </p:spPr>
      </p:pic>
      <p:sp>
        <p:nvSpPr>
          <p:cNvPr id="5" name="Flecha derecha 4"/>
          <p:cNvSpPr/>
          <p:nvPr/>
        </p:nvSpPr>
        <p:spPr>
          <a:xfrm>
            <a:off x="3921469" y="5014477"/>
            <a:ext cx="969155" cy="410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adroTexto 6"/>
          <p:cNvSpPr txBox="1"/>
          <p:nvPr/>
        </p:nvSpPr>
        <p:spPr>
          <a:xfrm>
            <a:off x="1857225" y="3946322"/>
            <a:ext cx="11816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ESPD v2.1.1</a:t>
            </a:r>
            <a:endParaRPr lang="en-GB" sz="1600" b="1" dirty="0"/>
          </a:p>
        </p:txBody>
      </p:sp>
      <p:sp>
        <p:nvSpPr>
          <p:cNvPr id="10" name="CuadroTexto 9"/>
          <p:cNvSpPr txBox="1"/>
          <p:nvPr/>
        </p:nvSpPr>
        <p:spPr>
          <a:xfrm>
            <a:off x="5277168" y="3946322"/>
            <a:ext cx="2810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 smtClean="0"/>
              <a:t>ESPD 3.0.0 (</a:t>
            </a:r>
            <a:r>
              <a:rPr lang="en-GB" sz="1600" b="1" dirty="0" err="1" smtClean="0"/>
              <a:t>eForms</a:t>
            </a:r>
            <a:r>
              <a:rPr lang="en-GB" sz="1600" b="1" dirty="0" smtClean="0"/>
              <a:t> alignment)</a:t>
            </a:r>
            <a:endParaRPr lang="en-GB" sz="1600" b="1" dirty="0"/>
          </a:p>
        </p:txBody>
      </p:sp>
    </p:spTree>
    <p:extLst>
      <p:ext uri="{BB962C8B-B14F-4D97-AF65-F5344CB8AC3E}">
        <p14:creationId xmlns:p14="http://schemas.microsoft.com/office/powerpoint/2010/main" val="944387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32624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ServiceProjectSubType</a:t>
            </a:r>
            <a:r>
              <a:rPr lang="es-ES" sz="1600" b="1" dirty="0" smtClean="0"/>
              <a:t> </a:t>
            </a:r>
            <a:r>
              <a:rPr lang="es-ES" sz="1600" b="1" dirty="0" smtClean="0">
                <a:solidFill>
                  <a:srgbClr val="9BAF04"/>
                </a:solidFill>
              </a:rPr>
              <a:t>REMOVED</a:t>
            </a:r>
            <a:endParaRPr lang="en-GB" sz="1600" b="1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Identifies </a:t>
            </a:r>
            <a:r>
              <a:rPr lang="en-US" sz="1600" dirty="0" smtClean="0"/>
              <a:t>project subtype.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Used in ESPD Request</a:t>
            </a:r>
            <a:endParaRPr lang="en-U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by ESPD</a:t>
            </a:r>
            <a:r>
              <a:rPr lang="en-GB" sz="1600" dirty="0" smtClean="0"/>
              <a:t>.</a:t>
            </a:r>
            <a:endParaRPr lang="en-GB" sz="1600" dirty="0"/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The information related to the object of the contract will be defined by </a:t>
            </a:r>
            <a:r>
              <a:rPr lang="en-GB" sz="1600" dirty="0" err="1"/>
              <a:t>eForms</a:t>
            </a:r>
            <a:r>
              <a:rPr lang="en-GB" sz="1600" dirty="0"/>
              <a:t>, this information is no longer required. </a:t>
            </a:r>
          </a:p>
          <a:p>
            <a:pPr lvl="2" algn="just">
              <a:buClr>
                <a:srgbClr val="9BAF04"/>
              </a:buClr>
            </a:pPr>
            <a:endParaRPr lang="en-GB" sz="1600" dirty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Therefore, this Code List is no longer required because it is linked to </a:t>
            </a:r>
            <a:r>
              <a:rPr lang="en-GB" sz="1600" dirty="0" err="1"/>
              <a:t>eForms</a:t>
            </a:r>
            <a:r>
              <a:rPr lang="en-GB" sz="1600" dirty="0"/>
              <a:t> and we propose to remove it. </a:t>
            </a: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</p:spTree>
    <p:extLst>
      <p:ext uri="{BB962C8B-B14F-4D97-AF65-F5344CB8AC3E}">
        <p14:creationId xmlns:p14="http://schemas.microsoft.com/office/powerpoint/2010/main" val="372779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31" name="5 CuadroTexto"/>
          <p:cNvSpPr txBox="1"/>
          <p:nvPr/>
        </p:nvSpPr>
        <p:spPr>
          <a:xfrm>
            <a:off x="380020" y="52001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400" b="1" dirty="0">
                <a:solidFill>
                  <a:srgbClr val="004494"/>
                </a:solidFill>
                <a:cs typeface="Arial" panose="020B0604020202020204" pitchFamily="34" charset="0"/>
              </a:rPr>
              <a:t>Table of contents</a:t>
            </a:r>
            <a:endParaRPr lang="en-US" b="1" i="1" dirty="0">
              <a:solidFill>
                <a:srgbClr val="004494"/>
              </a:solidFill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86263" y="1243209"/>
            <a:ext cx="75659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9BAF04"/>
              </a:buClr>
              <a:buFont typeface="+mj-lt"/>
              <a:buAutoNum type="arabicPeriod"/>
            </a:pPr>
            <a:r>
              <a:rPr lang="en-GB" dirty="0">
                <a:solidFill>
                  <a:srgbClr val="595959"/>
                </a:solidFill>
              </a:rPr>
              <a:t>Summary of last meeting on </a:t>
            </a:r>
            <a:r>
              <a:rPr lang="en-GB" dirty="0" smtClean="0">
                <a:solidFill>
                  <a:srgbClr val="595959"/>
                </a:solidFill>
              </a:rPr>
              <a:t>29</a:t>
            </a:r>
            <a:r>
              <a:rPr lang="en-GB" baseline="30000" dirty="0" smtClean="0">
                <a:solidFill>
                  <a:srgbClr val="595959"/>
                </a:solidFill>
              </a:rPr>
              <a:t>th</a:t>
            </a:r>
            <a:r>
              <a:rPr lang="en-GB" dirty="0" smtClean="0">
                <a:solidFill>
                  <a:srgbClr val="595959"/>
                </a:solidFill>
              </a:rPr>
              <a:t> October 2020</a:t>
            </a:r>
            <a:endParaRPr lang="en-US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9BAF04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ESPD-EDM v3.0.0 Release Process</a:t>
            </a:r>
          </a:p>
          <a:p>
            <a:pPr marL="342900" indent="-342900">
              <a:lnSpc>
                <a:spcPct val="150000"/>
              </a:lnSpc>
              <a:buClr>
                <a:srgbClr val="9BAF04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Code </a:t>
            </a:r>
            <a:r>
              <a:rPr lang="en-US" dirty="0">
                <a:solidFill>
                  <a:srgbClr val="595959"/>
                </a:solidFill>
              </a:rPr>
              <a:t>List Cleansing and </a:t>
            </a:r>
            <a:r>
              <a:rPr lang="en-US" dirty="0" smtClean="0">
                <a:solidFill>
                  <a:srgbClr val="595959"/>
                </a:solidFill>
              </a:rPr>
              <a:t>Harmonization</a:t>
            </a:r>
          </a:p>
          <a:p>
            <a:pPr marL="342900" indent="-342900">
              <a:lnSpc>
                <a:spcPct val="150000"/>
              </a:lnSpc>
              <a:buClr>
                <a:srgbClr val="9BAF04"/>
              </a:buClr>
              <a:buFont typeface="+mj-lt"/>
              <a:buAutoNum type="arabicPeriod"/>
            </a:pPr>
            <a:r>
              <a:rPr lang="en-US" dirty="0" smtClean="0">
                <a:solidFill>
                  <a:srgbClr val="595959"/>
                </a:solidFill>
              </a:rPr>
              <a:t>Code List Register Type</a:t>
            </a:r>
            <a:endParaRPr lang="en-US" dirty="0">
              <a:solidFill>
                <a:srgbClr val="595959"/>
              </a:solidFill>
            </a:endParaRPr>
          </a:p>
          <a:p>
            <a:pPr marL="342900" indent="-342900">
              <a:lnSpc>
                <a:spcPct val="150000"/>
              </a:lnSpc>
              <a:buClr>
                <a:srgbClr val="9BAF04"/>
              </a:buClr>
              <a:buFont typeface="+mj-lt"/>
              <a:buAutoNum type="arabicPeriod"/>
            </a:pPr>
            <a:r>
              <a:rPr lang="es-ES" dirty="0" err="1" smtClean="0">
                <a:solidFill>
                  <a:srgbClr val="595959"/>
                </a:solidFill>
              </a:rPr>
              <a:t>Next</a:t>
            </a:r>
            <a:r>
              <a:rPr lang="es-ES" dirty="0" smtClean="0">
                <a:solidFill>
                  <a:srgbClr val="595959"/>
                </a:solidFill>
              </a:rPr>
              <a:t> </a:t>
            </a:r>
            <a:r>
              <a:rPr lang="es-ES" dirty="0" err="1" smtClean="0">
                <a:solidFill>
                  <a:srgbClr val="595959"/>
                </a:solidFill>
              </a:rPr>
              <a:t>meetings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2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54476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CriteriaTaxonomy</a:t>
            </a:r>
            <a:r>
              <a:rPr lang="es-ES" sz="1600" b="1" dirty="0"/>
              <a:t> </a:t>
            </a:r>
            <a:r>
              <a:rPr lang="en-GB" sz="1600" b="1" dirty="0" smtClean="0">
                <a:solidFill>
                  <a:srgbClr val="9BAF04"/>
                </a:solidFill>
              </a:rPr>
              <a:t>CODELIST </a:t>
            </a:r>
            <a:r>
              <a:rPr lang="en-GB" sz="1600" b="1" dirty="0">
                <a:solidFill>
                  <a:srgbClr val="9BAF04"/>
                </a:solidFill>
              </a:rPr>
              <a:t>NAME </a:t>
            </a:r>
            <a:r>
              <a:rPr lang="en-GB" sz="1600" b="1" dirty="0" smtClean="0">
                <a:solidFill>
                  <a:srgbClr val="9BAF04"/>
                </a:solidFill>
              </a:rPr>
              <a:t>CHANGED: criterion (proposal)</a:t>
            </a:r>
          </a:p>
          <a:p>
            <a:pPr lvl="4" algn="just">
              <a:buClr>
                <a:srgbClr val="9BAF04"/>
              </a:buClr>
            </a:pPr>
            <a:r>
              <a:rPr lang="en-GB" sz="1600" b="1" dirty="0" smtClean="0">
                <a:solidFill>
                  <a:srgbClr val="9BAF04"/>
                </a:solidFill>
              </a:rPr>
              <a:t>CODES </a:t>
            </a:r>
            <a:r>
              <a:rPr lang="en-GB" sz="1600" b="1" dirty="0">
                <a:solidFill>
                  <a:srgbClr val="9BAF04"/>
                </a:solidFill>
              </a:rPr>
              <a:t>CHANGED – (proposed codes)</a:t>
            </a:r>
            <a:endParaRPr lang="en-GB" sz="1600" b="1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Identifies a group of requirements uniquely</a:t>
            </a:r>
            <a:r>
              <a:rPr lang="en-US" sz="1600" dirty="0" smtClean="0"/>
              <a:t>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Used for CRITERIA in both ESPD Request and Response</a:t>
            </a:r>
            <a:endParaRPr lang="en-U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</a:t>
            </a:r>
            <a:r>
              <a:rPr lang="en-GB" sz="1600" dirty="0" smtClean="0"/>
              <a:t>by ESPD</a:t>
            </a:r>
            <a:r>
              <a:rPr lang="en-GB" sz="1600" dirty="0"/>
              <a:t>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All labels in English.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Repeated definitions.</a:t>
            </a:r>
            <a:endParaRPr lang="en-GB" sz="1600" dirty="0"/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Change name to </a:t>
            </a:r>
            <a:r>
              <a:rPr lang="en-GB" sz="1600" i="1" dirty="0" smtClean="0"/>
              <a:t>criterion</a:t>
            </a:r>
            <a:r>
              <a:rPr lang="en-GB" sz="1600" dirty="0" smtClean="0"/>
              <a:t> </a:t>
            </a:r>
            <a:r>
              <a:rPr lang="en-GB" sz="1600" dirty="0" smtClean="0"/>
              <a:t>(</a:t>
            </a:r>
            <a:r>
              <a:rPr lang="en-GB" sz="1600" i="1" dirty="0"/>
              <a:t>proposed name</a:t>
            </a:r>
            <a:r>
              <a:rPr lang="en-GB" sz="1600" dirty="0" smtClean="0"/>
              <a:t>).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</a:t>
            </a:r>
            <a:r>
              <a:rPr lang="en-GB" sz="1600" dirty="0" smtClean="0"/>
              <a:t>list </a:t>
            </a:r>
            <a:r>
              <a:rPr lang="en-GB" sz="1600" dirty="0"/>
              <a:t>maintained by ESPD</a:t>
            </a:r>
            <a:r>
              <a:rPr lang="en-GB" sz="1600" dirty="0" smtClean="0"/>
              <a:t>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Code list to be maintained by EU Vocabularies (mid-2021)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English </a:t>
            </a:r>
            <a:r>
              <a:rPr lang="en-GB" sz="1600" dirty="0"/>
              <a:t>labels in March. 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New definitions.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New concepts.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Code Change to define </a:t>
            </a:r>
            <a:r>
              <a:rPr lang="en-GB" sz="1600" dirty="0"/>
              <a:t>non specific domain </a:t>
            </a:r>
            <a:r>
              <a:rPr lang="en-GB" sz="1600" dirty="0" smtClean="0"/>
              <a:t>criteria</a:t>
            </a:r>
            <a:r>
              <a:rPr lang="en-GB" sz="1600" dirty="0"/>
              <a:t> </a:t>
            </a:r>
            <a:r>
              <a:rPr lang="en-GB" sz="1600" dirty="0" smtClean="0"/>
              <a:t>(final </a:t>
            </a:r>
            <a:r>
              <a:rPr lang="en-GB" sz="1600" dirty="0"/>
              <a:t>code changes to be provided in </a:t>
            </a:r>
            <a:r>
              <a:rPr lang="en-GB" sz="1600" dirty="0" smtClean="0"/>
              <a:t>March).</a:t>
            </a:r>
            <a:endParaRPr lang="en-GB" sz="1600" dirty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FFC000"/>
              </a:solidFill>
            </a:endParaRP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</p:spTree>
    <p:extLst>
      <p:ext uri="{BB962C8B-B14F-4D97-AF65-F5344CB8AC3E}">
        <p14:creationId xmlns:p14="http://schemas.microsoft.com/office/powerpoint/2010/main" val="1461712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10464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CriteriaTaxonomy</a:t>
            </a:r>
            <a:r>
              <a:rPr lang="es-ES" sz="1600" b="1" dirty="0"/>
              <a:t> </a:t>
            </a:r>
            <a:r>
              <a:rPr lang="en-GB" sz="1600" b="1" dirty="0">
                <a:solidFill>
                  <a:srgbClr val="9BAF04"/>
                </a:solidFill>
              </a:rPr>
              <a:t>CODELIST NAME CHANGED: criterion (proposal)</a:t>
            </a:r>
          </a:p>
          <a:p>
            <a:pPr lvl="4" algn="just">
              <a:buClr>
                <a:srgbClr val="9BAF04"/>
              </a:buClr>
            </a:pPr>
            <a:r>
              <a:rPr lang="en-GB" sz="1600" b="1" dirty="0">
                <a:solidFill>
                  <a:srgbClr val="9BAF04"/>
                </a:solidFill>
              </a:rPr>
              <a:t>CODES </a:t>
            </a:r>
            <a:r>
              <a:rPr lang="en-GB" sz="1600" b="1" dirty="0" smtClean="0">
                <a:solidFill>
                  <a:srgbClr val="9BAF04"/>
                </a:solidFill>
              </a:rPr>
              <a:t>CHANGED – (proposed codes)</a:t>
            </a:r>
            <a:endParaRPr lang="en-GB" sz="1600" b="1" dirty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10" y="2252648"/>
            <a:ext cx="76866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7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36625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b="1" dirty="0" smtClean="0"/>
              <a:t>Issue </a:t>
            </a:r>
            <a:r>
              <a:rPr lang="en-GB" sz="1600" b="1" dirty="0">
                <a:hlinkClick r:id="rId3"/>
              </a:rPr>
              <a:t>#273</a:t>
            </a:r>
            <a:r>
              <a:rPr lang="en-GB" sz="1600" b="1" dirty="0"/>
              <a:t>: </a:t>
            </a:r>
            <a:r>
              <a:rPr lang="en-GB" sz="1600" dirty="0"/>
              <a:t>Criteria #25, 26 - extended - (trade and commercial registers): logical </a:t>
            </a:r>
            <a:r>
              <a:rPr lang="en-GB" sz="1600" dirty="0" smtClean="0"/>
              <a:t>error</a:t>
            </a:r>
            <a:endParaRPr lang="en-GB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b="1" dirty="0"/>
              <a:t>Summary:</a:t>
            </a:r>
            <a:r>
              <a:rPr lang="en-GB" sz="1600" dirty="0"/>
              <a:t> </a:t>
            </a:r>
            <a:endParaRPr lang="en-GB" sz="1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The issue reports a logical error on how the criteria </a:t>
            </a:r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#25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(professional register) and </a:t>
            </a:r>
            <a:r>
              <a:rPr lang="en-GB" sz="1400" b="1" dirty="0">
                <a:solidFill>
                  <a:schemeClr val="bg2">
                    <a:lumMod val="50000"/>
                  </a:schemeClr>
                </a:solidFill>
              </a:rPr>
              <a:t>#26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 (trade register) require information about the EO Registered in Trade Registers and Professional Registers. </a:t>
            </a:r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s-ES" sz="1400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</a:rPr>
              <a:t>Currently 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the CA can include a requirement about in which professional and trade register an EO should be registered in. This fact does not make sense, CA can ask or require the registration but not a specific register to be registered in. </a:t>
            </a:r>
            <a:endParaRPr lang="en-GB" sz="14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b="1" dirty="0" smtClean="0"/>
              <a:t>Proposed </a:t>
            </a:r>
            <a:r>
              <a:rPr lang="en-GB" sz="1600" b="1" dirty="0"/>
              <a:t>solution:</a:t>
            </a:r>
            <a:endParaRPr lang="en-GB" sz="1600" dirty="0"/>
          </a:p>
          <a:p>
            <a:pPr marL="1200150" lvl="2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400" dirty="0"/>
              <a:t>Take </a:t>
            </a:r>
            <a:r>
              <a:rPr lang="en-GB" sz="1400" b="1" i="1" dirty="0" err="1"/>
              <a:t>RegProf</a:t>
            </a:r>
            <a:r>
              <a:rPr lang="en-GB" sz="1400" dirty="0"/>
              <a:t> database as a model for the new Code List</a:t>
            </a:r>
            <a:r>
              <a:rPr lang="en-GB" sz="1400" dirty="0" smtClean="0"/>
              <a:t>.</a:t>
            </a:r>
          </a:p>
          <a:p>
            <a:pPr marL="1200150" lvl="2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400" dirty="0"/>
              <a:t>Reconsider </a:t>
            </a:r>
            <a:r>
              <a:rPr lang="es-ES" sz="1400" dirty="0"/>
              <a:t>A:Suitability </a:t>
            </a:r>
            <a:r>
              <a:rPr lang="es-ES" sz="1400" dirty="0" err="1" smtClean="0"/>
              <a:t>question</a:t>
            </a:r>
            <a:endParaRPr lang="en-GB" sz="1400" dirty="0"/>
          </a:p>
          <a:p>
            <a:pPr marL="285750" lvl="2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b="1" dirty="0" smtClean="0"/>
              <a:t>Implications: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400" dirty="0" smtClean="0"/>
              <a:t>Additional maintenance for any new Code Lists would be required.</a:t>
            </a:r>
            <a:endParaRPr lang="es-ES" sz="1400" dirty="0" smtClean="0"/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6556" t="35265"/>
          <a:stretch/>
        </p:blipFill>
        <p:spPr>
          <a:xfrm>
            <a:off x="1832940" y="2129859"/>
            <a:ext cx="5469253" cy="477497"/>
          </a:xfrm>
          <a:prstGeom prst="rect">
            <a:avLst/>
          </a:prstGeom>
        </p:spPr>
      </p:pic>
      <p:sp>
        <p:nvSpPr>
          <p:cNvPr id="8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4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Register </a:t>
            </a:r>
            <a:r>
              <a:rPr lang="en-US" sz="2300" dirty="0" smtClean="0">
                <a:solidFill>
                  <a:srgbClr val="004494"/>
                </a:solidFill>
                <a:latin typeface="+mn-lt"/>
                <a:ea typeface="+mn-ea"/>
              </a:rPr>
              <a:t>Type </a:t>
            </a:r>
            <a:r>
              <a:rPr lang="en-US" sz="2300" dirty="0" smtClean="0">
                <a:solidFill>
                  <a:srgbClr val="9BAF04"/>
                </a:solidFill>
                <a:latin typeface="+mn-lt"/>
                <a:ea typeface="+mn-ea"/>
              </a:rPr>
              <a:t>New code list</a:t>
            </a:r>
          </a:p>
          <a:p>
            <a:pPr>
              <a:defRPr/>
            </a:pPr>
            <a:r>
              <a:rPr lang="fr-BE" sz="2300" dirty="0">
                <a:solidFill>
                  <a:srgbClr val="9BAF04"/>
                </a:solidFill>
                <a:latin typeface="+mn-lt"/>
                <a:ea typeface="+mn-ea"/>
              </a:rPr>
              <a:t> </a:t>
            </a:r>
            <a:endParaRPr lang="en-US" sz="2300" dirty="0">
              <a:solidFill>
                <a:srgbClr val="004494"/>
              </a:solidFill>
              <a:latin typeface="+mn-lt"/>
              <a:ea typeface="+mn-ea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95" y="4772356"/>
            <a:ext cx="8169545" cy="16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63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29497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0444" y="1139311"/>
            <a:ext cx="85342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b="1" dirty="0"/>
              <a:t>Next </a:t>
            </a:r>
            <a:r>
              <a:rPr lang="en-GB" sz="1600" b="1" dirty="0" smtClean="0"/>
              <a:t>meeting:</a:t>
            </a:r>
            <a:r>
              <a:rPr lang="en-GB" sz="1600" dirty="0" smtClean="0"/>
              <a:t> Wednesday 3</a:t>
            </a:r>
            <a:r>
              <a:rPr lang="en-GB" sz="1600" baseline="30000" dirty="0" smtClean="0"/>
              <a:t>rd</a:t>
            </a:r>
            <a:r>
              <a:rPr lang="en-GB" sz="1600" dirty="0" smtClean="0"/>
              <a:t> March 2021</a:t>
            </a:r>
          </a:p>
          <a:p>
            <a:pPr lvl="3" algn="just">
              <a:buClr>
                <a:srgbClr val="9BAF04"/>
              </a:buClr>
            </a:pPr>
            <a:r>
              <a:rPr lang="en-GB" sz="1600" dirty="0"/>
              <a:t>	 </a:t>
            </a:r>
            <a:r>
              <a:rPr lang="en-GB" sz="1600" dirty="0" smtClean="0"/>
              <a:t>  14:00-15:30</a:t>
            </a:r>
            <a:endParaRPr lang="en-GB" sz="1600" dirty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lvl="1" algn="just">
              <a:buClr>
                <a:srgbClr val="9BAF04"/>
              </a:buClr>
            </a:pPr>
            <a:endParaRPr lang="en-GB" sz="1600" dirty="0"/>
          </a:p>
        </p:txBody>
      </p:sp>
      <p:sp>
        <p:nvSpPr>
          <p:cNvPr id="7" name="5 CuadroTexto"/>
          <p:cNvSpPr txBox="1"/>
          <p:nvPr/>
        </p:nvSpPr>
        <p:spPr>
          <a:xfrm>
            <a:off x="380020" y="520018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5</a:t>
            </a:r>
            <a:r>
              <a:rPr lang="en-GB" sz="2400" b="1" dirty="0" smtClean="0">
                <a:solidFill>
                  <a:srgbClr val="004494"/>
                </a:solidFill>
                <a:cs typeface="Arial" panose="020B0604020202020204" pitchFamily="34" charset="0"/>
              </a:rPr>
              <a:t>. </a:t>
            </a:r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Next meetings</a:t>
            </a:r>
            <a:endParaRPr lang="en-GB" sz="24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5" name="5 CuadroTexto">
            <a:extLst>
              <a:ext uri="{FF2B5EF4-FFF2-40B4-BE49-F238E27FC236}">
                <a16:creationId xmlns:a16="http://schemas.microsoft.com/office/drawing/2014/main" xmlns="" id="{FF54DAAA-CDC1-4BD3-BFC8-5443DC850FB6}"/>
              </a:ext>
            </a:extLst>
          </p:cNvPr>
          <p:cNvSpPr txBox="1"/>
          <p:nvPr/>
        </p:nvSpPr>
        <p:spPr>
          <a:xfrm>
            <a:off x="0" y="4126425"/>
            <a:ext cx="604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hangingPunct="0">
              <a:defRPr sz="2400" b="1">
                <a:solidFill>
                  <a:srgbClr val="004494"/>
                </a:solidFill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/>
              <a:t>Questions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xmlns="" id="{BA229B9A-0FD7-4C4A-BC93-9143A9A3E2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605" y="3762472"/>
            <a:ext cx="601463" cy="116291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dirty="0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38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742950" lvl="1" indent="-285750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/>
              <a:t>Meeting minutes</a:t>
            </a:r>
            <a:r>
              <a:rPr lang="es-ES" sz="1600" dirty="0"/>
              <a:t>: </a:t>
            </a:r>
            <a:r>
              <a:rPr lang="es-ES" sz="1600" dirty="0">
                <a:hlinkClick r:id="rId3"/>
              </a:rPr>
              <a:t>https://</a:t>
            </a:r>
            <a:r>
              <a:rPr lang="es-ES" sz="1600" dirty="0" smtClean="0">
                <a:hlinkClick r:id="rId3"/>
              </a:rPr>
              <a:t>github.com/ESPD/ESPD-EDM/blob/wgm-reports/ESPD_Minutes_OUC_Meetings_20201029_v1.0.pdf</a:t>
            </a:r>
            <a:endParaRPr lang="en-GB" sz="1600" b="1" dirty="0" smtClean="0">
              <a:solidFill>
                <a:srgbClr val="FF0000"/>
              </a:solidFill>
            </a:endParaRPr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b="1" dirty="0" smtClean="0"/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b="1" dirty="0" smtClean="0"/>
              <a:t>GitHub </a:t>
            </a:r>
            <a:r>
              <a:rPr lang="en-GB" sz="1600" b="1" dirty="0"/>
              <a:t>issues </a:t>
            </a:r>
            <a:r>
              <a:rPr lang="en-GB" sz="1600" dirty="0" smtClean="0"/>
              <a:t>:</a:t>
            </a:r>
            <a:endParaRPr lang="en-GB" sz="1200" dirty="0" smtClean="0">
              <a:solidFill>
                <a:srgbClr val="595959"/>
              </a:solidFill>
              <a:hlinkClick r:id="rId4"/>
            </a:endParaRPr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  <a:hlinkClick r:id="rId5"/>
              </a:rPr>
              <a:t>#223</a:t>
            </a:r>
            <a:r>
              <a:rPr lang="en-GB" sz="1200" dirty="0">
                <a:solidFill>
                  <a:srgbClr val="595959"/>
                </a:solidFill>
              </a:rPr>
              <a:t>: No need for Criterion 51 – Subcontracted proportion</a:t>
            </a:r>
            <a:endParaRPr lang="en-GB" sz="1200" dirty="0">
              <a:solidFill>
                <a:srgbClr val="595959"/>
              </a:solidFill>
              <a:hlinkClick r:id="rId6"/>
            </a:endParaRPr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  <a:hlinkClick r:id="rId6"/>
              </a:rPr>
              <a:t>#273</a:t>
            </a:r>
            <a:r>
              <a:rPr lang="en-GB" sz="1200" dirty="0">
                <a:solidFill>
                  <a:srgbClr val="595959"/>
                </a:solidFill>
              </a:rPr>
              <a:t>: Criteria #25, 26 - extended - (trade and commercial registers) – continuation of the discussion</a:t>
            </a:r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  <a:hlinkClick r:id="rId7"/>
              </a:rPr>
              <a:t>#277</a:t>
            </a:r>
            <a:r>
              <a:rPr lang="en-GB" sz="1200" dirty="0">
                <a:solidFill>
                  <a:srgbClr val="595959"/>
                </a:solidFill>
              </a:rPr>
              <a:t>: TOOP extension to describe evidence metadata within the ESPD-EDM</a:t>
            </a:r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  <a:hlinkClick r:id="rId8"/>
              </a:rPr>
              <a:t>#280</a:t>
            </a:r>
            <a:r>
              <a:rPr lang="en-GB" sz="1200" dirty="0">
                <a:solidFill>
                  <a:srgbClr val="595959"/>
                </a:solidFill>
              </a:rPr>
              <a:t>: Specific yearly turnover and Specific average turnover</a:t>
            </a:r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595959"/>
                </a:solidFill>
                <a:hlinkClick r:id="rId9"/>
              </a:rPr>
              <a:t>#285</a:t>
            </a:r>
            <a:r>
              <a:rPr lang="en-GB" sz="1600" dirty="0"/>
              <a:t>: </a:t>
            </a:r>
            <a:r>
              <a:rPr lang="en-GB" sz="1200" dirty="0">
                <a:solidFill>
                  <a:srgbClr val="595959"/>
                </a:solidFill>
              </a:rPr>
              <a:t>ESPD 2.1.1. Schema &amp; other </a:t>
            </a:r>
            <a:r>
              <a:rPr lang="en-GB" sz="1200" dirty="0" smtClean="0">
                <a:solidFill>
                  <a:srgbClr val="595959"/>
                </a:solidFill>
              </a:rPr>
              <a:t>discrepancies</a:t>
            </a:r>
          </a:p>
          <a:p>
            <a:pPr marL="800100" lvl="1" indent="-342900">
              <a:lnSpc>
                <a:spcPct val="150000"/>
              </a:lnSpc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BASIC and EXTENDED ESPD model </a:t>
            </a:r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1. Summary of last meeting on </a:t>
            </a:r>
            <a:r>
              <a:rPr lang="en-GB" sz="2400" b="1" dirty="0" smtClean="0">
                <a:solidFill>
                  <a:srgbClr val="004494"/>
                </a:solidFill>
                <a:cs typeface="Arial" panose="020B0604020202020204" pitchFamily="34" charset="0"/>
              </a:rPr>
              <a:t>29th October 2020</a:t>
            </a:r>
            <a:endParaRPr lang="en-GB" sz="2400" b="1" dirty="0">
              <a:solidFill>
                <a:srgbClr val="004494"/>
              </a:solidFill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8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9324" y="1109815"/>
            <a:ext cx="8534249" cy="86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/>
          </a:p>
          <a:p>
            <a:pPr marL="1257300" lvl="2" indent="-342900">
              <a:lnSpc>
                <a:spcPct val="150000"/>
              </a:lnSpc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  <a:p>
            <a:pPr marL="1257300" lvl="2" indent="-342900">
              <a:lnSpc>
                <a:spcPct val="150000"/>
              </a:lnSpc>
              <a:spcAft>
                <a:spcPts val="1200"/>
              </a:spcAft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595959"/>
              </a:solidFill>
            </a:endParaRP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7" name="5 CuadroTexto"/>
          <p:cNvSpPr txBox="1"/>
          <p:nvPr/>
        </p:nvSpPr>
        <p:spPr>
          <a:xfrm>
            <a:off x="490632" y="520018"/>
            <a:ext cx="7722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2</a:t>
            </a:r>
            <a:r>
              <a:rPr lang="en-GB" sz="2400" b="1" dirty="0" smtClean="0">
                <a:solidFill>
                  <a:srgbClr val="004494"/>
                </a:solidFill>
                <a:cs typeface="Arial" panose="020B0604020202020204" pitchFamily="34" charset="0"/>
              </a:rPr>
              <a:t>. </a:t>
            </a:r>
            <a:r>
              <a:rPr lang="en-GB" sz="2400" b="1" dirty="0">
                <a:solidFill>
                  <a:srgbClr val="004494"/>
                </a:solidFill>
                <a:cs typeface="Arial" panose="020B0604020202020204" pitchFamily="34" charset="0"/>
              </a:rPr>
              <a:t>ESPD-EDM v3.0.0 </a:t>
            </a:r>
            <a:r>
              <a:rPr lang="en-GB" sz="2400" b="1" dirty="0" smtClean="0">
                <a:solidFill>
                  <a:srgbClr val="004494"/>
                </a:solidFill>
                <a:cs typeface="Arial" panose="020B0604020202020204" pitchFamily="34" charset="0"/>
              </a:rPr>
              <a:t>Release Process</a:t>
            </a:r>
            <a:endParaRPr lang="en-GB" sz="2400" b="1" dirty="0">
              <a:solidFill>
                <a:srgbClr val="004494"/>
              </a:solidFill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163570"/>
              </p:ext>
            </p:extLst>
          </p:nvPr>
        </p:nvGraphicFramePr>
        <p:xfrm>
          <a:off x="1811350" y="1973769"/>
          <a:ext cx="5370196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503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91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Status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Description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Set-up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DONE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 smtClean="0"/>
                        <a:t>Create new Branch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dirty="0" smtClean="0"/>
                        <a:t>Update from UBL2.2</a:t>
                      </a:r>
                      <a:r>
                        <a:rPr lang="en-GB" sz="1200" baseline="0" dirty="0" smtClean="0"/>
                        <a:t> to UBL2.3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Implementation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List harmonization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eForms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harmonization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Issue implementation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Testbed</a:t>
                      </a: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update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Documentation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PROGRESS</a:t>
                      </a:r>
                      <a:endParaRPr lang="en-GB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Business Handbook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Technical Handbook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Wiki update</a:t>
                      </a:r>
                      <a:endParaRPr lang="en-GB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14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dirty="0">
                <a:solidFill>
                  <a:srgbClr val="004494"/>
                </a:solidFill>
                <a:latin typeface="+mn-lt"/>
                <a:ea typeface="+mn-ea"/>
              </a:rPr>
              <a:t>Code List Cleansing and </a:t>
            </a:r>
            <a:r>
              <a:rPr lang="en-US" dirty="0" smtClean="0">
                <a:solidFill>
                  <a:srgbClr val="004494"/>
                </a:solidFill>
                <a:latin typeface="+mn-lt"/>
                <a:ea typeface="+mn-ea"/>
              </a:rPr>
              <a:t>Harmonization</a:t>
            </a:r>
            <a:endParaRPr lang="en-US" dirty="0">
              <a:solidFill>
                <a:srgbClr val="004494"/>
              </a:solidFill>
              <a:latin typeface="+mn-lt"/>
              <a:ea typeface="+mn-ea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016188"/>
              </p:ext>
            </p:extLst>
          </p:nvPr>
        </p:nvGraphicFramePr>
        <p:xfrm>
          <a:off x="2636994" y="1492190"/>
          <a:ext cx="3476312" cy="39881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74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88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99702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200" b="1" kern="1200" noProof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Code List</a:t>
                      </a:r>
                      <a:endParaRPr lang="en-GB" sz="1200" b="1" kern="1200" noProof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s-ES" sz="1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9525" marR="9525" marT="9525" marB="0" anchor="ctr" anchorCtr="1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BidType</a:t>
                      </a:r>
                      <a:endParaRPr lang="en-GB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endParaRPr lang="es-E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ConfidentialityLevel</a:t>
                      </a:r>
                      <a:endParaRPr lang="en-GB" sz="1400" kern="1200" noProof="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 smtClean="0">
                          <a:solidFill>
                            <a:srgbClr val="808080"/>
                          </a:solidFill>
                          <a:effectLst/>
                        </a:rPr>
                        <a:t>UPDATED</a:t>
                      </a:r>
                      <a:endParaRPr lang="es-E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CountryCodeIdentifier</a:t>
                      </a:r>
                      <a:endParaRPr lang="en-GB" sz="1400" kern="1200" noProof="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 smtClean="0">
                          <a:solidFill>
                            <a:srgbClr val="808080"/>
                          </a:solidFill>
                          <a:effectLst/>
                        </a:rPr>
                        <a:t> UPDATED</a:t>
                      </a:r>
                      <a:endParaRPr lang="es-ES" sz="1400" b="0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CPVCodes</a:t>
                      </a:r>
                      <a:endParaRPr lang="en-GB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endParaRPr lang="es-E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CriteriaTaxonomy</a:t>
                      </a:r>
                      <a:endParaRPr lang="en-GB" sz="1400" kern="1200" noProof="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kern="1200" dirty="0" smtClean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UPDATED</a:t>
                      </a:r>
                      <a:endParaRPr lang="es-ES" sz="1400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CurrencyCode</a:t>
                      </a:r>
                      <a:endParaRPr lang="en-GB" sz="1400" kern="1200" noProof="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 smtClean="0">
                          <a:solidFill>
                            <a:srgbClr val="808080"/>
                          </a:solidFill>
                          <a:effectLst/>
                        </a:rPr>
                        <a:t>ALIGNED</a:t>
                      </a:r>
                      <a:endParaRPr lang="es-ES" sz="1400" b="0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DocRefContentType</a:t>
                      </a:r>
                      <a:endParaRPr lang="en-GB" sz="1400" kern="1200" noProof="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kern="1200" dirty="0" smtClean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UPDATED</a:t>
                      </a:r>
                      <a:endParaRPr lang="es-ES" sz="1400" kern="120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EOIndustryClassificationCode</a:t>
                      </a:r>
                      <a:endParaRPr lang="en-GB" sz="1400" kern="1200" noProof="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 smtClean="0">
                          <a:solidFill>
                            <a:srgbClr val="808080"/>
                          </a:solidFill>
                          <a:effectLst/>
                        </a:rPr>
                        <a:t>ALIGNED</a:t>
                      </a:r>
                      <a:endParaRPr lang="es-E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EORoleType</a:t>
                      </a:r>
                      <a:endParaRPr lang="en-GB" sz="1400" kern="1200" noProof="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 smtClean="0">
                          <a:solidFill>
                            <a:srgbClr val="808080"/>
                          </a:solidFill>
                          <a:effectLst/>
                        </a:rPr>
                        <a:t>UPDATED</a:t>
                      </a:r>
                      <a:endParaRPr lang="es-ES" sz="1400" b="0" i="0" u="none" strike="noStrike" dirty="0">
                        <a:solidFill>
                          <a:srgbClr val="80808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EvaluationMethodType</a:t>
                      </a:r>
                      <a:endParaRPr lang="en-GB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endParaRPr lang="es-E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LanguageCodeEU</a:t>
                      </a:r>
                      <a:endParaRPr lang="en-GB" sz="1400" kern="1200" noProof="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 smtClean="0">
                          <a:solidFill>
                            <a:srgbClr val="808080"/>
                          </a:solidFill>
                          <a:effectLst/>
                        </a:rPr>
                        <a:t>ALIGNED</a:t>
                      </a:r>
                      <a:endParaRPr lang="es-ES" sz="14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 anchorCtr="1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LegislationType</a:t>
                      </a:r>
                      <a:endParaRPr lang="en-GB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endParaRPr lang="es-E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ProcedureType</a:t>
                      </a:r>
                      <a:endParaRPr lang="en-GB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endParaRPr lang="es-E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ProjectType</a:t>
                      </a:r>
                      <a:endParaRPr lang="en-GB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endParaRPr lang="es-E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ServiceProjectSubType</a:t>
                      </a:r>
                      <a:endParaRPr lang="en-GB" sz="14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REMOVED</a:t>
                      </a:r>
                      <a:endParaRPr lang="es-ES" sz="14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>
                    <a:solidFill>
                      <a:srgbClr val="D2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24277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GB" sz="1400" kern="1200" noProof="0" dirty="0" err="1" smtClean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RegisterType</a:t>
                      </a:r>
                      <a:r>
                        <a:rPr lang="en-GB" sz="1400" kern="1200" noProof="0" dirty="0" smtClean="0">
                          <a:solidFill>
                            <a:srgbClr val="808080"/>
                          </a:solidFill>
                          <a:latin typeface="+mn-lt"/>
                          <a:ea typeface="+mn-ea"/>
                          <a:cs typeface="+mn-cs"/>
                        </a:rPr>
                        <a:t> (name TBD)</a:t>
                      </a:r>
                      <a:endParaRPr lang="en-GB" sz="1400" kern="1200" noProof="0" dirty="0">
                        <a:solidFill>
                          <a:srgbClr val="80808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9525" marT="9525" marB="0" anchor="ctr"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kern="1200" dirty="0" smtClean="0">
                          <a:solidFill>
                            <a:srgbClr val="80808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es-ES" sz="1400" u="none" strike="noStrike" kern="1200" dirty="0">
                        <a:solidFill>
                          <a:srgbClr val="80808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>
                    <a:solidFill>
                      <a:srgbClr val="EAEFF7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704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n-GB" sz="1600" b="1" dirty="0" err="1" smtClean="0"/>
              <a:t>BidType</a:t>
            </a:r>
            <a:r>
              <a:rPr lang="en-GB" sz="1600" b="1" dirty="0" smtClean="0"/>
              <a:t> </a:t>
            </a:r>
            <a:r>
              <a:rPr lang="en-GB" sz="1600" b="1" dirty="0" smtClean="0">
                <a:solidFill>
                  <a:srgbClr val="9BAF04"/>
                </a:solidFill>
              </a:rPr>
              <a:t>REMOVED</a:t>
            </a:r>
            <a:endParaRPr lang="en-GB" sz="1600" dirty="0" smtClean="0">
              <a:solidFill>
                <a:srgbClr val="9BAF04"/>
              </a:solidFill>
            </a:endParaRP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dirty="0" smtClean="0"/>
              <a:t>Defines type of submission possible for tenderer.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dirty="0" smtClean="0"/>
              <a:t>Used in CRITERIA.</a:t>
            </a:r>
          </a:p>
          <a:p>
            <a:pPr marL="742950" lvl="1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endParaRPr lang="en-GB" sz="1600" dirty="0" smtClean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Code List maintained in ESPD.</a:t>
            </a:r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Code List is no longer required and is therefore removed.</a:t>
            </a:r>
            <a:endParaRPr lang="en-GB" sz="1400" dirty="0" smtClean="0"/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</p:spTree>
    <p:extLst>
      <p:ext uri="{BB962C8B-B14F-4D97-AF65-F5344CB8AC3E}">
        <p14:creationId xmlns:p14="http://schemas.microsoft.com/office/powerpoint/2010/main" val="341462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42165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ConfidentialityLevel</a:t>
            </a:r>
            <a:r>
              <a:rPr lang="es-ES" sz="1600" b="1" dirty="0" smtClean="0"/>
              <a:t> </a:t>
            </a:r>
            <a:r>
              <a:rPr lang="en-GB" sz="1600" b="1" dirty="0"/>
              <a:t> </a:t>
            </a:r>
            <a:r>
              <a:rPr lang="en-GB" sz="1600" b="1" dirty="0" smtClean="0">
                <a:solidFill>
                  <a:srgbClr val="9BAF04"/>
                </a:solidFill>
              </a:rPr>
              <a:t>CODELIST NAME CHANGED: access-right</a:t>
            </a:r>
            <a:endParaRPr lang="en-GB" sz="1600" b="1" dirty="0">
              <a:solidFill>
                <a:srgbClr val="9BAF04"/>
              </a:solidFill>
            </a:endParaRP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Identifies the </a:t>
            </a:r>
            <a:r>
              <a:rPr lang="en-US" sz="1600" dirty="0"/>
              <a:t>confidentiality level of the given response for this criterion</a:t>
            </a:r>
            <a:r>
              <a:rPr lang="en-US" sz="1600" dirty="0" smtClean="0"/>
              <a:t>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Used in the ESPD Response for EVIDENCEs.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Code List maintained by ESPD.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All labels in English.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Possible values: </a:t>
            </a:r>
            <a:r>
              <a:rPr lang="en-GB" sz="1600" i="1" dirty="0"/>
              <a:t>CONFIDENTIAL</a:t>
            </a:r>
            <a:r>
              <a:rPr lang="en-GB" sz="1600" dirty="0"/>
              <a:t>, </a:t>
            </a:r>
            <a:r>
              <a:rPr lang="en-GB" sz="1600" i="1" dirty="0" smtClean="0"/>
              <a:t>PUBLIC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i="1" dirty="0" smtClean="0"/>
              <a:t>CONFIDENTIAL </a:t>
            </a:r>
            <a:r>
              <a:rPr lang="en-GB" sz="1600" dirty="0" smtClean="0"/>
              <a:t>code not present in EU Vocabulary.</a:t>
            </a:r>
            <a:endParaRPr lang="en-GB" sz="1600" dirty="0"/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Change name to </a:t>
            </a:r>
            <a:r>
              <a:rPr lang="en-GB" sz="1600" i="1" dirty="0" smtClean="0"/>
              <a:t>access-right</a:t>
            </a:r>
            <a:r>
              <a:rPr lang="en-GB" sz="1600" dirty="0" smtClean="0"/>
              <a:t>, following EU Vocabulary.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English and Estonian labels in March. Other languages in June.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by </a:t>
            </a:r>
            <a:r>
              <a:rPr lang="en-GB" sz="1600" dirty="0" smtClean="0"/>
              <a:t>ESPD</a:t>
            </a:r>
            <a:r>
              <a:rPr lang="en-GB" sz="1600" dirty="0" smtClean="0">
                <a:solidFill>
                  <a:srgbClr val="FFC000"/>
                </a:solidFill>
              </a:rPr>
              <a:t> </a:t>
            </a:r>
            <a:r>
              <a:rPr lang="en-GB" sz="1600" dirty="0"/>
              <a:t>(will be maintained </a:t>
            </a:r>
            <a:r>
              <a:rPr lang="en-GB" sz="1600" dirty="0" smtClean="0"/>
              <a:t>by EU </a:t>
            </a:r>
            <a:r>
              <a:rPr lang="en-GB" sz="1600" dirty="0"/>
              <a:t>Vocabulary </a:t>
            </a:r>
            <a:r>
              <a:rPr lang="en-GB" sz="1600" dirty="0" smtClean="0"/>
              <a:t>from mid-2021) </a:t>
            </a:r>
            <a:endParaRPr lang="en-GB" sz="1600" dirty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s-ES" sz="1600" dirty="0" smtClean="0"/>
              <a:t>EU </a:t>
            </a:r>
            <a:r>
              <a:rPr lang="es-ES" sz="1600" dirty="0" err="1" smtClean="0"/>
              <a:t>Vocabulary</a:t>
            </a:r>
            <a:r>
              <a:rPr lang="es-ES" sz="1600" dirty="0" smtClean="0"/>
              <a:t> </a:t>
            </a:r>
            <a:r>
              <a:rPr lang="es-ES" sz="1600" dirty="0" err="1" smtClean="0"/>
              <a:t>will</a:t>
            </a:r>
            <a:r>
              <a:rPr lang="es-ES" sz="1600" dirty="0" smtClean="0"/>
              <a:t> </a:t>
            </a:r>
            <a:r>
              <a:rPr lang="es-ES" sz="1600" dirty="0" err="1" smtClean="0"/>
              <a:t>adopt</a:t>
            </a:r>
            <a:r>
              <a:rPr lang="es-ES" sz="1600" dirty="0" smtClean="0"/>
              <a:t> </a:t>
            </a:r>
            <a:r>
              <a:rPr lang="es-ES" sz="1600" dirty="0" err="1" smtClean="0"/>
              <a:t>code</a:t>
            </a:r>
            <a:r>
              <a:rPr lang="es-ES" sz="1600" dirty="0" smtClean="0"/>
              <a:t> </a:t>
            </a:r>
            <a:r>
              <a:rPr lang="en-GB" sz="1600" i="1" dirty="0"/>
              <a:t>CONFIDENTIAL </a:t>
            </a:r>
            <a:r>
              <a:rPr lang="en-GB" sz="1600" dirty="0" smtClean="0"/>
              <a:t>for ESPD to use (mid-2021)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endParaRPr lang="en-GB" sz="1400" dirty="0" smtClean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4" y="5035841"/>
            <a:ext cx="87725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08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29324" y="1109815"/>
            <a:ext cx="8534249" cy="4001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CountryCodeIdentifier</a:t>
            </a:r>
            <a:r>
              <a:rPr lang="es-ES" sz="1600" b="1" dirty="0" smtClean="0"/>
              <a:t> </a:t>
            </a:r>
            <a:r>
              <a:rPr lang="en-GB" sz="1600" b="1" dirty="0"/>
              <a:t> </a:t>
            </a:r>
            <a:r>
              <a:rPr lang="en-GB" sz="1600" b="1" dirty="0" smtClean="0"/>
              <a:t> </a:t>
            </a:r>
            <a:r>
              <a:rPr lang="en-GB" sz="1600" b="1" dirty="0" smtClean="0">
                <a:solidFill>
                  <a:srgbClr val="9BAF04"/>
                </a:solidFill>
              </a:rPr>
              <a:t>EFORMS </a:t>
            </a:r>
            <a:r>
              <a:rPr lang="en-GB" sz="1600" b="1" dirty="0">
                <a:solidFill>
                  <a:srgbClr val="9BAF04"/>
                </a:solidFill>
              </a:rPr>
              <a:t>ALIGNMENT: FROM 2-CHAR CODE TO 3-CHAR </a:t>
            </a:r>
            <a:r>
              <a:rPr lang="en-GB" sz="1600" b="1" dirty="0" smtClean="0">
                <a:solidFill>
                  <a:srgbClr val="9BAF04"/>
                </a:solidFill>
              </a:rPr>
              <a:t>CODE</a:t>
            </a:r>
          </a:p>
          <a:p>
            <a:pPr lvl="5" algn="just">
              <a:buClr>
                <a:srgbClr val="9BAF04"/>
              </a:buClr>
            </a:pPr>
            <a:r>
              <a:rPr lang="en-GB" sz="1600" b="1" dirty="0" smtClean="0">
                <a:solidFill>
                  <a:srgbClr val="9BAF04"/>
                </a:solidFill>
              </a:rPr>
              <a:t>CODELIST NAME CHANGED: country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Identifies </a:t>
            </a:r>
            <a:r>
              <a:rPr lang="en-US" sz="1600" dirty="0"/>
              <a:t>the </a:t>
            </a:r>
            <a:r>
              <a:rPr lang="en-US" sz="1600" dirty="0" smtClean="0"/>
              <a:t>country.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Used in CRITERIA</a:t>
            </a:r>
            <a:r>
              <a:rPr lang="en-US" sz="1600" dirty="0"/>
              <a:t> </a:t>
            </a:r>
            <a:r>
              <a:rPr lang="en-US" sz="1600" dirty="0" smtClean="0"/>
              <a:t>for ESPD Request and Response</a:t>
            </a:r>
            <a:endParaRPr lang="en-U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Code List maintained by ESPD.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Code pattern: 2-character code.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All labels in English.</a:t>
            </a:r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Change name to </a:t>
            </a:r>
            <a:r>
              <a:rPr lang="en-GB" sz="1600" i="1" dirty="0"/>
              <a:t>country</a:t>
            </a:r>
            <a:r>
              <a:rPr lang="en-GB" sz="1600" dirty="0" smtClean="0"/>
              <a:t>, </a:t>
            </a:r>
            <a:r>
              <a:rPr lang="en-GB" sz="1600" dirty="0"/>
              <a:t>following EU </a:t>
            </a:r>
            <a:r>
              <a:rPr lang="en-GB" sz="1600" dirty="0" smtClean="0"/>
              <a:t>Vocabulary.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Code List maintained by EU Vocabulary (</a:t>
            </a:r>
            <a:r>
              <a:rPr lang="en-GB" sz="1600" dirty="0" smtClean="0">
                <a:hlinkClick r:id="rId3"/>
              </a:rPr>
              <a:t>country</a:t>
            </a:r>
            <a:r>
              <a:rPr lang="en-GB" sz="1600" dirty="0" smtClean="0"/>
              <a:t>). 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Code pattern: 3-character code in alignment with </a:t>
            </a:r>
            <a:r>
              <a:rPr lang="en-GB" sz="1600" dirty="0" err="1" smtClean="0"/>
              <a:t>eForms</a:t>
            </a:r>
            <a:r>
              <a:rPr lang="en-GB" sz="1600" dirty="0" smtClean="0"/>
              <a:t>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Labels translated according to EU Vocabulary.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Aligned with </a:t>
            </a:r>
            <a:r>
              <a:rPr lang="en-GB" sz="1600" dirty="0" err="1"/>
              <a:t>eForms</a:t>
            </a:r>
            <a:r>
              <a:rPr lang="en-GB" sz="1600" dirty="0"/>
              <a:t>.</a:t>
            </a:r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594" y="5043693"/>
            <a:ext cx="8739950" cy="107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843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34950" y="1162250"/>
            <a:ext cx="8534249" cy="35086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Clr>
                <a:srgbClr val="9BAF04"/>
              </a:buClr>
              <a:buFont typeface="Wingdings" panose="05000000000000000000" pitchFamily="2" charset="2"/>
              <a:buChar char="v"/>
            </a:pPr>
            <a:r>
              <a:rPr lang="es-ES" sz="1600" b="1" dirty="0" err="1" smtClean="0"/>
              <a:t>CPVCodes</a:t>
            </a:r>
            <a:r>
              <a:rPr lang="es-ES" sz="1600" b="1" dirty="0"/>
              <a:t> </a:t>
            </a:r>
            <a:r>
              <a:rPr lang="es-ES" sz="1600" b="1" dirty="0" smtClean="0">
                <a:solidFill>
                  <a:srgbClr val="9BAF04"/>
                </a:solidFill>
              </a:rPr>
              <a:t>REMOVED</a:t>
            </a:r>
            <a:endParaRPr lang="en-GB" sz="1600" b="1" dirty="0">
              <a:solidFill>
                <a:srgbClr val="9BAF04"/>
              </a:solidFill>
            </a:endParaRP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/>
              <a:t>D</a:t>
            </a:r>
            <a:r>
              <a:rPr lang="en-US" sz="1600" dirty="0" smtClean="0"/>
              <a:t>efines </a:t>
            </a:r>
            <a:r>
              <a:rPr lang="en-US" sz="1600" dirty="0"/>
              <a:t>the subject of the contract, and a supplementary vocabulary to add further qualitative </a:t>
            </a:r>
            <a:r>
              <a:rPr lang="en-US" sz="1600" dirty="0" smtClean="0"/>
              <a:t>information.</a:t>
            </a:r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US" sz="1600" dirty="0" smtClean="0"/>
              <a:t>Used in CRITERIA for ESPD Request and Response </a:t>
            </a:r>
            <a:endParaRPr lang="en-U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endParaRPr lang="es-ES" sz="1600" dirty="0"/>
          </a:p>
          <a:p>
            <a:pPr marL="742950" lvl="1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2.1.1 status: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Code List maintained </a:t>
            </a:r>
            <a:r>
              <a:rPr lang="en-GB" sz="1600" dirty="0" smtClean="0"/>
              <a:t>by ESPD.</a:t>
            </a:r>
            <a:endParaRPr lang="en-GB" sz="1600" dirty="0"/>
          </a:p>
          <a:p>
            <a:pPr lvl="2" algn="just">
              <a:buClr>
                <a:srgbClr val="9BAF04"/>
              </a:buClr>
            </a:pPr>
            <a:endParaRPr lang="en-GB" sz="1400" dirty="0" smtClean="0"/>
          </a:p>
          <a:p>
            <a:pPr marL="742950" lvl="3" indent="-285750" algn="just">
              <a:buClr>
                <a:srgbClr val="9BAF04"/>
              </a:buClr>
              <a:buFont typeface="Courier New" panose="02070309020205020404" pitchFamily="49" charset="0"/>
              <a:buChar char="o"/>
            </a:pPr>
            <a:r>
              <a:rPr lang="en-GB" sz="1600" b="1" dirty="0" smtClean="0"/>
              <a:t>3.0.0 update:</a:t>
            </a:r>
            <a:endParaRPr lang="en-GB" sz="1400" dirty="0" smtClean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/>
              <a:t>Aligned with </a:t>
            </a:r>
            <a:r>
              <a:rPr lang="en-GB" sz="1600" dirty="0" err="1"/>
              <a:t>eForms</a:t>
            </a:r>
            <a:r>
              <a:rPr lang="en-GB" sz="1600" dirty="0"/>
              <a:t>.</a:t>
            </a:r>
            <a:endParaRPr lang="es-ES" sz="1600" dirty="0"/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dirty="0" smtClean="0"/>
              <a:t>We propose to </a:t>
            </a:r>
            <a:r>
              <a:rPr lang="en-GB" sz="1600" dirty="0" smtClean="0"/>
              <a:t>remove it </a:t>
            </a:r>
            <a:r>
              <a:rPr lang="en-GB" sz="1600" dirty="0" smtClean="0"/>
              <a:t>as codes can be extracted from eForms, due to the alignment between the lots in ESPD and </a:t>
            </a:r>
            <a:r>
              <a:rPr lang="en-GB" sz="1600" dirty="0" err="1" smtClean="0"/>
              <a:t>eForms</a:t>
            </a:r>
            <a:r>
              <a:rPr lang="en-GB" sz="1600" dirty="0" smtClean="0"/>
              <a:t>.</a:t>
            </a:r>
          </a:p>
          <a:p>
            <a:pPr marL="1200150" lvl="2" indent="-285750" algn="just">
              <a:buClr>
                <a:srgbClr val="9BAF04"/>
              </a:buClr>
              <a:buFont typeface="Arial" panose="020B0604020202020204" pitchFamily="34" charset="0"/>
              <a:buChar char="•"/>
            </a:pPr>
            <a:r>
              <a:rPr lang="en-GB" sz="1600" i="1" dirty="0" smtClean="0"/>
              <a:t>As </a:t>
            </a:r>
            <a:r>
              <a:rPr lang="en-GB" sz="1600" i="1" dirty="0"/>
              <a:t>can be seen in the image, it is used for the EPSD response to specify the </a:t>
            </a:r>
            <a:r>
              <a:rPr lang="en-GB" sz="1600" i="1" dirty="0" smtClean="0"/>
              <a:t>type of activity </a:t>
            </a:r>
            <a:r>
              <a:rPr lang="en-GB" sz="1600" i="1" dirty="0"/>
              <a:t>of the relied entity or the subcontractor. </a:t>
            </a:r>
            <a:r>
              <a:rPr lang="en-GB" sz="1600" i="1" u="sng" dirty="0" smtClean="0"/>
              <a:t>Pending discussion of its future usage</a:t>
            </a:r>
            <a:r>
              <a:rPr lang="en-GB" sz="1600" i="1" dirty="0" smtClean="0"/>
              <a:t>. </a:t>
            </a:r>
            <a:endParaRPr lang="en-GB" sz="1400" dirty="0" smtClean="0"/>
          </a:p>
        </p:txBody>
      </p:sp>
      <p:sp>
        <p:nvSpPr>
          <p:cNvPr id="30" name="4 Rectángulo"/>
          <p:cNvSpPr/>
          <p:nvPr/>
        </p:nvSpPr>
        <p:spPr>
          <a:xfrm>
            <a:off x="-8861" y="-1"/>
            <a:ext cx="9152861" cy="391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35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6FEC-58CB-4640-8F27-5DA0DEFEFAB6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4 Título"/>
          <p:cNvSpPr txBox="1">
            <a:spLocks/>
          </p:cNvSpPr>
          <p:nvPr/>
        </p:nvSpPr>
        <p:spPr>
          <a:xfrm>
            <a:off x="234950" y="517725"/>
            <a:ext cx="8280400" cy="644525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9AAE04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2300" dirty="0">
                <a:solidFill>
                  <a:srgbClr val="004494"/>
                </a:solidFill>
                <a:latin typeface="+mn-lt"/>
                <a:ea typeface="+mn-ea"/>
              </a:rPr>
              <a:t>3</a:t>
            </a:r>
            <a:r>
              <a:rPr lang="en-GB" sz="2300" dirty="0" smtClean="0">
                <a:solidFill>
                  <a:srgbClr val="004494"/>
                </a:solidFill>
                <a:latin typeface="+mn-lt"/>
                <a:ea typeface="+mn-ea"/>
              </a:rPr>
              <a:t>. </a:t>
            </a:r>
            <a:r>
              <a:rPr lang="en-US" sz="2300" dirty="0">
                <a:solidFill>
                  <a:srgbClr val="004494"/>
                </a:solidFill>
                <a:latin typeface="+mn-lt"/>
                <a:ea typeface="+mn-ea"/>
              </a:rPr>
              <a:t>Code List Cleansing and Harmonization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454" y="4736608"/>
            <a:ext cx="5678196" cy="175348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12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C5B8CC32BC1140B6F0C5F77127AF3D" ma:contentTypeVersion="11" ma:contentTypeDescription="Create a new document." ma:contentTypeScope="" ma:versionID="f9906d15404da19ccaababfe70229083">
  <xsd:schema xmlns:xsd="http://www.w3.org/2001/XMLSchema" xmlns:xs="http://www.w3.org/2001/XMLSchema" xmlns:p="http://schemas.microsoft.com/office/2006/metadata/properties" xmlns:ns2="12d6af70-178b-4e5d-9119-f14160711e65" xmlns:ns3="d384abb4-6cb5-4f67-8867-449f3dc2801e" targetNamespace="http://schemas.microsoft.com/office/2006/metadata/properties" ma:root="true" ma:fieldsID="af6a10e2a5137a13ea0e620176f15841" ns2:_="" ns3:_="">
    <xsd:import namespace="12d6af70-178b-4e5d-9119-f14160711e65"/>
    <xsd:import namespace="d384abb4-6cb5-4f67-8867-449f3dc280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d6af70-178b-4e5d-9119-f14160711e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4abb4-6cb5-4f67-8867-449f3dc2801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F93185-A91A-4472-A3F4-1E1B892525F0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d384abb4-6cb5-4f67-8867-449f3dc2801e"/>
    <ds:schemaRef ds:uri="12d6af70-178b-4e5d-9119-f14160711e65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1DCCD54-CEB7-4D93-B603-FE1660D0B3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FCA615-AC5D-40E0-A7EA-5845D2FF87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d6af70-178b-4e5d-9119-f14160711e65"/>
    <ds:schemaRef ds:uri="d384abb4-6cb5-4f67-8867-449f3dc280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22313</TotalTime>
  <Words>1650</Words>
  <Application>Microsoft Office PowerPoint</Application>
  <PresentationFormat>Presentación en pantalla (4:3)</PresentationFormat>
  <Paragraphs>351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everis 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Sanchez</dc:creator>
  <cp:lastModifiedBy>Héctor Rico</cp:lastModifiedBy>
  <cp:revision>852</cp:revision>
  <dcterms:created xsi:type="dcterms:W3CDTF">2015-02-05T09:24:16Z</dcterms:created>
  <dcterms:modified xsi:type="dcterms:W3CDTF">2021-02-03T10:01:02Z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0x010100D6C5B8CC32BC1140B6F0C5F77127AF3D</vt:lpwstr>
  </property>
</Properties>
</file>