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66" r:id="rId3"/>
    <p:sldId id="325" r:id="rId4"/>
    <p:sldId id="257" r:id="rId5"/>
    <p:sldId id="267" r:id="rId6"/>
    <p:sldId id="258" r:id="rId7"/>
    <p:sldId id="316" r:id="rId8"/>
    <p:sldId id="268" r:id="rId9"/>
    <p:sldId id="317" r:id="rId10"/>
    <p:sldId id="318" r:id="rId11"/>
    <p:sldId id="319" r:id="rId12"/>
    <p:sldId id="320" r:id="rId13"/>
    <p:sldId id="326" r:id="rId14"/>
    <p:sldId id="327" r:id="rId15"/>
    <p:sldId id="260" r:id="rId16"/>
    <p:sldId id="269" r:id="rId17"/>
    <p:sldId id="270" r:id="rId18"/>
    <p:sldId id="271" r:id="rId19"/>
    <p:sldId id="272" r:id="rId20"/>
    <p:sldId id="273" r:id="rId21"/>
    <p:sldId id="274" r:id="rId22"/>
    <p:sldId id="365" r:id="rId23"/>
    <p:sldId id="275" r:id="rId24"/>
    <p:sldId id="276" r:id="rId25"/>
    <p:sldId id="277" r:id="rId26"/>
    <p:sldId id="285" r:id="rId27"/>
    <p:sldId id="283" r:id="rId28"/>
    <p:sldId id="282" r:id="rId29"/>
    <p:sldId id="281" r:id="rId30"/>
    <p:sldId id="280" r:id="rId31"/>
    <p:sldId id="279" r:id="rId32"/>
    <p:sldId id="278" r:id="rId33"/>
    <p:sldId id="297" r:id="rId34"/>
    <p:sldId id="366" r:id="rId35"/>
    <p:sldId id="296" r:id="rId36"/>
    <p:sldId id="321" r:id="rId37"/>
    <p:sldId id="322" r:id="rId38"/>
    <p:sldId id="323" r:id="rId39"/>
    <p:sldId id="324" r:id="rId40"/>
    <p:sldId id="295" r:id="rId41"/>
    <p:sldId id="294" r:id="rId42"/>
    <p:sldId id="293" r:id="rId43"/>
    <p:sldId id="292" r:id="rId44"/>
    <p:sldId id="287" r:id="rId45"/>
    <p:sldId id="286" r:id="rId46"/>
    <p:sldId id="314" r:id="rId47"/>
    <p:sldId id="313" r:id="rId48"/>
    <p:sldId id="312" r:id="rId49"/>
    <p:sldId id="311" r:id="rId50"/>
    <p:sldId id="310" r:id="rId51"/>
    <p:sldId id="309" r:id="rId52"/>
    <p:sldId id="308" r:id="rId53"/>
    <p:sldId id="307" r:id="rId54"/>
    <p:sldId id="315" r:id="rId55"/>
    <p:sldId id="261" r:id="rId56"/>
    <p:sldId id="350" r:id="rId57"/>
    <p:sldId id="329" r:id="rId58"/>
    <p:sldId id="262" r:id="rId59"/>
    <p:sldId id="330" r:id="rId60"/>
    <p:sldId id="332" r:id="rId61"/>
    <p:sldId id="333" r:id="rId62"/>
    <p:sldId id="334" r:id="rId63"/>
    <p:sldId id="335" r:id="rId64"/>
    <p:sldId id="336" r:id="rId65"/>
    <p:sldId id="353" r:id="rId66"/>
    <p:sldId id="367" r:id="rId67"/>
    <p:sldId id="337" r:id="rId68"/>
    <p:sldId id="263" r:id="rId69"/>
    <p:sldId id="351" r:id="rId70"/>
    <p:sldId id="342" r:id="rId71"/>
    <p:sldId id="343" r:id="rId72"/>
    <p:sldId id="344" r:id="rId73"/>
    <p:sldId id="347" r:id="rId74"/>
    <p:sldId id="348" r:id="rId75"/>
    <p:sldId id="349" r:id="rId76"/>
    <p:sldId id="368" r:id="rId77"/>
    <p:sldId id="264" r:id="rId78"/>
    <p:sldId id="354" r:id="rId79"/>
    <p:sldId id="355" r:id="rId80"/>
    <p:sldId id="356" r:id="rId81"/>
    <p:sldId id="357" r:id="rId82"/>
    <p:sldId id="361" r:id="rId83"/>
    <p:sldId id="369" r:id="rId84"/>
    <p:sldId id="362" r:id="rId85"/>
    <p:sldId id="363" r:id="rId86"/>
    <p:sldId id="364" r:id="rId87"/>
    <p:sldId id="265" r:id="rId88"/>
    <p:sldId id="358" r:id="rId89"/>
    <p:sldId id="359" r:id="rId90"/>
    <p:sldId id="360" r:id="rId9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1857" autoAdjust="0"/>
  </p:normalViewPr>
  <p:slideViewPr>
    <p:cSldViewPr>
      <p:cViewPr varScale="1">
        <p:scale>
          <a:sx n="85" d="100"/>
          <a:sy n="85" d="100"/>
        </p:scale>
        <p:origin x="-11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91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AAF56-49DA-436A-B3FD-E6F04C9FCD96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5B90D-76E1-47D6-A5D1-F1828CEA4C3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5B90D-76E1-47D6-A5D1-F1828CEA4C37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45EC-6079-4838-900A-C3BBCFB05E28}" type="datetimeFigureOut">
              <a:rPr lang="fr-FR" smtClean="0"/>
              <a:pPr/>
              <a:t>01/12/2009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9EB5-CF95-4E98-A4E6-38CC3815A5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PRÉSENTATION DE MALADE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PÉDIATRIE HALD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Division Filles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03-12-2009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IV.ANTECEDENTS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/>
              <a:t>Personnels</a:t>
            </a:r>
          </a:p>
          <a:p>
            <a:pPr lvl="1"/>
            <a:r>
              <a:rPr lang="fr-FR" u="sng" dirty="0" smtClean="0"/>
              <a:t>Anténataux:</a:t>
            </a:r>
            <a:r>
              <a:rPr lang="fr-FR" dirty="0" smtClean="0"/>
              <a:t>  grossesse suivie (3CPN + </a:t>
            </a:r>
            <a:r>
              <a:rPr lang="fr-FR" dirty="0" smtClean="0"/>
              <a:t>2VAT, aucun bilan fait) </a:t>
            </a:r>
            <a:endParaRPr lang="fr-FR" dirty="0" smtClean="0"/>
          </a:p>
          <a:p>
            <a:pPr lvl="1"/>
            <a:r>
              <a:rPr lang="fr-FR" u="sng" dirty="0" smtClean="0"/>
              <a:t>Périnataux:</a:t>
            </a:r>
            <a:r>
              <a:rPr lang="fr-FR" dirty="0" smtClean="0"/>
              <a:t> accouchement eutocique à terme par voie basse, spontanée. RPM ?? Liquide amniotique ??? </a:t>
            </a:r>
          </a:p>
          <a:p>
            <a:pPr lvl="1"/>
            <a:r>
              <a:rPr lang="fr-FR" u="sng" dirty="0" smtClean="0"/>
              <a:t>Post-nataux:</a:t>
            </a:r>
            <a:r>
              <a:rPr lang="fr-FR" dirty="0" smtClean="0"/>
              <a:t>  P.N. =3200g; Taille ?? Enfant aurait crié à la naissance </a:t>
            </a:r>
            <a:r>
              <a:rPr lang="fr-FR" dirty="0" err="1" smtClean="0"/>
              <a:t>Apgar</a:t>
            </a:r>
            <a:r>
              <a:rPr lang="fr-FR" dirty="0" smtClean="0"/>
              <a:t> ???</a:t>
            </a:r>
          </a:p>
          <a:p>
            <a:pPr lvl="1"/>
            <a:r>
              <a:rPr lang="fr-FR" u="sng" dirty="0" smtClean="0"/>
              <a:t>Croissance somatique:</a:t>
            </a:r>
            <a:r>
              <a:rPr lang="fr-FR" dirty="0" smtClean="0"/>
              <a:t>  non suivie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IV.ANTECEDENTS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/>
              <a:t>Personnels</a:t>
            </a:r>
            <a:endParaRPr lang="fr-FR" u="sng" dirty="0" smtClean="0"/>
          </a:p>
          <a:p>
            <a:pPr lvl="1"/>
            <a:r>
              <a:rPr lang="fr-FR" u="sng" dirty="0" smtClean="0"/>
              <a:t>Développement </a:t>
            </a:r>
            <a:r>
              <a:rPr lang="fr-FR" u="sng" dirty="0" smtClean="0"/>
              <a:t>psychomoteur</a:t>
            </a:r>
            <a:r>
              <a:rPr lang="fr-FR" dirty="0" smtClean="0"/>
              <a:t>: selon la </a:t>
            </a:r>
            <a:r>
              <a:rPr lang="fr-FR" dirty="0" err="1" smtClean="0"/>
              <a:t>mére</a:t>
            </a:r>
            <a:r>
              <a:rPr lang="fr-FR" dirty="0" smtClean="0"/>
              <a:t>, aurait eu un bon développement psychomoteur; elle a marché vers 9 mois mais les autres étapes ne peuvent être datées</a:t>
            </a:r>
          </a:p>
          <a:p>
            <a:pPr lvl="1"/>
            <a:r>
              <a:rPr lang="fr-FR" u="sng" dirty="0" smtClean="0"/>
              <a:t>Régime alimentaire</a:t>
            </a:r>
            <a:r>
              <a:rPr lang="fr-FR" dirty="0" smtClean="0"/>
              <a:t>: allaitement maternel exclusif jusqu’à </a:t>
            </a:r>
            <a:r>
              <a:rPr lang="fr-FR" dirty="0" smtClean="0"/>
              <a:t>4mois</a:t>
            </a:r>
            <a:r>
              <a:rPr lang="fr-FR" dirty="0" smtClean="0"/>
              <a:t>, puis diversification alimentaire</a:t>
            </a:r>
          </a:p>
          <a:p>
            <a:pPr lvl="1"/>
            <a:r>
              <a:rPr lang="fr-FR" u="sng" dirty="0" smtClean="0"/>
              <a:t>Vaccination</a:t>
            </a:r>
            <a:r>
              <a:rPr lang="fr-FR" dirty="0" smtClean="0"/>
              <a:t>: pas de vaccination selon P.E.V. Pas de cicatrice de vaccination BCG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IV.ANTECEDENTS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Personnels</a:t>
            </a:r>
          </a:p>
          <a:p>
            <a:pPr lvl="1"/>
            <a:r>
              <a:rPr lang="fr-FR" u="sng" dirty="0" smtClean="0"/>
              <a:t>Scolarité:</a:t>
            </a:r>
            <a:r>
              <a:rPr lang="fr-FR" dirty="0" smtClean="0"/>
              <a:t> en classe de C.P.</a:t>
            </a:r>
          </a:p>
          <a:p>
            <a:pPr lvl="1"/>
            <a:r>
              <a:rPr lang="fr-FR" u="sng" dirty="0" smtClean="0"/>
              <a:t>A.  médicaux</a:t>
            </a:r>
            <a:r>
              <a:rPr lang="fr-FR" dirty="0" smtClean="0"/>
              <a:t>: pas d’antécédents pathologiques particuliers </a:t>
            </a:r>
          </a:p>
          <a:p>
            <a:pPr lvl="1"/>
            <a:r>
              <a:rPr lang="fr-FR" u="sng" dirty="0" smtClean="0"/>
              <a:t>A. chirurgicaux:</a:t>
            </a:r>
            <a:r>
              <a:rPr lang="fr-FR" dirty="0" smtClean="0"/>
              <a:t> pas d’interventions chirurgicales subies</a:t>
            </a:r>
            <a:endParaRPr lang="fr-FR" u="sng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IV.ANTECEDENTS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Familiaux: </a:t>
            </a:r>
            <a:endParaRPr lang="fr-FR" dirty="0" smtClean="0"/>
          </a:p>
          <a:p>
            <a:pPr lvl="1"/>
            <a:r>
              <a:rPr lang="fr-FR" u="sng" dirty="0" smtClean="0"/>
              <a:t>Parents: </a:t>
            </a:r>
            <a:endParaRPr lang="fr-FR" dirty="0" smtClean="0"/>
          </a:p>
          <a:p>
            <a:pPr lvl="2"/>
            <a:r>
              <a:rPr lang="fr-FR" u="sng" dirty="0" smtClean="0"/>
              <a:t>Mère:</a:t>
            </a:r>
            <a:r>
              <a:rPr lang="fr-FR" dirty="0" smtClean="0"/>
              <a:t>  35ans, restauratrice(</a:t>
            </a:r>
            <a:r>
              <a:rPr lang="fr-FR" dirty="0" err="1" smtClean="0"/>
              <a:t>tangana</a:t>
            </a:r>
            <a:r>
              <a:rPr lang="fr-FR" dirty="0" smtClean="0"/>
              <a:t>), divorcée, 5gestes 5pares </a:t>
            </a:r>
          </a:p>
          <a:p>
            <a:pPr lvl="2"/>
            <a:r>
              <a:rPr lang="fr-FR" u="sng" dirty="0" smtClean="0"/>
              <a:t>Père: </a:t>
            </a:r>
            <a:r>
              <a:rPr lang="fr-FR" dirty="0" smtClean="0"/>
              <a:t> chômeur, âge non précisé</a:t>
            </a:r>
          </a:p>
          <a:p>
            <a:pPr lvl="1"/>
            <a:r>
              <a:rPr lang="fr-FR" u="sng" dirty="0" smtClean="0"/>
              <a:t>Fratrie: </a:t>
            </a:r>
            <a:r>
              <a:rPr lang="fr-FR" dirty="0" smtClean="0"/>
              <a:t>4</a:t>
            </a:r>
            <a:r>
              <a:rPr lang="fr-FR" baseline="30000" dirty="0" smtClean="0"/>
              <a:t>e</a:t>
            </a:r>
            <a:r>
              <a:rPr lang="fr-FR" dirty="0" smtClean="0"/>
              <a:t> d’une fratrie de 5 enfants tous vivants et bien portants dont le dernier a 5ans.</a:t>
            </a:r>
          </a:p>
          <a:p>
            <a:pPr lvl="1"/>
            <a:r>
              <a:rPr lang="fr-FR" dirty="0" smtClean="0"/>
              <a:t>Pas de tares familiales retrouvées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IV.ANTECEDENTS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u="sng" dirty="0" smtClean="0"/>
          </a:p>
          <a:p>
            <a:pPr lvl="1"/>
            <a:r>
              <a:rPr lang="fr-FR" u="sng" dirty="0" smtClean="0"/>
              <a:t>Niveau socio-économique:</a:t>
            </a:r>
            <a:r>
              <a:rPr lang="fr-FR" dirty="0" smtClean="0"/>
              <a:t>  6 personnes habitent dans une chambre(louée à 15000fcfa/mois) dans une localité inondée(</a:t>
            </a:r>
            <a:r>
              <a:rPr lang="fr-FR" dirty="0" err="1" smtClean="0"/>
              <a:t>Yeumbeul</a:t>
            </a:r>
            <a:r>
              <a:rPr lang="fr-FR" dirty="0" smtClean="0"/>
              <a:t>), sans eau courante ni électricité. Ne dorment pas sous une moustiquaire. Notion de consommation d’eau provenant du robinet du quartier. Bénéfice journalier: 2000fcfa au maximum.</a:t>
            </a:r>
          </a:p>
          <a:p>
            <a:pPr lvl="1"/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u="sng" dirty="0" smtClean="0"/>
              <a:t>Examen Général</a:t>
            </a:r>
          </a:p>
          <a:p>
            <a:pPr lvl="1">
              <a:buFont typeface="Wingdings" pitchFamily="2" charset="2"/>
              <a:buChar char="Ø"/>
            </a:pPr>
            <a:r>
              <a:rPr lang="fr-FR" b="1" dirty="0" smtClean="0"/>
              <a:t>Mauvais état général</a:t>
            </a:r>
          </a:p>
          <a:p>
            <a:pPr lvl="1">
              <a:buFont typeface="Wingdings" pitchFamily="2" charset="2"/>
              <a:buChar char="Ø"/>
            </a:pPr>
            <a:r>
              <a:rPr lang="fr-FR" b="1" dirty="0" smtClean="0"/>
              <a:t>Muqueuses conjonctivales pâles subictériques</a:t>
            </a:r>
          </a:p>
          <a:p>
            <a:pPr lvl="1">
              <a:buFont typeface="Wingdings" pitchFamily="2" charset="2"/>
              <a:buChar char="Ø"/>
            </a:pPr>
            <a:r>
              <a:rPr lang="fr-FR" b="1" dirty="0" smtClean="0"/>
              <a:t>Extrémités froides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Pas de pli de déshydratation, ni de dénutrition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Pas d’oedème des membres inférieurs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Mollets souples et indolores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u="sng" dirty="0" smtClean="0"/>
              <a:t>Constantes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Température: </a:t>
            </a:r>
            <a:r>
              <a:rPr lang="fr-FR" b="1" dirty="0" smtClean="0"/>
              <a:t>38°C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Fréquence Cardiaque: </a:t>
            </a:r>
            <a:r>
              <a:rPr lang="fr-FR" b="1" dirty="0" smtClean="0"/>
              <a:t>132 bpm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Fréquence Respiratoire: </a:t>
            </a:r>
            <a:r>
              <a:rPr lang="fr-FR" b="1" dirty="0" smtClean="0"/>
              <a:t>36cycles/min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Tension artérielle non prise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Diurèse non chiffrée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Poids:  26 Kg (normes = 22,5 kg)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Taille:  1,26 m (normes = 1,25 m)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6758006" cy="40719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SYSTÈME NERVEUX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FONCTIONS SUPERIEURES: </a:t>
            </a:r>
          </a:p>
          <a:p>
            <a:pPr lvl="2">
              <a:buFont typeface="Wingdings" pitchFamily="2" charset="2"/>
              <a:buChar char="Ø"/>
            </a:pPr>
            <a:endParaRPr lang="fr-FR" dirty="0" smtClean="0"/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Glasgow à </a:t>
            </a:r>
            <a:r>
              <a:rPr lang="fr-FR" b="1" dirty="0" smtClean="0"/>
              <a:t>12/15 (E3 V4 M5)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Les autres fonctions n’ont pu être</a:t>
            </a:r>
            <a:r>
              <a:rPr lang="fr-FR" b="1" dirty="0" smtClean="0"/>
              <a:t> </a:t>
            </a:r>
            <a:r>
              <a:rPr lang="fr-FR" dirty="0" smtClean="0"/>
              <a:t>explorée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Langage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Écriture 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Mémoire </a:t>
            </a:r>
            <a:endParaRPr lang="fr-FR" dirty="0" smtClean="0"/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357298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MOTRICITE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Motricité volontaire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 lvl="3">
              <a:buFont typeface="Wingdings" pitchFamily="2" charset="2"/>
              <a:buChar char="Ø"/>
            </a:pPr>
            <a:r>
              <a:rPr lang="fr-FR" sz="2400" dirty="0" smtClean="0"/>
              <a:t>Marche non explorée</a:t>
            </a:r>
          </a:p>
          <a:p>
            <a:pPr lvl="3">
              <a:buFont typeface="Wingdings" pitchFamily="2" charset="2"/>
              <a:buChar char="Ø"/>
            </a:pPr>
            <a:r>
              <a:rPr lang="fr-FR" sz="2400" dirty="0" smtClean="0"/>
              <a:t>Les mouvements volontaires absents</a:t>
            </a:r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357298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MOTRICITE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Motricité volontaire</a:t>
            </a:r>
          </a:p>
          <a:p>
            <a:pPr lvl="2">
              <a:buFont typeface="Wingdings" pitchFamily="2" charset="2"/>
              <a:buChar char="v"/>
            </a:pPr>
            <a:endParaRPr lang="fr-FR" sz="2800" dirty="0" smtClean="0"/>
          </a:p>
          <a:p>
            <a:pPr lvl="3">
              <a:buFont typeface="Arial" pitchFamily="34" charset="0"/>
              <a:buChar char="•"/>
            </a:pPr>
            <a:r>
              <a:rPr lang="fr-FR" sz="2800" dirty="0" smtClean="0"/>
              <a:t>Force segmentaire</a:t>
            </a:r>
          </a:p>
          <a:p>
            <a:pPr lvl="3">
              <a:buFont typeface="Arial" pitchFamily="34" charset="0"/>
              <a:buChar char="•"/>
            </a:pPr>
            <a:r>
              <a:rPr lang="fr-FR" sz="2800" dirty="0" smtClean="0"/>
              <a:t>Manœuvre de Barré</a:t>
            </a:r>
          </a:p>
          <a:p>
            <a:pPr lvl="3">
              <a:buFont typeface="Arial" pitchFamily="34" charset="0"/>
              <a:buChar char="•"/>
            </a:pPr>
            <a:r>
              <a:rPr lang="fr-FR" sz="2800" dirty="0" smtClean="0"/>
              <a:t>Manœuvre de Mingazini</a:t>
            </a:r>
          </a:p>
          <a:p>
            <a:pPr lvl="5"/>
            <a:endParaRPr lang="fr-FR" sz="2800" dirty="0" smtClean="0"/>
          </a:p>
          <a:p>
            <a:pPr lvl="5"/>
            <a:r>
              <a:rPr lang="fr-FR" sz="2800" dirty="0" smtClean="0"/>
              <a:t>Patiente obnubilée donc non explorée</a:t>
            </a:r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357298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Membres du Groupe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Hermine Aurore HADEOU</a:t>
            </a:r>
            <a:endParaRPr lang="fr-FR" dirty="0" smtClean="0"/>
          </a:p>
          <a:p>
            <a:r>
              <a:rPr lang="fr-FR" dirty="0" err="1" smtClean="0"/>
              <a:t>Yaye</a:t>
            </a:r>
            <a:r>
              <a:rPr lang="fr-FR" dirty="0" smtClean="0"/>
              <a:t> </a:t>
            </a:r>
            <a:r>
              <a:rPr lang="fr-FR" dirty="0" err="1" smtClean="0"/>
              <a:t>Fatou</a:t>
            </a:r>
            <a:r>
              <a:rPr lang="fr-FR" dirty="0" smtClean="0"/>
              <a:t> GAYE</a:t>
            </a:r>
          </a:p>
          <a:p>
            <a:r>
              <a:rPr lang="fr-FR" dirty="0" err="1" smtClean="0"/>
              <a:t>Colé</a:t>
            </a:r>
            <a:r>
              <a:rPr lang="fr-FR" dirty="0" smtClean="0"/>
              <a:t> FALL </a:t>
            </a:r>
          </a:p>
          <a:p>
            <a:r>
              <a:rPr lang="fr-FR" dirty="0" err="1" smtClean="0"/>
              <a:t>Naouar</a:t>
            </a:r>
            <a:r>
              <a:rPr lang="fr-FR" dirty="0" smtClean="0"/>
              <a:t> IBNOUELGHAZI </a:t>
            </a:r>
            <a:endParaRPr lang="fr-FR" dirty="0" smtClean="0"/>
          </a:p>
          <a:p>
            <a:r>
              <a:rPr lang="fr-FR" dirty="0" err="1" smtClean="0"/>
              <a:t>Firdaous</a:t>
            </a:r>
            <a:r>
              <a:rPr lang="fr-FR" dirty="0" smtClean="0"/>
              <a:t> </a:t>
            </a:r>
            <a:r>
              <a:rPr lang="fr-FR" dirty="0" smtClean="0"/>
              <a:t>GUENNOUN</a:t>
            </a:r>
            <a:endParaRPr lang="fr-FR" dirty="0" smtClean="0"/>
          </a:p>
          <a:p>
            <a:r>
              <a:rPr lang="fr-FR" dirty="0" err="1" smtClean="0"/>
              <a:t>Birame</a:t>
            </a:r>
            <a:r>
              <a:rPr lang="fr-FR" dirty="0" smtClean="0"/>
              <a:t> FALL</a:t>
            </a:r>
          </a:p>
          <a:p>
            <a:r>
              <a:rPr lang="fr-FR" dirty="0" smtClean="0"/>
              <a:t>Dominique E. FAYE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MOTRICITE</a:t>
            </a:r>
          </a:p>
          <a:p>
            <a:pPr lvl="2">
              <a:buFont typeface="Wingdings" pitchFamily="2" charset="2"/>
              <a:buChar char="v"/>
            </a:pPr>
            <a:endParaRPr lang="fr-FR" sz="2800" dirty="0" smtClean="0"/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Motricité involontaire</a:t>
            </a:r>
          </a:p>
          <a:p>
            <a:pPr lvl="3">
              <a:buFont typeface="Wingdings" pitchFamily="2" charset="2"/>
              <a:buChar char="v"/>
            </a:pPr>
            <a:endParaRPr lang="fr-FR" sz="2800" dirty="0" smtClean="0"/>
          </a:p>
          <a:p>
            <a:pPr lvl="3">
              <a:buFont typeface="Arial" pitchFamily="34" charset="0"/>
              <a:buChar char="•"/>
            </a:pPr>
            <a:r>
              <a:rPr lang="fr-FR" sz="2800" dirty="0" smtClean="0"/>
              <a:t>Pas de mouvements  anormaux  </a:t>
            </a:r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357298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TONICITE</a:t>
            </a:r>
          </a:p>
          <a:p>
            <a:pPr lvl="2">
              <a:buFont typeface="Wingdings" pitchFamily="2" charset="2"/>
              <a:buChar char="Ø"/>
            </a:pPr>
            <a:endParaRPr lang="fr-FR" sz="2800" dirty="0" smtClean="0"/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 Bonne tonicité musculaire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357298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TROPHICITE</a:t>
            </a:r>
          </a:p>
          <a:p>
            <a:pPr lvl="2">
              <a:buFont typeface="Wingdings" pitchFamily="2" charset="2"/>
              <a:buChar char="Ø"/>
            </a:pPr>
            <a:endParaRPr lang="fr-FR" sz="2800" dirty="0" smtClean="0"/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Bonne trophicité musculaire</a:t>
            </a:r>
            <a:endParaRPr lang="fr-FR" dirty="0"/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357298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REFLEXES</a:t>
            </a:r>
          </a:p>
          <a:p>
            <a:pPr lvl="2">
              <a:buFont typeface="Wingdings" pitchFamily="2" charset="2"/>
              <a:buChar char="v"/>
            </a:pPr>
            <a:r>
              <a:rPr lang="fr-FR" dirty="0" smtClean="0"/>
              <a:t>Ostéo-tendineux</a:t>
            </a:r>
          </a:p>
          <a:p>
            <a:pPr lvl="3">
              <a:buFont typeface="Wingdings" pitchFamily="2" charset="2"/>
              <a:buChar char="q"/>
            </a:pPr>
            <a:r>
              <a:rPr lang="fr-FR" sz="2400" dirty="0" smtClean="0"/>
              <a:t>Membres supérieurs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 smtClean="0"/>
              <a:t>Stylo-radial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 smtClean="0"/>
              <a:t>Bicipital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 smtClean="0"/>
              <a:t>Tricipital </a:t>
            </a:r>
          </a:p>
          <a:p>
            <a:pPr lvl="3">
              <a:buFont typeface="Wingdings" pitchFamily="2" charset="2"/>
              <a:buChar char="q"/>
            </a:pPr>
            <a:r>
              <a:rPr lang="fr-FR" sz="2400" dirty="0" smtClean="0"/>
              <a:t>Membres inferieurs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 smtClean="0"/>
              <a:t>Rotulien 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 smtClean="0"/>
              <a:t>Achilléen</a:t>
            </a:r>
          </a:p>
          <a:p>
            <a:pPr lvl="1"/>
            <a:r>
              <a:rPr lang="fr-FR" dirty="0" smtClean="0"/>
              <a:t>Présents, normaux et symétriques 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357298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REFLEXES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Cutanés</a:t>
            </a:r>
          </a:p>
          <a:p>
            <a:pPr lvl="3">
              <a:buNone/>
            </a:pPr>
            <a:endParaRPr lang="fr-FR" sz="2800" dirty="0" smtClean="0"/>
          </a:p>
          <a:p>
            <a:pPr lvl="3">
              <a:buFont typeface="Arial" pitchFamily="34" charset="0"/>
              <a:buChar char="•"/>
            </a:pPr>
            <a:r>
              <a:rPr lang="fr-FR" sz="2800" dirty="0" smtClean="0"/>
              <a:t>Cutanés abdominaux</a:t>
            </a:r>
          </a:p>
          <a:p>
            <a:pPr lvl="3">
              <a:buFont typeface="Arial" pitchFamily="34" charset="0"/>
              <a:buChar char="•"/>
            </a:pPr>
            <a:r>
              <a:rPr lang="fr-FR" sz="2800" dirty="0" smtClean="0"/>
              <a:t>Cutanés plantaires</a:t>
            </a:r>
            <a:endParaRPr lang="fr-FR" dirty="0" smtClean="0"/>
          </a:p>
          <a:p>
            <a:pPr lvl="4">
              <a:buFont typeface="Wingdings" pitchFamily="2" charset="2"/>
              <a:buChar char="Ø"/>
            </a:pPr>
            <a:endParaRPr lang="fr-FR" dirty="0" smtClean="0"/>
          </a:p>
          <a:p>
            <a:pPr lvl="4">
              <a:buFont typeface="Wingdings" pitchFamily="2" charset="2"/>
              <a:buChar char="Ø"/>
            </a:pPr>
            <a:r>
              <a:rPr lang="fr-FR" sz="2800" dirty="0" smtClean="0"/>
              <a:t>Présents normaux et symétriques</a:t>
            </a:r>
            <a:endParaRPr lang="fr-FR" sz="2800" dirty="0"/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357298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SENSIBILITE</a:t>
            </a:r>
          </a:p>
          <a:p>
            <a:pPr lvl="2">
              <a:buFont typeface="Wingdings" pitchFamily="2" charset="2"/>
              <a:buChar char="v"/>
            </a:pPr>
            <a:endParaRPr lang="fr-FR" sz="2800" dirty="0" smtClean="0"/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Sensibilité superficielle</a:t>
            </a:r>
          </a:p>
          <a:p>
            <a:pPr lvl="3">
              <a:buFont typeface="Arial" pitchFamily="34" charset="0"/>
              <a:buChar char="•"/>
            </a:pPr>
            <a:r>
              <a:rPr lang="fr-FR" sz="2800" dirty="0" smtClean="0"/>
              <a:t>Tactile (indirectement explorée) </a:t>
            </a:r>
          </a:p>
          <a:p>
            <a:pPr lvl="3">
              <a:buFont typeface="Arial" pitchFamily="34" charset="0"/>
              <a:buChar char="•"/>
            </a:pPr>
            <a:r>
              <a:rPr lang="fr-FR" sz="2800" dirty="0" smtClean="0"/>
              <a:t>Thermo-algésique (répond à la stimulation douloureuse)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Sensibilité profonde (non explorée)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214422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COORDINATION </a:t>
            </a:r>
            <a:endParaRPr lang="fr-FR" sz="2800" dirty="0" smtClean="0"/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Station debout impossible 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Coordination segmentaire (non explorée)</a:t>
            </a:r>
          </a:p>
          <a:p>
            <a:pPr lvl="3">
              <a:buFont typeface="Wingdings" pitchFamily="2" charset="2"/>
              <a:buChar char="v"/>
            </a:pPr>
            <a:r>
              <a:rPr lang="fr-FR" sz="2800" dirty="0" smtClean="0"/>
              <a:t>Epreuve doigt-nez</a:t>
            </a:r>
          </a:p>
          <a:p>
            <a:pPr lvl="3">
              <a:buFont typeface="Wingdings" pitchFamily="2" charset="2"/>
              <a:buChar char="v"/>
            </a:pPr>
            <a:r>
              <a:rPr lang="fr-FR" sz="2800" dirty="0" smtClean="0"/>
              <a:t>Epreuve talon-genou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215" y="1142984"/>
            <a:ext cx="1805785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NERFS CRANIENS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Nerf  olfactif (I)</a:t>
            </a:r>
          </a:p>
          <a:p>
            <a:pPr lvl="3">
              <a:buFont typeface="Arial" pitchFamily="34" charset="0"/>
              <a:buChar char="•"/>
            </a:pPr>
            <a:r>
              <a:rPr lang="fr-FR" sz="2800" dirty="0" smtClean="0"/>
              <a:t>Non exploré </a:t>
            </a:r>
          </a:p>
          <a:p>
            <a:pPr lvl="2">
              <a:buFont typeface="Wingdings" pitchFamily="2" charset="2"/>
              <a:buChar char="v"/>
            </a:pPr>
            <a:endParaRPr lang="fr-FR" sz="2800" dirty="0" smtClean="0"/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Nerf  optique (II)</a:t>
            </a:r>
          </a:p>
          <a:p>
            <a:pPr marL="1440180" lvl="4" indent="-342900">
              <a:buFont typeface="Arial" pitchFamily="34" charset="0"/>
              <a:buChar char="•"/>
            </a:pPr>
            <a:r>
              <a:rPr lang="fr-FR" sz="2800" dirty="0" smtClean="0"/>
              <a:t>Acuité visuelle, champs visuels, vision des couleurs non explorées </a:t>
            </a:r>
            <a:endParaRPr lang="fr-FR" dirty="0"/>
          </a:p>
        </p:txBody>
      </p:sp>
      <p:pic>
        <p:nvPicPr>
          <p:cNvPr id="4" name="Image 3" descr="systeme_nerve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58" y="1357298"/>
            <a:ext cx="216694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NERFS CRANIENS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Nerfs  occulo-moteurs (III, IV, VI) </a:t>
            </a:r>
          </a:p>
          <a:p>
            <a:pPr lvl="3">
              <a:buNone/>
            </a:pPr>
            <a:r>
              <a:rPr lang="fr-FR" sz="2800" dirty="0" smtClean="0"/>
              <a:t>Pas de strabisme ( IV, VI )</a:t>
            </a:r>
          </a:p>
          <a:p>
            <a:pPr lvl="3">
              <a:buNone/>
            </a:pPr>
            <a:r>
              <a:rPr lang="fr-FR" sz="2800" dirty="0" smtClean="0"/>
              <a:t>III non exploré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NERFS CRANIENS</a:t>
            </a:r>
          </a:p>
          <a:p>
            <a:pPr lvl="2"/>
            <a:r>
              <a:rPr lang="fr-FR" sz="2800" dirty="0" smtClean="0"/>
              <a:t>Nerf trijumeau (V)</a:t>
            </a:r>
          </a:p>
          <a:p>
            <a:pPr lvl="3">
              <a:buNone/>
            </a:pPr>
            <a:r>
              <a:rPr lang="fr-FR" sz="2800" dirty="0" smtClean="0"/>
              <a:t>   Sensibilité faciale et mastication non explorées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omic Sans MS" pitchFamily="66" charset="0"/>
              </a:rPr>
              <a:t>Plan 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NERFS CRANIENS</a:t>
            </a:r>
          </a:p>
          <a:p>
            <a:pPr lvl="2"/>
            <a:r>
              <a:rPr lang="fr-FR" sz="2800" dirty="0" smtClean="0"/>
              <a:t>Nerf facial (VII) </a:t>
            </a:r>
          </a:p>
          <a:p>
            <a:pPr lvl="3">
              <a:buNone/>
            </a:pPr>
            <a:r>
              <a:rPr lang="fr-FR" sz="2800" dirty="0" smtClean="0"/>
              <a:t>Au repos: </a:t>
            </a:r>
          </a:p>
          <a:p>
            <a:pPr lvl="4">
              <a:buNone/>
            </a:pPr>
            <a:r>
              <a:rPr lang="fr-FR" sz="2800" dirty="0" smtClean="0"/>
              <a:t>Visage symétrique </a:t>
            </a:r>
          </a:p>
          <a:p>
            <a:pPr lvl="3">
              <a:buNone/>
            </a:pPr>
            <a:r>
              <a:rPr lang="fr-FR" sz="2800" dirty="0" smtClean="0"/>
              <a:t>Manœuvre de Pierre Marie et Foix: pas d’asymétrie faciale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NERFS CRANIENS</a:t>
            </a:r>
          </a:p>
          <a:p>
            <a:pPr lvl="2">
              <a:buFont typeface="Wingdings" pitchFamily="2" charset="2"/>
              <a:buChar char="Ø"/>
            </a:pPr>
            <a:endParaRPr lang="fr-FR" sz="2800" dirty="0" smtClean="0"/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Nerf cochléo-vestibulaire (VIII)</a:t>
            </a:r>
          </a:p>
          <a:p>
            <a:pPr lvl="3">
              <a:buNone/>
            </a:pPr>
            <a:r>
              <a:rPr lang="fr-FR" sz="2800" dirty="0" smtClean="0"/>
              <a:t>Audition non exploré</a:t>
            </a:r>
          </a:p>
          <a:p>
            <a:pPr lvl="3">
              <a:buNone/>
            </a:pPr>
            <a:r>
              <a:rPr lang="fr-FR" sz="2800" dirty="0" smtClean="0"/>
              <a:t>Equilibre non exploré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NERFS CRANIENS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Nerf glosso-pharyngien (IX)</a:t>
            </a:r>
          </a:p>
          <a:p>
            <a:pPr lvl="3">
              <a:buFont typeface="Arial" pitchFamily="34" charset="0"/>
              <a:buChar char="•"/>
              <a:defRPr/>
            </a:pPr>
            <a:r>
              <a:rPr lang="fr-FR" sz="2800" dirty="0" smtClean="0"/>
              <a:t>Reflexe nauséeux non exploré</a:t>
            </a:r>
          </a:p>
          <a:p>
            <a:pPr lvl="3">
              <a:buFont typeface="Arial" pitchFamily="34" charset="0"/>
              <a:buChar char="•"/>
              <a:defRPr/>
            </a:pPr>
            <a:r>
              <a:rPr lang="fr-FR" sz="2800" dirty="0" smtClean="0"/>
              <a:t>Sensibilité gustative du 1/3 postérieur de la langue: non explorée</a:t>
            </a:r>
          </a:p>
          <a:p>
            <a:pPr lvl="3">
              <a:buFont typeface="Arial" pitchFamily="34" charset="0"/>
              <a:buChar char="•"/>
              <a:defRPr/>
            </a:pPr>
            <a:r>
              <a:rPr lang="fr-FR" sz="2800" dirty="0" smtClean="0"/>
              <a:t>Signe du rideau: déviation de la luette à l’élocution non recherché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NERFS CRANIENS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Nerf spinal (XI)</a:t>
            </a:r>
          </a:p>
          <a:p>
            <a:pPr lvl="3">
              <a:buFont typeface="Arial" pitchFamily="34" charset="0"/>
              <a:buChar char="•"/>
              <a:defRPr/>
            </a:pPr>
            <a:r>
              <a:rPr lang="fr-FR" sz="2800" dirty="0" smtClean="0"/>
              <a:t>Haussement des épaules : non exploré</a:t>
            </a:r>
          </a:p>
          <a:p>
            <a:pPr lvl="3">
              <a:buFont typeface="Arial" pitchFamily="34" charset="0"/>
              <a:buChar char="•"/>
              <a:defRPr/>
            </a:pPr>
            <a:r>
              <a:rPr lang="fr-FR" sz="2800" dirty="0" smtClean="0"/>
              <a:t>Rotation de la tête : non explorée</a:t>
            </a:r>
          </a:p>
          <a:p>
            <a:pPr lvl="3">
              <a:buNone/>
            </a:pPr>
            <a:endParaRPr lang="fr-FR" sz="2800" dirty="0" smtClean="0"/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NERVEUX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NERFS CRANIENS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Nerf </a:t>
            </a:r>
            <a:r>
              <a:rPr lang="fr-FR" sz="2800" dirty="0" smtClean="0"/>
              <a:t>Hypoglosse</a:t>
            </a:r>
            <a:r>
              <a:rPr lang="fr-FR" sz="2800" dirty="0" smtClean="0"/>
              <a:t> </a:t>
            </a:r>
            <a:r>
              <a:rPr lang="fr-FR" sz="2800" dirty="0" smtClean="0"/>
              <a:t>(</a:t>
            </a:r>
            <a:r>
              <a:rPr lang="fr-FR" sz="2800" dirty="0" smtClean="0"/>
              <a:t>XII)</a:t>
            </a:r>
            <a:endParaRPr lang="fr-FR" sz="2800" dirty="0" smtClean="0"/>
          </a:p>
          <a:p>
            <a:pPr lvl="3">
              <a:buFont typeface="Arial" pitchFamily="34" charset="0"/>
              <a:buChar char="•"/>
              <a:defRPr/>
            </a:pPr>
            <a:endParaRPr lang="fr-FR" sz="2800" dirty="0" smtClean="0"/>
          </a:p>
          <a:p>
            <a:pPr lvl="3">
              <a:buFont typeface="Arial" pitchFamily="34" charset="0"/>
              <a:buChar char="•"/>
              <a:defRPr/>
            </a:pPr>
            <a:r>
              <a:rPr lang="fr-FR" sz="2800" dirty="0" smtClean="0"/>
              <a:t> non exploré</a:t>
            </a:r>
            <a:endParaRPr lang="fr-FR" sz="2800" dirty="0" smtClean="0"/>
          </a:p>
          <a:p>
            <a:pPr lvl="3">
              <a:buNone/>
            </a:pPr>
            <a:endParaRPr lang="fr-FR" sz="2800" dirty="0" smtClean="0"/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u="sng" dirty="0" smtClean="0"/>
              <a:t>SYSTÈME NERVEUX</a:t>
            </a:r>
            <a:r>
              <a:rPr lang="fr-FR" sz="28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MENINGES 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Pas de Raideur de la nuque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Signe de Brudzinski</a:t>
            </a:r>
          </a:p>
          <a:p>
            <a:pPr lvl="3">
              <a:buNone/>
            </a:pPr>
            <a:r>
              <a:rPr lang="fr-FR" sz="2800" dirty="0" smtClean="0"/>
              <a:t>La tentative de flexion de la nuque </a:t>
            </a:r>
            <a:r>
              <a:rPr lang="fr-FR" sz="2800" b="1" dirty="0" smtClean="0"/>
              <a:t>n’entraine</a:t>
            </a:r>
            <a:r>
              <a:rPr lang="fr-FR" sz="2800" dirty="0" smtClean="0"/>
              <a:t> </a:t>
            </a:r>
            <a:r>
              <a:rPr lang="fr-FR" sz="2800" b="1" dirty="0" smtClean="0"/>
              <a:t>pas </a:t>
            </a:r>
            <a:r>
              <a:rPr lang="fr-FR" sz="2800" dirty="0" smtClean="0"/>
              <a:t>une flexion des membres inférieurs 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Signe de Kernig</a:t>
            </a:r>
          </a:p>
          <a:p>
            <a:pPr lvl="3">
              <a:buNone/>
            </a:pPr>
            <a:r>
              <a:rPr lang="fr-FR" sz="2800" dirty="0" smtClean="0"/>
              <a:t>Malade en décubitus dorsal; la tentative de ramener les membres inférieurs complètement étendus à angle droit sur le tronc </a:t>
            </a:r>
            <a:r>
              <a:rPr lang="fr-FR" sz="2800" b="1" dirty="0" smtClean="0"/>
              <a:t>est possible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/>
              <a:t>APPAREIL CARDIO-VASCULAIRE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Cœur 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Inspection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voussure thoracique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Choc de pointe non visible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Palpation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Choc de pointe palpé au 5</a:t>
            </a:r>
            <a:r>
              <a:rPr lang="fr-FR" sz="2800" baseline="30000" dirty="0" smtClean="0"/>
              <a:t>e</a:t>
            </a:r>
            <a:r>
              <a:rPr lang="fr-FR" sz="2800" dirty="0" smtClean="0"/>
              <a:t> E.IC.G. sur la ligne médio claviculaire.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APPAREIL CARDIO-VASCULAIRE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Cœur 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Auscultation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b="1" dirty="0" smtClean="0"/>
              <a:t>Tachycardie</a:t>
            </a:r>
            <a:r>
              <a:rPr lang="fr-FR" sz="2800" dirty="0" smtClean="0"/>
              <a:t>, B.D.C. bien perçus à tous les foyers, réguliers, </a:t>
            </a:r>
            <a:r>
              <a:rPr lang="fr-FR" sz="2800" b="1" dirty="0" smtClean="0"/>
              <a:t>Souffle systolique perçu à tous les foyers 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/>
              <a:t>APPAREIL CARDIO-VASCULAIRE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VAISSEAUX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Artéres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b="1" dirty="0" smtClean="0"/>
              <a:t>Les pouls périphériques</a:t>
            </a:r>
            <a:r>
              <a:rPr lang="fr-FR" sz="2800" dirty="0" smtClean="0"/>
              <a:t> </a:t>
            </a:r>
            <a:r>
              <a:rPr lang="fr-FR" sz="2800" b="1" dirty="0" smtClean="0"/>
              <a:t>sont imprenables 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Veines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varices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C.V.C.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signes de phlébite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APPAREIL CARDIO-VASCULAIRE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VAISSEAUX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Lymphatiques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trainées lymphangitiques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I. ETAT CIVIL 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u="sng" dirty="0" smtClean="0"/>
              <a:t>Initiales:</a:t>
            </a:r>
            <a:r>
              <a:rPr lang="fr-FR" dirty="0" smtClean="0"/>
              <a:t> C.D.</a:t>
            </a:r>
          </a:p>
          <a:p>
            <a:r>
              <a:rPr lang="fr-FR" u="sng" dirty="0" smtClean="0"/>
              <a:t>Age:</a:t>
            </a:r>
            <a:r>
              <a:rPr lang="fr-FR" dirty="0" smtClean="0"/>
              <a:t> 8 ans</a:t>
            </a:r>
          </a:p>
          <a:p>
            <a:r>
              <a:rPr lang="fr-FR" u="sng" dirty="0" smtClean="0"/>
              <a:t>Sexe:</a:t>
            </a:r>
            <a:r>
              <a:rPr lang="fr-FR" dirty="0" smtClean="0"/>
              <a:t> Féminin</a:t>
            </a:r>
          </a:p>
          <a:p>
            <a:r>
              <a:rPr lang="fr-FR" u="sng" dirty="0" smtClean="0"/>
              <a:t>Ethnie: </a:t>
            </a:r>
            <a:r>
              <a:rPr lang="fr-FR" dirty="0" smtClean="0"/>
              <a:t>wolof</a:t>
            </a:r>
          </a:p>
          <a:p>
            <a:r>
              <a:rPr lang="fr-FR" u="sng" dirty="0" smtClean="0"/>
              <a:t>Adresse:</a:t>
            </a:r>
            <a:r>
              <a:rPr lang="fr-FR" dirty="0" smtClean="0"/>
              <a:t> </a:t>
            </a:r>
            <a:r>
              <a:rPr lang="fr-FR" dirty="0" err="1" smtClean="0"/>
              <a:t>Yeumbeul</a:t>
            </a:r>
            <a:r>
              <a:rPr lang="fr-FR" dirty="0" smtClean="0"/>
              <a:t>, route de </a:t>
            </a:r>
            <a:r>
              <a:rPr lang="fr-FR" dirty="0" err="1" smtClean="0"/>
              <a:t>Boune</a:t>
            </a:r>
            <a:r>
              <a:rPr lang="fr-FR" dirty="0" smtClean="0"/>
              <a:t>, quartier </a:t>
            </a:r>
            <a:r>
              <a:rPr lang="fr-FR" dirty="0" err="1" smtClean="0"/>
              <a:t>Yatassay</a:t>
            </a:r>
            <a:r>
              <a:rPr lang="fr-FR" dirty="0" smtClean="0"/>
              <a:t> – pas d’adresse téléphonique</a:t>
            </a:r>
          </a:p>
          <a:p>
            <a:r>
              <a:rPr lang="fr-FR" u="sng" dirty="0" smtClean="0"/>
              <a:t>Niveau d’étude: </a:t>
            </a:r>
            <a:r>
              <a:rPr lang="fr-FR" dirty="0" smtClean="0"/>
              <a:t>Cours Préparatoire (CP)</a:t>
            </a:r>
          </a:p>
          <a:p>
            <a:r>
              <a:rPr lang="fr-FR" u="sng" dirty="0" smtClean="0"/>
              <a:t>Mère:</a:t>
            </a:r>
            <a:r>
              <a:rPr lang="fr-FR" dirty="0" smtClean="0"/>
              <a:t> M.N. divorcée restauratrice</a:t>
            </a:r>
          </a:p>
          <a:p>
            <a:r>
              <a:rPr lang="fr-FR" u="sng" dirty="0" smtClean="0"/>
              <a:t>Père:</a:t>
            </a:r>
            <a:r>
              <a:rPr lang="fr-FR" dirty="0" smtClean="0"/>
              <a:t> T.D. chômeur</a:t>
            </a:r>
          </a:p>
          <a:p>
            <a:r>
              <a:rPr lang="fr-FR" u="sng" dirty="0" smtClean="0"/>
              <a:t>Date d’entrée: </a:t>
            </a:r>
            <a:r>
              <a:rPr lang="fr-FR" dirty="0" smtClean="0"/>
              <a:t>10-11-2009 à 00h30mn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APPAREIL RESPIRATOIRE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Sphère O.R.L.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Oreilles 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Pas d’otorrhée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 Traction du lobule de l’oreille ne déclenche pas d’otalgie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 Pression du tragus est indolore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 Conduit auditif externe libre et luisant 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Tympan blanc nacré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u="sng" dirty="0" smtClean="0"/>
              <a:t>APPAREIL RESPIRATOIRE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Sphère O.R.L.</a:t>
            </a:r>
          </a:p>
          <a:p>
            <a:pPr lvl="2">
              <a:buFont typeface="Wingdings" pitchFamily="2" charset="2"/>
              <a:buChar char="v"/>
            </a:pPr>
            <a:r>
              <a:rPr lang="fr-FR" sz="2800" dirty="0" smtClean="0"/>
              <a:t>Nez  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Fosses nasales libres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Pas de rhinorrhée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b="1" dirty="0" smtClean="0"/>
              <a:t>Épistaxis de petite abondance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Sinus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Pression des sinus frontaux, ethmoïdaux, et maxillaires indolore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Oro-pharynx</a:t>
            </a:r>
          </a:p>
          <a:p>
            <a:pPr lvl="3">
              <a:lnSpc>
                <a:spcPct val="8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dirty="0" smtClean="0"/>
              <a:t>Amygdales non </a:t>
            </a:r>
            <a:r>
              <a:rPr lang="en-GB" sz="2800" dirty="0" err="1" smtClean="0"/>
              <a:t>érythémateuses</a:t>
            </a:r>
            <a:r>
              <a:rPr lang="en-GB" sz="2800" dirty="0" smtClean="0"/>
              <a:t>, non hypertrophiées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/>
              <a:t>APPAREIL RESPIRATOIRE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Examen pleuro-pulmonaire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Inspection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Thorax symétrique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déformation, ni de cicatrice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Bonne ampliation thoracique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Palpation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Vibrations vocales non explorées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APPAREIL RESPIRATOIRE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Examen pleuro-pulmonaire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Percussion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Bonne sonorité pulmonaire 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Auscultation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Murmure vésiculaire bien perçu au niveau des 2 champs pulmonaires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APPAREIL DIGESTIF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BOUCHE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Langue propre 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Haleine </a:t>
            </a:r>
            <a:r>
              <a:rPr lang="fr-FR" sz="2800" dirty="0" smtClean="0"/>
              <a:t>sans particularités </a:t>
            </a:r>
            <a:endParaRPr lang="fr-FR" sz="2800" dirty="0" smtClean="0"/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Pas de caries dentaires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/>
              <a:t>APPAREIL DIGESTIF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ABDOMEN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Inspection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Abdomen respire bien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cicatrices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Palpation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Abdomen souple et dépressible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Orifices herniaires libres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APPAREIL DIGESTIF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ABDOMEN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Percussion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Sonorité abdominale normale </a:t>
            </a:r>
          </a:p>
          <a:p>
            <a:pPr lvl="2">
              <a:buFont typeface="Wingdings" pitchFamily="2" charset="2"/>
              <a:buChar char="Ø"/>
            </a:pPr>
            <a:endParaRPr lang="fr-FR" sz="3200" dirty="0" smtClean="0"/>
          </a:p>
          <a:p>
            <a:pPr lvl="1">
              <a:buFont typeface="Wingdings" pitchFamily="2" charset="2"/>
              <a:buChar char="Ø"/>
            </a:pPr>
            <a:r>
              <a:rPr lang="fr-FR" sz="3600" dirty="0" smtClean="0"/>
              <a:t>Examen ano-périnéal:</a:t>
            </a:r>
            <a:endParaRPr lang="fr-FR" sz="3600" dirty="0" smtClean="0"/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Marge anale propre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Toucher </a:t>
            </a:r>
            <a:r>
              <a:rPr lang="fr-FR" sz="2800" dirty="0" smtClean="0"/>
              <a:t>rectal non </a:t>
            </a:r>
            <a:r>
              <a:rPr lang="fr-FR" sz="2800" dirty="0" smtClean="0"/>
              <a:t>fait</a:t>
            </a:r>
          </a:p>
          <a:p>
            <a:pPr lvl="2">
              <a:buNone/>
            </a:pP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/>
              <a:t>APPAREIL DIGESTIF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FOIE</a:t>
            </a:r>
            <a:endParaRPr lang="fr-FR" sz="2800" dirty="0" smtClean="0"/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voussure de l’hypochondre droit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Bord supérieur percuté au 6</a:t>
            </a:r>
            <a:r>
              <a:rPr lang="fr-FR" sz="2800" baseline="30000" dirty="0" smtClean="0"/>
              <a:t>e</a:t>
            </a:r>
            <a:r>
              <a:rPr lang="fr-FR" sz="2800" dirty="0" smtClean="0"/>
              <a:t> E.I.C. droit sur la L.M.C.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Bord inférieur non palpable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Flèche hépatique à 10 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SYSTÈME SPLENO-GANGLIONNAIRE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RATE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b="1" dirty="0" smtClean="0"/>
              <a:t> palpé sous rebord costal gauche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Aires ganglionnaires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Aires ganglionnaires superficielles libres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u="sng" dirty="0" smtClean="0"/>
              <a:t>APPAREIL URO-GENITAL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Etude mictionnelle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b="1" dirty="0" smtClean="0"/>
              <a:t>urines foncées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Jet mictionnel non exploré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Reins: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voussure lombaire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contact lombaire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ballottement rénal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Points urétéraux supérieurs et moyens non douloureux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Comic Sans MS" pitchFamily="66" charset="0"/>
              </a:rPr>
              <a:t>II. MOTIFS D’HOSPITALISATION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Référée par le centre de santé St Dominique de Pikine pour: </a:t>
            </a:r>
            <a:endParaRPr lang="fr-FR" sz="3200" dirty="0" smtClean="0"/>
          </a:p>
          <a:p>
            <a:pPr lvl="1"/>
            <a:r>
              <a:rPr lang="fr-FR" sz="3200" dirty="0" smtClean="0"/>
              <a:t>Léthargie</a:t>
            </a:r>
          </a:p>
          <a:p>
            <a:pPr lvl="1"/>
            <a:r>
              <a:rPr lang="fr-FR" sz="3200" dirty="0" smtClean="0"/>
              <a:t>Fièvre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/>
              <a:t>APPAREIL URO-GENITAL</a:t>
            </a:r>
          </a:p>
          <a:p>
            <a:pPr lvl="2">
              <a:buFont typeface="Wingdings" pitchFamily="2" charset="2"/>
              <a:buChar char="Ø"/>
            </a:pPr>
            <a:endParaRPr lang="fr-FR" sz="2800" dirty="0" smtClean="0"/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Vessie: pas de globe vésical</a:t>
            </a:r>
          </a:p>
          <a:p>
            <a:pPr lvl="2">
              <a:buFont typeface="Wingdings" pitchFamily="2" charset="2"/>
              <a:buChar char="Ø"/>
            </a:pPr>
            <a:endParaRPr lang="fr-FR" sz="2800" dirty="0" smtClean="0"/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Organes génitaux externes: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de type féminin, bien différenciés et normaux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APPAREIL LOCOMOTEUR</a:t>
            </a:r>
          </a:p>
          <a:p>
            <a:pPr lvl="2">
              <a:buFont typeface="Wingdings" pitchFamily="2" charset="2"/>
              <a:buChar char="Ø"/>
            </a:pPr>
            <a:endParaRPr lang="fr-FR" sz="2800" dirty="0" smtClean="0"/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OS: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 pas de déformations ou de tuméfactions osseuses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 palpation non douloureuse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 smtClean="0"/>
              <a:t>APPAREIL LOCOMOTEUR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ARTICULATIONS: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 pas de déformations ni de tuméfactions articulaires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raideur articulaire</a:t>
            </a:r>
          </a:p>
          <a:p>
            <a:pPr lvl="2">
              <a:buFont typeface="Wingdings" pitchFamily="2" charset="2"/>
              <a:buChar char="Ø"/>
            </a:pPr>
            <a:r>
              <a:rPr lang="fr-FR" sz="2800" dirty="0" smtClean="0"/>
              <a:t>RACHIS: </a:t>
            </a:r>
          </a:p>
          <a:p>
            <a:pPr lvl="3">
              <a:buFont typeface="Wingdings" pitchFamily="2" charset="2"/>
              <a:buChar char="Ø"/>
            </a:pPr>
            <a:r>
              <a:rPr lang="fr-FR" sz="2800" dirty="0" smtClean="0"/>
              <a:t>Pas de douleur à la palpation des apophyses épineuses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IV. EXAMEN PHYSIQUE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u="sng" dirty="0" smtClean="0"/>
              <a:t>SYSTÈME CUTANEO-PHANERIEN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Peau sans particularités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Cuir chevelu, ongles sans particularités</a:t>
            </a:r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FR" sz="4800" b="1" u="sng" dirty="0" smtClean="0"/>
          </a:p>
          <a:p>
            <a:pPr algn="ctr">
              <a:buNone/>
            </a:pPr>
            <a:endParaRPr lang="fr-FR" sz="4800" b="1" u="sng" dirty="0" smtClean="0"/>
          </a:p>
          <a:p>
            <a:pPr algn="ctr">
              <a:buNone/>
            </a:pPr>
            <a:r>
              <a:rPr lang="fr-FR" sz="4800" b="1" u="sng" dirty="0" smtClean="0"/>
              <a:t>V. Résumé syndromique</a:t>
            </a:r>
            <a:endParaRPr lang="fr-FR" sz="4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60399"/>
            <a:ext cx="8229600" cy="5911873"/>
          </a:xfrm>
        </p:spPr>
        <p:txBody>
          <a:bodyPr>
            <a:normAutofit/>
          </a:bodyPr>
          <a:lstStyle/>
          <a:p>
            <a:r>
              <a:rPr lang="fr-FR" dirty="0" smtClean="0"/>
              <a:t>Au total: </a:t>
            </a:r>
          </a:p>
          <a:p>
            <a:pPr lvl="1"/>
            <a:r>
              <a:rPr lang="fr-FR" dirty="0" smtClean="0"/>
              <a:t>Patiente de 8ans, issue d’une grossesse mal suivie, accouchement  eutocique à terme, 4</a:t>
            </a:r>
            <a:r>
              <a:rPr lang="fr-FR" baseline="30000" dirty="0" smtClean="0"/>
              <a:t>e</a:t>
            </a:r>
            <a:r>
              <a:rPr lang="fr-FR" dirty="0" smtClean="0"/>
              <a:t> d’une fratrie de 5 EVBP, au développement psychomoteur correct selon la mère, à la croissance somatique non suivie, diversification alimentaire </a:t>
            </a:r>
            <a:r>
              <a:rPr lang="fr-FR" dirty="0" smtClean="0"/>
              <a:t>non précisée, </a:t>
            </a:r>
            <a:r>
              <a:rPr lang="fr-FR" dirty="0" smtClean="0"/>
              <a:t>non vaccinée selon le P.E.V., scolarisée en classe de C.P., au niveau socio-économique familial bas, sans antécédents pathologiques particuliers, référée du centre de santé St Dominique de Pikine pour: </a:t>
            </a:r>
          </a:p>
          <a:p>
            <a:pPr lvl="2"/>
            <a:r>
              <a:rPr lang="fr-FR" sz="2800" dirty="0" smtClean="0"/>
              <a:t>Léthargie et fièvre</a:t>
            </a:r>
            <a:r>
              <a:rPr lang="fr-FR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V. RESUME SYNDROMIQUE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Et chez qui l’examen retrouve: </a:t>
            </a:r>
          </a:p>
          <a:p>
            <a:pPr lvl="2"/>
            <a:r>
              <a:rPr lang="fr-FR" b="1" dirty="0" smtClean="0"/>
              <a:t>Une obnubilation </a:t>
            </a:r>
          </a:p>
          <a:p>
            <a:pPr lvl="2"/>
            <a:r>
              <a:rPr lang="fr-FR" b="1" dirty="0" smtClean="0"/>
              <a:t>Une fièvre</a:t>
            </a:r>
            <a:r>
              <a:rPr lang="fr-FR" dirty="0" smtClean="0"/>
              <a:t> </a:t>
            </a:r>
            <a:r>
              <a:rPr lang="fr-FR" b="1" dirty="0" smtClean="0"/>
              <a:t>sans frissons ni sueurs</a:t>
            </a:r>
          </a:p>
          <a:p>
            <a:pPr lvl="2"/>
            <a:r>
              <a:rPr lang="fr-FR" b="1" dirty="0" smtClean="0"/>
              <a:t>Des signes de choc </a:t>
            </a:r>
            <a:r>
              <a:rPr lang="fr-FR" b="1" dirty="0" err="1" smtClean="0"/>
              <a:t>cardio</a:t>
            </a:r>
            <a:r>
              <a:rPr lang="fr-FR" b="1" dirty="0" smtClean="0"/>
              <a:t>-circulatoire </a:t>
            </a:r>
            <a:endParaRPr lang="fr-FR" dirty="0" smtClean="0"/>
          </a:p>
          <a:p>
            <a:pPr lvl="2"/>
            <a:r>
              <a:rPr lang="fr-FR" b="1" dirty="0" smtClean="0"/>
              <a:t>Un syndrome anémique </a:t>
            </a:r>
            <a:endParaRPr lang="fr-FR" dirty="0" smtClean="0"/>
          </a:p>
          <a:p>
            <a:pPr lvl="2"/>
            <a:r>
              <a:rPr lang="fr-FR" b="1" dirty="0" smtClean="0"/>
              <a:t>Un épistaxis de petite abondance</a:t>
            </a:r>
          </a:p>
          <a:p>
            <a:pPr lvl="2"/>
            <a:r>
              <a:rPr lang="fr-FR" b="1" dirty="0" smtClean="0"/>
              <a:t>Une splénomégalie de type I</a:t>
            </a:r>
          </a:p>
          <a:p>
            <a:pPr lvl="2"/>
            <a:r>
              <a:rPr lang="fr-FR" b="1" dirty="0" smtClean="0"/>
              <a:t>Un subictère conjonctival </a:t>
            </a:r>
            <a:endParaRPr lang="fr-FR" dirty="0" smtClean="0"/>
          </a:p>
          <a:p>
            <a:pPr lvl="2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Comic Sans MS" pitchFamily="66" charset="0"/>
              </a:rPr>
              <a:t>VI. HYPOTHESES DIAGNOSTIQUES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b="1" u="sng" dirty="0" smtClean="0"/>
          </a:p>
          <a:p>
            <a:pPr algn="ctr"/>
            <a:r>
              <a:rPr lang="fr-FR" b="1" u="sng" dirty="0" smtClean="0"/>
              <a:t>Paludisme grave</a:t>
            </a:r>
          </a:p>
          <a:p>
            <a:pPr algn="ctr"/>
            <a:r>
              <a:rPr lang="fr-FR" b="1" u="sng" dirty="0" smtClean="0"/>
              <a:t>Fièvre typhoïde</a:t>
            </a:r>
            <a:endParaRPr lang="fr-F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Fièvre typhoïde:</a:t>
            </a:r>
          </a:p>
          <a:p>
            <a:r>
              <a:rPr lang="fr-FR" dirty="0" smtClean="0"/>
              <a:t>Évoquée devant: </a:t>
            </a:r>
          </a:p>
          <a:p>
            <a:pPr lvl="1"/>
            <a:r>
              <a:rPr lang="fr-FR" dirty="0" smtClean="0"/>
              <a:t>Arguments épidémiologiques: </a:t>
            </a:r>
          </a:p>
          <a:p>
            <a:pPr lvl="2"/>
            <a:r>
              <a:rPr lang="fr-FR" dirty="0" smtClean="0"/>
              <a:t>Zone d’endémie(pays en voie de développement)</a:t>
            </a:r>
          </a:p>
          <a:p>
            <a:pPr lvl="2"/>
            <a:r>
              <a:rPr lang="fr-FR" dirty="0" smtClean="0"/>
              <a:t>Notion de consommation d’eau de qualité douteuse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Fièvre typhoïde:</a:t>
            </a:r>
          </a:p>
          <a:p>
            <a:r>
              <a:rPr lang="fr-FR" dirty="0" smtClean="0"/>
              <a:t>Évoquée devant:</a:t>
            </a:r>
          </a:p>
          <a:p>
            <a:pPr lvl="1"/>
            <a:r>
              <a:rPr lang="fr-FR" dirty="0" smtClean="0"/>
              <a:t>Arguments cliniques: </a:t>
            </a:r>
          </a:p>
          <a:p>
            <a:pPr lvl="2"/>
            <a:r>
              <a:rPr lang="fr-FR" dirty="0" smtClean="0"/>
              <a:t>Céphalées</a:t>
            </a:r>
          </a:p>
          <a:p>
            <a:pPr lvl="2"/>
            <a:r>
              <a:rPr lang="fr-FR" dirty="0" smtClean="0"/>
              <a:t>Épistaxis                        C.I.V.E.F. incomplet</a:t>
            </a:r>
          </a:p>
          <a:p>
            <a:pPr lvl="2"/>
            <a:r>
              <a:rPr lang="fr-FR" dirty="0" smtClean="0"/>
              <a:t>Fièvre </a:t>
            </a:r>
          </a:p>
          <a:p>
            <a:pPr lvl="2"/>
            <a:r>
              <a:rPr lang="fr-FR" dirty="0" smtClean="0"/>
              <a:t>Obnubilation </a:t>
            </a:r>
          </a:p>
          <a:p>
            <a:pPr lvl="2"/>
            <a:r>
              <a:rPr lang="fr-FR" dirty="0" smtClean="0"/>
              <a:t>Douleurs abdominales</a:t>
            </a:r>
          </a:p>
          <a:p>
            <a:pPr lvl="2"/>
            <a:r>
              <a:rPr lang="fr-FR" dirty="0" smtClean="0"/>
              <a:t>Splénomégalie</a:t>
            </a:r>
          </a:p>
        </p:txBody>
      </p:sp>
      <p:sp>
        <p:nvSpPr>
          <p:cNvPr id="4" name="Accolade fermante 3"/>
          <p:cNvSpPr/>
          <p:nvPr/>
        </p:nvSpPr>
        <p:spPr>
          <a:xfrm>
            <a:off x="3500430" y="3571876"/>
            <a:ext cx="71438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Comic Sans MS" pitchFamily="66" charset="0"/>
              </a:rPr>
              <a:t>III. HISTOIRE DE LA MALADIE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Début: 08-11-2009 </a:t>
            </a:r>
          </a:p>
          <a:p>
            <a:r>
              <a:rPr lang="fr-FR" dirty="0" smtClean="0"/>
              <a:t>Symptômes: </a:t>
            </a:r>
          </a:p>
          <a:p>
            <a:pPr lvl="1"/>
            <a:r>
              <a:rPr lang="fr-FR" b="1" dirty="0" smtClean="0"/>
              <a:t>Douleurs abdominales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Début: le matin</a:t>
            </a:r>
          </a:p>
          <a:p>
            <a:pPr lvl="2"/>
            <a:r>
              <a:rPr lang="fr-FR" dirty="0" smtClean="0"/>
              <a:t> diffuses, d’installation progressive, d’intensité modérée, à type de torsion, intermittentes, sans irradiations particulières, sans facteurs déclenchants, calmants ni aggravants . Pas de nausées, ni de diarrhées.</a:t>
            </a:r>
          </a:p>
          <a:p>
            <a:pPr>
              <a:buNone/>
            </a:pPr>
            <a:r>
              <a:rPr lang="fr-F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Fièvre typhoïde:</a:t>
            </a:r>
          </a:p>
          <a:p>
            <a:r>
              <a:rPr lang="fr-FR" dirty="0" smtClean="0"/>
              <a:t>Éliminée devant:</a:t>
            </a:r>
          </a:p>
          <a:p>
            <a:pPr lvl="1"/>
            <a:r>
              <a:rPr lang="fr-FR" dirty="0" smtClean="0"/>
              <a:t>Arguments cliniques: </a:t>
            </a:r>
          </a:p>
          <a:p>
            <a:pPr lvl="2"/>
            <a:r>
              <a:rPr lang="fr-FR" dirty="0" smtClean="0"/>
              <a:t>Absence de dissociation poul-température</a:t>
            </a:r>
          </a:p>
          <a:p>
            <a:pPr lvl="2"/>
            <a:r>
              <a:rPr lang="fr-FR" dirty="0" smtClean="0"/>
              <a:t>Absence de troubles du transit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Fièvre typhoïde:</a:t>
            </a:r>
          </a:p>
          <a:p>
            <a:r>
              <a:rPr lang="fr-FR" dirty="0" smtClean="0"/>
              <a:t>Éliminée devant:</a:t>
            </a:r>
          </a:p>
          <a:p>
            <a:pPr lvl="1"/>
            <a:r>
              <a:rPr lang="fr-FR" dirty="0" smtClean="0"/>
              <a:t>Arguments paracliniques:</a:t>
            </a:r>
          </a:p>
          <a:p>
            <a:pPr lvl="2"/>
            <a:r>
              <a:rPr lang="fr-FR" dirty="0" smtClean="0"/>
              <a:t>Absence de </a:t>
            </a:r>
            <a:r>
              <a:rPr lang="fr-FR" dirty="0" err="1" smtClean="0"/>
              <a:t>leuconeutropénie</a:t>
            </a:r>
            <a:endParaRPr lang="fr-FR" dirty="0" smtClean="0"/>
          </a:p>
          <a:p>
            <a:pPr lvl="2"/>
            <a:r>
              <a:rPr lang="fr-FR" dirty="0" smtClean="0"/>
              <a:t>Négativité du sérodiagnostic de Widal </a:t>
            </a:r>
          </a:p>
          <a:p>
            <a:pPr lvl="2"/>
            <a:r>
              <a:rPr lang="fr-FR" dirty="0" smtClean="0"/>
              <a:t>Hémoculture non faite mais aurait permis d’éliminer le diagnostic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Paludisme grave:</a:t>
            </a:r>
          </a:p>
          <a:p>
            <a:r>
              <a:rPr lang="fr-FR" dirty="0" smtClean="0"/>
              <a:t>Évoquée devant: </a:t>
            </a:r>
          </a:p>
          <a:p>
            <a:pPr lvl="1"/>
            <a:r>
              <a:rPr lang="fr-FR" dirty="0" smtClean="0"/>
              <a:t>Arguments épidémiologiques: </a:t>
            </a:r>
          </a:p>
          <a:p>
            <a:pPr lvl="2"/>
            <a:r>
              <a:rPr lang="fr-FR" dirty="0" smtClean="0"/>
              <a:t>Fréquence dans nos latitudes, zone d’endémie</a:t>
            </a:r>
          </a:p>
          <a:p>
            <a:pPr lvl="2"/>
            <a:r>
              <a:rPr lang="fr-FR" dirty="0" smtClean="0"/>
              <a:t>Domiciliée dans une zone inondée (</a:t>
            </a:r>
            <a:r>
              <a:rPr lang="fr-FR" dirty="0" err="1" smtClean="0"/>
              <a:t>Yeumbeul</a:t>
            </a:r>
            <a:r>
              <a:rPr lang="fr-FR" dirty="0" smtClean="0"/>
              <a:t>) </a:t>
            </a:r>
          </a:p>
          <a:p>
            <a:pPr lvl="2"/>
            <a:r>
              <a:rPr lang="fr-FR" dirty="0" smtClean="0"/>
              <a:t>Pas de notion d’utilisation de moustiquaire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fr-FR" b="1" u="sng" dirty="0" smtClean="0"/>
              <a:t>Paludisme grave:</a:t>
            </a:r>
          </a:p>
          <a:p>
            <a:r>
              <a:rPr lang="fr-FR" dirty="0" smtClean="0"/>
              <a:t>Évoquée devant: </a:t>
            </a:r>
          </a:p>
          <a:p>
            <a:pPr lvl="1"/>
            <a:r>
              <a:rPr lang="fr-FR" dirty="0" smtClean="0"/>
              <a:t>Arguments cliniques: </a:t>
            </a:r>
          </a:p>
          <a:p>
            <a:pPr lvl="2"/>
            <a:r>
              <a:rPr lang="fr-FR" dirty="0" smtClean="0"/>
              <a:t>Fièvre </a:t>
            </a:r>
          </a:p>
          <a:p>
            <a:pPr lvl="2"/>
            <a:r>
              <a:rPr lang="fr-FR" dirty="0" smtClean="0"/>
              <a:t>Céphalées </a:t>
            </a:r>
          </a:p>
          <a:p>
            <a:pPr lvl="2"/>
            <a:r>
              <a:rPr lang="fr-FR" dirty="0" smtClean="0"/>
              <a:t>Vomissements </a:t>
            </a:r>
          </a:p>
          <a:p>
            <a:pPr lvl="2"/>
            <a:r>
              <a:rPr lang="fr-FR" dirty="0" smtClean="0"/>
              <a:t>Douleurs abdominales</a:t>
            </a:r>
          </a:p>
          <a:p>
            <a:pPr lvl="2"/>
            <a:r>
              <a:rPr lang="fr-FR" dirty="0" smtClean="0"/>
              <a:t>Obnubilation </a:t>
            </a:r>
          </a:p>
          <a:p>
            <a:pPr lvl="2"/>
            <a:r>
              <a:rPr lang="fr-FR" dirty="0" smtClean="0"/>
              <a:t>Syndrome anémique</a:t>
            </a:r>
          </a:p>
          <a:p>
            <a:pPr lvl="2"/>
            <a:r>
              <a:rPr lang="fr-FR" dirty="0" smtClean="0"/>
              <a:t>Subictère</a:t>
            </a:r>
          </a:p>
          <a:p>
            <a:pPr lvl="2"/>
            <a:r>
              <a:rPr lang="fr-FR" dirty="0" smtClean="0"/>
              <a:t>Épistaxis </a:t>
            </a:r>
          </a:p>
          <a:p>
            <a:pPr lvl="2"/>
            <a:r>
              <a:rPr lang="fr-FR" dirty="0" smtClean="0"/>
              <a:t>Splénomégalie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b="1" u="sng" dirty="0" smtClean="0"/>
              <a:t>Paludisme grave:</a:t>
            </a:r>
          </a:p>
          <a:p>
            <a:r>
              <a:rPr lang="fr-FR" dirty="0" smtClean="0"/>
              <a:t>Retenu devant:</a:t>
            </a:r>
          </a:p>
          <a:p>
            <a:pPr lvl="1"/>
            <a:r>
              <a:rPr lang="fr-FR" dirty="0" smtClean="0"/>
              <a:t>Arguments paracliniques: </a:t>
            </a:r>
          </a:p>
          <a:p>
            <a:pPr lvl="2"/>
            <a:r>
              <a:rPr lang="fr-FR" b="1" dirty="0" smtClean="0"/>
              <a:t>TDR (+)</a:t>
            </a:r>
          </a:p>
          <a:p>
            <a:pPr lvl="2"/>
            <a:r>
              <a:rPr lang="fr-FR" b="1" dirty="0" smtClean="0"/>
              <a:t>G.E. (+):</a:t>
            </a:r>
            <a:r>
              <a:rPr lang="fr-FR" dirty="0" smtClean="0"/>
              <a:t> </a:t>
            </a:r>
            <a:r>
              <a:rPr lang="fr-FR" b="1" dirty="0" smtClean="0"/>
              <a:t>présence de </a:t>
            </a:r>
            <a:r>
              <a:rPr lang="fr-FR" b="1" dirty="0" err="1" smtClean="0"/>
              <a:t>trophozoïdes</a:t>
            </a:r>
            <a:r>
              <a:rPr lang="fr-FR" b="1" dirty="0" smtClean="0"/>
              <a:t> de </a:t>
            </a:r>
            <a:r>
              <a:rPr lang="fr-FR" b="1" dirty="0" err="1" smtClean="0"/>
              <a:t>P.f</a:t>
            </a:r>
            <a:r>
              <a:rPr lang="fr-FR" b="1" dirty="0" smtClean="0"/>
              <a:t>.</a:t>
            </a:r>
          </a:p>
          <a:p>
            <a:pPr lvl="2"/>
            <a:r>
              <a:rPr lang="fr-FR" dirty="0" smtClean="0"/>
              <a:t>NFS: </a:t>
            </a:r>
            <a:r>
              <a:rPr lang="fr-FR" b="1" dirty="0" smtClean="0"/>
              <a:t>anémie hypochrome microcytaire (</a:t>
            </a:r>
            <a:r>
              <a:rPr lang="fr-FR" dirty="0" err="1" smtClean="0"/>
              <a:t>Hb</a:t>
            </a:r>
            <a:r>
              <a:rPr lang="fr-FR" dirty="0" smtClean="0"/>
              <a:t>: </a:t>
            </a:r>
            <a:r>
              <a:rPr lang="fr-FR" b="1" dirty="0" smtClean="0"/>
              <a:t>4,2g/L</a:t>
            </a:r>
            <a:r>
              <a:rPr lang="fr-FR" dirty="0" smtClean="0"/>
              <a:t>  VGM: </a:t>
            </a:r>
            <a:r>
              <a:rPr lang="fr-FR" b="1" dirty="0" smtClean="0"/>
              <a:t>77fl</a:t>
            </a:r>
            <a:r>
              <a:rPr lang="fr-FR" dirty="0" smtClean="0"/>
              <a:t>  TCMH: </a:t>
            </a:r>
            <a:r>
              <a:rPr lang="fr-FR" b="1" dirty="0" smtClean="0"/>
              <a:t>25µg  </a:t>
            </a:r>
            <a:r>
              <a:rPr lang="fr-FR" dirty="0" err="1" smtClean="0"/>
              <a:t>Hcrite</a:t>
            </a:r>
            <a:r>
              <a:rPr lang="fr-FR" b="1" dirty="0" smtClean="0"/>
              <a:t>:12,7%</a:t>
            </a:r>
            <a:r>
              <a:rPr lang="fr-FR" dirty="0" smtClean="0"/>
              <a:t>) </a:t>
            </a:r>
            <a:r>
              <a:rPr lang="fr-FR" dirty="0" smtClean="0"/>
              <a:t>et une </a:t>
            </a:r>
            <a:r>
              <a:rPr lang="fr-FR" b="1" dirty="0" smtClean="0"/>
              <a:t>thrombopénie à 51.000/mm³ </a:t>
            </a:r>
          </a:p>
          <a:p>
            <a:pPr lvl="2"/>
            <a:r>
              <a:rPr lang="fr-FR" b="1" dirty="0" smtClean="0"/>
              <a:t>Glycémie à 0,47g/L</a:t>
            </a:r>
          </a:p>
          <a:p>
            <a:pPr lvl="2"/>
            <a:r>
              <a:rPr lang="fr-FR" b="1" dirty="0" smtClean="0"/>
              <a:t>IRAF: </a:t>
            </a:r>
            <a:r>
              <a:rPr lang="fr-FR" dirty="0" smtClean="0"/>
              <a:t>urée: </a:t>
            </a:r>
            <a:r>
              <a:rPr lang="fr-FR" b="1" dirty="0" smtClean="0"/>
              <a:t>2,97g/l </a:t>
            </a:r>
            <a:r>
              <a:rPr lang="fr-FR" dirty="0" smtClean="0"/>
              <a:t> </a:t>
            </a:r>
            <a:r>
              <a:rPr lang="fr-FR" dirty="0" err="1" smtClean="0"/>
              <a:t>créat</a:t>
            </a:r>
            <a:r>
              <a:rPr lang="fr-FR" dirty="0" smtClean="0"/>
              <a:t>:</a:t>
            </a:r>
            <a:r>
              <a:rPr lang="fr-FR" b="1" dirty="0" smtClean="0"/>
              <a:t> 55,04mg/l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u="sng" dirty="0" smtClean="0"/>
              <a:t>Diagnostic de retentissement: </a:t>
            </a:r>
          </a:p>
          <a:p>
            <a:pPr lvl="1"/>
            <a:r>
              <a:rPr lang="fr-FR" dirty="0" smtClean="0"/>
              <a:t>Choc </a:t>
            </a:r>
            <a:r>
              <a:rPr lang="fr-FR" dirty="0" err="1" smtClean="0"/>
              <a:t>hypovolémique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Extrémités froides</a:t>
            </a:r>
          </a:p>
          <a:p>
            <a:pPr lvl="2"/>
            <a:r>
              <a:rPr lang="fr-FR" dirty="0" smtClean="0"/>
              <a:t>Pouls imprenables</a:t>
            </a:r>
          </a:p>
          <a:p>
            <a:pPr lvl="1"/>
            <a:r>
              <a:rPr lang="fr-FR" dirty="0" smtClean="0"/>
              <a:t>Hypoglycémie à 0,47g/L</a:t>
            </a:r>
          </a:p>
          <a:p>
            <a:pPr lvl="1"/>
            <a:r>
              <a:rPr lang="fr-FR" dirty="0" smtClean="0"/>
              <a:t>Syndrome hémolytique et urémique (SHU): </a:t>
            </a:r>
          </a:p>
          <a:p>
            <a:pPr lvl="2"/>
            <a:r>
              <a:rPr lang="fr-FR" dirty="0" smtClean="0"/>
              <a:t>Arguments cliniques: </a:t>
            </a:r>
          </a:p>
          <a:p>
            <a:pPr lvl="3"/>
            <a:r>
              <a:rPr lang="fr-FR" dirty="0" smtClean="0"/>
              <a:t>Subictère</a:t>
            </a:r>
          </a:p>
          <a:p>
            <a:pPr lvl="3"/>
            <a:r>
              <a:rPr lang="fr-FR" dirty="0" smtClean="0"/>
              <a:t>Anémie clinique </a:t>
            </a:r>
          </a:p>
          <a:p>
            <a:pPr lvl="2"/>
            <a:r>
              <a:rPr lang="fr-FR" dirty="0" smtClean="0"/>
              <a:t>Arguments paracliniques</a:t>
            </a:r>
          </a:p>
          <a:p>
            <a:pPr lvl="3"/>
            <a:r>
              <a:rPr lang="fr-FR" dirty="0" smtClean="0"/>
              <a:t>Anémie à 4,2g/</a:t>
            </a:r>
            <a:r>
              <a:rPr lang="fr-FR" dirty="0" err="1" smtClean="0"/>
              <a:t>dL</a:t>
            </a:r>
            <a:r>
              <a:rPr lang="fr-FR" dirty="0" smtClean="0"/>
              <a:t>  avec </a:t>
            </a:r>
            <a:r>
              <a:rPr lang="fr-FR" dirty="0" err="1" smtClean="0"/>
              <a:t>Schizocytes</a:t>
            </a:r>
            <a:r>
              <a:rPr lang="fr-FR" dirty="0" smtClean="0"/>
              <a:t> ++</a:t>
            </a:r>
          </a:p>
          <a:p>
            <a:pPr lvl="3"/>
            <a:r>
              <a:rPr lang="fr-FR" dirty="0" smtClean="0"/>
              <a:t>Thrombopénie à 51.000/mm³ </a:t>
            </a:r>
          </a:p>
          <a:p>
            <a:pPr lvl="3"/>
            <a:r>
              <a:rPr lang="fr-FR" dirty="0" smtClean="0"/>
              <a:t>Urée à 2,97 g/L  Créatinémie: 55,04mg/L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Diagnostic de </a:t>
            </a:r>
            <a:r>
              <a:rPr lang="fr-FR" b="1" u="sng" dirty="0" smtClean="0"/>
              <a:t>retentissement: </a:t>
            </a:r>
          </a:p>
          <a:p>
            <a:pPr lvl="1"/>
            <a:r>
              <a:rPr lang="fr-FR" dirty="0" smtClean="0"/>
              <a:t>Autres examens: </a:t>
            </a:r>
          </a:p>
          <a:p>
            <a:pPr lvl="2"/>
            <a:r>
              <a:rPr lang="fr-FR" dirty="0" smtClean="0"/>
              <a:t>Ionogramme sanguin</a:t>
            </a:r>
          </a:p>
          <a:p>
            <a:pPr lvl="2"/>
            <a:r>
              <a:rPr lang="fr-FR" dirty="0" smtClean="0"/>
              <a:t>Gaz du sang</a:t>
            </a:r>
          </a:p>
          <a:p>
            <a:pPr lvl="2"/>
            <a:r>
              <a:rPr lang="fr-FR" dirty="0" smtClean="0"/>
              <a:t>LDH, Lactate</a:t>
            </a:r>
            <a:endParaRPr lang="fr-F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VII. 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r>
              <a:rPr lang="fr-FR" b="1" u="sng" dirty="0" smtClean="0"/>
              <a:t>Diagnostic étiologique: </a:t>
            </a:r>
            <a:endParaRPr lang="fr-FR" dirty="0" smtClean="0"/>
          </a:p>
          <a:p>
            <a:pPr lvl="1"/>
            <a:r>
              <a:rPr lang="fr-FR" dirty="0" smtClean="0"/>
              <a:t>Agent pathogène: </a:t>
            </a:r>
          </a:p>
          <a:p>
            <a:pPr lvl="2"/>
            <a:r>
              <a:rPr lang="fr-FR" dirty="0" smtClean="0"/>
              <a:t>Plasmodium falciparum: protozoaire hématozoaire; </a:t>
            </a:r>
          </a:p>
          <a:p>
            <a:pPr lvl="3"/>
            <a:r>
              <a:rPr lang="fr-FR" dirty="0" smtClean="0"/>
              <a:t>Phylum: Apicomplexa</a:t>
            </a:r>
          </a:p>
          <a:p>
            <a:pPr lvl="3"/>
            <a:r>
              <a:rPr lang="fr-FR" dirty="0" smtClean="0"/>
              <a:t>Famille: plasmodiidae</a:t>
            </a:r>
          </a:p>
          <a:p>
            <a:pPr lvl="3"/>
            <a:r>
              <a:rPr lang="fr-FR" dirty="0" smtClean="0"/>
              <a:t>Genre: plasmodium</a:t>
            </a:r>
          </a:p>
          <a:p>
            <a:pPr lvl="1"/>
            <a:r>
              <a:rPr lang="fr-FR" dirty="0" smtClean="0"/>
              <a:t>Transmission </a:t>
            </a:r>
          </a:p>
          <a:p>
            <a:pPr lvl="2"/>
            <a:r>
              <a:rPr lang="fr-FR" dirty="0" smtClean="0"/>
              <a:t>Insecte vecteur: Anophèle </a:t>
            </a:r>
            <a:r>
              <a:rPr lang="fr-FR" dirty="0" smtClean="0"/>
              <a:t>femelle:</a:t>
            </a:r>
          </a:p>
          <a:p>
            <a:pPr lvl="3"/>
            <a:r>
              <a:rPr lang="fr-FR" dirty="0" smtClean="0"/>
              <a:t>Gîtes: eaux stagnantes</a:t>
            </a:r>
            <a:endParaRPr lang="fr-FR" dirty="0" smtClean="0"/>
          </a:p>
          <a:p>
            <a:pPr lvl="2"/>
            <a:r>
              <a:rPr lang="fr-FR" dirty="0" smtClean="0"/>
              <a:t>Autres modes: transplacentaire, transfusionnelle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Traitement curatif:</a:t>
            </a:r>
          </a:p>
          <a:p>
            <a:pPr lvl="1"/>
            <a:r>
              <a:rPr lang="fr-FR" b="1" u="sng" dirty="0" smtClean="0"/>
              <a:t>Buts</a:t>
            </a:r>
            <a:r>
              <a:rPr lang="fr-FR" b="1" u="sng" dirty="0" smtClean="0"/>
              <a:t>: 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Lever l’urgence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Éliminer le parasite de l’organisme 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Prévenir et traiter les complications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Traitement curatif:</a:t>
            </a:r>
          </a:p>
          <a:p>
            <a:pPr lvl="1"/>
            <a:r>
              <a:rPr lang="fr-FR" b="1" u="sng" dirty="0" smtClean="0"/>
              <a:t>Moyens</a:t>
            </a:r>
            <a:r>
              <a:rPr lang="fr-FR" b="1" u="sng" dirty="0" smtClean="0"/>
              <a:t>: </a:t>
            </a:r>
          </a:p>
          <a:p>
            <a:pPr lvl="2"/>
            <a:endParaRPr lang="fr-FR" u="sng" dirty="0" smtClean="0"/>
          </a:p>
          <a:p>
            <a:pPr lvl="2"/>
            <a:r>
              <a:rPr lang="fr-FR" u="sng" dirty="0" smtClean="0"/>
              <a:t>Hospitalisation </a:t>
            </a:r>
            <a:endParaRPr lang="fr-FR" u="sng" dirty="0" smtClean="0"/>
          </a:p>
          <a:p>
            <a:pPr lvl="2"/>
            <a:r>
              <a:rPr lang="fr-FR" u="sng" dirty="0" smtClean="0"/>
              <a:t>Mesures générales:  </a:t>
            </a:r>
          </a:p>
          <a:p>
            <a:pPr lvl="3"/>
            <a:r>
              <a:rPr lang="fr-FR" sz="2400" dirty="0" smtClean="0"/>
              <a:t>Voie veineuse de bon calibre</a:t>
            </a:r>
          </a:p>
          <a:p>
            <a:pPr lvl="3"/>
            <a:r>
              <a:rPr lang="fr-FR" sz="2400" dirty="0" smtClean="0"/>
              <a:t>Sonde urinaire</a:t>
            </a:r>
          </a:p>
          <a:p>
            <a:pPr lvl="3"/>
            <a:r>
              <a:rPr lang="fr-FR" sz="2400" dirty="0" smtClean="0"/>
              <a:t>Sonde </a:t>
            </a:r>
            <a:r>
              <a:rPr lang="fr-FR" sz="2400" dirty="0" err="1" smtClean="0"/>
              <a:t>nasogastrique</a:t>
            </a:r>
            <a:r>
              <a:rPr lang="fr-FR" sz="2400" dirty="0" smtClean="0"/>
              <a:t> </a:t>
            </a:r>
          </a:p>
          <a:p>
            <a:pPr lvl="3"/>
            <a:r>
              <a:rPr lang="fr-FR" sz="2400" dirty="0" err="1" smtClean="0"/>
              <a:t>Oxygènation</a:t>
            </a:r>
            <a:r>
              <a:rPr lang="fr-FR" sz="2400" dirty="0" smtClean="0"/>
              <a:t>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Comic Sans MS" pitchFamily="66" charset="0"/>
              </a:rPr>
              <a:t>III. HISTOIRE DE LA MALADIE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b="1" dirty="0" smtClean="0"/>
              <a:t>Céphalées: </a:t>
            </a:r>
          </a:p>
          <a:p>
            <a:pPr lvl="2"/>
            <a:r>
              <a:rPr lang="fr-FR" dirty="0" smtClean="0"/>
              <a:t>Début: après midi;</a:t>
            </a:r>
          </a:p>
          <a:p>
            <a:pPr lvl="2"/>
            <a:r>
              <a:rPr lang="fr-FR" dirty="0" smtClean="0"/>
              <a:t> pulsatiles, en casque, évoluant par intermittence</a:t>
            </a:r>
          </a:p>
          <a:p>
            <a:pPr lvl="2"/>
            <a:r>
              <a:rPr lang="fr-FR" dirty="0" smtClean="0"/>
              <a:t>Sans acouphène, ni vertiges, ni phosphène</a:t>
            </a:r>
          </a:p>
          <a:p>
            <a:pPr>
              <a:buNone/>
            </a:pPr>
            <a:r>
              <a:rPr lang="fr-FR" dirty="0" smtClean="0"/>
              <a:t>le lendemain au réveil 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sz="2800" b="1" dirty="0" smtClean="0"/>
              <a:t>accentuation des symptômes</a:t>
            </a:r>
            <a:r>
              <a:rPr lang="fr-FR" sz="2800" dirty="0" smtClean="0"/>
              <a:t> précités, le tout évoluant dans un </a:t>
            </a:r>
            <a:r>
              <a:rPr lang="fr-FR" sz="2800" b="1" dirty="0" smtClean="0"/>
              <a:t>contexte de fièvre continue </a:t>
            </a:r>
            <a:r>
              <a:rPr lang="fr-FR" sz="2800" dirty="0" smtClean="0"/>
              <a:t>non chiffrée et </a:t>
            </a:r>
            <a:r>
              <a:rPr lang="fr-FR" sz="2800" b="1" dirty="0" smtClean="0"/>
              <a:t>d’asthénie physique intense, </a:t>
            </a:r>
            <a:r>
              <a:rPr lang="fr-FR" sz="2800" dirty="0" smtClean="0"/>
              <a:t>sans notion de frissons ou de sueurs</a:t>
            </a:r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Moyens: </a:t>
            </a:r>
          </a:p>
          <a:p>
            <a:pPr lvl="1"/>
            <a:r>
              <a:rPr lang="fr-FR" u="sng" dirty="0" smtClean="0"/>
              <a:t>Paludisme: </a:t>
            </a:r>
          </a:p>
          <a:p>
            <a:pPr lvl="2"/>
            <a:r>
              <a:rPr lang="fr-FR" u="sng" dirty="0" smtClean="0"/>
              <a:t>Traitement spécifique: </a:t>
            </a:r>
          </a:p>
          <a:p>
            <a:pPr lvl="3"/>
            <a:r>
              <a:rPr lang="fr-FR" b="1" dirty="0" smtClean="0"/>
              <a:t>Quinine:</a:t>
            </a:r>
            <a:r>
              <a:rPr lang="fr-FR" dirty="0" smtClean="0"/>
              <a:t> </a:t>
            </a:r>
          </a:p>
          <a:p>
            <a:pPr lvl="4"/>
            <a:r>
              <a:rPr lang="fr-FR" dirty="0" smtClean="0"/>
              <a:t>Perfusion: 25mg/Kg/j dans SG 5% ou 10% répartis en 3 perfusions de 4H avec un intervalle de 4H pendant 5-7j</a:t>
            </a:r>
          </a:p>
          <a:p>
            <a:pPr lvl="3">
              <a:buNone/>
            </a:pPr>
            <a:r>
              <a:rPr lang="fr-FR" b="1" i="1" dirty="0" smtClean="0"/>
              <a:t>Effets 2</a:t>
            </a:r>
            <a:r>
              <a:rPr lang="fr-FR" b="1" i="1" baseline="30000" dirty="0" smtClean="0"/>
              <a:t>nd</a:t>
            </a:r>
            <a:r>
              <a:rPr lang="fr-FR" b="1" i="1" dirty="0" smtClean="0"/>
              <a:t>: hypoglycémie, toxicité cardiaque</a:t>
            </a:r>
          </a:p>
          <a:p>
            <a:pPr lvl="3"/>
            <a:endParaRPr lang="fr-FR" dirty="0" smtClean="0"/>
          </a:p>
          <a:p>
            <a:pPr lvl="3"/>
            <a:r>
              <a:rPr lang="fr-FR" b="1" dirty="0" smtClean="0"/>
              <a:t>Artéméther </a:t>
            </a:r>
            <a:r>
              <a:rPr lang="fr-FR" dirty="0" smtClean="0"/>
              <a:t>: 3,6mg/kg à J1 ; 1,8mg/kg à J2 à J5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Moyens: </a:t>
            </a:r>
          </a:p>
          <a:p>
            <a:pPr lvl="1"/>
            <a:r>
              <a:rPr lang="fr-FR" u="sng" dirty="0" smtClean="0"/>
              <a:t>Paludisme: </a:t>
            </a:r>
          </a:p>
          <a:p>
            <a:pPr lvl="2"/>
            <a:r>
              <a:rPr lang="fr-FR" u="sng" dirty="0" smtClean="0"/>
              <a:t>Traitement spécifique: </a:t>
            </a:r>
          </a:p>
          <a:p>
            <a:pPr lvl="3"/>
            <a:r>
              <a:rPr lang="fr-FR" u="sng" dirty="0" smtClean="0"/>
              <a:t>Autres dérivés de l’</a:t>
            </a:r>
            <a:r>
              <a:rPr lang="fr-FR" u="sng" dirty="0" err="1" smtClean="0"/>
              <a:t>artémisine</a:t>
            </a:r>
            <a:r>
              <a:rPr lang="fr-FR" u="sng" dirty="0" smtClean="0"/>
              <a:t> et combinaisons thérapeutiques: </a:t>
            </a:r>
          </a:p>
          <a:p>
            <a:pPr lvl="4"/>
            <a:r>
              <a:rPr lang="fr-FR" dirty="0" smtClean="0"/>
              <a:t>Artésunate + Amodiaquine </a:t>
            </a:r>
          </a:p>
          <a:p>
            <a:pPr lvl="4"/>
            <a:r>
              <a:rPr lang="fr-FR" dirty="0" smtClean="0"/>
              <a:t>Artésunate + Méfloquine </a:t>
            </a:r>
          </a:p>
          <a:p>
            <a:pPr lvl="4"/>
            <a:r>
              <a:rPr lang="fr-FR" dirty="0" smtClean="0"/>
              <a:t>Artéméther + Luméfantrine </a:t>
            </a:r>
          </a:p>
          <a:p>
            <a:pPr lvl="4"/>
            <a:r>
              <a:rPr lang="fr-FR" dirty="0" smtClean="0"/>
              <a:t>. . . .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Moyens: </a:t>
            </a:r>
          </a:p>
          <a:p>
            <a:pPr lvl="1"/>
            <a:r>
              <a:rPr lang="fr-FR" u="sng" dirty="0" smtClean="0"/>
              <a:t>Paludisme: </a:t>
            </a:r>
          </a:p>
          <a:p>
            <a:pPr lvl="2"/>
            <a:r>
              <a:rPr lang="fr-FR" u="sng" dirty="0" smtClean="0"/>
              <a:t>Traitement adjuvant: </a:t>
            </a:r>
          </a:p>
          <a:p>
            <a:pPr lvl="3"/>
            <a:r>
              <a:rPr lang="fr-FR" dirty="0" smtClean="0"/>
              <a:t>Antipyrétiques: paracétamol 60mg/kg/j</a:t>
            </a:r>
          </a:p>
          <a:p>
            <a:pPr lvl="3"/>
            <a:r>
              <a:rPr lang="fr-FR" dirty="0" smtClean="0"/>
              <a:t>Anticonvulsivants </a:t>
            </a:r>
          </a:p>
          <a:p>
            <a:pPr lvl="3"/>
            <a:r>
              <a:rPr lang="fr-FR" dirty="0" smtClean="0"/>
              <a:t>Traitement hémostatique</a:t>
            </a:r>
          </a:p>
          <a:p>
            <a:pPr lvl="3"/>
            <a:r>
              <a:rPr lang="fr-FR" dirty="0" smtClean="0"/>
              <a:t>Antispasmodiques </a:t>
            </a:r>
          </a:p>
          <a:p>
            <a:pPr lvl="3"/>
            <a:r>
              <a:rPr lang="fr-FR" dirty="0" smtClean="0"/>
              <a:t>Solutés (SG 5% ou 10%, </a:t>
            </a:r>
            <a:r>
              <a:rPr lang="fr-FR" dirty="0" err="1" smtClean="0"/>
              <a:t>macromolécules,SSI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Transfusion isogroupe iso-rhésus </a:t>
            </a:r>
          </a:p>
          <a:p>
            <a:pPr lvl="3"/>
            <a:r>
              <a:rPr lang="fr-FR" dirty="0" smtClean="0"/>
              <a:t>Oxygène </a:t>
            </a:r>
          </a:p>
          <a:p>
            <a:pPr lvl="3"/>
            <a:r>
              <a:rPr lang="fr-FR" dirty="0" smtClean="0"/>
              <a:t>Épuration extrarénale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fr-FR" b="1" u="sng" dirty="0" smtClean="0"/>
              <a:t>Indications: </a:t>
            </a:r>
          </a:p>
          <a:p>
            <a:pPr lvl="1"/>
            <a:endParaRPr lang="fr-FR" u="sng" dirty="0" smtClean="0"/>
          </a:p>
          <a:p>
            <a:pPr lvl="1"/>
            <a:r>
              <a:rPr lang="fr-FR" u="sng" dirty="0" smtClean="0"/>
              <a:t>Hospitalisation: </a:t>
            </a:r>
          </a:p>
          <a:p>
            <a:pPr lvl="1"/>
            <a:r>
              <a:rPr lang="fr-FR" u="sng" dirty="0" smtClean="0"/>
              <a:t>Arrêt alimentation</a:t>
            </a:r>
          </a:p>
          <a:p>
            <a:pPr lvl="1"/>
            <a:endParaRPr lang="fr-FR" u="sng" dirty="0" smtClean="0"/>
          </a:p>
          <a:p>
            <a:pPr lvl="1"/>
            <a:r>
              <a:rPr lang="fr-FR" u="sng" dirty="0" smtClean="0"/>
              <a:t>C.A.T</a:t>
            </a:r>
            <a:r>
              <a:rPr lang="fr-FR" u="sng" dirty="0" smtClean="0"/>
              <a:t>. en urgence: </a:t>
            </a:r>
          </a:p>
          <a:p>
            <a:pPr lvl="2"/>
            <a:r>
              <a:rPr lang="fr-FR" dirty="0" smtClean="0"/>
              <a:t>S.G. 10% : 5cc/kg en </a:t>
            </a:r>
            <a:r>
              <a:rPr lang="fr-FR" dirty="0" err="1" smtClean="0"/>
              <a:t>bolus</a:t>
            </a:r>
            <a:r>
              <a:rPr lang="fr-FR" dirty="0" smtClean="0"/>
              <a:t> (hypoglycémie)</a:t>
            </a:r>
          </a:p>
          <a:p>
            <a:pPr lvl="2"/>
            <a:r>
              <a:rPr lang="fr-FR" dirty="0" smtClean="0"/>
              <a:t>S.S.I. : 20cc/kg en 1H (</a:t>
            </a:r>
            <a:r>
              <a:rPr lang="fr-FR" dirty="0" err="1" smtClean="0"/>
              <a:t>hypovolémie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Tamponnement vestibule </a:t>
            </a:r>
            <a:r>
              <a:rPr lang="fr-FR" dirty="0" err="1" smtClean="0"/>
              <a:t>narinaire</a:t>
            </a:r>
            <a:r>
              <a:rPr lang="fr-FR" dirty="0" smtClean="0"/>
              <a:t> (épistaxis</a:t>
            </a:r>
            <a:r>
              <a:rPr lang="fr-FR" dirty="0" smtClean="0"/>
              <a:t>)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Indications: </a:t>
            </a:r>
          </a:p>
          <a:p>
            <a:pPr lvl="1"/>
            <a:endParaRPr lang="fr-FR" u="sng" dirty="0" smtClean="0"/>
          </a:p>
          <a:p>
            <a:pPr lvl="1"/>
            <a:r>
              <a:rPr lang="fr-FR" u="sng" dirty="0" smtClean="0"/>
              <a:t>Traitement étiologique: </a:t>
            </a:r>
          </a:p>
          <a:p>
            <a:pPr lvl="2"/>
            <a:r>
              <a:rPr lang="fr-FR" dirty="0" err="1" smtClean="0"/>
              <a:t>Paluject</a:t>
            </a:r>
            <a:r>
              <a:rPr lang="fr-FR" dirty="0" smtClean="0"/>
              <a:t>®:40mg/kg/J reparti en 3 prises journalières dans 10ml/kg de SG 10% en 4H</a:t>
            </a:r>
          </a:p>
          <a:p>
            <a:pPr lvl="2">
              <a:buNone/>
            </a:pPr>
            <a:r>
              <a:rPr lang="fr-FR" dirty="0" smtClean="0"/>
              <a:t>	alterné avec des perfusions de SG 5% + (1,5g de </a:t>
            </a:r>
            <a:r>
              <a:rPr lang="fr-FR" dirty="0" err="1" smtClean="0"/>
              <a:t>NaCl</a:t>
            </a:r>
            <a:r>
              <a:rPr lang="fr-FR" dirty="0" smtClean="0"/>
              <a:t>, 0,75g de </a:t>
            </a:r>
            <a:r>
              <a:rPr lang="fr-FR" dirty="0" err="1" smtClean="0"/>
              <a:t>KCl</a:t>
            </a:r>
            <a:r>
              <a:rPr lang="fr-FR" dirty="0" smtClean="0"/>
              <a:t>, 50mg de Ca²⁺)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Indications: </a:t>
            </a:r>
          </a:p>
          <a:p>
            <a:pPr lvl="1"/>
            <a:endParaRPr lang="fr-FR" u="sng" dirty="0" smtClean="0"/>
          </a:p>
          <a:p>
            <a:pPr lvl="1"/>
            <a:r>
              <a:rPr lang="fr-FR" u="sng" dirty="0" smtClean="0"/>
              <a:t>Traitement symptomatique: </a:t>
            </a:r>
            <a:endParaRPr lang="fr-FR" dirty="0" smtClean="0"/>
          </a:p>
          <a:p>
            <a:pPr lvl="2"/>
            <a:r>
              <a:rPr lang="fr-FR" dirty="0" smtClean="0"/>
              <a:t>Anémie à 4,2g/L: transfusion de </a:t>
            </a:r>
            <a:r>
              <a:rPr lang="fr-FR" dirty="0" smtClean="0"/>
              <a:t>15</a:t>
            </a:r>
            <a:r>
              <a:rPr lang="fr-FR" dirty="0" smtClean="0"/>
              <a:t>cc/Kg </a:t>
            </a:r>
            <a:r>
              <a:rPr lang="fr-FR" dirty="0" smtClean="0"/>
              <a:t>de sang total isogroupe, iso-Rhésus en </a:t>
            </a:r>
            <a:r>
              <a:rPr lang="fr-FR" dirty="0" smtClean="0"/>
              <a:t>4H soit 400cc à 33gouttes/min</a:t>
            </a:r>
          </a:p>
          <a:p>
            <a:pPr lvl="2">
              <a:buNone/>
            </a:pPr>
            <a:r>
              <a:rPr lang="fr-FR" dirty="0" smtClean="0"/>
              <a:t> </a:t>
            </a:r>
            <a:endParaRPr lang="fr-FR" dirty="0" smtClean="0"/>
          </a:p>
          <a:p>
            <a:pPr lvl="2"/>
            <a:r>
              <a:rPr lang="fr-FR" dirty="0" smtClean="0"/>
              <a:t>Douleurs abdominales: </a:t>
            </a:r>
            <a:r>
              <a:rPr lang="fr-FR" dirty="0" err="1" smtClean="0"/>
              <a:t>Phloroglucinol</a:t>
            </a:r>
            <a:r>
              <a:rPr lang="fr-FR" dirty="0" smtClean="0"/>
              <a:t> </a:t>
            </a:r>
            <a:r>
              <a:rPr lang="fr-FR" dirty="0" smtClean="0"/>
              <a:t>…. mg/Kg per os</a:t>
            </a:r>
          </a:p>
          <a:p>
            <a:pPr lvl="2"/>
            <a:r>
              <a:rPr lang="fr-FR" dirty="0" smtClean="0"/>
              <a:t>Vomissements: </a:t>
            </a:r>
            <a:r>
              <a:rPr lang="fr-FR" dirty="0" err="1" smtClean="0"/>
              <a:t>Métopimazine</a:t>
            </a:r>
            <a:r>
              <a:rPr lang="fr-FR" dirty="0" smtClean="0"/>
              <a:t> (</a:t>
            </a:r>
            <a:r>
              <a:rPr lang="fr-FR" dirty="0" err="1" smtClean="0"/>
              <a:t>Vogalène</a:t>
            </a:r>
            <a:r>
              <a:rPr lang="fr-FR" dirty="0" smtClean="0"/>
              <a:t>®)</a:t>
            </a:r>
            <a:r>
              <a:rPr lang="fr-FR" dirty="0" smtClean="0"/>
              <a:t> </a:t>
            </a:r>
            <a:r>
              <a:rPr lang="fr-FR" dirty="0" smtClean="0"/>
              <a:t>1mg/kg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Traitement préventif:</a:t>
            </a:r>
          </a:p>
          <a:p>
            <a:pPr lvl="1"/>
            <a:r>
              <a:rPr lang="fr-FR" dirty="0" smtClean="0"/>
              <a:t>Lutte contre les piqûres de moustiques par moustiquaires imprégnées d’insecticide, vêtements couvrants répulsifs</a:t>
            </a:r>
          </a:p>
          <a:p>
            <a:pPr lvl="1"/>
            <a:r>
              <a:rPr lang="fr-FR" dirty="0" smtClean="0"/>
              <a:t>Lutte anti vectorielle: assainissement du cadre de vie, pulvérisation d’insecticides</a:t>
            </a:r>
          </a:p>
          <a:p>
            <a:pPr lvl="1"/>
            <a:r>
              <a:rPr lang="fr-FR" dirty="0" smtClean="0"/>
              <a:t>Vaccination antipaludique à l’étude</a:t>
            </a:r>
            <a:endParaRPr lang="fr-F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IX. ÈVOLUTION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u="sng" dirty="0" smtClean="0"/>
              <a:t>Éléments de surveillance: </a:t>
            </a:r>
          </a:p>
          <a:p>
            <a:pPr lvl="1"/>
            <a:r>
              <a:rPr lang="fr-FR" dirty="0" smtClean="0"/>
              <a:t>Conscience ( glasgow)</a:t>
            </a:r>
          </a:p>
          <a:p>
            <a:pPr lvl="1"/>
            <a:r>
              <a:rPr lang="fr-FR" dirty="0" smtClean="0"/>
              <a:t>Constantes</a:t>
            </a:r>
          </a:p>
          <a:p>
            <a:pPr lvl="2"/>
            <a:r>
              <a:rPr lang="fr-FR" dirty="0" smtClean="0"/>
              <a:t>Température, pouls, tension </a:t>
            </a:r>
            <a:r>
              <a:rPr lang="fr-FR" dirty="0" err="1" smtClean="0"/>
              <a:t>arterielle</a:t>
            </a:r>
            <a:r>
              <a:rPr lang="fr-FR" dirty="0" smtClean="0"/>
              <a:t>, fréquence respiratoire, diurèse, poids.</a:t>
            </a:r>
          </a:p>
          <a:p>
            <a:pPr lvl="1"/>
            <a:r>
              <a:rPr lang="fr-FR" dirty="0" smtClean="0"/>
              <a:t>Examen clinique complet</a:t>
            </a:r>
            <a:r>
              <a:rPr lang="fr-FR" dirty="0" smtClean="0"/>
              <a:t>  </a:t>
            </a:r>
          </a:p>
          <a:p>
            <a:pPr lvl="1"/>
            <a:r>
              <a:rPr lang="fr-FR" dirty="0" smtClean="0"/>
              <a:t>Examens p</a:t>
            </a:r>
            <a:r>
              <a:rPr lang="fr-FR" dirty="0" smtClean="0"/>
              <a:t>aracliniques:</a:t>
            </a:r>
          </a:p>
          <a:p>
            <a:pPr lvl="2"/>
            <a:r>
              <a:rPr lang="fr-FR" dirty="0" smtClean="0"/>
              <a:t>G.E. , NFS</a:t>
            </a:r>
            <a:r>
              <a:rPr lang="fr-FR" dirty="0" smtClean="0"/>
              <a:t>, Ionogramme </a:t>
            </a:r>
            <a:r>
              <a:rPr lang="fr-FR" dirty="0" smtClean="0"/>
              <a:t>sanguin</a:t>
            </a:r>
            <a:endParaRPr lang="fr-FR" dirty="0" smtClean="0"/>
          </a:p>
          <a:p>
            <a:pPr lvl="2"/>
            <a:r>
              <a:rPr lang="fr-FR" dirty="0" smtClean="0"/>
              <a:t>Urémie, créatinémie</a:t>
            </a:r>
          </a:p>
          <a:p>
            <a:pPr lvl="2"/>
            <a:r>
              <a:rPr lang="fr-FR" dirty="0" smtClean="0"/>
              <a:t>T</a:t>
            </a:r>
            <a:r>
              <a:rPr lang="fr-FR" dirty="0" smtClean="0"/>
              <a:t>ransaminases</a:t>
            </a:r>
            <a:endParaRPr lang="fr-FR" dirty="0" smtClean="0"/>
          </a:p>
          <a:p>
            <a:pPr lvl="2"/>
            <a:r>
              <a:rPr lang="fr-FR" dirty="0" smtClean="0"/>
              <a:t>Glycémie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IX. ÈVOLUTION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À j0: </a:t>
            </a:r>
          </a:p>
          <a:p>
            <a:pPr lvl="1"/>
            <a:r>
              <a:rPr lang="fr-FR" dirty="0" smtClean="0"/>
              <a:t>Correction des signes de choc 30min après expansion volémique (disparition de la froideur des extrémités, pouls à 96bpm)</a:t>
            </a:r>
          </a:p>
          <a:p>
            <a:pPr lvl="1"/>
            <a:r>
              <a:rPr lang="fr-FR" dirty="0" smtClean="0"/>
              <a:t>Glycémie capillaire de contrôle non faite</a:t>
            </a:r>
            <a:endParaRPr lang="fr-FR" dirty="0" smtClean="0"/>
          </a:p>
          <a:p>
            <a:pPr lvl="1"/>
            <a:r>
              <a:rPr lang="fr-FR" dirty="0" smtClean="0"/>
              <a:t>Arrêt de l’épistaxis après tamponnement nasal</a:t>
            </a:r>
          </a:p>
          <a:p>
            <a:pPr lvl="1">
              <a:buNone/>
            </a:pPr>
            <a:r>
              <a:rPr lang="fr-FR" dirty="0" smtClean="0"/>
              <a:t>		une consultation ORL a été proposée mais n’a pas été honorée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IX. ÈVOLUTION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À </a:t>
            </a:r>
            <a:r>
              <a:rPr lang="fr-FR" b="1" dirty="0" smtClean="0"/>
              <a:t>J1:</a:t>
            </a:r>
            <a:r>
              <a:rPr lang="fr-FR" dirty="0" smtClean="0"/>
              <a:t> </a:t>
            </a:r>
            <a:r>
              <a:rPr lang="fr-FR" dirty="0" smtClean="0"/>
              <a:t>a présenté:  </a:t>
            </a:r>
          </a:p>
          <a:p>
            <a:pPr lvl="1"/>
            <a:r>
              <a:rPr lang="fr-FR" dirty="0" smtClean="0"/>
              <a:t>Respiration </a:t>
            </a:r>
            <a:r>
              <a:rPr lang="fr-FR" dirty="0" smtClean="0"/>
              <a:t>bruyante</a:t>
            </a:r>
          </a:p>
          <a:p>
            <a:pPr lvl="1"/>
            <a:r>
              <a:rPr lang="fr-FR" dirty="0" smtClean="0"/>
              <a:t>Obstruction nasale</a:t>
            </a:r>
          </a:p>
          <a:p>
            <a:pPr lvl="1"/>
            <a:r>
              <a:rPr lang="fr-FR" dirty="0" smtClean="0"/>
              <a:t>Râles d’encombrement bronchique </a:t>
            </a:r>
            <a:r>
              <a:rPr lang="fr-FR" dirty="0" smtClean="0"/>
              <a:t>à l’auscultation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Bilan suivant demandé: CRP, </a:t>
            </a:r>
            <a:r>
              <a:rPr lang="fr-FR" dirty="0" err="1" smtClean="0"/>
              <a:t>Rx</a:t>
            </a:r>
            <a:r>
              <a:rPr lang="fr-FR" dirty="0" smtClean="0"/>
              <a:t> thorax, </a:t>
            </a:r>
            <a:endParaRPr lang="fr-FR" b="1" dirty="0" smtClean="0"/>
          </a:p>
          <a:p>
            <a:pPr lvl="1"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Comic Sans MS" pitchFamily="66" charset="0"/>
              </a:rPr>
              <a:t>III. HISTOIRE DE LA MALADIE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Consultation au Centre de Santé de </a:t>
            </a:r>
            <a:r>
              <a:rPr lang="fr-FR" dirty="0" err="1" smtClean="0"/>
              <a:t>Yeumbeul</a:t>
            </a:r>
            <a:r>
              <a:rPr lang="fr-FR" dirty="0" smtClean="0"/>
              <a:t> le jour même</a:t>
            </a:r>
          </a:p>
          <a:p>
            <a:pPr lvl="1"/>
            <a:r>
              <a:rPr lang="fr-FR" dirty="0" smtClean="0"/>
              <a:t>Traitement reçu: perfusion + ampoule(s) de Quinine posologie non précisée (1 cure) puis exéat</a:t>
            </a:r>
          </a:p>
          <a:p>
            <a:r>
              <a:rPr lang="fr-FR" dirty="0" smtClean="0"/>
              <a:t>Arrivées à la maison, apparurent:</a:t>
            </a:r>
          </a:p>
          <a:p>
            <a:pPr lvl="1"/>
            <a:r>
              <a:rPr lang="fr-FR" b="1" dirty="0" smtClean="0"/>
              <a:t>Vomissements</a:t>
            </a:r>
            <a:r>
              <a:rPr lang="fr-FR" dirty="0" smtClean="0"/>
              <a:t>: avec effort, alimentaires au début, de grande abondance, puis secondairement jaunâtres.</a:t>
            </a:r>
          </a:p>
          <a:p>
            <a:pPr lvl="1"/>
            <a:r>
              <a:rPr lang="fr-FR" b="1" dirty="0" smtClean="0"/>
              <a:t>Adynamie </a:t>
            </a:r>
            <a:r>
              <a:rPr lang="fr-FR" dirty="0" smtClean="0"/>
              <a:t> </a:t>
            </a:r>
          </a:p>
          <a:p>
            <a:pPr lvl="1"/>
            <a:r>
              <a:rPr lang="fr-FR" b="1" dirty="0" smtClean="0"/>
              <a:t>Désorientation temporo-spatiale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IX. ÈVOLUTION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4143372" cy="4525963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Résultats:</a:t>
            </a:r>
          </a:p>
          <a:p>
            <a:pPr lvl="2"/>
            <a:r>
              <a:rPr lang="fr-FR" dirty="0" smtClean="0"/>
              <a:t> </a:t>
            </a:r>
            <a:r>
              <a:rPr lang="fr-FR" b="1" dirty="0" smtClean="0"/>
              <a:t>CRP = 384mg/L</a:t>
            </a:r>
          </a:p>
          <a:p>
            <a:pPr lvl="2"/>
            <a:r>
              <a:rPr lang="fr-FR" b="1" dirty="0" err="1" smtClean="0"/>
              <a:t>Rx</a:t>
            </a:r>
            <a:r>
              <a:rPr lang="fr-FR" b="1" dirty="0" smtClean="0"/>
              <a:t> thorax: syndrome bronchique</a:t>
            </a:r>
          </a:p>
          <a:p>
            <a:pPr lvl="1"/>
            <a:r>
              <a:rPr lang="fr-FR" dirty="0" smtClean="0"/>
              <a:t> : rhino-bronchite</a:t>
            </a:r>
            <a:endParaRPr lang="fr-FR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IX. ÈVOLUTION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>
              <a:buNone/>
            </a:pPr>
            <a:r>
              <a:rPr lang="fr-FR" sz="2800" dirty="0" smtClean="0"/>
              <a:t> C.A.T:</a:t>
            </a:r>
          </a:p>
          <a:p>
            <a:pPr marL="1657350" lvl="4" indent="-342900"/>
            <a:r>
              <a:rPr lang="fr-FR" sz="2800" dirty="0" smtClean="0"/>
              <a:t> </a:t>
            </a:r>
            <a:r>
              <a:rPr lang="fr-FR" sz="2800" dirty="0" err="1" smtClean="0"/>
              <a:t>Marimer</a:t>
            </a:r>
            <a:r>
              <a:rPr lang="fr-FR" sz="2800" dirty="0" smtClean="0"/>
              <a:t>® 1 </a:t>
            </a:r>
            <a:r>
              <a:rPr lang="fr-FR" sz="2800" dirty="0" smtClean="0"/>
              <a:t>pulvérisation nasale x 3/j </a:t>
            </a:r>
            <a:endParaRPr lang="fr-FR" sz="2800" dirty="0"/>
          </a:p>
          <a:p>
            <a:pPr marL="1657350" lvl="4" indent="-342900"/>
            <a:r>
              <a:rPr lang="fr-FR" sz="2800" dirty="0" smtClean="0"/>
              <a:t>Ampicilline 100mg/kg/j soit 1g x 3 /j en IVD pendant 10j</a:t>
            </a:r>
          </a:p>
          <a:p>
            <a:pPr marL="1657350" lvl="4" indent="-342900"/>
            <a:r>
              <a:rPr lang="fr-FR" sz="2800" dirty="0" smtClean="0"/>
              <a:t>Gentamycine 5mg/kg/j soit 130mg dans 10cc de SSI en IVL pendant 5j</a:t>
            </a:r>
          </a:p>
          <a:p>
            <a:pPr marL="1200150" lvl="3" indent="-342900"/>
            <a:endParaRPr lang="fr-FR" sz="2800" dirty="0" smtClean="0"/>
          </a:p>
          <a:p>
            <a:pPr marL="1200150" lvl="3" indent="-342900" algn="just"/>
            <a:r>
              <a:rPr lang="fr-FR" sz="2800" b="1" dirty="0" smtClean="0"/>
              <a:t>À J2:</a:t>
            </a:r>
          </a:p>
          <a:p>
            <a:pPr marL="1657350" lvl="4" indent="-342900" algn="just"/>
            <a:r>
              <a:rPr lang="fr-FR" sz="2800" dirty="0" smtClean="0"/>
              <a:t> Amendement de la fièvre (36,5°C)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IX. ÈVOLUTION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>
            <a:normAutofit/>
          </a:bodyPr>
          <a:lstStyle/>
          <a:p>
            <a:r>
              <a:rPr lang="fr-FR" b="1" dirty="0" smtClean="0"/>
              <a:t>À J4:</a:t>
            </a:r>
          </a:p>
          <a:p>
            <a:pPr lvl="2"/>
            <a:r>
              <a:rPr lang="fr-FR" dirty="0" smtClean="0"/>
              <a:t>Disparition  de l’obnubilation (conscience claire, glasgow à 15/15)</a:t>
            </a:r>
          </a:p>
          <a:p>
            <a:pPr lvl="2"/>
            <a:r>
              <a:rPr lang="fr-FR" dirty="0" smtClean="0"/>
              <a:t>Muqueuses pâles </a:t>
            </a:r>
            <a:r>
              <a:rPr lang="fr-FR" b="1" dirty="0" smtClean="0"/>
              <a:t>anictériques</a:t>
            </a:r>
          </a:p>
          <a:p>
            <a:pPr lvl="2"/>
            <a:r>
              <a:rPr lang="fr-FR" dirty="0" smtClean="0"/>
              <a:t>Disparition de la splénomégalie</a:t>
            </a:r>
          </a:p>
          <a:p>
            <a:pPr lvl="2"/>
            <a:r>
              <a:rPr lang="fr-FR" dirty="0" smtClean="0"/>
              <a:t>Disparition symptomatologie pulmonaire: respiration normale, champs pulmonaires libres.</a:t>
            </a:r>
            <a:endParaRPr lang="fr-FR" dirty="0" smtClean="0"/>
          </a:p>
          <a:p>
            <a:pPr lvl="1"/>
            <a:r>
              <a:rPr lang="fr-FR" dirty="0" smtClean="0"/>
              <a:t>Transfusion d’une poche de sang isogroupe iso-Rhésus (A+)</a:t>
            </a:r>
          </a:p>
          <a:p>
            <a:pPr lvl="1"/>
            <a:r>
              <a:rPr lang="fr-FR" dirty="0" smtClean="0"/>
              <a:t>Alimentation libre</a:t>
            </a:r>
          </a:p>
          <a:p>
            <a:pPr lvl="2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À J7: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G.E de contrôle: négatif</a:t>
            </a:r>
          </a:p>
          <a:p>
            <a:pPr lvl="1"/>
            <a:r>
              <a:rPr lang="fr-FR" dirty="0" smtClean="0"/>
              <a:t>Arrêt perfusion </a:t>
            </a:r>
            <a:endParaRPr lang="fr-FR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IX. ÈVOLUTION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À J11: </a:t>
            </a:r>
          </a:p>
          <a:p>
            <a:pPr lvl="1"/>
            <a:r>
              <a:rPr lang="fr-FR" b="1" dirty="0" smtClean="0"/>
              <a:t>NFS de contrôle</a:t>
            </a:r>
            <a:r>
              <a:rPr lang="fr-FR" dirty="0" smtClean="0"/>
              <a:t>: </a:t>
            </a:r>
            <a:r>
              <a:rPr lang="fr-FR" dirty="0" err="1" smtClean="0"/>
              <a:t>Hb</a:t>
            </a:r>
            <a:r>
              <a:rPr lang="fr-FR" dirty="0" smtClean="0"/>
              <a:t>=</a:t>
            </a:r>
            <a:r>
              <a:rPr lang="fr-FR" b="1" dirty="0" smtClean="0"/>
              <a:t>5,6g/</a:t>
            </a:r>
            <a:r>
              <a:rPr lang="fr-FR" b="1" dirty="0" err="1" smtClean="0"/>
              <a:t>dL</a:t>
            </a:r>
            <a:r>
              <a:rPr lang="fr-FR" dirty="0" smtClean="0"/>
              <a:t>   </a:t>
            </a:r>
            <a:r>
              <a:rPr lang="fr-FR" dirty="0" err="1" smtClean="0"/>
              <a:t>Hcrite</a:t>
            </a:r>
            <a:r>
              <a:rPr lang="fr-FR" dirty="0" smtClean="0"/>
              <a:t>=</a:t>
            </a:r>
            <a:r>
              <a:rPr lang="fr-FR" b="1" dirty="0" smtClean="0"/>
              <a:t>17,8%</a:t>
            </a:r>
            <a:r>
              <a:rPr lang="fr-FR" dirty="0" smtClean="0"/>
              <a:t>  		VGM=84fl  TCMH</a:t>
            </a:r>
            <a:r>
              <a:rPr lang="fr-FR" b="1" dirty="0" smtClean="0"/>
              <a:t>=26µg</a:t>
            </a:r>
            <a:r>
              <a:rPr lang="fr-FR" dirty="0" smtClean="0"/>
              <a:t>   </a:t>
            </a:r>
            <a:r>
              <a:rPr lang="fr-FR" b="1" dirty="0" err="1" smtClean="0"/>
              <a:t>Plaq</a:t>
            </a:r>
            <a:r>
              <a:rPr lang="fr-FR" b="1" dirty="0" smtClean="0"/>
              <a:t>=689.000/mm³</a:t>
            </a:r>
          </a:p>
          <a:p>
            <a:pPr lvl="1"/>
            <a:r>
              <a:rPr lang="fr-FR" b="1" dirty="0" smtClean="0"/>
              <a:t>CRP</a:t>
            </a:r>
            <a:r>
              <a:rPr lang="fr-FR" dirty="0" smtClean="0"/>
              <a:t>=24mg/L</a:t>
            </a:r>
          </a:p>
          <a:p>
            <a:pPr lvl="1"/>
            <a:r>
              <a:rPr lang="fr-FR" dirty="0" smtClean="0"/>
              <a:t>C.A.T. :</a:t>
            </a:r>
          </a:p>
          <a:p>
            <a:pPr lvl="2"/>
            <a:r>
              <a:rPr lang="fr-FR" dirty="0" smtClean="0"/>
              <a:t>Transfusion d’une poche de sang isogroupe iso-Rhésus</a:t>
            </a:r>
          </a:p>
          <a:p>
            <a:pPr lvl="2"/>
            <a:r>
              <a:rPr lang="fr-FR" dirty="0" smtClean="0"/>
              <a:t>Continuer ampicilline jusqu’à 15j de traitement</a:t>
            </a:r>
            <a:endParaRPr lang="fr-FR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IX. ÈVOLUTION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À J13: </a:t>
            </a:r>
          </a:p>
          <a:p>
            <a:pPr lvl="1"/>
            <a:r>
              <a:rPr lang="fr-FR" dirty="0" smtClean="0"/>
              <a:t>Bilan de contrôle demandé: transaminases, urée, </a:t>
            </a:r>
            <a:r>
              <a:rPr lang="fr-FR" dirty="0" err="1" smtClean="0"/>
              <a:t>créat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Résultats: ALAT: 15,2 U/L  ASAT: 25 U/L  	Urée:0,38g/L  </a:t>
            </a:r>
            <a:r>
              <a:rPr lang="fr-FR" dirty="0" err="1" smtClean="0"/>
              <a:t>Créat</a:t>
            </a:r>
            <a:r>
              <a:rPr lang="fr-FR" dirty="0" smtClean="0"/>
              <a:t>.: 10,24mg/L</a:t>
            </a:r>
          </a:p>
          <a:p>
            <a:pPr lvl="1"/>
            <a:r>
              <a:rPr lang="fr-FR" dirty="0" smtClean="0"/>
              <a:t>Diurèse : 1500cc/24H soit 2,4cc/kg/h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À J16:</a:t>
            </a:r>
          </a:p>
          <a:p>
            <a:pPr lvl="1"/>
            <a:r>
              <a:rPr lang="fr-FR" dirty="0" smtClean="0"/>
              <a:t> l’examen du jour montre:</a:t>
            </a:r>
          </a:p>
          <a:p>
            <a:pPr lvl="2"/>
            <a:r>
              <a:rPr lang="fr-FR" dirty="0" smtClean="0"/>
              <a:t>Bon état général</a:t>
            </a:r>
          </a:p>
          <a:p>
            <a:pPr lvl="2"/>
            <a:r>
              <a:rPr lang="fr-FR" dirty="0" smtClean="0"/>
              <a:t>Muqueuses </a:t>
            </a:r>
            <a:r>
              <a:rPr lang="fr-FR" dirty="0" smtClean="0"/>
              <a:t>colorées </a:t>
            </a:r>
            <a:r>
              <a:rPr lang="fr-FR" dirty="0" err="1" smtClean="0"/>
              <a:t>anictèriques</a:t>
            </a:r>
            <a:endParaRPr lang="fr-FR" dirty="0" smtClean="0"/>
          </a:p>
          <a:p>
            <a:pPr lvl="2"/>
            <a:r>
              <a:rPr lang="fr-FR" dirty="0" smtClean="0"/>
              <a:t>Le reste de l’examen est normal</a:t>
            </a:r>
          </a:p>
          <a:p>
            <a:pPr lvl="1"/>
            <a:r>
              <a:rPr lang="fr-FR" dirty="0" smtClean="0"/>
              <a:t>Diurèse : 2000cc/24H soit 3,2cc/kg/h</a:t>
            </a:r>
          </a:p>
          <a:p>
            <a:pPr lvl="1"/>
            <a:r>
              <a:rPr lang="fr-FR" dirty="0" smtClean="0"/>
              <a:t>NFS de contrôle: </a:t>
            </a:r>
            <a:r>
              <a:rPr lang="fr-FR" dirty="0" err="1" smtClean="0"/>
              <a:t>Hb</a:t>
            </a:r>
            <a:r>
              <a:rPr lang="fr-FR" dirty="0" smtClean="0"/>
              <a:t>:8,7g/</a:t>
            </a:r>
            <a:r>
              <a:rPr lang="fr-FR" dirty="0" err="1" smtClean="0"/>
              <a:t>dL</a:t>
            </a:r>
            <a:r>
              <a:rPr lang="fr-FR" dirty="0" smtClean="0"/>
              <a:t>  VGM=86fl  TCMH=27µg  </a:t>
            </a:r>
            <a:r>
              <a:rPr lang="fr-FR" dirty="0" err="1" smtClean="0"/>
              <a:t>Hcrite</a:t>
            </a:r>
            <a:r>
              <a:rPr lang="fr-FR" dirty="0" smtClean="0"/>
              <a:t>=27,7%</a:t>
            </a:r>
          </a:p>
          <a:p>
            <a:pPr lvl="1"/>
            <a:r>
              <a:rPr lang="fr-FR" dirty="0" smtClean="0"/>
              <a:t>CAT: Supplémentation en fer 5mg/kg/j pendant 2mois</a:t>
            </a:r>
            <a:endParaRPr lang="fr-FR" dirty="0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X. PRONOSTIC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À court et moyen terme: </a:t>
            </a:r>
          </a:p>
          <a:p>
            <a:pPr lvl="1"/>
            <a:r>
              <a:rPr lang="fr-FR" dirty="0" smtClean="0"/>
              <a:t>Favorable avec disparition des signes fonctionnels, apyrexie stable, examen physique normal. Une NFS et une </a:t>
            </a:r>
            <a:r>
              <a:rPr lang="fr-FR" dirty="0" err="1" smtClean="0"/>
              <a:t>Rx</a:t>
            </a:r>
            <a:r>
              <a:rPr lang="fr-FR" dirty="0" smtClean="0"/>
              <a:t> thorax de contrôle sont envisagés</a:t>
            </a:r>
          </a:p>
          <a:p>
            <a:r>
              <a:rPr lang="fr-FR" dirty="0" smtClean="0"/>
              <a:t>À long terme: </a:t>
            </a:r>
          </a:p>
          <a:p>
            <a:pPr lvl="1"/>
            <a:r>
              <a:rPr lang="fr-FR" dirty="0" smtClean="0"/>
              <a:t>Le pronostic est réservé du fait de la possibilité de rechutes à cause de la précarité du cadre de vie (inondations) L’absence </a:t>
            </a:r>
            <a:r>
              <a:rPr lang="fr-FR" dirty="0" smtClean="0"/>
              <a:t>de </a:t>
            </a:r>
            <a:r>
              <a:rPr lang="fr-FR" dirty="0" smtClean="0"/>
              <a:t>vaccination nous fait craindre la survenue de pathologies .</a:t>
            </a:r>
            <a:endParaRPr lang="fr-FR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X. PRONOSTIC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XI. CONCLUSION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Comic Sans MS" pitchFamily="66" charset="0"/>
              </a:rPr>
              <a:t>III. HISTOIRE DE LA MALADIE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Sur conseils d’une voisine:</a:t>
            </a:r>
          </a:p>
          <a:p>
            <a:pPr lvl="1"/>
            <a:r>
              <a:rPr lang="fr-FR" dirty="0" smtClean="0"/>
              <a:t>Consultation au C. S. St Dominique de Pikine qui nous la réfère, faute de place, pour:</a:t>
            </a:r>
          </a:p>
          <a:p>
            <a:pPr lvl="2"/>
            <a:r>
              <a:rPr lang="fr-FR" sz="2800" dirty="0" smtClean="0"/>
              <a:t>Léthargie</a:t>
            </a:r>
          </a:p>
          <a:p>
            <a:pPr lvl="2"/>
            <a:r>
              <a:rPr lang="fr-FR" sz="2800" dirty="0" smtClean="0"/>
              <a:t>Fièvre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mic Sans MS" pitchFamily="66" charset="0"/>
              </a:rPr>
              <a:t>VIII. TRAITEMENT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Moyens: </a:t>
            </a:r>
          </a:p>
          <a:p>
            <a:pPr lvl="1"/>
            <a:endParaRPr lang="fr-FR" u="sng" dirty="0" smtClean="0"/>
          </a:p>
          <a:p>
            <a:pPr lvl="1"/>
            <a:r>
              <a:rPr lang="fr-FR" u="sng" dirty="0" smtClean="0"/>
              <a:t>Épistaxis de petite abondance: </a:t>
            </a:r>
          </a:p>
          <a:p>
            <a:pPr lvl="2"/>
            <a:r>
              <a:rPr lang="fr-FR" dirty="0" smtClean="0"/>
              <a:t>Pression </a:t>
            </a:r>
            <a:r>
              <a:rPr lang="fr-FR" dirty="0" err="1" smtClean="0"/>
              <a:t>bidigitale</a:t>
            </a:r>
            <a:r>
              <a:rPr lang="fr-FR" dirty="0" smtClean="0"/>
              <a:t> prolongée (5 min minimum)</a:t>
            </a:r>
          </a:p>
          <a:p>
            <a:pPr lvl="2"/>
            <a:r>
              <a:rPr lang="fr-FR" dirty="0" smtClean="0"/>
              <a:t>Tamponnement du vestibule narinaire par mèches hémostatiques</a:t>
            </a:r>
          </a:p>
          <a:p>
            <a:pPr lvl="2"/>
            <a:r>
              <a:rPr lang="fr-FR" dirty="0" smtClean="0"/>
              <a:t>Cautérisation par acide chromique 33% ou nitrate d’argent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2687</Words>
  <Application>Microsoft Office PowerPoint</Application>
  <PresentationFormat>Affichage à l'écran (4:3)</PresentationFormat>
  <Paragraphs>650</Paragraphs>
  <Slides>90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90</vt:i4>
      </vt:variant>
    </vt:vector>
  </HeadingPairs>
  <TitlesOfParts>
    <vt:vector size="91" baseType="lpstr">
      <vt:lpstr>Thème Office</vt:lpstr>
      <vt:lpstr>PRÉSENTATION DE MALADE</vt:lpstr>
      <vt:lpstr>Membres du Groupe</vt:lpstr>
      <vt:lpstr>Plan </vt:lpstr>
      <vt:lpstr>I. ETAT CIVIL </vt:lpstr>
      <vt:lpstr>II. MOTIFS D’HOSPITALISATION</vt:lpstr>
      <vt:lpstr>III. HISTOIRE DE LA MALADIE</vt:lpstr>
      <vt:lpstr>III. HISTOIRE DE LA MALADIE</vt:lpstr>
      <vt:lpstr>III. HISTOIRE DE LA MALADIE</vt:lpstr>
      <vt:lpstr>III. HISTOIRE DE LA MALADIE</vt:lpstr>
      <vt:lpstr>IV.ANTECEDENTS</vt:lpstr>
      <vt:lpstr>IV.ANTECEDENTS</vt:lpstr>
      <vt:lpstr>IV.ANTECEDENTS </vt:lpstr>
      <vt:lpstr>IV.ANTECEDENTS </vt:lpstr>
      <vt:lpstr>IV.ANTECEDENTS </vt:lpstr>
      <vt:lpstr>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IV. EXAMEN PHYSIQUE</vt:lpstr>
      <vt:lpstr>Diapositive 54</vt:lpstr>
      <vt:lpstr>Diapositive 55</vt:lpstr>
      <vt:lpstr>V. RESUME SYNDROMIQUE</vt:lpstr>
      <vt:lpstr>VI. HYPOTHESES DIAGNOSTIQUES</vt:lpstr>
      <vt:lpstr>VII. DISCUSSION</vt:lpstr>
      <vt:lpstr>VII. DISCUSSION </vt:lpstr>
      <vt:lpstr>VII. DISCUSSION </vt:lpstr>
      <vt:lpstr>VII. DISCUSSION </vt:lpstr>
      <vt:lpstr>VII. DISCUSSION </vt:lpstr>
      <vt:lpstr>VII. DISCUSSION </vt:lpstr>
      <vt:lpstr>VII. DISCUSSION </vt:lpstr>
      <vt:lpstr>VII. DISCUSSION</vt:lpstr>
      <vt:lpstr>VII. DISCUSSION</vt:lpstr>
      <vt:lpstr>VII. DISCUSSION</vt:lpstr>
      <vt:lpstr>VIII. TRAITEMENT</vt:lpstr>
      <vt:lpstr>VIII. TRAITEMENT </vt:lpstr>
      <vt:lpstr>VIII. TRAITEMENT </vt:lpstr>
      <vt:lpstr>VIII. TRAITEMENT </vt:lpstr>
      <vt:lpstr>VIII. TRAITEMENT </vt:lpstr>
      <vt:lpstr>VIII. TRAITEMENT </vt:lpstr>
      <vt:lpstr>VIII. TRAITEMENT </vt:lpstr>
      <vt:lpstr>VIII. TRAITEMENT </vt:lpstr>
      <vt:lpstr>VIII. TRAITEMENT </vt:lpstr>
      <vt:lpstr>IX. ÈVOLUTION</vt:lpstr>
      <vt:lpstr>IX. ÈVOLUTION</vt:lpstr>
      <vt:lpstr>IX. ÈVOLUTION</vt:lpstr>
      <vt:lpstr>IX. ÈVOLUTION</vt:lpstr>
      <vt:lpstr>IX. ÈVOLUTION</vt:lpstr>
      <vt:lpstr>IX. ÈVOLUTION</vt:lpstr>
      <vt:lpstr>Diapositive 83</vt:lpstr>
      <vt:lpstr>IX. ÈVOLUTION</vt:lpstr>
      <vt:lpstr>IX. ÈVOLUTION</vt:lpstr>
      <vt:lpstr>Diapositive 86</vt:lpstr>
      <vt:lpstr>X. PRONOSTIC</vt:lpstr>
      <vt:lpstr>X. PRONOSTIC</vt:lpstr>
      <vt:lpstr>XI. CONCLUSION</vt:lpstr>
      <vt:lpstr>VIII. TRAITEMENT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180</cp:revision>
  <dcterms:created xsi:type="dcterms:W3CDTF">2009-11-24T22:46:23Z</dcterms:created>
  <dcterms:modified xsi:type="dcterms:W3CDTF">2009-12-01T13:33:12Z</dcterms:modified>
</cp:coreProperties>
</file>