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0" r:id="rId2"/>
  </p:sldMasterIdLst>
  <p:notesMasterIdLst>
    <p:notesMasterId r:id="rId10"/>
  </p:notesMasterIdLst>
  <p:sldIdLst>
    <p:sldId id="260" r:id="rId3"/>
    <p:sldId id="259" r:id="rId4"/>
    <p:sldId id="261" r:id="rId5"/>
    <p:sldId id="262"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31663" autoAdjust="0"/>
  </p:normalViewPr>
  <p:slideViewPr>
    <p:cSldViewPr>
      <p:cViewPr varScale="1">
        <p:scale>
          <a:sx n="75" d="100"/>
          <a:sy n="75" d="100"/>
        </p:scale>
        <p:origin x="948" y="-2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DB3031-1EA5-4567-A122-0A19E9087E9A}" type="datetimeFigureOut">
              <a:rPr lang="en-US" smtClean="0"/>
              <a:t>1/30/2015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AF380-B07E-4937-8222-CED2E04B14BE}" type="slidenum">
              <a:rPr lang="en-US" smtClean="0"/>
              <a:t>‹#›</a:t>
            </a:fld>
            <a:endParaRPr lang="en-US"/>
          </a:p>
        </p:txBody>
      </p:sp>
    </p:spTree>
    <p:extLst>
      <p:ext uri="{BB962C8B-B14F-4D97-AF65-F5344CB8AC3E}">
        <p14:creationId xmlns:p14="http://schemas.microsoft.com/office/powerpoint/2010/main" val="1530344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Rotating tubes with text</a:t>
            </a:r>
          </a:p>
          <a:p>
            <a:r>
              <a:rPr lang="en-US" sz="1400" dirty="0" smtClean="0"/>
              <a:t>(Intermediate)</a:t>
            </a:r>
          </a:p>
          <a:p>
            <a:endParaRPr lang="en-US" sz="1200" dirty="0" smtClean="0"/>
          </a:p>
          <a:p>
            <a:endParaRPr lang="en-US" sz="1200" dirty="0" smtClean="0"/>
          </a:p>
          <a:p>
            <a:pPr marL="228600" indent="-228600">
              <a:buFont typeface="+mj-lt"/>
              <a:buNone/>
            </a:pPr>
            <a:r>
              <a:rPr lang="en-US" sz="1200" dirty="0" smtClean="0"/>
              <a:t>To reproduce the first shape</a:t>
            </a:r>
            <a:r>
              <a:rPr lang="en-US" sz="1200" baseline="0" dirty="0" smtClean="0"/>
              <a:t> effect on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endParaRPr lang="en-US" sz="1200" b="0" dirty="0" smtClean="0"/>
          </a:p>
          <a:p>
            <a:pPr marL="228600" indent="-228600">
              <a:buFont typeface="+mj-lt"/>
              <a:buAutoNum type="arabicPeriod"/>
            </a:pPr>
            <a:r>
              <a:rPr lang="en-US" sz="1200" b="0" dirty="0" smtClean="0"/>
              <a:t>On the </a:t>
            </a:r>
            <a:r>
              <a:rPr lang="en-US" sz="1200" b="1" dirty="0" smtClean="0"/>
              <a:t>Insert </a:t>
            </a:r>
            <a:r>
              <a:rPr lang="en-US" sz="1200" b="0" dirty="0" smtClean="0"/>
              <a:t>tab, in the </a:t>
            </a:r>
            <a:r>
              <a:rPr lang="en-US" sz="1200" b="1" dirty="0" smtClean="0"/>
              <a:t>Illustrations </a:t>
            </a:r>
            <a:r>
              <a:rPr lang="en-US" sz="1200" b="0" baseline="0" dirty="0" smtClean="0"/>
              <a:t>group, click </a:t>
            </a:r>
            <a:r>
              <a:rPr lang="en-US" sz="1200" b="1" baseline="0" dirty="0" smtClean="0"/>
              <a:t>Shapes</a:t>
            </a:r>
            <a:r>
              <a:rPr lang="en-US" sz="1200" b="0" baseline="0" dirty="0" smtClean="0"/>
              <a:t>, and then under </a:t>
            </a:r>
            <a:r>
              <a:rPr lang="en-US" sz="1200" b="1" baseline="0" dirty="0" smtClean="0"/>
              <a:t>Rectangles</a:t>
            </a:r>
            <a:r>
              <a:rPr lang="en-US" sz="1200" b="0" baseline="0" dirty="0" smtClean="0"/>
              <a:t> click </a:t>
            </a:r>
            <a:r>
              <a:rPr lang="en-US" sz="1200" b="1" baseline="0" dirty="0" smtClean="0"/>
              <a:t>Rectangle</a:t>
            </a:r>
            <a:r>
              <a:rPr lang="en-US" sz="1200" b="0" baseline="0" dirty="0" smtClean="0"/>
              <a:t> (first option from the left). On the slide, d</a:t>
            </a:r>
            <a:r>
              <a:rPr lang="en-US" sz="1200" b="0" dirty="0" smtClean="0"/>
              <a:t>rag</a:t>
            </a:r>
            <a:r>
              <a:rPr lang="en-US" sz="1200" b="0" baseline="0" dirty="0" smtClean="0"/>
              <a:t> to draw a rectangle.</a:t>
            </a:r>
            <a:endParaRPr lang="en-US" sz="1200" b="0" dirty="0" smtClean="0"/>
          </a:p>
          <a:p>
            <a:pPr marL="228600" indent="-228600">
              <a:buFont typeface="+mj-lt"/>
              <a:buAutoNum type="arabicPeriod"/>
            </a:pPr>
            <a:r>
              <a:rPr lang="en-US" sz="1200" dirty="0" smtClean="0"/>
              <a:t>Select</a:t>
            </a:r>
            <a:r>
              <a:rPr lang="en-US" sz="1200" baseline="0" dirty="0" smtClean="0"/>
              <a:t> the rectangle. 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Size</a:t>
            </a:r>
            <a:r>
              <a:rPr lang="en-US" sz="1200" baseline="0" dirty="0" smtClean="0"/>
              <a:t> group, do the following: </a:t>
            </a:r>
          </a:p>
          <a:p>
            <a:pPr marL="685800" lvl="1" indent="-228600">
              <a:buFont typeface="Arial" pitchFamily="34" charset="0"/>
              <a:buChar char="•"/>
            </a:pPr>
            <a:r>
              <a:rPr lang="en-US" sz="1200" baseline="0" dirty="0" smtClean="0"/>
              <a:t>In the </a:t>
            </a:r>
            <a:r>
              <a:rPr lang="en-US" sz="1200" b="1" baseline="0" dirty="0" smtClean="0"/>
              <a:t>Shape</a:t>
            </a:r>
            <a:r>
              <a:rPr lang="en-US" sz="1200" baseline="0" dirty="0" smtClean="0"/>
              <a:t> </a:t>
            </a:r>
            <a:r>
              <a:rPr lang="en-US" sz="1200" b="1" baseline="0" dirty="0" smtClean="0"/>
              <a:t>Height</a:t>
            </a:r>
            <a:r>
              <a:rPr lang="en-US" sz="1200" baseline="0" dirty="0" smtClean="0"/>
              <a:t> box, enter </a:t>
            </a:r>
            <a:r>
              <a:rPr lang="en-US" sz="1200" b="1" baseline="0" dirty="0" smtClean="0"/>
              <a:t>0.75”</a:t>
            </a:r>
            <a:r>
              <a:rPr lang="en-US" sz="1200" b="0" baseline="0" dirty="0" smtClean="0"/>
              <a:t>.</a:t>
            </a:r>
          </a:p>
          <a:p>
            <a:pPr marL="685800" lvl="1" indent="-228600">
              <a:buFont typeface="Arial" pitchFamily="34" charset="0"/>
              <a:buChar char="•"/>
            </a:pPr>
            <a:r>
              <a:rPr lang="en-US" sz="1200" baseline="0" dirty="0" smtClean="0"/>
              <a:t>In the </a:t>
            </a:r>
            <a:r>
              <a:rPr lang="en-US" sz="1200" b="1" baseline="0" dirty="0" smtClean="0"/>
              <a:t>Shape</a:t>
            </a:r>
            <a:r>
              <a:rPr lang="en-US" sz="1200" baseline="0" dirty="0" smtClean="0"/>
              <a:t> </a:t>
            </a:r>
            <a:r>
              <a:rPr lang="en-US" sz="1200" b="1" baseline="0" dirty="0" smtClean="0"/>
              <a:t>Width</a:t>
            </a:r>
            <a:r>
              <a:rPr lang="en-US" sz="1200" baseline="0" dirty="0" smtClean="0"/>
              <a:t> box, enter </a:t>
            </a:r>
            <a:r>
              <a:rPr lang="en-US" sz="1200" b="1" baseline="0" dirty="0" smtClean="0"/>
              <a:t>7.42”</a:t>
            </a:r>
            <a:r>
              <a:rPr lang="en-US" sz="1200" baseline="0" dirty="0" smtClean="0"/>
              <a:t>.</a:t>
            </a:r>
          </a:p>
          <a:p>
            <a:pPr marL="228600" indent="-228600">
              <a:buFont typeface="+mj-lt"/>
              <a:buAutoNum type="arabicPeriod"/>
            </a:pPr>
            <a:r>
              <a:rPr lang="en-US" sz="1200" i="0" baseline="0" dirty="0" smtClean="0"/>
              <a:t>Drag the rectangle above the middle of the slide, and then align the right edge with the right edge of the slide.</a:t>
            </a:r>
          </a:p>
          <a:p>
            <a:pPr marL="228600" indent="-228600">
              <a:buFont typeface="+mj-lt"/>
              <a:buAutoNum type="arabicPeriod"/>
            </a:pPr>
            <a:r>
              <a:rPr lang="en-US" sz="1200" baseline="0" dirty="0" smtClean="0"/>
              <a:t>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Reflection</a:t>
            </a:r>
            <a:r>
              <a:rPr lang="en-US" sz="1200" baseline="0" dirty="0" smtClean="0"/>
              <a:t>, and then under </a:t>
            </a:r>
            <a:r>
              <a:rPr lang="en-US" sz="1200" b="1" baseline="0" dirty="0" smtClean="0"/>
              <a:t>Reflection</a:t>
            </a:r>
            <a:r>
              <a:rPr lang="en-US" sz="1200" baseline="0" dirty="0" smtClean="0"/>
              <a:t> </a:t>
            </a:r>
            <a:r>
              <a:rPr lang="en-US" sz="1200" b="1" baseline="0" dirty="0" smtClean="0"/>
              <a:t>Variations</a:t>
            </a:r>
            <a:r>
              <a:rPr lang="en-US" sz="1200" baseline="0" dirty="0" smtClean="0"/>
              <a:t> click </a:t>
            </a:r>
            <a:r>
              <a:rPr lang="en-US" sz="1200" b="1" baseline="0" dirty="0" smtClean="0"/>
              <a:t>Tight</a:t>
            </a:r>
            <a:r>
              <a:rPr lang="en-US" sz="1200" baseline="0" dirty="0" smtClean="0"/>
              <a:t> </a:t>
            </a:r>
            <a:r>
              <a:rPr lang="en-US" sz="1200" b="1" baseline="0" dirty="0" smtClean="0"/>
              <a:t>Reflection, touching</a:t>
            </a:r>
            <a:r>
              <a:rPr lang="en-US" sz="1200" baseline="0" dirty="0" smtClean="0"/>
              <a:t>.</a:t>
            </a:r>
            <a:endParaRPr lang="en-US" sz="1200" dirty="0" smtClean="0"/>
          </a:p>
          <a:p>
            <a:pPr marL="228600" indent="-228600">
              <a:buFont typeface="+mj-lt"/>
              <a:buAutoNum type="arabicPeriod"/>
            </a:pPr>
            <a:r>
              <a:rPr lang="en-US" sz="1200" b="0" dirty="0" smtClean="0"/>
              <a:t>On</a:t>
            </a:r>
            <a:r>
              <a:rPr lang="en-US" sz="1200" b="0" baseline="0" dirty="0" smtClean="0"/>
              <a:t> the </a:t>
            </a:r>
            <a:r>
              <a:rPr lang="en-US" sz="1200" b="1" baseline="0" dirty="0" smtClean="0"/>
              <a:t>Home</a:t>
            </a:r>
            <a:r>
              <a:rPr lang="en-US" sz="1200" b="0" baseline="0" dirty="0" smtClean="0"/>
              <a:t> tab, in the bottom right corner of the </a:t>
            </a:r>
            <a:r>
              <a:rPr lang="en-US" sz="1200" b="1" baseline="0" dirty="0" smtClean="0"/>
              <a:t>Drawing</a:t>
            </a:r>
            <a:r>
              <a:rPr lang="en-US" sz="1200" b="0" baseline="0" dirty="0" smtClean="0"/>
              <a:t> group, click the </a:t>
            </a:r>
            <a:r>
              <a:rPr lang="en-US" sz="1200" b="1" baseline="0" dirty="0" smtClean="0"/>
              <a:t>Format Shape</a:t>
            </a:r>
            <a:r>
              <a:rPr lang="en-US" sz="1200" b="0" baseline="0" dirty="0" smtClean="0"/>
              <a:t> dialog box launcher. In the </a:t>
            </a:r>
            <a:r>
              <a:rPr lang="en-US" sz="1200" b="1" baseline="0" dirty="0" smtClean="0"/>
              <a:t>Format Shape </a:t>
            </a:r>
            <a:r>
              <a:rPr lang="en-US" sz="1200" b="0" baseline="0" dirty="0" smtClean="0"/>
              <a:t>dialog box, click </a:t>
            </a:r>
            <a:r>
              <a:rPr lang="en-US" sz="1200" b="1" baseline="0" dirty="0" smtClean="0"/>
              <a:t>Fill</a:t>
            </a:r>
            <a:r>
              <a:rPr lang="en-US" sz="1200" b="0" baseline="0" dirty="0" smtClean="0"/>
              <a:t> in the left pane, select </a:t>
            </a:r>
            <a:r>
              <a:rPr lang="en-US" sz="1200" b="1" baseline="0" dirty="0" smtClean="0"/>
              <a:t>Gradient fill </a:t>
            </a:r>
            <a:r>
              <a:rPr lang="en-US" sz="1200" b="0" baseline="0" dirty="0" smtClean="0"/>
              <a:t>in the </a:t>
            </a:r>
            <a:r>
              <a:rPr lang="en-US" sz="1200" b="1" baseline="0" dirty="0" smtClean="0"/>
              <a:t>Fill</a:t>
            </a:r>
            <a:r>
              <a:rPr lang="en-US" sz="1200" b="0" baseline="0" dirty="0" smtClean="0"/>
              <a:t> pane, and then do the following:</a:t>
            </a:r>
          </a:p>
          <a:p>
            <a:pPr marL="685800" lvl="1" indent="-228600">
              <a:buFont typeface="Arial" pitchFamily="34" charset="0"/>
              <a:buChar char="•"/>
            </a:pPr>
            <a:r>
              <a:rPr lang="en-US" sz="1200" b="0" baseline="0" dirty="0" smtClean="0"/>
              <a:t>In the </a:t>
            </a:r>
            <a:r>
              <a:rPr lang="en-US" sz="1200" b="1" baseline="0" dirty="0" smtClean="0"/>
              <a:t>Type</a:t>
            </a:r>
            <a:r>
              <a:rPr lang="en-US" sz="1200" b="0" baseline="0" dirty="0" smtClean="0"/>
              <a:t> list, select </a:t>
            </a:r>
            <a:r>
              <a:rPr lang="en-US" sz="1200" b="1" baseline="0" dirty="0" smtClean="0"/>
              <a:t>Linear</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Direction</a:t>
            </a:r>
            <a:r>
              <a:rPr lang="en-US" sz="1200" b="0" baseline="0" dirty="0" smtClean="0"/>
              <a:t> list, select </a:t>
            </a:r>
            <a:r>
              <a:rPr lang="en-US" sz="1200" b="1" baseline="0" dirty="0" smtClean="0"/>
              <a:t>Linear</a:t>
            </a:r>
            <a:r>
              <a:rPr lang="en-US" sz="1200" b="0" baseline="0" dirty="0" smtClean="0"/>
              <a:t> </a:t>
            </a:r>
            <a:r>
              <a:rPr lang="en-US" sz="1200" b="1" baseline="0" dirty="0" smtClean="0"/>
              <a:t>Up </a:t>
            </a:r>
            <a:r>
              <a:rPr lang="en-US" sz="1200" b="0" baseline="0" dirty="0" smtClean="0"/>
              <a:t>(second row, second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four stops appear in the slider.</a:t>
            </a:r>
            <a:endParaRPr lang="en-US" sz="1200" b="0" baseline="0" dirty="0" smtClean="0"/>
          </a:p>
          <a:p>
            <a:pPr marL="342900" lvl="0" indent="-3429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a:t>
            </a:r>
            <a:r>
              <a:rPr lang="en-US" sz="1200" b="0" kern="1200" dirty="0" smtClean="0">
                <a:solidFill>
                  <a:schemeClr val="tx1"/>
                </a:solidFill>
                <a:latin typeface="+mn-lt"/>
                <a:ea typeface="+mn-ea"/>
                <a:cs typeface="+mn-cs"/>
              </a:rPr>
              <a:t> box</a:t>
            </a:r>
            <a:r>
              <a:rPr lang="en-US" sz="1200" kern="120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(fourth row, fifth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a:t>
            </a:r>
            <a:r>
              <a:rPr lang="en-US" sz="1200" b="0" kern="1200" baseline="0" dirty="0" smtClean="0">
                <a:solidFill>
                  <a:schemeClr val="tx1"/>
                </a:solidFill>
                <a:latin typeface="+mn-lt"/>
                <a:ea typeface="+mn-ea"/>
                <a:cs typeface="+mn-cs"/>
              </a:rPr>
              <a:t>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26%</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5% </a:t>
            </a:r>
            <a:r>
              <a:rPr lang="en-US" sz="1200" b="0" kern="1200" dirty="0" smtClean="0">
                <a:solidFill>
                  <a:schemeClr val="tx1"/>
                </a:solidFill>
                <a:latin typeface="+mn-lt"/>
                <a:ea typeface="+mn-ea"/>
                <a:cs typeface="+mn-cs"/>
              </a:rPr>
              <a:t>(second row,</a:t>
            </a:r>
            <a:r>
              <a:rPr lang="en-US" sz="1200" b="0" kern="1200" baseline="0" dirty="0" smtClean="0">
                <a:solidFill>
                  <a:schemeClr val="tx1"/>
                </a:solidFill>
                <a:latin typeface="+mn-lt"/>
                <a:ea typeface="+mn-ea"/>
                <a:cs typeface="+mn-cs"/>
              </a:rPr>
              <a:t> first option from the left).</a:t>
            </a:r>
            <a:endParaRPr lang="en-US" sz="1200" baseline="0" dirty="0" smtClean="0"/>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80%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a:t>
            </a:r>
            <a:r>
              <a:rPr lang="en-US" sz="1200" b="1" kern="1200" baseline="0" dirty="0" smtClean="0">
                <a:solidFill>
                  <a:schemeClr val="tx1"/>
                </a:solidFill>
                <a:latin typeface="+mn-lt"/>
                <a:ea typeface="+mn-ea"/>
                <a:cs typeface="+mn-cs"/>
              </a:rPr>
              <a:t> Text 1, Lighter 50% </a:t>
            </a:r>
            <a:r>
              <a:rPr lang="en-US" sz="1200" b="0" kern="1200" baseline="0" dirty="0" smtClean="0">
                <a:solidFill>
                  <a:schemeClr val="tx1"/>
                </a:solidFill>
                <a:latin typeface="+mn-lt"/>
                <a:ea typeface="+mn-ea"/>
                <a:cs typeface="+mn-cs"/>
              </a:rPr>
              <a:t>(second row, second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35% </a:t>
            </a:r>
            <a:r>
              <a:rPr lang="en-US" sz="1200" b="0" kern="1200" dirty="0" smtClean="0">
                <a:solidFill>
                  <a:schemeClr val="tx1"/>
                </a:solidFill>
                <a:latin typeface="+mn-lt"/>
                <a:ea typeface="+mn-ea"/>
                <a:cs typeface="+mn-cs"/>
              </a:rPr>
              <a:t>(fifth</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row,</a:t>
            </a:r>
            <a:r>
              <a:rPr lang="en-US" sz="1200" b="0" kern="1200" baseline="0" dirty="0" smtClean="0">
                <a:solidFill>
                  <a:schemeClr val="tx1"/>
                </a:solidFill>
                <a:latin typeface="+mn-lt"/>
                <a:ea typeface="+mn-ea"/>
                <a:cs typeface="+mn-cs"/>
              </a:rPr>
              <a:t> first option from the left).</a:t>
            </a:r>
            <a:endParaRPr lang="en-US" sz="1200" baseline="0" dirty="0" smtClean="0"/>
          </a:p>
          <a:p>
            <a:pPr marL="228600" indent="-228600">
              <a:buFont typeface="+mj-lt"/>
              <a:buAutoNum type="arabicPeriod"/>
            </a:pPr>
            <a:r>
              <a:rPr lang="en-US" sz="1200" b="0" kern="1200" dirty="0" smtClean="0">
                <a:solidFill>
                  <a:schemeClr val="tx1"/>
                </a:solidFill>
                <a:latin typeface="+mn-lt"/>
                <a:ea typeface="+mn-ea"/>
                <a:cs typeface="+mn-cs"/>
              </a:rPr>
              <a:t>Also</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Format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Shape</a:t>
            </a:r>
            <a:r>
              <a:rPr lang="en-US" sz="1200" b="0" kern="1200" baseline="0" dirty="0" smtClean="0">
                <a:solidFill>
                  <a:schemeClr val="tx1"/>
                </a:solidFill>
                <a:latin typeface="+mn-lt"/>
                <a:ea typeface="+mn-ea"/>
                <a:cs typeface="+mn-cs"/>
              </a:rPr>
              <a:t> dialog box, click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a:t>
            </a:r>
            <a:r>
              <a:rPr lang="en-US" sz="1200" b="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a:t>
            </a:r>
            <a:r>
              <a:rPr lang="en-US" sz="1200" b="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No</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a:t>
            </a:r>
          </a:p>
          <a:p>
            <a:pPr marL="228600" indent="-228600">
              <a:buFont typeface="+mj-lt"/>
              <a:buAutoNum type="arabicPeriod"/>
            </a:pPr>
            <a:r>
              <a:rPr lang="en-US" sz="1200" b="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Shape</a:t>
            </a:r>
            <a:r>
              <a:rPr lang="en-US" sz="1200" b="0" kern="1200" baseline="0" dirty="0" smtClean="0">
                <a:solidFill>
                  <a:schemeClr val="tx1"/>
                </a:solidFill>
                <a:latin typeface="+mn-lt"/>
                <a:ea typeface="+mn-ea"/>
                <a:cs typeface="+mn-cs"/>
              </a:rPr>
              <a:t> dialog box, click </a:t>
            </a:r>
            <a:r>
              <a:rPr lang="en-US" sz="1200" b="1" kern="1200" baseline="0" dirty="0" smtClean="0">
                <a:solidFill>
                  <a:schemeClr val="tx1"/>
                </a:solidFill>
                <a:latin typeface="+mn-lt"/>
                <a:ea typeface="+mn-ea"/>
                <a:cs typeface="+mn-cs"/>
              </a:rPr>
              <a:t>Shadow</a:t>
            </a:r>
            <a:r>
              <a:rPr lang="en-US" sz="1200" b="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b="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b="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Outer</a:t>
            </a:r>
            <a:r>
              <a:rPr lang="en-US" sz="1200" b="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Offset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Center</a:t>
            </a:r>
            <a:r>
              <a:rPr lang="en-US" sz="1200" b="0" kern="1200" baseline="0" dirty="0" smtClean="0">
                <a:solidFill>
                  <a:schemeClr val="tx1"/>
                </a:solidFill>
                <a:latin typeface="+mn-lt"/>
                <a:ea typeface="+mn-ea"/>
                <a:cs typeface="+mn-cs"/>
              </a:rPr>
              <a:t>, and then do the following:</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a:t>
            </a:r>
            <a:r>
              <a:rPr lang="en-US" sz="1200" b="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60%</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Size</a:t>
            </a:r>
            <a:r>
              <a:rPr lang="en-US" sz="1200" b="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102%</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Blur</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5 pt</a:t>
            </a:r>
            <a:r>
              <a:rPr lang="en-US" sz="1200" b="0" kern="1200" baseline="0" dirty="0" smtClean="0">
                <a:solidFill>
                  <a:schemeClr val="tx1"/>
                </a:solidFill>
                <a:latin typeface="+mn-lt"/>
                <a:ea typeface="+mn-ea"/>
                <a:cs typeface="+mn-cs"/>
              </a:rPr>
              <a:t>.</a:t>
            </a:r>
          </a:p>
          <a:p>
            <a:pPr marL="685800" lvl="1"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b="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a:t>
            </a:r>
            <a:r>
              <a:rPr lang="en-US" sz="1200" b="1" kern="1200" dirty="0" smtClean="0">
                <a:solidFill>
                  <a:schemeClr val="tx1"/>
                </a:solidFill>
                <a:latin typeface="+mn-lt"/>
                <a:ea typeface="+mn-ea"/>
                <a:cs typeface="Arial"/>
              </a:rPr>
              <a:t>°</a:t>
            </a:r>
          </a:p>
          <a:p>
            <a:pPr marL="685800" lvl="1" indent="-228600">
              <a:buFont typeface="Arial" pitchFamily="34" charset="0"/>
              <a:buChar char="•"/>
            </a:pPr>
            <a:r>
              <a:rPr lang="en-US" sz="1200" b="0" kern="1200" dirty="0" smtClean="0">
                <a:solidFill>
                  <a:schemeClr val="tx1"/>
                </a:solidFill>
                <a:latin typeface="+mn-lt"/>
                <a:ea typeface="+mn-ea"/>
                <a:cs typeface="Arial"/>
              </a:rPr>
              <a:t>In the </a:t>
            </a:r>
            <a:r>
              <a:rPr lang="en-US" sz="1200" b="1" kern="1200" dirty="0" smtClean="0">
                <a:solidFill>
                  <a:schemeClr val="tx1"/>
                </a:solidFill>
                <a:latin typeface="+mn-lt"/>
                <a:ea typeface="+mn-ea"/>
                <a:cs typeface="Arial"/>
              </a:rPr>
              <a:t>Distance</a:t>
            </a:r>
            <a:r>
              <a:rPr lang="en-US" sz="1200" b="0" kern="1200" baseline="0" dirty="0" smtClean="0">
                <a:solidFill>
                  <a:schemeClr val="tx1"/>
                </a:solidFill>
                <a:latin typeface="+mn-lt"/>
                <a:ea typeface="+mn-ea"/>
                <a:cs typeface="Arial"/>
              </a:rPr>
              <a:t> box, enter </a:t>
            </a:r>
            <a:r>
              <a:rPr lang="en-US" sz="1200" b="1" kern="1200" baseline="0" dirty="0" smtClean="0">
                <a:solidFill>
                  <a:schemeClr val="tx1"/>
                </a:solidFill>
                <a:latin typeface="+mn-lt"/>
                <a:ea typeface="+mn-ea"/>
                <a:cs typeface="Arial"/>
              </a:rPr>
              <a:t>0 pt</a:t>
            </a:r>
            <a:r>
              <a:rPr lang="en-US" sz="1200" b="0" kern="1200" baseline="0" dirty="0" smtClean="0">
                <a:solidFill>
                  <a:schemeClr val="tx1"/>
                </a:solidFill>
                <a:latin typeface="+mn-lt"/>
                <a:ea typeface="+mn-ea"/>
                <a:cs typeface="Arial"/>
              </a:rPr>
              <a:t>.</a:t>
            </a:r>
            <a:endParaRPr lang="en-US" sz="1200" dirty="0" smtClean="0"/>
          </a:p>
          <a:p>
            <a:pPr marL="228600" indent="-228600">
              <a:buFont typeface="+mj-lt"/>
              <a:buAutoNum type="arabicPeriod"/>
            </a:pPr>
            <a:r>
              <a:rPr lang="en-US" sz="1200" dirty="0" smtClean="0"/>
              <a:t>On the slide, select the rectangle. On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p>
          <a:p>
            <a:pPr marL="228600" indent="-228600">
              <a:buFont typeface="+mj-lt"/>
              <a:buAutoNum type="arabicPeriod"/>
            </a:pPr>
            <a:r>
              <a:rPr lang="en-US" sz="1200" baseline="0" dirty="0" smtClean="0"/>
              <a:t>Select the second, duplicate rectangle. 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Reflection</a:t>
            </a:r>
            <a:r>
              <a:rPr lang="en-US" sz="1200" b="0" baseline="0" dirty="0" smtClean="0"/>
              <a:t>,</a:t>
            </a:r>
            <a:r>
              <a:rPr lang="en-US" sz="1200" baseline="0" dirty="0" smtClean="0"/>
              <a:t> and then click </a:t>
            </a:r>
            <a:r>
              <a:rPr lang="en-US" sz="1200" b="1" baseline="0" dirty="0" smtClean="0"/>
              <a:t>No</a:t>
            </a:r>
            <a:r>
              <a:rPr lang="en-US" sz="1200" baseline="0" dirty="0" smtClean="0"/>
              <a:t> </a:t>
            </a:r>
            <a:r>
              <a:rPr lang="en-US" sz="1200" b="1" baseline="0" dirty="0" smtClean="0"/>
              <a:t>Reflection</a:t>
            </a:r>
            <a:r>
              <a:rPr lang="en-US" sz="1200" baseline="0" dirty="0" smtClean="0"/>
              <a:t>.</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In the </a:t>
            </a:r>
            <a:r>
              <a:rPr lang="en-US" sz="1200" b="1" baseline="0" dirty="0" smtClean="0"/>
              <a:t>Fill</a:t>
            </a:r>
            <a:r>
              <a:rPr lang="en-US" sz="1200" baseline="0" dirty="0" smtClean="0"/>
              <a:t> pane, click the button next to </a:t>
            </a:r>
            <a:r>
              <a:rPr lang="en-US" sz="1200" b="1" baseline="0" dirty="0" smtClean="0"/>
              <a:t>Direction</a:t>
            </a:r>
            <a:r>
              <a:rPr lang="en-US" sz="1200" b="0" baseline="0" dirty="0" smtClean="0"/>
              <a:t>, and then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endParaRPr lang="en-US" sz="1200" dirty="0" smtClean="0"/>
          </a:p>
          <a:p>
            <a:pPr marL="228600" indent="-228600">
              <a:buFont typeface="+mj-lt"/>
              <a:buAutoNum type="arabicPeriod"/>
            </a:pPr>
            <a:r>
              <a:rPr lang="en-US" sz="1200" b="0" baseline="0" dirty="0" smtClean="0"/>
              <a:t>Also in the </a:t>
            </a:r>
            <a:r>
              <a:rPr lang="en-US" sz="1200" b="1" baseline="0" dirty="0" smtClean="0"/>
              <a:t>Format</a:t>
            </a:r>
            <a:r>
              <a:rPr lang="en-US" sz="1200" b="0" baseline="0" dirty="0" smtClean="0"/>
              <a:t> </a:t>
            </a:r>
            <a:r>
              <a:rPr lang="en-US" sz="1200" b="1" baseline="0" dirty="0" smtClean="0"/>
              <a:t>Shape</a:t>
            </a:r>
            <a:r>
              <a:rPr lang="en-US" sz="1200" b="0" baseline="0" dirty="0" smtClean="0"/>
              <a:t> dialog box, click </a:t>
            </a:r>
            <a:r>
              <a:rPr lang="en-US" sz="1200" b="1" baseline="0" dirty="0" smtClean="0"/>
              <a:t>Shadow</a:t>
            </a:r>
            <a:r>
              <a:rPr lang="en-US" sz="1200" b="0" baseline="0" dirty="0" smtClean="0"/>
              <a:t> in the left pane. In the </a:t>
            </a:r>
            <a:r>
              <a:rPr lang="en-US" sz="1200" b="1" baseline="0" dirty="0" smtClean="0"/>
              <a:t>Shadow</a:t>
            </a:r>
            <a:r>
              <a:rPr lang="en-US" sz="1200" b="0" baseline="0" dirty="0" smtClean="0"/>
              <a:t> pane, click the button next to </a:t>
            </a:r>
            <a:r>
              <a:rPr lang="en-US" sz="1200" b="1" baseline="0" dirty="0" smtClean="0"/>
              <a:t>Presets</a:t>
            </a:r>
            <a:r>
              <a:rPr lang="en-US" sz="1200" b="0" baseline="0" dirty="0" smtClean="0"/>
              <a:t>, and then under </a:t>
            </a:r>
            <a:r>
              <a:rPr lang="en-US" sz="1200" b="1" baseline="0" dirty="0" smtClean="0"/>
              <a:t>No</a:t>
            </a:r>
            <a:r>
              <a:rPr lang="en-US" sz="1200" b="0" baseline="0" dirty="0" smtClean="0"/>
              <a:t> </a:t>
            </a:r>
            <a:r>
              <a:rPr lang="en-US" sz="1200" b="1" baseline="0" dirty="0" smtClean="0"/>
              <a:t>Shadow </a:t>
            </a:r>
            <a:r>
              <a:rPr lang="en-US" sz="1200" b="0" baseline="0" dirty="0" smtClean="0"/>
              <a:t>click </a:t>
            </a:r>
            <a:r>
              <a:rPr lang="en-US" sz="1200" b="1" baseline="0" dirty="0" smtClean="0"/>
              <a:t>No</a:t>
            </a:r>
            <a:r>
              <a:rPr lang="en-US" sz="1200" b="0" baseline="0" dirty="0" smtClean="0"/>
              <a:t> </a:t>
            </a:r>
            <a:r>
              <a:rPr lang="en-US" sz="1200" b="1" baseline="0" dirty="0" smtClean="0"/>
              <a:t>Shadow</a:t>
            </a:r>
            <a:r>
              <a:rPr lang="en-US" sz="1200" b="0" baseline="0" dirty="0" smtClean="0"/>
              <a:t>.</a:t>
            </a:r>
          </a:p>
          <a:p>
            <a:pPr marL="228600" indent="-228600">
              <a:buFont typeface="+mj-lt"/>
              <a:buAutoNum type="arabicPeriod"/>
            </a:pPr>
            <a:r>
              <a:rPr lang="en-US" sz="1200" b="0" baseline="0" dirty="0" smtClean="0"/>
              <a:t>On the slide, drag the second rectangle until it is directly on top of the first rectangle.</a:t>
            </a:r>
          </a:p>
          <a:p>
            <a:pPr marL="228600" indent="-228600">
              <a:buFont typeface="+mj-lt"/>
              <a:buAutoNum type="arabicPeriod"/>
            </a:pPr>
            <a:r>
              <a:rPr lang="en-US" sz="1200" b="0" baseline="0" dirty="0" smtClean="0"/>
              <a:t>On the </a:t>
            </a:r>
            <a:r>
              <a:rPr lang="en-US" sz="1200" b="1" baseline="0" dirty="0" smtClean="0"/>
              <a:t>Home</a:t>
            </a:r>
            <a:r>
              <a:rPr lang="en-US" sz="1200" b="0" baseline="0" dirty="0" smtClean="0"/>
              <a:t> tab, in the </a:t>
            </a:r>
            <a:r>
              <a:rPr lang="en-US" sz="1200" b="1" baseline="0" dirty="0" smtClean="0"/>
              <a:t>Editing</a:t>
            </a:r>
            <a:r>
              <a:rPr lang="en-US" sz="1200" b="0" baseline="0" dirty="0" smtClean="0"/>
              <a:t> group, click </a:t>
            </a:r>
            <a:r>
              <a:rPr lang="en-US" sz="1200" b="1" baseline="0" dirty="0" smtClean="0"/>
              <a:t>Select</a:t>
            </a:r>
            <a:r>
              <a:rPr lang="en-US" sz="1200" b="0" baseline="0" dirty="0" smtClean="0"/>
              <a:t>, and then click </a:t>
            </a:r>
            <a:r>
              <a:rPr lang="en-US" sz="1200" b="1" baseline="0" dirty="0" smtClean="0"/>
              <a:t>Selection Pane</a:t>
            </a:r>
            <a:r>
              <a:rPr lang="en-US" sz="1200" b="0" baseline="0" dirty="0" smtClean="0"/>
              <a:t>.</a:t>
            </a:r>
          </a:p>
          <a:p>
            <a:pPr marL="228600" indent="-228600">
              <a:buFont typeface="+mj-lt"/>
              <a:buAutoNum type="arabicPeriod"/>
            </a:pPr>
            <a:r>
              <a:rPr lang="en-US" sz="1200" b="0" baseline="0" dirty="0" smtClean="0"/>
              <a:t>In the </a:t>
            </a:r>
            <a:r>
              <a:rPr lang="en-US" sz="1200" b="1" baseline="0" dirty="0" smtClean="0"/>
              <a:t>Selection and Visibility </a:t>
            </a:r>
            <a:r>
              <a:rPr lang="en-US" sz="1200" b="0" baseline="0" dirty="0" smtClean="0"/>
              <a:t>pane, press and hold CTRL, and then select both rectangles. On the </a:t>
            </a:r>
            <a:r>
              <a:rPr lang="en-US" sz="1200" b="1" baseline="0" dirty="0" smtClean="0"/>
              <a:t>Home</a:t>
            </a:r>
            <a:r>
              <a:rPr lang="en-US" sz="1200" b="0" baseline="0" dirty="0" smtClean="0"/>
              <a:t> tab, in the </a:t>
            </a:r>
            <a:r>
              <a:rPr lang="en-US" sz="1200" b="1" baseline="0" dirty="0" smtClean="0"/>
              <a:t>Drawing</a:t>
            </a:r>
            <a:r>
              <a:rPr lang="en-US" sz="1200" b="0" baseline="0" dirty="0" smtClean="0"/>
              <a:t> group, click </a:t>
            </a:r>
            <a:r>
              <a:rPr lang="en-US" sz="1200" b="1" baseline="0" dirty="0" smtClean="0"/>
              <a:t>Arrange</a:t>
            </a:r>
            <a:r>
              <a:rPr lang="en-US" sz="1200" b="0" baseline="0" dirty="0" smtClean="0"/>
              <a:t>, point to </a:t>
            </a:r>
            <a:r>
              <a:rPr lang="en-US" sz="1200" b="1" baseline="0" dirty="0" smtClean="0"/>
              <a:t>Align</a:t>
            </a:r>
            <a:r>
              <a:rPr lang="en-US" sz="1200" b="0" baseline="0" dirty="0" smtClean="0"/>
              <a:t>, and then do the following:</a:t>
            </a:r>
          </a:p>
          <a:p>
            <a:pPr marL="685800" lvl="1" indent="-228600">
              <a:buFont typeface="+mj-lt"/>
              <a:buAutoNum type="arabicPeriod"/>
            </a:pPr>
            <a:r>
              <a:rPr lang="en-US" sz="1200" b="0" baseline="0" dirty="0" smtClean="0"/>
              <a:t>Click </a:t>
            </a:r>
            <a:r>
              <a:rPr lang="en-US" sz="1200" b="1" baseline="0" dirty="0" smtClean="0"/>
              <a:t>Align Selected Objects</a:t>
            </a:r>
            <a:r>
              <a:rPr lang="en-US" sz="1200" b="0" baseline="0" dirty="0" smtClean="0"/>
              <a:t>.</a:t>
            </a:r>
          </a:p>
          <a:p>
            <a:pPr marL="685800" lvl="1" indent="-228600">
              <a:buFont typeface="+mj-lt"/>
              <a:buAutoNum type="arabicPeriod"/>
            </a:pPr>
            <a:r>
              <a:rPr lang="en-US" sz="1200" b="0" baseline="0" dirty="0" smtClean="0"/>
              <a:t>Click </a:t>
            </a:r>
            <a:r>
              <a:rPr lang="en-US" sz="1200" b="1" baseline="0" dirty="0" smtClean="0"/>
              <a:t>Align Center</a:t>
            </a:r>
            <a:r>
              <a:rPr lang="en-US" sz="1200" b="0" baseline="0" dirty="0" smtClean="0"/>
              <a:t>.</a:t>
            </a:r>
          </a:p>
          <a:p>
            <a:pPr marL="685800" lvl="1" indent="-228600">
              <a:buFont typeface="+mj-lt"/>
              <a:buAutoNum type="arabicPeriod"/>
            </a:pPr>
            <a:r>
              <a:rPr lang="en-US" sz="1200" b="0" baseline="0" dirty="0" smtClean="0"/>
              <a:t>Click </a:t>
            </a:r>
            <a:r>
              <a:rPr lang="en-US" sz="1200" b="1" baseline="0" dirty="0" smtClean="0"/>
              <a:t>Align Middle</a:t>
            </a:r>
            <a:r>
              <a:rPr lang="en-US" sz="1200" b="0" baseline="0" dirty="0" smtClean="0"/>
              <a:t>. </a:t>
            </a:r>
          </a:p>
          <a:p>
            <a:pPr marL="228600" indent="-228600">
              <a:buFont typeface="+mj-lt"/>
              <a:buAutoNum type="arabicPeriod"/>
            </a:pPr>
            <a:endParaRPr lang="en-US" sz="1200" b="0" baseline="0" dirty="0" smtClean="0"/>
          </a:p>
          <a:p>
            <a:pPr marL="228600" indent="-228600">
              <a:buFont typeface="+mj-lt"/>
              <a:buAutoNum type="arabicPeriod"/>
            </a:pPr>
            <a:endParaRPr lang="en-US" sz="1200" dirty="0" smtClean="0"/>
          </a:p>
          <a:p>
            <a:pPr marL="228600" indent="-228600">
              <a:buFont typeface="+mj-lt"/>
              <a:buNone/>
            </a:pPr>
            <a:r>
              <a:rPr lang="en-US" sz="1200" dirty="0" smtClean="0"/>
              <a:t>To reproduce the first text effect on</a:t>
            </a:r>
            <a:r>
              <a:rPr lang="en-US" sz="1200" baseline="0" dirty="0" smtClean="0"/>
              <a:t> this slide, do the following:</a:t>
            </a:r>
            <a:endParaRPr lang="en-US" sz="1200" dirty="0" smtClean="0"/>
          </a:p>
          <a:p>
            <a:pPr marL="228600" indent="-228600">
              <a:buFont typeface="+mj-lt"/>
              <a:buAutoNum type="arabicPeriod"/>
            </a:pPr>
            <a:r>
              <a:rPr lang="en-US" sz="1200" b="0" dirty="0" smtClean="0"/>
              <a:t>On</a:t>
            </a:r>
            <a:r>
              <a:rPr lang="en-US" sz="1200" b="0" baseline="0" dirty="0" smtClean="0"/>
              <a:t> the </a:t>
            </a:r>
            <a:r>
              <a:rPr lang="en-US" sz="1200" b="1" baseline="0" dirty="0" smtClean="0"/>
              <a:t>Insert</a:t>
            </a:r>
            <a:r>
              <a:rPr lang="en-US" sz="1200" b="0" baseline="0" dirty="0" smtClean="0"/>
              <a:t> tab, in the </a:t>
            </a:r>
            <a:r>
              <a:rPr lang="en-US" sz="1200" b="1" baseline="0" dirty="0" smtClean="0"/>
              <a:t>Text</a:t>
            </a:r>
            <a:r>
              <a:rPr lang="en-US" sz="1200" b="0" baseline="0" dirty="0" smtClean="0"/>
              <a:t> group, click </a:t>
            </a:r>
            <a:r>
              <a:rPr lang="en-US" sz="1200" b="1" baseline="0" dirty="0" smtClean="0"/>
              <a:t>Text</a:t>
            </a:r>
            <a:r>
              <a:rPr lang="en-US" sz="1200" b="0" baseline="0" dirty="0" smtClean="0"/>
              <a:t> </a:t>
            </a:r>
            <a:r>
              <a:rPr lang="en-US" sz="1200" b="1" baseline="0" dirty="0" smtClean="0"/>
              <a:t>Box</a:t>
            </a:r>
            <a:r>
              <a:rPr lang="en-US" sz="1200" b="0" baseline="0" dirty="0" smtClean="0"/>
              <a:t>. O</a:t>
            </a:r>
            <a:r>
              <a:rPr lang="en-US" sz="1200" baseline="0" dirty="0" smtClean="0"/>
              <a:t>n the slide, drag to draw a text box.</a:t>
            </a:r>
          </a:p>
          <a:p>
            <a:pPr marL="228600" indent="-228600">
              <a:buFont typeface="+mj-lt"/>
              <a:buAutoNum type="arabicPeriod"/>
            </a:pPr>
            <a:r>
              <a:rPr lang="en-US" sz="1200" baseline="0" dirty="0" smtClean="0"/>
              <a:t>Enter the first line of text on the slide, and then select the text. On the </a:t>
            </a:r>
            <a:r>
              <a:rPr lang="en-US" sz="1200" b="1" baseline="0" dirty="0" smtClean="0"/>
              <a:t>Home</a:t>
            </a:r>
            <a:r>
              <a:rPr lang="en-US" sz="1200" baseline="0" dirty="0" smtClean="0"/>
              <a:t> tab, in the </a:t>
            </a:r>
            <a:r>
              <a:rPr lang="en-US" sz="1200" b="1" baseline="0" dirty="0" smtClean="0"/>
              <a:t>Font</a:t>
            </a:r>
            <a:r>
              <a:rPr lang="en-US" sz="1200" baseline="0" dirty="0" smtClean="0"/>
              <a:t> group, do the following:</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Trebuchet MS</a:t>
            </a:r>
            <a:r>
              <a:rPr lang="en-US" sz="1200" b="0" baseline="0" dirty="0" smtClean="0"/>
              <a: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26</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a:t>
            </a:r>
            <a:r>
              <a:rPr lang="en-US" sz="1200" b="1" baseline="0" dirty="0" smtClean="0"/>
              <a:t>Bold</a:t>
            </a:r>
            <a:r>
              <a:rPr lang="en-US" sz="1200" baseline="0" dirty="0" smtClean="0"/>
              <a:t>.</a:t>
            </a:r>
          </a:p>
          <a:p>
            <a:pPr marL="685800" lvl="1" indent="-228600">
              <a:buFont typeface="Arial" pitchFamily="34" charset="0"/>
              <a:buChar char="•"/>
            </a:pPr>
            <a:r>
              <a:rPr lang="en-US" sz="1200" baseline="0" dirty="0" smtClean="0"/>
              <a:t>Click the arrow next to </a:t>
            </a:r>
            <a:r>
              <a:rPr lang="en-US" sz="1200" b="1" baseline="0" dirty="0" smtClean="0"/>
              <a:t>Font</a:t>
            </a:r>
            <a:r>
              <a:rPr lang="en-US" sz="1200" baseline="0" dirty="0" smtClean="0"/>
              <a:t> </a:t>
            </a:r>
            <a:r>
              <a:rPr lang="en-US" sz="1200" b="1" baseline="0" dirty="0" smtClean="0"/>
              <a:t>Color</a:t>
            </a:r>
            <a:r>
              <a:rPr lang="en-US" sz="1200" baseline="0" dirty="0" smtClean="0"/>
              <a:t>, and then under </a:t>
            </a:r>
            <a:r>
              <a:rPr lang="en-US" sz="1200" b="1" baseline="0" dirty="0" smtClean="0"/>
              <a:t>Theme Colors </a:t>
            </a:r>
            <a:r>
              <a:rPr lang="en-US" sz="1200" baseline="0" dirty="0" smtClean="0"/>
              <a:t>click </a:t>
            </a:r>
            <a:r>
              <a:rPr lang="en-US" sz="1200" b="1" baseline="0" dirty="0" smtClean="0"/>
              <a:t>Black, Text 1, Lighter 25% </a:t>
            </a:r>
            <a:r>
              <a:rPr lang="en-US" sz="1200" baseline="0" dirty="0" smtClean="0"/>
              <a:t>(fourth row, second option from the left)</a:t>
            </a:r>
          </a:p>
          <a:p>
            <a:pPr marL="228600" indent="-228600">
              <a:buFont typeface="+mj-lt"/>
              <a:buAutoNum type="arabicPeriod"/>
            </a:pPr>
            <a:r>
              <a:rPr lang="en-US" sz="1200" b="0" baseline="0" dirty="0" smtClean="0"/>
              <a:t>On the </a:t>
            </a:r>
            <a:r>
              <a:rPr lang="en-US" sz="1200" b="1" baseline="0" dirty="0" smtClean="0"/>
              <a:t>Home</a:t>
            </a:r>
            <a:r>
              <a:rPr lang="en-US" sz="1200" b="0" baseline="0" dirty="0" smtClean="0"/>
              <a:t> tab, in the </a:t>
            </a:r>
            <a:r>
              <a:rPr lang="en-US" sz="1200" b="1" baseline="0" dirty="0" smtClean="0"/>
              <a:t>Paragraph</a:t>
            </a:r>
            <a:r>
              <a:rPr lang="en-US" sz="1200" b="0" baseline="0" dirty="0" smtClean="0"/>
              <a:t> group, click </a:t>
            </a:r>
            <a:r>
              <a:rPr lang="en-US" sz="1200" b="1" baseline="0" dirty="0" smtClean="0"/>
              <a:t>Align</a:t>
            </a:r>
            <a:r>
              <a:rPr lang="en-US" sz="1200" b="0" baseline="0" dirty="0" smtClean="0"/>
              <a:t> </a:t>
            </a:r>
            <a:r>
              <a:rPr lang="en-US" sz="1200" b="1" baseline="0" dirty="0" smtClean="0"/>
              <a:t>Text</a:t>
            </a:r>
            <a:r>
              <a:rPr lang="en-US" sz="1200" b="0" baseline="0" dirty="0" smtClean="0"/>
              <a:t> </a:t>
            </a:r>
            <a:r>
              <a:rPr lang="en-US" sz="1200" b="1" baseline="0" dirty="0" smtClean="0"/>
              <a:t>Left</a:t>
            </a:r>
            <a:r>
              <a:rPr lang="en-US" sz="1200" b="0" baseline="0" dirty="0" smtClean="0"/>
              <a:t> to align the text left in the text box.</a:t>
            </a:r>
          </a:p>
          <a:p>
            <a:pPr marL="228600" indent="-228600">
              <a:buFont typeface="+mj-lt"/>
              <a:buAutoNum type="arabicPeriod"/>
            </a:pPr>
            <a:r>
              <a:rPr lang="en-US" sz="1200" b="0" baseline="0" dirty="0" smtClean="0"/>
              <a:t>On the slide, s</a:t>
            </a:r>
            <a:r>
              <a:rPr lang="en-US" sz="1200" b="0" dirty="0" smtClean="0"/>
              <a:t>elect</a:t>
            </a:r>
            <a:r>
              <a:rPr lang="en-US" sz="1200" b="0" baseline="0" dirty="0" smtClean="0"/>
              <a:t> the text box. Under </a:t>
            </a:r>
            <a:r>
              <a:rPr lang="en-US" sz="1200" b="1" baseline="0" dirty="0" smtClean="0"/>
              <a:t>Drawing</a:t>
            </a:r>
            <a:r>
              <a:rPr lang="en-US" sz="1200" b="0" baseline="0" dirty="0" smtClean="0"/>
              <a:t> </a:t>
            </a:r>
            <a:r>
              <a:rPr lang="en-US" sz="1200" b="1" baseline="0" dirty="0" smtClean="0"/>
              <a:t>Tools</a:t>
            </a:r>
            <a:r>
              <a:rPr lang="en-US" sz="1200" b="0" baseline="0" dirty="0" smtClean="0"/>
              <a:t>, on the </a:t>
            </a:r>
            <a:r>
              <a:rPr lang="en-US" sz="1200" b="1" baseline="0" dirty="0" smtClean="0"/>
              <a:t>Format</a:t>
            </a:r>
            <a:r>
              <a:rPr lang="en-US" sz="1200" b="0" baseline="0" dirty="0" smtClean="0"/>
              <a:t> tab, in the </a:t>
            </a:r>
            <a:r>
              <a:rPr lang="en-US" sz="1200" b="1" baseline="0" dirty="0" smtClean="0"/>
              <a:t>WordArt</a:t>
            </a:r>
            <a:r>
              <a:rPr lang="en-US" sz="1200" b="0" baseline="0" dirty="0" smtClean="0"/>
              <a:t> </a:t>
            </a:r>
            <a:r>
              <a:rPr lang="en-US" sz="1200" b="1" baseline="0" dirty="0" smtClean="0"/>
              <a:t>Styles</a:t>
            </a:r>
            <a:r>
              <a:rPr lang="en-US" sz="1200" b="0" baseline="0" dirty="0" smtClean="0"/>
              <a:t> group, click </a:t>
            </a:r>
            <a:r>
              <a:rPr lang="en-US" sz="1200" b="1" baseline="0" dirty="0" smtClean="0"/>
              <a:t>Text</a:t>
            </a:r>
            <a:r>
              <a:rPr lang="en-US" sz="1200" b="0" baseline="0" dirty="0" smtClean="0"/>
              <a:t> </a:t>
            </a:r>
            <a:r>
              <a:rPr lang="en-US" sz="1200" b="1" baseline="0" dirty="0" smtClean="0"/>
              <a:t>Effects</a:t>
            </a:r>
            <a:r>
              <a:rPr lang="en-US" sz="1200" b="0" baseline="0" dirty="0" smtClean="0"/>
              <a:t>, point to </a:t>
            </a:r>
            <a:r>
              <a:rPr lang="en-US" sz="1200" b="1" baseline="0" dirty="0" smtClean="0"/>
              <a:t>Shadow</a:t>
            </a:r>
            <a:r>
              <a:rPr lang="en-US" sz="1200" b="0" baseline="0" dirty="0" smtClean="0"/>
              <a:t>, and then click </a:t>
            </a:r>
            <a:r>
              <a:rPr lang="en-US" sz="1200" b="1" baseline="0" dirty="0" smtClean="0"/>
              <a:t>Shadow</a:t>
            </a:r>
            <a:r>
              <a:rPr lang="en-US" sz="1200" b="0" baseline="0" dirty="0" smtClean="0"/>
              <a:t> </a:t>
            </a:r>
            <a:r>
              <a:rPr lang="en-US" sz="1200" b="1" baseline="0" dirty="0" smtClean="0"/>
              <a:t>Options</a:t>
            </a:r>
            <a:r>
              <a:rPr lang="en-US" sz="1200" b="0" baseline="0" dirty="0" smtClean="0"/>
              <a:t>. In the </a:t>
            </a:r>
            <a:r>
              <a:rPr lang="en-US" sz="1200" b="1" baseline="0" dirty="0" smtClean="0"/>
              <a:t>Format</a:t>
            </a:r>
            <a:r>
              <a:rPr lang="en-US" sz="1200" b="0" baseline="0" dirty="0" smtClean="0"/>
              <a:t> </a:t>
            </a:r>
            <a:r>
              <a:rPr lang="en-US" sz="1200" b="1" baseline="0" dirty="0" smtClean="0"/>
              <a:t>Text</a:t>
            </a:r>
            <a:r>
              <a:rPr lang="en-US" sz="1200" b="0" baseline="0" dirty="0" smtClean="0"/>
              <a:t> </a:t>
            </a:r>
            <a:r>
              <a:rPr lang="en-US" sz="1200" b="1" baseline="0" dirty="0" smtClean="0"/>
              <a:t>Effects</a:t>
            </a:r>
            <a:r>
              <a:rPr lang="en-US" sz="1200" b="0" baseline="0" dirty="0" smtClean="0"/>
              <a:t> dialog box, in the </a:t>
            </a:r>
            <a:r>
              <a:rPr lang="en-US" sz="1200" b="1" baseline="0" dirty="0" smtClean="0"/>
              <a:t>Shadow</a:t>
            </a:r>
            <a:r>
              <a:rPr lang="en-US" sz="1200" b="0" baseline="0" dirty="0" smtClean="0"/>
              <a:t> pane, click the button next to </a:t>
            </a:r>
            <a:r>
              <a:rPr lang="en-US" sz="1200" b="1" baseline="0" dirty="0" smtClean="0"/>
              <a:t>Presets</a:t>
            </a:r>
            <a:r>
              <a:rPr lang="en-US" sz="1200" b="0" baseline="0" dirty="0" smtClean="0"/>
              <a:t>, under </a:t>
            </a:r>
            <a:r>
              <a:rPr lang="en-US" sz="1200" b="1" baseline="0" dirty="0" smtClean="0"/>
              <a:t>Inner</a:t>
            </a:r>
            <a:r>
              <a:rPr lang="en-US" sz="1200" b="0" baseline="0" dirty="0" smtClean="0"/>
              <a:t> click </a:t>
            </a:r>
            <a:r>
              <a:rPr lang="en-US" sz="1200" b="1" baseline="0" dirty="0" smtClean="0"/>
              <a:t>Inside Diagonal Bottom Left </a:t>
            </a:r>
            <a:r>
              <a:rPr lang="en-US" sz="1200" b="0" baseline="0" dirty="0" smtClean="0"/>
              <a:t>(third row, first option from the left), and then do the following:</a:t>
            </a:r>
          </a:p>
          <a:p>
            <a:pPr marL="685800" lvl="1" indent="-228600">
              <a:buFont typeface="Arial" pitchFamily="34" charset="0"/>
              <a:buChar char="•"/>
            </a:pPr>
            <a:r>
              <a:rPr lang="en-US" sz="1200" b="0" baseline="0" dirty="0" smtClean="0"/>
              <a:t>Click the button next to </a:t>
            </a:r>
            <a:r>
              <a:rPr lang="en-US" sz="1200" b="1" baseline="0" dirty="0" smtClean="0"/>
              <a:t>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White, Background 1 </a:t>
            </a:r>
            <a:r>
              <a:rPr lang="en-US" sz="1200" b="0" baseline="0" dirty="0" smtClean="0"/>
              <a:t>(first row, first option from the left).</a:t>
            </a:r>
          </a:p>
          <a:p>
            <a:pPr marL="685800" lvl="1" indent="-228600">
              <a:buFont typeface="Arial" pitchFamily="34" charset="0"/>
              <a:buChar char="•"/>
            </a:pPr>
            <a:r>
              <a:rPr lang="en-US" sz="1200" b="0" baseline="0" dirty="0" smtClean="0"/>
              <a:t>In the </a:t>
            </a:r>
            <a:r>
              <a:rPr lang="en-US" sz="1200" b="1" baseline="0" dirty="0" smtClean="0"/>
              <a:t>Transparency</a:t>
            </a:r>
            <a:r>
              <a:rPr lang="en-US" sz="1200" b="0" baseline="0" dirty="0" smtClean="0"/>
              <a:t> box, enter </a:t>
            </a:r>
            <a:r>
              <a:rPr lang="en-US" sz="1200" b="1" baseline="0" dirty="0" smtClean="0"/>
              <a:t>21%</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Blur</a:t>
            </a:r>
            <a:r>
              <a:rPr lang="en-US" sz="1200" b="0" baseline="0" dirty="0" smtClean="0"/>
              <a:t> box, enter </a:t>
            </a:r>
            <a:r>
              <a:rPr lang="en-US" sz="1200" b="1" baseline="0" dirty="0" smtClean="0"/>
              <a:t>5 pt</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Angle</a:t>
            </a:r>
            <a:r>
              <a:rPr lang="en-US" sz="1200" b="0" baseline="0" dirty="0" smtClean="0"/>
              <a:t> box, enter </a:t>
            </a:r>
            <a:r>
              <a:rPr lang="en-US" sz="1200" b="1" baseline="0" dirty="0" smtClean="0"/>
              <a:t>90</a:t>
            </a:r>
            <a:r>
              <a:rPr lang="en-US" sz="1200" b="1" baseline="0" dirty="0" smtClean="0">
                <a:latin typeface="Arial"/>
                <a:cs typeface="Arial"/>
              </a:rPr>
              <a:t>°</a:t>
            </a:r>
            <a:r>
              <a:rPr lang="en-US" sz="1200" b="0" baseline="0" dirty="0" smtClean="0">
                <a:latin typeface="Arial"/>
                <a:cs typeface="Arial"/>
              </a:rPr>
              <a:t>.</a:t>
            </a:r>
          </a:p>
          <a:p>
            <a:pPr marL="685800" lvl="1" indent="-228600">
              <a:buFont typeface="Arial" pitchFamily="34" charset="0"/>
              <a:buChar char="•"/>
            </a:pPr>
            <a:r>
              <a:rPr lang="en-US" sz="1200" b="0" baseline="0" dirty="0" smtClean="0">
                <a:latin typeface="+mn-lt"/>
                <a:cs typeface="Arial"/>
              </a:rPr>
              <a:t>In the </a:t>
            </a:r>
            <a:r>
              <a:rPr lang="en-US" sz="1200" b="1" baseline="0" dirty="0" smtClean="0">
                <a:latin typeface="+mn-lt"/>
                <a:cs typeface="Arial"/>
              </a:rPr>
              <a:t>Distance</a:t>
            </a:r>
            <a:r>
              <a:rPr lang="en-US" sz="1200" b="0" baseline="0" dirty="0" smtClean="0">
                <a:latin typeface="+mn-lt"/>
                <a:cs typeface="Arial"/>
              </a:rPr>
              <a:t> box, enter </a:t>
            </a:r>
            <a:r>
              <a:rPr lang="en-US" sz="1200" b="1" baseline="0" dirty="0" smtClean="0">
                <a:latin typeface="+mn-lt"/>
                <a:cs typeface="Arial"/>
              </a:rPr>
              <a:t>4 pt</a:t>
            </a:r>
            <a:r>
              <a:rPr lang="en-US" sz="1200" b="0" baseline="0" dirty="0" smtClean="0">
                <a:latin typeface="+mn-lt"/>
                <a:cs typeface="Arial"/>
              </a:rPr>
              <a:t>.</a:t>
            </a:r>
            <a:endParaRPr lang="en-US" sz="1200" b="0" dirty="0" smtClean="0">
              <a:latin typeface="+mn-lt"/>
            </a:endParaRPr>
          </a:p>
          <a:p>
            <a:pPr marL="228600" indent="-228600">
              <a:buFont typeface="+mj-lt"/>
              <a:buAutoNum type="arabicPeriod"/>
            </a:pPr>
            <a:r>
              <a:rPr lang="en-US" sz="1200" dirty="0" smtClean="0"/>
              <a:t>On the slide, drag the text box on</a:t>
            </a:r>
            <a:r>
              <a:rPr lang="en-US" sz="1200" baseline="0" dirty="0" smtClean="0"/>
              <a:t>to the second (top) rectangle. </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animate the first shape and text effects on this slide, do the following:</a:t>
            </a:r>
          </a:p>
          <a:p>
            <a:pPr marL="228600" indent="-228600">
              <a:buFont typeface="+mj-lt"/>
              <a:buAutoNum type="arabicPeriod"/>
            </a:pPr>
            <a:r>
              <a:rPr lang="en-US" sz="1200" b="0" dirty="0" smtClean="0"/>
              <a:t>In the </a:t>
            </a:r>
            <a:r>
              <a:rPr lang="en-US" sz="1200" b="1" dirty="0" smtClean="0"/>
              <a:t>Selection and Visibility</a:t>
            </a:r>
            <a:r>
              <a:rPr lang="en-US" sz="1200" b="1" baseline="0" dirty="0" smtClean="0"/>
              <a:t> </a:t>
            </a:r>
            <a:r>
              <a:rPr lang="en-US" sz="1200" b="0" baseline="0" dirty="0" smtClean="0"/>
              <a:t>pane, select the third object in the list (the </a:t>
            </a:r>
            <a:r>
              <a:rPr lang="en-US" sz="1200" b="0" i="0" baseline="0" dirty="0" smtClean="0"/>
              <a:t>first </a:t>
            </a:r>
            <a:r>
              <a:rPr lang="en-US" sz="1200" b="0" baseline="0" dirty="0" smtClean="0"/>
              <a:t>rectangle you created). On the </a:t>
            </a:r>
            <a:r>
              <a:rPr lang="en-US" sz="1200" b="1" baseline="0" dirty="0" smtClean="0"/>
              <a:t>Animations</a:t>
            </a:r>
            <a:r>
              <a:rPr lang="en-US" sz="1200" b="0" baseline="0" dirty="0" smtClean="0"/>
              <a:t> tab, in the </a:t>
            </a:r>
            <a:r>
              <a:rPr lang="en-US" sz="1200" b="1" baseline="0" dirty="0" smtClean="0"/>
              <a:t>Advanced Animation</a:t>
            </a:r>
            <a:r>
              <a:rPr lang="en-US" sz="1200" b="0" baseline="0" dirty="0" smtClean="0"/>
              <a:t> group, click </a:t>
            </a:r>
            <a:r>
              <a:rPr lang="en-US" sz="1200" b="1" baseline="0" dirty="0" smtClean="0"/>
              <a:t>Add Animation</a:t>
            </a:r>
            <a:r>
              <a:rPr lang="en-US" sz="1200" b="0" baseline="0" dirty="0" smtClean="0"/>
              <a:t>,  and then under </a:t>
            </a:r>
            <a:r>
              <a:rPr lang="en-US" sz="1200" b="1" baseline="0" dirty="0" smtClean="0"/>
              <a:t>Entrance</a:t>
            </a:r>
            <a:r>
              <a:rPr lang="en-US" sz="1200" b="0" baseline="0" dirty="0" smtClean="0"/>
              <a:t> click </a:t>
            </a:r>
            <a:r>
              <a:rPr lang="en-US" sz="1200" b="1" baseline="0" dirty="0" smtClean="0"/>
              <a:t>Float In</a:t>
            </a:r>
            <a:r>
              <a:rPr lang="en-US" sz="1200" b="0" baseline="0" dirty="0" smtClean="0"/>
              <a:t>.</a:t>
            </a:r>
          </a:p>
          <a:p>
            <a:pPr marL="228600" lvl="0" indent="-228600">
              <a:buFont typeface="+mj-lt"/>
              <a:buAutoNum type="arabicPeriod"/>
            </a:pPr>
            <a:r>
              <a:rPr lang="en-US" sz="1200" b="0" baseline="0" dirty="0" smtClean="0"/>
              <a:t>Also on the </a:t>
            </a:r>
            <a:r>
              <a:rPr lang="en-US" sz="1200" b="1" baseline="0" dirty="0" smtClean="0"/>
              <a:t>Animations</a:t>
            </a:r>
            <a:r>
              <a:rPr lang="en-US" sz="1200" b="0" baseline="0" dirty="0" smtClean="0"/>
              <a:t> tab, in the </a:t>
            </a:r>
            <a:r>
              <a:rPr lang="en-US" sz="1200" b="1" baseline="0" dirty="0" smtClean="0"/>
              <a:t>Animation</a:t>
            </a:r>
            <a:r>
              <a:rPr lang="en-US" sz="1200" b="0" baseline="0" dirty="0" smtClean="0"/>
              <a:t> group, click </a:t>
            </a:r>
            <a:r>
              <a:rPr lang="en-US" sz="1200" b="1" baseline="0" dirty="0" smtClean="0"/>
              <a:t>Effect Options</a:t>
            </a:r>
            <a:r>
              <a:rPr lang="en-US" sz="1200" b="0" baseline="0" dirty="0" smtClean="0"/>
              <a:t>, and then click </a:t>
            </a:r>
            <a:r>
              <a:rPr lang="en-US" sz="1200" b="1" baseline="0" dirty="0" smtClean="0"/>
              <a:t>Float Down</a:t>
            </a:r>
            <a:r>
              <a:rPr lang="en-US" sz="1200" b="0" baseline="0" dirty="0" smtClean="0"/>
              <a:t>.</a:t>
            </a:r>
          </a:p>
          <a:p>
            <a:pPr marL="228600" lvl="0" indent="-228600">
              <a:buFont typeface="+mj-lt"/>
              <a:buAutoNum type="arabicPeriod"/>
            </a:pPr>
            <a:r>
              <a:rPr lang="en-US" sz="1200" b="0" baseline="0" dirty="0" smtClean="0"/>
              <a:t>Also on the </a:t>
            </a:r>
            <a:r>
              <a:rPr lang="en-US" sz="1200" b="1" baseline="0" dirty="0" smtClean="0"/>
              <a:t>Animations</a:t>
            </a:r>
            <a:r>
              <a:rPr lang="en-US" sz="1200" b="0" baseline="0" dirty="0" smtClean="0"/>
              <a:t> tab, in the </a:t>
            </a:r>
            <a:r>
              <a:rPr lang="en-US" sz="1200" b="1" baseline="0" dirty="0" smtClean="0"/>
              <a:t>Timing</a:t>
            </a:r>
            <a:r>
              <a:rPr lang="en-US" sz="1200" b="0" baseline="0" dirty="0" smtClean="0"/>
              <a:t> group,</a:t>
            </a:r>
            <a:r>
              <a:rPr lang="en-US" sz="1200" b="1" baseline="0" dirty="0" smtClean="0"/>
              <a:t> </a:t>
            </a:r>
            <a:r>
              <a:rPr lang="en-US" sz="1200" b="0" baseline="0" dirty="0" smtClean="0"/>
              <a:t>do the following:</a:t>
            </a:r>
          </a:p>
          <a:p>
            <a:pPr marL="685800" lvl="1" indent="-228600">
              <a:buFont typeface="Arial" pitchFamily="34" charset="0"/>
              <a:buChar char="•"/>
            </a:pPr>
            <a:r>
              <a:rPr lang="en-US" sz="1200" b="0" baseline="0" dirty="0" smtClean="0"/>
              <a:t>In the </a:t>
            </a:r>
            <a:r>
              <a:rPr lang="en-US" sz="1200" b="1" baseline="0" dirty="0" smtClean="0"/>
              <a:t>Start</a:t>
            </a:r>
            <a:r>
              <a:rPr lang="en-US" sz="1200" b="0" baseline="0" dirty="0" smtClean="0"/>
              <a:t> list, select </a:t>
            </a:r>
            <a:r>
              <a:rPr lang="en-US" sz="1200" b="1" baseline="0" dirty="0" smtClean="0"/>
              <a:t>With</a:t>
            </a:r>
            <a:r>
              <a:rPr lang="en-US" sz="1200" b="0" baseline="0" dirty="0" smtClean="0"/>
              <a:t> </a:t>
            </a:r>
            <a:r>
              <a:rPr lang="en-US" sz="1200" b="1" baseline="0" dirty="0" smtClean="0"/>
              <a:t>Previous</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Duration</a:t>
            </a:r>
            <a:r>
              <a:rPr lang="en-US" sz="1200" b="0" baseline="0" dirty="0" smtClean="0"/>
              <a:t> box, enter </a:t>
            </a:r>
            <a:r>
              <a:rPr lang="en-US" sz="1200" b="1" baseline="0" dirty="0" smtClean="0"/>
              <a:t>1.00 second</a:t>
            </a:r>
            <a:r>
              <a:rPr lang="en-US" sz="1200" b="0" baseline="0" dirty="0" smtClean="0"/>
              <a:t>.</a:t>
            </a:r>
            <a:endParaRPr lang="en-US" sz="1200" b="0" dirty="0" smtClean="0"/>
          </a:p>
          <a:p>
            <a:pPr marL="228600" indent="-228600">
              <a:buFont typeface="+mj-lt"/>
              <a:buAutoNum type="arabicPeriod"/>
            </a:pPr>
            <a:r>
              <a:rPr lang="en-US" sz="1200" dirty="0" smtClean="0"/>
              <a:t>In the </a:t>
            </a:r>
            <a:r>
              <a:rPr lang="en-US" sz="1200" b="1" dirty="0" smtClean="0"/>
              <a:t>Selection</a:t>
            </a:r>
            <a:r>
              <a:rPr lang="en-US" sz="1200" b="1" baseline="0" dirty="0" smtClean="0"/>
              <a:t> and Visibility </a:t>
            </a:r>
            <a:r>
              <a:rPr lang="en-US" sz="1200" baseline="0" dirty="0" smtClean="0"/>
              <a:t>pane, select the second object in the list (the second rectangle you created). 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p>
          <a:p>
            <a:pPr marL="228600" lvl="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do the following:</a:t>
            </a:r>
          </a:p>
          <a:p>
            <a:pPr marL="685800" lvl="1" indent="-228600">
              <a:buFont typeface="Arial" pitchFamily="34" charset="0"/>
              <a:buChar char="•"/>
            </a:pPr>
            <a:r>
              <a:rPr lang="en-US" sz="1200" dirty="0" smtClean="0"/>
              <a:t>In the </a:t>
            </a:r>
            <a:r>
              <a:rPr lang="en-US" sz="1200" b="1" dirty="0" smtClean="0"/>
              <a:t>Start</a:t>
            </a:r>
            <a:r>
              <a:rPr lang="en-US" sz="1200" dirty="0" smtClean="0"/>
              <a:t> list, select </a:t>
            </a:r>
            <a:r>
              <a:rPr lang="en-US" sz="1200" b="1" dirty="0" smtClean="0"/>
              <a:t>After</a:t>
            </a:r>
            <a:r>
              <a:rPr lang="en-US" sz="1200" dirty="0" smtClean="0"/>
              <a:t> </a:t>
            </a:r>
            <a:r>
              <a:rPr lang="en-US" sz="1200" b="1" dirty="0" smtClean="0"/>
              <a:t>Previous</a:t>
            </a:r>
            <a:r>
              <a:rPr lang="en-US" sz="1200" dirty="0" smtClean="0"/>
              <a:t>.</a:t>
            </a:r>
          </a:p>
          <a:p>
            <a:pPr marL="685800" lvl="1" indent="-228600">
              <a:buFont typeface="Arial" pitchFamily="34" charset="0"/>
              <a:buChar char="•"/>
            </a:pPr>
            <a:r>
              <a:rPr lang="en-US" sz="1200" dirty="0" smtClean="0"/>
              <a:t>In</a:t>
            </a:r>
            <a:r>
              <a:rPr lang="en-US" sz="1200" baseline="0" dirty="0" smtClean="0"/>
              <a:t> the </a:t>
            </a:r>
            <a:r>
              <a:rPr lang="en-US" sz="1200" b="1" baseline="0" dirty="0" smtClean="0"/>
              <a:t>Duration </a:t>
            </a:r>
            <a:r>
              <a:rPr lang="en-US" sz="1200" b="0" baseline="0" dirty="0" smtClean="0"/>
              <a:t>box</a:t>
            </a:r>
            <a:r>
              <a:rPr lang="en-US" sz="1200" baseline="0" dirty="0" smtClean="0"/>
              <a:t>, enter </a:t>
            </a:r>
            <a:r>
              <a:rPr lang="en-US" sz="1200" b="1" baseline="0" dirty="0" smtClean="0"/>
              <a:t>1.00 second</a:t>
            </a:r>
            <a:r>
              <a:rPr lang="en-US" sz="1200" baseline="0" dirty="0" smtClean="0"/>
              <a:t>.</a:t>
            </a:r>
            <a:endParaRPr lang="en-US" sz="1200" dirty="0" smtClean="0"/>
          </a:p>
          <a:p>
            <a:pPr marL="228600" indent="-228600">
              <a:buFont typeface="+mj-lt"/>
              <a:buAutoNum type="arabicPeriod"/>
            </a:pPr>
            <a:r>
              <a:rPr lang="en-US" sz="1200" dirty="0" smtClean="0"/>
              <a:t>In the </a:t>
            </a:r>
            <a:r>
              <a:rPr lang="en-US" sz="1200" b="1" dirty="0" smtClean="0"/>
              <a:t>Selection and Visibility </a:t>
            </a:r>
            <a:r>
              <a:rPr lang="en-US" sz="1200" dirty="0" smtClean="0"/>
              <a:t>pane, select the first object</a:t>
            </a:r>
            <a:r>
              <a:rPr lang="en-US" sz="1200" baseline="0" dirty="0" smtClean="0"/>
              <a:t> in the list (text box). On the </a:t>
            </a:r>
            <a:r>
              <a:rPr lang="en-US" sz="1200" b="1" baseline="0" dirty="0" smtClean="0"/>
              <a:t>Animations</a:t>
            </a:r>
            <a:r>
              <a:rPr lang="en-US" sz="1200" baseline="0" dirty="0" smtClean="0"/>
              <a:t> tab, in the </a:t>
            </a:r>
            <a:r>
              <a:rPr lang="en-US" sz="1200" b="1" baseline="0" dirty="0" smtClean="0"/>
              <a:t>Advanced Animation</a:t>
            </a:r>
            <a:r>
              <a:rPr lang="en-US" sz="1200" baseline="0" dirty="0" smtClean="0"/>
              <a:t> 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Wipe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a:t>
            </a:r>
            <a:r>
              <a:rPr lang="en-US" sz="1200" baseline="0" dirty="0" smtClean="0"/>
              <a:t>, and then click </a:t>
            </a:r>
            <a:r>
              <a:rPr lang="en-US" sz="1200" b="1" baseline="0" dirty="0" smtClean="0"/>
              <a:t>From Top</a:t>
            </a:r>
            <a:r>
              <a:rPr lang="en-US" sz="1200" baseline="0" dirty="0" smtClean="0"/>
              <a:t>.</a:t>
            </a:r>
          </a:p>
          <a:p>
            <a:pPr marL="228600" lvl="0" indent="-228600">
              <a:buFont typeface="+mj-lt"/>
              <a:buAutoNum type="arabicPeriod"/>
            </a:pPr>
            <a:r>
              <a:rPr lang="en-US" sz="1200" baseline="0" dirty="0" smtClean="0"/>
              <a:t>Also on the Animations tab, in the Timing group, do the following:</a:t>
            </a:r>
          </a:p>
          <a:p>
            <a:pPr marL="685800" lvl="1"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Duration </a:t>
            </a:r>
            <a:r>
              <a:rPr lang="en-US" sz="1200" b="0" baseline="0" dirty="0" smtClean="0"/>
              <a:t>box</a:t>
            </a:r>
            <a:r>
              <a:rPr lang="en-US" sz="1200" baseline="0" dirty="0" smtClean="0"/>
              <a:t>, enter </a:t>
            </a:r>
            <a:r>
              <a:rPr lang="en-US" sz="1200" b="1" baseline="0" dirty="0" smtClean="0"/>
              <a:t>1.00 second</a:t>
            </a:r>
            <a:r>
              <a:rPr lang="en-US" sz="1200" baseline="0" dirty="0" smtClean="0"/>
              <a:t>.</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a:t>
            </a:r>
            <a:r>
              <a:rPr lang="en-US" sz="1200" baseline="0" dirty="0" smtClean="0"/>
              <a:t> the other animated shapes and text on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Press</a:t>
            </a:r>
            <a:r>
              <a:rPr lang="en-US" sz="1200" b="0" baseline="0" dirty="0" smtClean="0"/>
              <a:t> and hold CTRL, and then in the </a:t>
            </a:r>
            <a:r>
              <a:rPr lang="en-US" sz="1200" b="1" baseline="0" dirty="0" smtClean="0"/>
              <a:t>Selection and Visibility </a:t>
            </a:r>
            <a:r>
              <a:rPr lang="en-US" sz="1200" b="0" baseline="0" dirty="0" smtClean="0"/>
              <a:t>pane, select the two rectangles and the text box. </a:t>
            </a:r>
            <a:r>
              <a:rPr lang="en-US" sz="1200" dirty="0" smtClean="0"/>
              <a:t>On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r>
              <a:rPr lang="en-US" sz="1200" b="0" dirty="0" smtClean="0"/>
              <a:t> </a:t>
            </a:r>
          </a:p>
          <a:p>
            <a:pPr marL="228600" indent="-228600">
              <a:buFont typeface="+mj-lt"/>
              <a:buAutoNum type="arabicPeriod"/>
            </a:pPr>
            <a:r>
              <a:rPr lang="en-US" sz="1200" b="0" baseline="0" dirty="0" smtClean="0"/>
              <a:t>With the second group of objects still selected on the slide, drag them under the first group of objects, aligning the right edge of the rectangles with the right edge of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With the second group of objects still selected on the slide, o</a:t>
            </a:r>
            <a:r>
              <a:rPr lang="en-US" sz="1200" dirty="0" smtClean="0"/>
              <a:t>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endParaRPr lang="en-US" sz="1200" b="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With the third group of objects still selected on the slide, drag them under the second group of objects, aligning the right edge of the rectangles with the right edge of the slide.</a:t>
            </a:r>
            <a:r>
              <a:rPr lang="en-US" sz="1200" b="0" dirty="0" smtClean="0"/>
              <a:t> </a:t>
            </a:r>
          </a:p>
          <a:p>
            <a:pPr marL="228600" indent="-228600">
              <a:buFont typeface="+mj-lt"/>
              <a:buAutoNum type="arabicPeriod"/>
            </a:pPr>
            <a:r>
              <a:rPr lang="en-US" sz="1200" b="0" baseline="0" dirty="0" smtClean="0"/>
              <a:t>Click in the second and third duplicate text boxes and edit the text.</a:t>
            </a:r>
          </a:p>
          <a:p>
            <a:pPr marL="228600" indent="-228600">
              <a:buFont typeface="+mj-lt"/>
              <a:buAutoNum type="arabicPeriod"/>
            </a:pPr>
            <a:endParaRPr lang="en-US" sz="1200" b="0" baseline="0" dirty="0" smtClean="0"/>
          </a:p>
          <a:p>
            <a:endParaRPr lang="en-US" sz="1200" b="0" baseline="0" dirty="0" smtClean="0"/>
          </a:p>
          <a:p>
            <a:r>
              <a:rPr lang="en-US" sz="120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in the slider.</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50% </a:t>
            </a:r>
            <a:r>
              <a:rPr lang="en-US" sz="1200" b="0" kern="1200" dirty="0" smtClean="0">
                <a:solidFill>
                  <a:schemeClr val="tx1"/>
                </a:solidFill>
                <a:latin typeface="+mn-lt"/>
                <a:ea typeface="+mn-ea"/>
                <a:cs typeface="+mn-cs"/>
              </a:rPr>
              <a:t>(fifth row, first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a:t>
            </a:r>
            <a:r>
              <a:rPr lang="en-US" sz="1200" kern="1200" smtClean="0">
                <a:solidFill>
                  <a:schemeClr val="tx1"/>
                </a:solidFill>
                <a:latin typeface="+mn-lt"/>
                <a:ea typeface="+mn-ea"/>
                <a:cs typeface="+mn-cs"/>
              </a:rPr>
              <a:t>the </a:t>
            </a:r>
            <a:r>
              <a:rPr lang="en-US" sz="1200" b="1" kern="1200" smtClean="0">
                <a:solidFill>
                  <a:schemeClr val="tx1"/>
                </a:solidFill>
                <a:latin typeface="+mn-lt"/>
                <a:ea typeface="+mn-ea"/>
                <a:cs typeface="+mn-cs"/>
              </a:rPr>
              <a:t>Position </a:t>
            </a:r>
            <a:r>
              <a:rPr lang="en-US" sz="1200" kern="1200" smtClean="0">
                <a:solidFill>
                  <a:schemeClr val="tx1"/>
                </a:solidFill>
                <a:latin typeface="+mn-lt"/>
                <a:ea typeface="+mn-ea"/>
                <a:cs typeface="+mn-cs"/>
              </a:rPr>
              <a:t>box</a:t>
            </a:r>
            <a:r>
              <a:rPr lang="en-US" sz="1200" kern="120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Lighter 5% </a:t>
            </a:r>
            <a:r>
              <a:rPr lang="en-US" sz="1200" b="0" kern="1200" dirty="0" smtClean="0">
                <a:solidFill>
                  <a:schemeClr val="tx1"/>
                </a:solidFill>
                <a:latin typeface="+mn-lt"/>
                <a:ea typeface="+mn-ea"/>
                <a:cs typeface="+mn-cs"/>
              </a:rPr>
              <a:t>(fifth row, second option from the left).</a:t>
            </a:r>
          </a:p>
          <a:p>
            <a:endParaRPr lang="en-US" sz="1200" b="1" dirty="0" smtClean="0"/>
          </a:p>
          <a:p>
            <a:endParaRPr lang="en-US" sz="1200" b="1"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425463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Rotating tubes with text</a:t>
            </a:r>
          </a:p>
          <a:p>
            <a:r>
              <a:rPr lang="en-US" sz="1400" dirty="0" smtClean="0"/>
              <a:t>(Intermediate)</a:t>
            </a:r>
          </a:p>
          <a:p>
            <a:endParaRPr lang="en-US" sz="1200" dirty="0" smtClean="0"/>
          </a:p>
          <a:p>
            <a:endParaRPr lang="en-US" sz="1200" dirty="0" smtClean="0"/>
          </a:p>
          <a:p>
            <a:pPr marL="228600" indent="-228600">
              <a:buFont typeface="+mj-lt"/>
              <a:buNone/>
            </a:pPr>
            <a:r>
              <a:rPr lang="en-US" sz="1200" dirty="0" smtClean="0"/>
              <a:t>To reproduce the first shape</a:t>
            </a:r>
            <a:r>
              <a:rPr lang="en-US" sz="1200" baseline="0" dirty="0" smtClean="0"/>
              <a:t> effect on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endParaRPr lang="en-US" sz="1200" b="0" dirty="0" smtClean="0"/>
          </a:p>
          <a:p>
            <a:pPr marL="228600" indent="-228600">
              <a:buFont typeface="+mj-lt"/>
              <a:buAutoNum type="arabicPeriod"/>
            </a:pPr>
            <a:r>
              <a:rPr lang="en-US" sz="1200" b="0" dirty="0" smtClean="0"/>
              <a:t>On the </a:t>
            </a:r>
            <a:r>
              <a:rPr lang="en-US" sz="1200" b="1" dirty="0" smtClean="0"/>
              <a:t>Insert </a:t>
            </a:r>
            <a:r>
              <a:rPr lang="en-US" sz="1200" b="0" dirty="0" smtClean="0"/>
              <a:t>tab, in the </a:t>
            </a:r>
            <a:r>
              <a:rPr lang="en-US" sz="1200" b="1" dirty="0" smtClean="0"/>
              <a:t>Illustrations </a:t>
            </a:r>
            <a:r>
              <a:rPr lang="en-US" sz="1200" b="0" baseline="0" dirty="0" smtClean="0"/>
              <a:t>group, click </a:t>
            </a:r>
            <a:r>
              <a:rPr lang="en-US" sz="1200" b="1" baseline="0" dirty="0" smtClean="0"/>
              <a:t>Shapes</a:t>
            </a:r>
            <a:r>
              <a:rPr lang="en-US" sz="1200" b="0" baseline="0" dirty="0" smtClean="0"/>
              <a:t>, and then under </a:t>
            </a:r>
            <a:r>
              <a:rPr lang="en-US" sz="1200" b="1" baseline="0" dirty="0" smtClean="0"/>
              <a:t>Rectangles</a:t>
            </a:r>
            <a:r>
              <a:rPr lang="en-US" sz="1200" b="0" baseline="0" dirty="0" smtClean="0"/>
              <a:t> click </a:t>
            </a:r>
            <a:r>
              <a:rPr lang="en-US" sz="1200" b="1" baseline="0" dirty="0" smtClean="0"/>
              <a:t>Rectangle</a:t>
            </a:r>
            <a:r>
              <a:rPr lang="en-US" sz="1200" b="0" baseline="0" dirty="0" smtClean="0"/>
              <a:t> (first option from the left). On the slide, d</a:t>
            </a:r>
            <a:r>
              <a:rPr lang="en-US" sz="1200" b="0" dirty="0" smtClean="0"/>
              <a:t>rag</a:t>
            </a:r>
            <a:r>
              <a:rPr lang="en-US" sz="1200" b="0" baseline="0" dirty="0" smtClean="0"/>
              <a:t> to draw a rectangle.</a:t>
            </a:r>
            <a:endParaRPr lang="en-US" sz="1200" b="0" dirty="0" smtClean="0"/>
          </a:p>
          <a:p>
            <a:pPr marL="228600" indent="-228600">
              <a:buFont typeface="+mj-lt"/>
              <a:buAutoNum type="arabicPeriod"/>
            </a:pPr>
            <a:r>
              <a:rPr lang="en-US" sz="1200" dirty="0" smtClean="0"/>
              <a:t>Select</a:t>
            </a:r>
            <a:r>
              <a:rPr lang="en-US" sz="1200" baseline="0" dirty="0" smtClean="0"/>
              <a:t> the rectangle. 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Size</a:t>
            </a:r>
            <a:r>
              <a:rPr lang="en-US" sz="1200" baseline="0" dirty="0" smtClean="0"/>
              <a:t> group, do the following: </a:t>
            </a:r>
          </a:p>
          <a:p>
            <a:pPr marL="685800" lvl="1" indent="-228600">
              <a:buFont typeface="Arial" pitchFamily="34" charset="0"/>
              <a:buChar char="•"/>
            </a:pPr>
            <a:r>
              <a:rPr lang="en-US" sz="1200" baseline="0" dirty="0" smtClean="0"/>
              <a:t>In the </a:t>
            </a:r>
            <a:r>
              <a:rPr lang="en-US" sz="1200" b="1" baseline="0" dirty="0" smtClean="0"/>
              <a:t>Shape</a:t>
            </a:r>
            <a:r>
              <a:rPr lang="en-US" sz="1200" baseline="0" dirty="0" smtClean="0"/>
              <a:t> </a:t>
            </a:r>
            <a:r>
              <a:rPr lang="en-US" sz="1200" b="1" baseline="0" dirty="0" smtClean="0"/>
              <a:t>Height</a:t>
            </a:r>
            <a:r>
              <a:rPr lang="en-US" sz="1200" baseline="0" dirty="0" smtClean="0"/>
              <a:t> box, enter </a:t>
            </a:r>
            <a:r>
              <a:rPr lang="en-US" sz="1200" b="1" baseline="0" dirty="0" smtClean="0"/>
              <a:t>0.75”</a:t>
            </a:r>
            <a:r>
              <a:rPr lang="en-US" sz="1200" b="0" baseline="0" dirty="0" smtClean="0"/>
              <a:t>.</a:t>
            </a:r>
          </a:p>
          <a:p>
            <a:pPr marL="685800" lvl="1" indent="-228600">
              <a:buFont typeface="Arial" pitchFamily="34" charset="0"/>
              <a:buChar char="•"/>
            </a:pPr>
            <a:r>
              <a:rPr lang="en-US" sz="1200" baseline="0" dirty="0" smtClean="0"/>
              <a:t>In the </a:t>
            </a:r>
            <a:r>
              <a:rPr lang="en-US" sz="1200" b="1" baseline="0" dirty="0" smtClean="0"/>
              <a:t>Shape</a:t>
            </a:r>
            <a:r>
              <a:rPr lang="en-US" sz="1200" baseline="0" dirty="0" smtClean="0"/>
              <a:t> </a:t>
            </a:r>
            <a:r>
              <a:rPr lang="en-US" sz="1200" b="1" baseline="0" dirty="0" smtClean="0"/>
              <a:t>Width</a:t>
            </a:r>
            <a:r>
              <a:rPr lang="en-US" sz="1200" baseline="0" dirty="0" smtClean="0"/>
              <a:t> box, enter </a:t>
            </a:r>
            <a:r>
              <a:rPr lang="en-US" sz="1200" b="1" baseline="0" dirty="0" smtClean="0"/>
              <a:t>7.42”</a:t>
            </a:r>
            <a:r>
              <a:rPr lang="en-US" sz="1200" baseline="0" dirty="0" smtClean="0"/>
              <a:t>.</a:t>
            </a:r>
          </a:p>
          <a:p>
            <a:pPr marL="228600" indent="-228600">
              <a:buFont typeface="+mj-lt"/>
              <a:buAutoNum type="arabicPeriod"/>
            </a:pPr>
            <a:r>
              <a:rPr lang="en-US" sz="1200" i="0" baseline="0" dirty="0" smtClean="0"/>
              <a:t>Drag the rectangle above the middle of the slide, and then align the right edge with the right edge of the slide.</a:t>
            </a:r>
          </a:p>
          <a:p>
            <a:pPr marL="228600" indent="-228600">
              <a:buFont typeface="+mj-lt"/>
              <a:buAutoNum type="arabicPeriod"/>
            </a:pPr>
            <a:r>
              <a:rPr lang="en-US" sz="1200" baseline="0" dirty="0" smtClean="0"/>
              <a:t>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Reflection</a:t>
            </a:r>
            <a:r>
              <a:rPr lang="en-US" sz="1200" baseline="0" dirty="0" smtClean="0"/>
              <a:t>, and then under </a:t>
            </a:r>
            <a:r>
              <a:rPr lang="en-US" sz="1200" b="1" baseline="0" dirty="0" smtClean="0"/>
              <a:t>Reflection</a:t>
            </a:r>
            <a:r>
              <a:rPr lang="en-US" sz="1200" baseline="0" dirty="0" smtClean="0"/>
              <a:t> </a:t>
            </a:r>
            <a:r>
              <a:rPr lang="en-US" sz="1200" b="1" baseline="0" dirty="0" smtClean="0"/>
              <a:t>Variations</a:t>
            </a:r>
            <a:r>
              <a:rPr lang="en-US" sz="1200" baseline="0" dirty="0" smtClean="0"/>
              <a:t> click </a:t>
            </a:r>
            <a:r>
              <a:rPr lang="en-US" sz="1200" b="1" baseline="0" dirty="0" smtClean="0"/>
              <a:t>Tight</a:t>
            </a:r>
            <a:r>
              <a:rPr lang="en-US" sz="1200" baseline="0" dirty="0" smtClean="0"/>
              <a:t> </a:t>
            </a:r>
            <a:r>
              <a:rPr lang="en-US" sz="1200" b="1" baseline="0" dirty="0" smtClean="0"/>
              <a:t>Reflection, touching</a:t>
            </a:r>
            <a:r>
              <a:rPr lang="en-US" sz="1200" baseline="0" dirty="0" smtClean="0"/>
              <a:t>.</a:t>
            </a:r>
            <a:endParaRPr lang="en-US" sz="1200" dirty="0" smtClean="0"/>
          </a:p>
          <a:p>
            <a:pPr marL="228600" indent="-228600">
              <a:buFont typeface="+mj-lt"/>
              <a:buAutoNum type="arabicPeriod"/>
            </a:pPr>
            <a:r>
              <a:rPr lang="en-US" sz="1200" b="0" dirty="0" smtClean="0"/>
              <a:t>On</a:t>
            </a:r>
            <a:r>
              <a:rPr lang="en-US" sz="1200" b="0" baseline="0" dirty="0" smtClean="0"/>
              <a:t> the </a:t>
            </a:r>
            <a:r>
              <a:rPr lang="en-US" sz="1200" b="1" baseline="0" dirty="0" smtClean="0"/>
              <a:t>Home</a:t>
            </a:r>
            <a:r>
              <a:rPr lang="en-US" sz="1200" b="0" baseline="0" dirty="0" smtClean="0"/>
              <a:t> tab, in the bottom right corner of the </a:t>
            </a:r>
            <a:r>
              <a:rPr lang="en-US" sz="1200" b="1" baseline="0" dirty="0" smtClean="0"/>
              <a:t>Drawing</a:t>
            </a:r>
            <a:r>
              <a:rPr lang="en-US" sz="1200" b="0" baseline="0" dirty="0" smtClean="0"/>
              <a:t> group, click the </a:t>
            </a:r>
            <a:r>
              <a:rPr lang="en-US" sz="1200" b="1" baseline="0" dirty="0" smtClean="0"/>
              <a:t>Format Shape</a:t>
            </a:r>
            <a:r>
              <a:rPr lang="en-US" sz="1200" b="0" baseline="0" dirty="0" smtClean="0"/>
              <a:t> dialog box launcher. In the </a:t>
            </a:r>
            <a:r>
              <a:rPr lang="en-US" sz="1200" b="1" baseline="0" dirty="0" smtClean="0"/>
              <a:t>Format Shape </a:t>
            </a:r>
            <a:r>
              <a:rPr lang="en-US" sz="1200" b="0" baseline="0" dirty="0" smtClean="0"/>
              <a:t>dialog box, click </a:t>
            </a:r>
            <a:r>
              <a:rPr lang="en-US" sz="1200" b="1" baseline="0" dirty="0" smtClean="0"/>
              <a:t>Fill</a:t>
            </a:r>
            <a:r>
              <a:rPr lang="en-US" sz="1200" b="0" baseline="0" dirty="0" smtClean="0"/>
              <a:t> in the left pane, select </a:t>
            </a:r>
            <a:r>
              <a:rPr lang="en-US" sz="1200" b="1" baseline="0" dirty="0" smtClean="0"/>
              <a:t>Gradient fill </a:t>
            </a:r>
            <a:r>
              <a:rPr lang="en-US" sz="1200" b="0" baseline="0" dirty="0" smtClean="0"/>
              <a:t>in the </a:t>
            </a:r>
            <a:r>
              <a:rPr lang="en-US" sz="1200" b="1" baseline="0" dirty="0" smtClean="0"/>
              <a:t>Fill</a:t>
            </a:r>
            <a:r>
              <a:rPr lang="en-US" sz="1200" b="0" baseline="0" dirty="0" smtClean="0"/>
              <a:t> pane, and then do the following:</a:t>
            </a:r>
          </a:p>
          <a:p>
            <a:pPr marL="685800" lvl="1" indent="-228600">
              <a:buFont typeface="Arial" pitchFamily="34" charset="0"/>
              <a:buChar char="•"/>
            </a:pPr>
            <a:r>
              <a:rPr lang="en-US" sz="1200" b="0" baseline="0" dirty="0" smtClean="0"/>
              <a:t>In the </a:t>
            </a:r>
            <a:r>
              <a:rPr lang="en-US" sz="1200" b="1" baseline="0" dirty="0" smtClean="0"/>
              <a:t>Type</a:t>
            </a:r>
            <a:r>
              <a:rPr lang="en-US" sz="1200" b="0" baseline="0" dirty="0" smtClean="0"/>
              <a:t> list, select </a:t>
            </a:r>
            <a:r>
              <a:rPr lang="en-US" sz="1200" b="1" baseline="0" dirty="0" smtClean="0"/>
              <a:t>Linear</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Direction</a:t>
            </a:r>
            <a:r>
              <a:rPr lang="en-US" sz="1200" b="0" baseline="0" dirty="0" smtClean="0"/>
              <a:t> list, select </a:t>
            </a:r>
            <a:r>
              <a:rPr lang="en-US" sz="1200" b="1" baseline="0" dirty="0" smtClean="0"/>
              <a:t>Linear</a:t>
            </a:r>
            <a:r>
              <a:rPr lang="en-US" sz="1200" b="0" baseline="0" dirty="0" smtClean="0"/>
              <a:t> </a:t>
            </a:r>
            <a:r>
              <a:rPr lang="en-US" sz="1200" b="1" baseline="0" dirty="0" smtClean="0"/>
              <a:t>Up </a:t>
            </a:r>
            <a:r>
              <a:rPr lang="en-US" sz="1200" b="0" baseline="0" dirty="0" smtClean="0"/>
              <a:t>(second row, second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four stops appear in the slider.</a:t>
            </a:r>
            <a:endParaRPr lang="en-US" sz="1200" b="0" baseline="0" dirty="0" smtClean="0"/>
          </a:p>
          <a:p>
            <a:pPr marL="342900" lvl="0" indent="-3429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a:t>
            </a:r>
            <a:r>
              <a:rPr lang="en-US" sz="1200" b="0" kern="1200" dirty="0" smtClean="0">
                <a:solidFill>
                  <a:schemeClr val="tx1"/>
                </a:solidFill>
                <a:latin typeface="+mn-lt"/>
                <a:ea typeface="+mn-ea"/>
                <a:cs typeface="+mn-cs"/>
              </a:rPr>
              <a:t> box</a:t>
            </a:r>
            <a:r>
              <a:rPr lang="en-US" sz="1200" kern="120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(fourth row, fifth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a:t>
            </a:r>
            <a:r>
              <a:rPr lang="en-US" sz="1200" b="0" kern="1200" baseline="0" dirty="0" smtClean="0">
                <a:solidFill>
                  <a:schemeClr val="tx1"/>
                </a:solidFill>
                <a:latin typeface="+mn-lt"/>
                <a:ea typeface="+mn-ea"/>
                <a:cs typeface="+mn-cs"/>
              </a:rPr>
              <a:t>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26%</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5% </a:t>
            </a:r>
            <a:r>
              <a:rPr lang="en-US" sz="1200" b="0" kern="1200" dirty="0" smtClean="0">
                <a:solidFill>
                  <a:schemeClr val="tx1"/>
                </a:solidFill>
                <a:latin typeface="+mn-lt"/>
                <a:ea typeface="+mn-ea"/>
                <a:cs typeface="+mn-cs"/>
              </a:rPr>
              <a:t>(second row,</a:t>
            </a:r>
            <a:r>
              <a:rPr lang="en-US" sz="1200" b="0" kern="1200" baseline="0" dirty="0" smtClean="0">
                <a:solidFill>
                  <a:schemeClr val="tx1"/>
                </a:solidFill>
                <a:latin typeface="+mn-lt"/>
                <a:ea typeface="+mn-ea"/>
                <a:cs typeface="+mn-cs"/>
              </a:rPr>
              <a:t> first option from the left).</a:t>
            </a:r>
            <a:endParaRPr lang="en-US" sz="1200" baseline="0" dirty="0" smtClean="0"/>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80%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a:t>
            </a:r>
            <a:r>
              <a:rPr lang="en-US" sz="1200" b="1" kern="1200" baseline="0" dirty="0" smtClean="0">
                <a:solidFill>
                  <a:schemeClr val="tx1"/>
                </a:solidFill>
                <a:latin typeface="+mn-lt"/>
                <a:ea typeface="+mn-ea"/>
                <a:cs typeface="+mn-cs"/>
              </a:rPr>
              <a:t> Text 1, Lighter 50% </a:t>
            </a:r>
            <a:r>
              <a:rPr lang="en-US" sz="1200" b="0" kern="1200" baseline="0" dirty="0" smtClean="0">
                <a:solidFill>
                  <a:schemeClr val="tx1"/>
                </a:solidFill>
                <a:latin typeface="+mn-lt"/>
                <a:ea typeface="+mn-ea"/>
                <a:cs typeface="+mn-cs"/>
              </a:rPr>
              <a:t>(second row, second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35% </a:t>
            </a:r>
            <a:r>
              <a:rPr lang="en-US" sz="1200" b="0" kern="1200" dirty="0" smtClean="0">
                <a:solidFill>
                  <a:schemeClr val="tx1"/>
                </a:solidFill>
                <a:latin typeface="+mn-lt"/>
                <a:ea typeface="+mn-ea"/>
                <a:cs typeface="+mn-cs"/>
              </a:rPr>
              <a:t>(fifth</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row,</a:t>
            </a:r>
            <a:r>
              <a:rPr lang="en-US" sz="1200" b="0" kern="1200" baseline="0" dirty="0" smtClean="0">
                <a:solidFill>
                  <a:schemeClr val="tx1"/>
                </a:solidFill>
                <a:latin typeface="+mn-lt"/>
                <a:ea typeface="+mn-ea"/>
                <a:cs typeface="+mn-cs"/>
              </a:rPr>
              <a:t> first option from the left).</a:t>
            </a:r>
            <a:endParaRPr lang="en-US" sz="1200" baseline="0" dirty="0" smtClean="0"/>
          </a:p>
          <a:p>
            <a:pPr marL="228600" indent="-228600">
              <a:buFont typeface="+mj-lt"/>
              <a:buAutoNum type="arabicPeriod"/>
            </a:pPr>
            <a:r>
              <a:rPr lang="en-US" sz="1200" b="0" kern="1200" dirty="0" smtClean="0">
                <a:solidFill>
                  <a:schemeClr val="tx1"/>
                </a:solidFill>
                <a:latin typeface="+mn-lt"/>
                <a:ea typeface="+mn-ea"/>
                <a:cs typeface="+mn-cs"/>
              </a:rPr>
              <a:t>Also</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Format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Shape</a:t>
            </a:r>
            <a:r>
              <a:rPr lang="en-US" sz="1200" b="0" kern="1200" baseline="0" dirty="0" smtClean="0">
                <a:solidFill>
                  <a:schemeClr val="tx1"/>
                </a:solidFill>
                <a:latin typeface="+mn-lt"/>
                <a:ea typeface="+mn-ea"/>
                <a:cs typeface="+mn-cs"/>
              </a:rPr>
              <a:t> dialog box, click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a:t>
            </a:r>
            <a:r>
              <a:rPr lang="en-US" sz="1200" b="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a:t>
            </a:r>
            <a:r>
              <a:rPr lang="en-US" sz="1200" b="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No</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a:t>
            </a:r>
          </a:p>
          <a:p>
            <a:pPr marL="228600" indent="-228600">
              <a:buFont typeface="+mj-lt"/>
              <a:buAutoNum type="arabicPeriod"/>
            </a:pPr>
            <a:r>
              <a:rPr lang="en-US" sz="1200" b="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Shape</a:t>
            </a:r>
            <a:r>
              <a:rPr lang="en-US" sz="1200" b="0" kern="1200" baseline="0" dirty="0" smtClean="0">
                <a:solidFill>
                  <a:schemeClr val="tx1"/>
                </a:solidFill>
                <a:latin typeface="+mn-lt"/>
                <a:ea typeface="+mn-ea"/>
                <a:cs typeface="+mn-cs"/>
              </a:rPr>
              <a:t> dialog box, click </a:t>
            </a:r>
            <a:r>
              <a:rPr lang="en-US" sz="1200" b="1" kern="1200" baseline="0" dirty="0" smtClean="0">
                <a:solidFill>
                  <a:schemeClr val="tx1"/>
                </a:solidFill>
                <a:latin typeface="+mn-lt"/>
                <a:ea typeface="+mn-ea"/>
                <a:cs typeface="+mn-cs"/>
              </a:rPr>
              <a:t>Shadow</a:t>
            </a:r>
            <a:r>
              <a:rPr lang="en-US" sz="1200" b="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b="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b="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Outer</a:t>
            </a:r>
            <a:r>
              <a:rPr lang="en-US" sz="1200" b="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Offset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Center</a:t>
            </a:r>
            <a:r>
              <a:rPr lang="en-US" sz="1200" b="0" kern="1200" baseline="0" dirty="0" smtClean="0">
                <a:solidFill>
                  <a:schemeClr val="tx1"/>
                </a:solidFill>
                <a:latin typeface="+mn-lt"/>
                <a:ea typeface="+mn-ea"/>
                <a:cs typeface="+mn-cs"/>
              </a:rPr>
              <a:t>, and then do the following:</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a:t>
            </a:r>
            <a:r>
              <a:rPr lang="en-US" sz="1200" b="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60%</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Size</a:t>
            </a:r>
            <a:r>
              <a:rPr lang="en-US" sz="1200" b="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102%</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Blur</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5 pt</a:t>
            </a:r>
            <a:r>
              <a:rPr lang="en-US" sz="1200" b="0" kern="1200" baseline="0" dirty="0" smtClean="0">
                <a:solidFill>
                  <a:schemeClr val="tx1"/>
                </a:solidFill>
                <a:latin typeface="+mn-lt"/>
                <a:ea typeface="+mn-ea"/>
                <a:cs typeface="+mn-cs"/>
              </a:rPr>
              <a:t>.</a:t>
            </a:r>
          </a:p>
          <a:p>
            <a:pPr marL="685800" lvl="1"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b="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a:t>
            </a:r>
            <a:r>
              <a:rPr lang="en-US" sz="1200" b="1" kern="1200" dirty="0" smtClean="0">
                <a:solidFill>
                  <a:schemeClr val="tx1"/>
                </a:solidFill>
                <a:latin typeface="+mn-lt"/>
                <a:ea typeface="+mn-ea"/>
                <a:cs typeface="Arial"/>
              </a:rPr>
              <a:t>°</a:t>
            </a:r>
          </a:p>
          <a:p>
            <a:pPr marL="685800" lvl="1" indent="-228600">
              <a:buFont typeface="Arial" pitchFamily="34" charset="0"/>
              <a:buChar char="•"/>
            </a:pPr>
            <a:r>
              <a:rPr lang="en-US" sz="1200" b="0" kern="1200" dirty="0" smtClean="0">
                <a:solidFill>
                  <a:schemeClr val="tx1"/>
                </a:solidFill>
                <a:latin typeface="+mn-lt"/>
                <a:ea typeface="+mn-ea"/>
                <a:cs typeface="Arial"/>
              </a:rPr>
              <a:t>In the </a:t>
            </a:r>
            <a:r>
              <a:rPr lang="en-US" sz="1200" b="1" kern="1200" dirty="0" smtClean="0">
                <a:solidFill>
                  <a:schemeClr val="tx1"/>
                </a:solidFill>
                <a:latin typeface="+mn-lt"/>
                <a:ea typeface="+mn-ea"/>
                <a:cs typeface="Arial"/>
              </a:rPr>
              <a:t>Distance</a:t>
            </a:r>
            <a:r>
              <a:rPr lang="en-US" sz="1200" b="0" kern="1200" baseline="0" dirty="0" smtClean="0">
                <a:solidFill>
                  <a:schemeClr val="tx1"/>
                </a:solidFill>
                <a:latin typeface="+mn-lt"/>
                <a:ea typeface="+mn-ea"/>
                <a:cs typeface="Arial"/>
              </a:rPr>
              <a:t> box, enter </a:t>
            </a:r>
            <a:r>
              <a:rPr lang="en-US" sz="1200" b="1" kern="1200" baseline="0" dirty="0" smtClean="0">
                <a:solidFill>
                  <a:schemeClr val="tx1"/>
                </a:solidFill>
                <a:latin typeface="+mn-lt"/>
                <a:ea typeface="+mn-ea"/>
                <a:cs typeface="Arial"/>
              </a:rPr>
              <a:t>0 pt</a:t>
            </a:r>
            <a:r>
              <a:rPr lang="en-US" sz="1200" b="0" kern="1200" baseline="0" dirty="0" smtClean="0">
                <a:solidFill>
                  <a:schemeClr val="tx1"/>
                </a:solidFill>
                <a:latin typeface="+mn-lt"/>
                <a:ea typeface="+mn-ea"/>
                <a:cs typeface="Arial"/>
              </a:rPr>
              <a:t>.</a:t>
            </a:r>
            <a:endParaRPr lang="en-US" sz="1200" dirty="0" smtClean="0"/>
          </a:p>
          <a:p>
            <a:pPr marL="228600" indent="-228600">
              <a:buFont typeface="+mj-lt"/>
              <a:buAutoNum type="arabicPeriod"/>
            </a:pPr>
            <a:r>
              <a:rPr lang="en-US" sz="1200" dirty="0" smtClean="0"/>
              <a:t>On the slide, select the rectangle. On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p>
          <a:p>
            <a:pPr marL="228600" indent="-228600">
              <a:buFont typeface="+mj-lt"/>
              <a:buAutoNum type="arabicPeriod"/>
            </a:pPr>
            <a:r>
              <a:rPr lang="en-US" sz="1200" baseline="0" dirty="0" smtClean="0"/>
              <a:t>Select the second, duplicate rectangle. 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Reflection</a:t>
            </a:r>
            <a:r>
              <a:rPr lang="en-US" sz="1200" b="0" baseline="0" dirty="0" smtClean="0"/>
              <a:t>,</a:t>
            </a:r>
            <a:r>
              <a:rPr lang="en-US" sz="1200" baseline="0" dirty="0" smtClean="0"/>
              <a:t> and then click </a:t>
            </a:r>
            <a:r>
              <a:rPr lang="en-US" sz="1200" b="1" baseline="0" dirty="0" smtClean="0"/>
              <a:t>No</a:t>
            </a:r>
            <a:r>
              <a:rPr lang="en-US" sz="1200" baseline="0" dirty="0" smtClean="0"/>
              <a:t> </a:t>
            </a:r>
            <a:r>
              <a:rPr lang="en-US" sz="1200" b="1" baseline="0" dirty="0" smtClean="0"/>
              <a:t>Reflection</a:t>
            </a:r>
            <a:r>
              <a:rPr lang="en-US" sz="1200" baseline="0" dirty="0" smtClean="0"/>
              <a:t>.</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In the </a:t>
            </a:r>
            <a:r>
              <a:rPr lang="en-US" sz="1200" b="1" baseline="0" dirty="0" smtClean="0"/>
              <a:t>Fill</a:t>
            </a:r>
            <a:r>
              <a:rPr lang="en-US" sz="1200" baseline="0" dirty="0" smtClean="0"/>
              <a:t> pane, click the button next to </a:t>
            </a:r>
            <a:r>
              <a:rPr lang="en-US" sz="1200" b="1" baseline="0" dirty="0" smtClean="0"/>
              <a:t>Direction</a:t>
            </a:r>
            <a:r>
              <a:rPr lang="en-US" sz="1200" b="0" baseline="0" dirty="0" smtClean="0"/>
              <a:t>, and then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endParaRPr lang="en-US" sz="1200" dirty="0" smtClean="0"/>
          </a:p>
          <a:p>
            <a:pPr marL="228600" indent="-228600">
              <a:buFont typeface="+mj-lt"/>
              <a:buAutoNum type="arabicPeriod"/>
            </a:pPr>
            <a:r>
              <a:rPr lang="en-US" sz="1200" b="0" baseline="0" dirty="0" smtClean="0"/>
              <a:t>Also in the </a:t>
            </a:r>
            <a:r>
              <a:rPr lang="en-US" sz="1200" b="1" baseline="0" dirty="0" smtClean="0"/>
              <a:t>Format</a:t>
            </a:r>
            <a:r>
              <a:rPr lang="en-US" sz="1200" b="0" baseline="0" dirty="0" smtClean="0"/>
              <a:t> </a:t>
            </a:r>
            <a:r>
              <a:rPr lang="en-US" sz="1200" b="1" baseline="0" dirty="0" smtClean="0"/>
              <a:t>Shape</a:t>
            </a:r>
            <a:r>
              <a:rPr lang="en-US" sz="1200" b="0" baseline="0" dirty="0" smtClean="0"/>
              <a:t> dialog box, click </a:t>
            </a:r>
            <a:r>
              <a:rPr lang="en-US" sz="1200" b="1" baseline="0" dirty="0" smtClean="0"/>
              <a:t>Shadow</a:t>
            </a:r>
            <a:r>
              <a:rPr lang="en-US" sz="1200" b="0" baseline="0" dirty="0" smtClean="0"/>
              <a:t> in the left pane. In the </a:t>
            </a:r>
            <a:r>
              <a:rPr lang="en-US" sz="1200" b="1" baseline="0" dirty="0" smtClean="0"/>
              <a:t>Shadow</a:t>
            </a:r>
            <a:r>
              <a:rPr lang="en-US" sz="1200" b="0" baseline="0" dirty="0" smtClean="0"/>
              <a:t> pane, click the button next to </a:t>
            </a:r>
            <a:r>
              <a:rPr lang="en-US" sz="1200" b="1" baseline="0" dirty="0" smtClean="0"/>
              <a:t>Presets</a:t>
            </a:r>
            <a:r>
              <a:rPr lang="en-US" sz="1200" b="0" baseline="0" dirty="0" smtClean="0"/>
              <a:t>, and then under </a:t>
            </a:r>
            <a:r>
              <a:rPr lang="en-US" sz="1200" b="1" baseline="0" dirty="0" smtClean="0"/>
              <a:t>No</a:t>
            </a:r>
            <a:r>
              <a:rPr lang="en-US" sz="1200" b="0" baseline="0" dirty="0" smtClean="0"/>
              <a:t> </a:t>
            </a:r>
            <a:r>
              <a:rPr lang="en-US" sz="1200" b="1" baseline="0" dirty="0" smtClean="0"/>
              <a:t>Shadow </a:t>
            </a:r>
            <a:r>
              <a:rPr lang="en-US" sz="1200" b="0" baseline="0" dirty="0" smtClean="0"/>
              <a:t>click </a:t>
            </a:r>
            <a:r>
              <a:rPr lang="en-US" sz="1200" b="1" baseline="0" dirty="0" smtClean="0"/>
              <a:t>No</a:t>
            </a:r>
            <a:r>
              <a:rPr lang="en-US" sz="1200" b="0" baseline="0" dirty="0" smtClean="0"/>
              <a:t> </a:t>
            </a:r>
            <a:r>
              <a:rPr lang="en-US" sz="1200" b="1" baseline="0" dirty="0" smtClean="0"/>
              <a:t>Shadow</a:t>
            </a:r>
            <a:r>
              <a:rPr lang="en-US" sz="1200" b="0" baseline="0" dirty="0" smtClean="0"/>
              <a:t>.</a:t>
            </a:r>
          </a:p>
          <a:p>
            <a:pPr marL="228600" indent="-228600">
              <a:buFont typeface="+mj-lt"/>
              <a:buAutoNum type="arabicPeriod"/>
            </a:pPr>
            <a:r>
              <a:rPr lang="en-US" sz="1200" b="0" baseline="0" dirty="0" smtClean="0"/>
              <a:t>On the slide, drag the second rectangle until it is directly on top of the first rectangle.</a:t>
            </a:r>
          </a:p>
          <a:p>
            <a:pPr marL="228600" indent="-228600">
              <a:buFont typeface="+mj-lt"/>
              <a:buAutoNum type="arabicPeriod"/>
            </a:pPr>
            <a:r>
              <a:rPr lang="en-US" sz="1200" b="0" baseline="0" dirty="0" smtClean="0"/>
              <a:t>On the </a:t>
            </a:r>
            <a:r>
              <a:rPr lang="en-US" sz="1200" b="1" baseline="0" dirty="0" smtClean="0"/>
              <a:t>Home</a:t>
            </a:r>
            <a:r>
              <a:rPr lang="en-US" sz="1200" b="0" baseline="0" dirty="0" smtClean="0"/>
              <a:t> tab, in the </a:t>
            </a:r>
            <a:r>
              <a:rPr lang="en-US" sz="1200" b="1" baseline="0" dirty="0" smtClean="0"/>
              <a:t>Editing</a:t>
            </a:r>
            <a:r>
              <a:rPr lang="en-US" sz="1200" b="0" baseline="0" dirty="0" smtClean="0"/>
              <a:t> group, click </a:t>
            </a:r>
            <a:r>
              <a:rPr lang="en-US" sz="1200" b="1" baseline="0" dirty="0" smtClean="0"/>
              <a:t>Select</a:t>
            </a:r>
            <a:r>
              <a:rPr lang="en-US" sz="1200" b="0" baseline="0" dirty="0" smtClean="0"/>
              <a:t>, and then click </a:t>
            </a:r>
            <a:r>
              <a:rPr lang="en-US" sz="1200" b="1" baseline="0" dirty="0" smtClean="0"/>
              <a:t>Selection Pane</a:t>
            </a:r>
            <a:r>
              <a:rPr lang="en-US" sz="1200" b="0" baseline="0" dirty="0" smtClean="0"/>
              <a:t>.</a:t>
            </a:r>
          </a:p>
          <a:p>
            <a:pPr marL="228600" indent="-228600">
              <a:buFont typeface="+mj-lt"/>
              <a:buAutoNum type="arabicPeriod"/>
            </a:pPr>
            <a:r>
              <a:rPr lang="en-US" sz="1200" b="0" baseline="0" dirty="0" smtClean="0"/>
              <a:t>In the </a:t>
            </a:r>
            <a:r>
              <a:rPr lang="en-US" sz="1200" b="1" baseline="0" dirty="0" smtClean="0"/>
              <a:t>Selection and Visibility </a:t>
            </a:r>
            <a:r>
              <a:rPr lang="en-US" sz="1200" b="0" baseline="0" dirty="0" smtClean="0"/>
              <a:t>pane, press and hold CTRL, and then select both rectangles. On the </a:t>
            </a:r>
            <a:r>
              <a:rPr lang="en-US" sz="1200" b="1" baseline="0" dirty="0" smtClean="0"/>
              <a:t>Home</a:t>
            </a:r>
            <a:r>
              <a:rPr lang="en-US" sz="1200" b="0" baseline="0" dirty="0" smtClean="0"/>
              <a:t> tab, in the </a:t>
            </a:r>
            <a:r>
              <a:rPr lang="en-US" sz="1200" b="1" baseline="0" dirty="0" smtClean="0"/>
              <a:t>Drawing</a:t>
            </a:r>
            <a:r>
              <a:rPr lang="en-US" sz="1200" b="0" baseline="0" dirty="0" smtClean="0"/>
              <a:t> group, click </a:t>
            </a:r>
            <a:r>
              <a:rPr lang="en-US" sz="1200" b="1" baseline="0" dirty="0" smtClean="0"/>
              <a:t>Arrange</a:t>
            </a:r>
            <a:r>
              <a:rPr lang="en-US" sz="1200" b="0" baseline="0" dirty="0" smtClean="0"/>
              <a:t>, point to </a:t>
            </a:r>
            <a:r>
              <a:rPr lang="en-US" sz="1200" b="1" baseline="0" dirty="0" smtClean="0"/>
              <a:t>Align</a:t>
            </a:r>
            <a:r>
              <a:rPr lang="en-US" sz="1200" b="0" baseline="0" dirty="0" smtClean="0"/>
              <a:t>, and then do the following:</a:t>
            </a:r>
          </a:p>
          <a:p>
            <a:pPr marL="685800" lvl="1" indent="-228600">
              <a:buFont typeface="+mj-lt"/>
              <a:buAutoNum type="arabicPeriod"/>
            </a:pPr>
            <a:r>
              <a:rPr lang="en-US" sz="1200" b="0" baseline="0" dirty="0" smtClean="0"/>
              <a:t>Click </a:t>
            </a:r>
            <a:r>
              <a:rPr lang="en-US" sz="1200" b="1" baseline="0" dirty="0" smtClean="0"/>
              <a:t>Align Selected Objects</a:t>
            </a:r>
            <a:r>
              <a:rPr lang="en-US" sz="1200" b="0" baseline="0" dirty="0" smtClean="0"/>
              <a:t>.</a:t>
            </a:r>
          </a:p>
          <a:p>
            <a:pPr marL="685800" lvl="1" indent="-228600">
              <a:buFont typeface="+mj-lt"/>
              <a:buAutoNum type="arabicPeriod"/>
            </a:pPr>
            <a:r>
              <a:rPr lang="en-US" sz="1200" b="0" baseline="0" dirty="0" smtClean="0"/>
              <a:t>Click </a:t>
            </a:r>
            <a:r>
              <a:rPr lang="en-US" sz="1200" b="1" baseline="0" dirty="0" smtClean="0"/>
              <a:t>Align Center</a:t>
            </a:r>
            <a:r>
              <a:rPr lang="en-US" sz="1200" b="0" baseline="0" dirty="0" smtClean="0"/>
              <a:t>.</a:t>
            </a:r>
          </a:p>
          <a:p>
            <a:pPr marL="685800" lvl="1" indent="-228600">
              <a:buFont typeface="+mj-lt"/>
              <a:buAutoNum type="arabicPeriod"/>
            </a:pPr>
            <a:r>
              <a:rPr lang="en-US" sz="1200" b="0" baseline="0" dirty="0" smtClean="0"/>
              <a:t>Click </a:t>
            </a:r>
            <a:r>
              <a:rPr lang="en-US" sz="1200" b="1" baseline="0" dirty="0" smtClean="0"/>
              <a:t>Align Middle</a:t>
            </a:r>
            <a:r>
              <a:rPr lang="en-US" sz="1200" b="0" baseline="0" dirty="0" smtClean="0"/>
              <a:t>. </a:t>
            </a:r>
          </a:p>
          <a:p>
            <a:pPr marL="228600" indent="-228600">
              <a:buFont typeface="+mj-lt"/>
              <a:buAutoNum type="arabicPeriod"/>
            </a:pPr>
            <a:endParaRPr lang="en-US" sz="1200" b="0" baseline="0" dirty="0" smtClean="0"/>
          </a:p>
          <a:p>
            <a:pPr marL="228600" indent="-228600">
              <a:buFont typeface="+mj-lt"/>
              <a:buAutoNum type="arabicPeriod"/>
            </a:pPr>
            <a:endParaRPr lang="en-US" sz="1200" dirty="0" smtClean="0"/>
          </a:p>
          <a:p>
            <a:pPr marL="228600" indent="-228600">
              <a:buFont typeface="+mj-lt"/>
              <a:buNone/>
            </a:pPr>
            <a:r>
              <a:rPr lang="en-US" sz="1200" dirty="0" smtClean="0"/>
              <a:t>To reproduce the first text effect on</a:t>
            </a:r>
            <a:r>
              <a:rPr lang="en-US" sz="1200" baseline="0" dirty="0" smtClean="0"/>
              <a:t> this slide, do the following:</a:t>
            </a:r>
            <a:endParaRPr lang="en-US" sz="1200" dirty="0" smtClean="0"/>
          </a:p>
          <a:p>
            <a:pPr marL="228600" indent="-228600">
              <a:buFont typeface="+mj-lt"/>
              <a:buAutoNum type="arabicPeriod"/>
            </a:pPr>
            <a:r>
              <a:rPr lang="en-US" sz="1200" b="0" dirty="0" smtClean="0"/>
              <a:t>On</a:t>
            </a:r>
            <a:r>
              <a:rPr lang="en-US" sz="1200" b="0" baseline="0" dirty="0" smtClean="0"/>
              <a:t> the </a:t>
            </a:r>
            <a:r>
              <a:rPr lang="en-US" sz="1200" b="1" baseline="0" dirty="0" smtClean="0"/>
              <a:t>Insert</a:t>
            </a:r>
            <a:r>
              <a:rPr lang="en-US" sz="1200" b="0" baseline="0" dirty="0" smtClean="0"/>
              <a:t> tab, in the </a:t>
            </a:r>
            <a:r>
              <a:rPr lang="en-US" sz="1200" b="1" baseline="0" dirty="0" smtClean="0"/>
              <a:t>Text</a:t>
            </a:r>
            <a:r>
              <a:rPr lang="en-US" sz="1200" b="0" baseline="0" dirty="0" smtClean="0"/>
              <a:t> group, click </a:t>
            </a:r>
            <a:r>
              <a:rPr lang="en-US" sz="1200" b="1" baseline="0" dirty="0" smtClean="0"/>
              <a:t>Text</a:t>
            </a:r>
            <a:r>
              <a:rPr lang="en-US" sz="1200" b="0" baseline="0" dirty="0" smtClean="0"/>
              <a:t> </a:t>
            </a:r>
            <a:r>
              <a:rPr lang="en-US" sz="1200" b="1" baseline="0" dirty="0" smtClean="0"/>
              <a:t>Box</a:t>
            </a:r>
            <a:r>
              <a:rPr lang="en-US" sz="1200" b="0" baseline="0" dirty="0" smtClean="0"/>
              <a:t>. O</a:t>
            </a:r>
            <a:r>
              <a:rPr lang="en-US" sz="1200" baseline="0" dirty="0" smtClean="0"/>
              <a:t>n the slide, drag to draw a text box.</a:t>
            </a:r>
          </a:p>
          <a:p>
            <a:pPr marL="228600" indent="-228600">
              <a:buFont typeface="+mj-lt"/>
              <a:buAutoNum type="arabicPeriod"/>
            </a:pPr>
            <a:r>
              <a:rPr lang="en-US" sz="1200" baseline="0" dirty="0" smtClean="0"/>
              <a:t>Enter the first line of text on the slide, and then select the text. On the </a:t>
            </a:r>
            <a:r>
              <a:rPr lang="en-US" sz="1200" b="1" baseline="0" dirty="0" smtClean="0"/>
              <a:t>Home</a:t>
            </a:r>
            <a:r>
              <a:rPr lang="en-US" sz="1200" baseline="0" dirty="0" smtClean="0"/>
              <a:t> tab, in the </a:t>
            </a:r>
            <a:r>
              <a:rPr lang="en-US" sz="1200" b="1" baseline="0" dirty="0" smtClean="0"/>
              <a:t>Font</a:t>
            </a:r>
            <a:r>
              <a:rPr lang="en-US" sz="1200" baseline="0" dirty="0" smtClean="0"/>
              <a:t> group, do the following:</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Trebuchet MS</a:t>
            </a:r>
            <a:r>
              <a:rPr lang="en-US" sz="1200" b="0" baseline="0" dirty="0" smtClean="0"/>
              <a: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26</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a:t>
            </a:r>
            <a:r>
              <a:rPr lang="en-US" sz="1200" b="1" baseline="0" dirty="0" smtClean="0"/>
              <a:t>Bold</a:t>
            </a:r>
            <a:r>
              <a:rPr lang="en-US" sz="1200" baseline="0" dirty="0" smtClean="0"/>
              <a:t>.</a:t>
            </a:r>
          </a:p>
          <a:p>
            <a:pPr marL="685800" lvl="1" indent="-228600">
              <a:buFont typeface="Arial" pitchFamily="34" charset="0"/>
              <a:buChar char="•"/>
            </a:pPr>
            <a:r>
              <a:rPr lang="en-US" sz="1200" baseline="0" dirty="0" smtClean="0"/>
              <a:t>Click the arrow next to </a:t>
            </a:r>
            <a:r>
              <a:rPr lang="en-US" sz="1200" b="1" baseline="0" dirty="0" smtClean="0"/>
              <a:t>Font</a:t>
            </a:r>
            <a:r>
              <a:rPr lang="en-US" sz="1200" baseline="0" dirty="0" smtClean="0"/>
              <a:t> </a:t>
            </a:r>
            <a:r>
              <a:rPr lang="en-US" sz="1200" b="1" baseline="0" dirty="0" smtClean="0"/>
              <a:t>Color</a:t>
            </a:r>
            <a:r>
              <a:rPr lang="en-US" sz="1200" baseline="0" dirty="0" smtClean="0"/>
              <a:t>, and then under </a:t>
            </a:r>
            <a:r>
              <a:rPr lang="en-US" sz="1200" b="1" baseline="0" dirty="0" smtClean="0"/>
              <a:t>Theme Colors </a:t>
            </a:r>
            <a:r>
              <a:rPr lang="en-US" sz="1200" baseline="0" dirty="0" smtClean="0"/>
              <a:t>click </a:t>
            </a:r>
            <a:r>
              <a:rPr lang="en-US" sz="1200" b="1" baseline="0" dirty="0" smtClean="0"/>
              <a:t>Black, Text 1, Lighter 25% </a:t>
            </a:r>
            <a:r>
              <a:rPr lang="en-US" sz="1200" baseline="0" dirty="0" smtClean="0"/>
              <a:t>(fourth row, second option from the left)</a:t>
            </a:r>
          </a:p>
          <a:p>
            <a:pPr marL="228600" indent="-228600">
              <a:buFont typeface="+mj-lt"/>
              <a:buAutoNum type="arabicPeriod"/>
            </a:pPr>
            <a:r>
              <a:rPr lang="en-US" sz="1200" b="0" baseline="0" dirty="0" smtClean="0"/>
              <a:t>On the </a:t>
            </a:r>
            <a:r>
              <a:rPr lang="en-US" sz="1200" b="1" baseline="0" dirty="0" smtClean="0"/>
              <a:t>Home</a:t>
            </a:r>
            <a:r>
              <a:rPr lang="en-US" sz="1200" b="0" baseline="0" dirty="0" smtClean="0"/>
              <a:t> tab, in the </a:t>
            </a:r>
            <a:r>
              <a:rPr lang="en-US" sz="1200" b="1" baseline="0" dirty="0" smtClean="0"/>
              <a:t>Paragraph</a:t>
            </a:r>
            <a:r>
              <a:rPr lang="en-US" sz="1200" b="0" baseline="0" dirty="0" smtClean="0"/>
              <a:t> group, click </a:t>
            </a:r>
            <a:r>
              <a:rPr lang="en-US" sz="1200" b="1" baseline="0" dirty="0" smtClean="0"/>
              <a:t>Align</a:t>
            </a:r>
            <a:r>
              <a:rPr lang="en-US" sz="1200" b="0" baseline="0" dirty="0" smtClean="0"/>
              <a:t> </a:t>
            </a:r>
            <a:r>
              <a:rPr lang="en-US" sz="1200" b="1" baseline="0" dirty="0" smtClean="0"/>
              <a:t>Text</a:t>
            </a:r>
            <a:r>
              <a:rPr lang="en-US" sz="1200" b="0" baseline="0" dirty="0" smtClean="0"/>
              <a:t> </a:t>
            </a:r>
            <a:r>
              <a:rPr lang="en-US" sz="1200" b="1" baseline="0" dirty="0" smtClean="0"/>
              <a:t>Left</a:t>
            </a:r>
            <a:r>
              <a:rPr lang="en-US" sz="1200" b="0" baseline="0" dirty="0" smtClean="0"/>
              <a:t> to align the text left in the text box.</a:t>
            </a:r>
          </a:p>
          <a:p>
            <a:pPr marL="228600" indent="-228600">
              <a:buFont typeface="+mj-lt"/>
              <a:buAutoNum type="arabicPeriod"/>
            </a:pPr>
            <a:r>
              <a:rPr lang="en-US" sz="1200" b="0" baseline="0" dirty="0" smtClean="0"/>
              <a:t>On the slide, s</a:t>
            </a:r>
            <a:r>
              <a:rPr lang="en-US" sz="1200" b="0" dirty="0" smtClean="0"/>
              <a:t>elect</a:t>
            </a:r>
            <a:r>
              <a:rPr lang="en-US" sz="1200" b="0" baseline="0" dirty="0" smtClean="0"/>
              <a:t> the text box. Under </a:t>
            </a:r>
            <a:r>
              <a:rPr lang="en-US" sz="1200" b="1" baseline="0" dirty="0" smtClean="0"/>
              <a:t>Drawing</a:t>
            </a:r>
            <a:r>
              <a:rPr lang="en-US" sz="1200" b="0" baseline="0" dirty="0" smtClean="0"/>
              <a:t> </a:t>
            </a:r>
            <a:r>
              <a:rPr lang="en-US" sz="1200" b="1" baseline="0" dirty="0" smtClean="0"/>
              <a:t>Tools</a:t>
            </a:r>
            <a:r>
              <a:rPr lang="en-US" sz="1200" b="0" baseline="0" dirty="0" smtClean="0"/>
              <a:t>, on the </a:t>
            </a:r>
            <a:r>
              <a:rPr lang="en-US" sz="1200" b="1" baseline="0" dirty="0" smtClean="0"/>
              <a:t>Format</a:t>
            </a:r>
            <a:r>
              <a:rPr lang="en-US" sz="1200" b="0" baseline="0" dirty="0" smtClean="0"/>
              <a:t> tab, in the </a:t>
            </a:r>
            <a:r>
              <a:rPr lang="en-US" sz="1200" b="1" baseline="0" dirty="0" smtClean="0"/>
              <a:t>WordArt</a:t>
            </a:r>
            <a:r>
              <a:rPr lang="en-US" sz="1200" b="0" baseline="0" dirty="0" smtClean="0"/>
              <a:t> </a:t>
            </a:r>
            <a:r>
              <a:rPr lang="en-US" sz="1200" b="1" baseline="0" dirty="0" smtClean="0"/>
              <a:t>Styles</a:t>
            </a:r>
            <a:r>
              <a:rPr lang="en-US" sz="1200" b="0" baseline="0" dirty="0" smtClean="0"/>
              <a:t> group, click </a:t>
            </a:r>
            <a:r>
              <a:rPr lang="en-US" sz="1200" b="1" baseline="0" dirty="0" smtClean="0"/>
              <a:t>Text</a:t>
            </a:r>
            <a:r>
              <a:rPr lang="en-US" sz="1200" b="0" baseline="0" dirty="0" smtClean="0"/>
              <a:t> </a:t>
            </a:r>
            <a:r>
              <a:rPr lang="en-US" sz="1200" b="1" baseline="0" dirty="0" smtClean="0"/>
              <a:t>Effects</a:t>
            </a:r>
            <a:r>
              <a:rPr lang="en-US" sz="1200" b="0" baseline="0" dirty="0" smtClean="0"/>
              <a:t>, point to </a:t>
            </a:r>
            <a:r>
              <a:rPr lang="en-US" sz="1200" b="1" baseline="0" dirty="0" smtClean="0"/>
              <a:t>Shadow</a:t>
            </a:r>
            <a:r>
              <a:rPr lang="en-US" sz="1200" b="0" baseline="0" dirty="0" smtClean="0"/>
              <a:t>, and then click </a:t>
            </a:r>
            <a:r>
              <a:rPr lang="en-US" sz="1200" b="1" baseline="0" dirty="0" smtClean="0"/>
              <a:t>Shadow</a:t>
            </a:r>
            <a:r>
              <a:rPr lang="en-US" sz="1200" b="0" baseline="0" dirty="0" smtClean="0"/>
              <a:t> </a:t>
            </a:r>
            <a:r>
              <a:rPr lang="en-US" sz="1200" b="1" baseline="0" dirty="0" smtClean="0"/>
              <a:t>Options</a:t>
            </a:r>
            <a:r>
              <a:rPr lang="en-US" sz="1200" b="0" baseline="0" dirty="0" smtClean="0"/>
              <a:t>. In the </a:t>
            </a:r>
            <a:r>
              <a:rPr lang="en-US" sz="1200" b="1" baseline="0" dirty="0" smtClean="0"/>
              <a:t>Format</a:t>
            </a:r>
            <a:r>
              <a:rPr lang="en-US" sz="1200" b="0" baseline="0" dirty="0" smtClean="0"/>
              <a:t> </a:t>
            </a:r>
            <a:r>
              <a:rPr lang="en-US" sz="1200" b="1" baseline="0" dirty="0" smtClean="0"/>
              <a:t>Text</a:t>
            </a:r>
            <a:r>
              <a:rPr lang="en-US" sz="1200" b="0" baseline="0" dirty="0" smtClean="0"/>
              <a:t> </a:t>
            </a:r>
            <a:r>
              <a:rPr lang="en-US" sz="1200" b="1" baseline="0" dirty="0" smtClean="0"/>
              <a:t>Effects</a:t>
            </a:r>
            <a:r>
              <a:rPr lang="en-US" sz="1200" b="0" baseline="0" dirty="0" smtClean="0"/>
              <a:t> dialog box, in the </a:t>
            </a:r>
            <a:r>
              <a:rPr lang="en-US" sz="1200" b="1" baseline="0" dirty="0" smtClean="0"/>
              <a:t>Shadow</a:t>
            </a:r>
            <a:r>
              <a:rPr lang="en-US" sz="1200" b="0" baseline="0" dirty="0" smtClean="0"/>
              <a:t> pane, click the button next to </a:t>
            </a:r>
            <a:r>
              <a:rPr lang="en-US" sz="1200" b="1" baseline="0" dirty="0" smtClean="0"/>
              <a:t>Presets</a:t>
            </a:r>
            <a:r>
              <a:rPr lang="en-US" sz="1200" b="0" baseline="0" dirty="0" smtClean="0"/>
              <a:t>, under </a:t>
            </a:r>
            <a:r>
              <a:rPr lang="en-US" sz="1200" b="1" baseline="0" dirty="0" smtClean="0"/>
              <a:t>Inner</a:t>
            </a:r>
            <a:r>
              <a:rPr lang="en-US" sz="1200" b="0" baseline="0" dirty="0" smtClean="0"/>
              <a:t> click </a:t>
            </a:r>
            <a:r>
              <a:rPr lang="en-US" sz="1200" b="1" baseline="0" dirty="0" smtClean="0"/>
              <a:t>Inside Diagonal Bottom Left </a:t>
            </a:r>
            <a:r>
              <a:rPr lang="en-US" sz="1200" b="0" baseline="0" dirty="0" smtClean="0"/>
              <a:t>(third row, first option from the left), and then do the following:</a:t>
            </a:r>
          </a:p>
          <a:p>
            <a:pPr marL="685800" lvl="1" indent="-228600">
              <a:buFont typeface="Arial" pitchFamily="34" charset="0"/>
              <a:buChar char="•"/>
            </a:pPr>
            <a:r>
              <a:rPr lang="en-US" sz="1200" b="0" baseline="0" dirty="0" smtClean="0"/>
              <a:t>Click the button next to </a:t>
            </a:r>
            <a:r>
              <a:rPr lang="en-US" sz="1200" b="1" baseline="0" dirty="0" smtClean="0"/>
              <a:t>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White, Background 1 </a:t>
            </a:r>
            <a:r>
              <a:rPr lang="en-US" sz="1200" b="0" baseline="0" dirty="0" smtClean="0"/>
              <a:t>(first row, first option from the left).</a:t>
            </a:r>
          </a:p>
          <a:p>
            <a:pPr marL="685800" lvl="1" indent="-228600">
              <a:buFont typeface="Arial" pitchFamily="34" charset="0"/>
              <a:buChar char="•"/>
            </a:pPr>
            <a:r>
              <a:rPr lang="en-US" sz="1200" b="0" baseline="0" dirty="0" smtClean="0"/>
              <a:t>In the </a:t>
            </a:r>
            <a:r>
              <a:rPr lang="en-US" sz="1200" b="1" baseline="0" dirty="0" smtClean="0"/>
              <a:t>Transparency</a:t>
            </a:r>
            <a:r>
              <a:rPr lang="en-US" sz="1200" b="0" baseline="0" dirty="0" smtClean="0"/>
              <a:t> box, enter </a:t>
            </a:r>
            <a:r>
              <a:rPr lang="en-US" sz="1200" b="1" baseline="0" dirty="0" smtClean="0"/>
              <a:t>21%</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Blur</a:t>
            </a:r>
            <a:r>
              <a:rPr lang="en-US" sz="1200" b="0" baseline="0" dirty="0" smtClean="0"/>
              <a:t> box, enter </a:t>
            </a:r>
            <a:r>
              <a:rPr lang="en-US" sz="1200" b="1" baseline="0" dirty="0" smtClean="0"/>
              <a:t>5 pt</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Angle</a:t>
            </a:r>
            <a:r>
              <a:rPr lang="en-US" sz="1200" b="0" baseline="0" dirty="0" smtClean="0"/>
              <a:t> box, enter </a:t>
            </a:r>
            <a:r>
              <a:rPr lang="en-US" sz="1200" b="1" baseline="0" dirty="0" smtClean="0"/>
              <a:t>90</a:t>
            </a:r>
            <a:r>
              <a:rPr lang="en-US" sz="1200" b="1" baseline="0" dirty="0" smtClean="0">
                <a:latin typeface="Arial"/>
                <a:cs typeface="Arial"/>
              </a:rPr>
              <a:t>°</a:t>
            </a:r>
            <a:r>
              <a:rPr lang="en-US" sz="1200" b="0" baseline="0" dirty="0" smtClean="0">
                <a:latin typeface="Arial"/>
                <a:cs typeface="Arial"/>
              </a:rPr>
              <a:t>.</a:t>
            </a:r>
          </a:p>
          <a:p>
            <a:pPr marL="685800" lvl="1" indent="-228600">
              <a:buFont typeface="Arial" pitchFamily="34" charset="0"/>
              <a:buChar char="•"/>
            </a:pPr>
            <a:r>
              <a:rPr lang="en-US" sz="1200" b="0" baseline="0" dirty="0" smtClean="0">
                <a:latin typeface="+mn-lt"/>
                <a:cs typeface="Arial"/>
              </a:rPr>
              <a:t>In the </a:t>
            </a:r>
            <a:r>
              <a:rPr lang="en-US" sz="1200" b="1" baseline="0" dirty="0" smtClean="0">
                <a:latin typeface="+mn-lt"/>
                <a:cs typeface="Arial"/>
              </a:rPr>
              <a:t>Distance</a:t>
            </a:r>
            <a:r>
              <a:rPr lang="en-US" sz="1200" b="0" baseline="0" dirty="0" smtClean="0">
                <a:latin typeface="+mn-lt"/>
                <a:cs typeface="Arial"/>
              </a:rPr>
              <a:t> box, enter </a:t>
            </a:r>
            <a:r>
              <a:rPr lang="en-US" sz="1200" b="1" baseline="0" dirty="0" smtClean="0">
                <a:latin typeface="+mn-lt"/>
                <a:cs typeface="Arial"/>
              </a:rPr>
              <a:t>4 pt</a:t>
            </a:r>
            <a:r>
              <a:rPr lang="en-US" sz="1200" b="0" baseline="0" dirty="0" smtClean="0">
                <a:latin typeface="+mn-lt"/>
                <a:cs typeface="Arial"/>
              </a:rPr>
              <a:t>.</a:t>
            </a:r>
            <a:endParaRPr lang="en-US" sz="1200" b="0" dirty="0" smtClean="0">
              <a:latin typeface="+mn-lt"/>
            </a:endParaRPr>
          </a:p>
          <a:p>
            <a:pPr marL="228600" indent="-228600">
              <a:buFont typeface="+mj-lt"/>
              <a:buAutoNum type="arabicPeriod"/>
            </a:pPr>
            <a:r>
              <a:rPr lang="en-US" sz="1200" dirty="0" smtClean="0"/>
              <a:t>On the slide, drag the text box on</a:t>
            </a:r>
            <a:r>
              <a:rPr lang="en-US" sz="1200" baseline="0" dirty="0" smtClean="0"/>
              <a:t>to the second (top) rectangle. </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animate the first shape and text effects on this slide, do the following:</a:t>
            </a:r>
          </a:p>
          <a:p>
            <a:pPr marL="228600" indent="-228600">
              <a:buFont typeface="+mj-lt"/>
              <a:buAutoNum type="arabicPeriod"/>
            </a:pPr>
            <a:r>
              <a:rPr lang="en-US" sz="1200" b="0" dirty="0" smtClean="0"/>
              <a:t>In the </a:t>
            </a:r>
            <a:r>
              <a:rPr lang="en-US" sz="1200" b="1" dirty="0" smtClean="0"/>
              <a:t>Selection and Visibility</a:t>
            </a:r>
            <a:r>
              <a:rPr lang="en-US" sz="1200" b="1" baseline="0" dirty="0" smtClean="0"/>
              <a:t> </a:t>
            </a:r>
            <a:r>
              <a:rPr lang="en-US" sz="1200" b="0" baseline="0" dirty="0" smtClean="0"/>
              <a:t>pane, select the third object in the list (the </a:t>
            </a:r>
            <a:r>
              <a:rPr lang="en-US" sz="1200" b="0" i="0" baseline="0" dirty="0" smtClean="0"/>
              <a:t>first </a:t>
            </a:r>
            <a:r>
              <a:rPr lang="en-US" sz="1200" b="0" baseline="0" dirty="0" smtClean="0"/>
              <a:t>rectangle you created). On the </a:t>
            </a:r>
            <a:r>
              <a:rPr lang="en-US" sz="1200" b="1" baseline="0" dirty="0" smtClean="0"/>
              <a:t>Animations</a:t>
            </a:r>
            <a:r>
              <a:rPr lang="en-US" sz="1200" b="0" baseline="0" dirty="0" smtClean="0"/>
              <a:t> tab, in the </a:t>
            </a:r>
            <a:r>
              <a:rPr lang="en-US" sz="1200" b="1" baseline="0" dirty="0" smtClean="0"/>
              <a:t>Advanced Animation</a:t>
            </a:r>
            <a:r>
              <a:rPr lang="en-US" sz="1200" b="0" baseline="0" dirty="0" smtClean="0"/>
              <a:t> group, click </a:t>
            </a:r>
            <a:r>
              <a:rPr lang="en-US" sz="1200" b="1" baseline="0" dirty="0" smtClean="0"/>
              <a:t>Add Animation</a:t>
            </a:r>
            <a:r>
              <a:rPr lang="en-US" sz="1200" b="0" baseline="0" dirty="0" smtClean="0"/>
              <a:t>,  and then under </a:t>
            </a:r>
            <a:r>
              <a:rPr lang="en-US" sz="1200" b="1" baseline="0" dirty="0" smtClean="0"/>
              <a:t>Entrance</a:t>
            </a:r>
            <a:r>
              <a:rPr lang="en-US" sz="1200" b="0" baseline="0" dirty="0" smtClean="0"/>
              <a:t> click </a:t>
            </a:r>
            <a:r>
              <a:rPr lang="en-US" sz="1200" b="1" baseline="0" dirty="0" smtClean="0"/>
              <a:t>Float In</a:t>
            </a:r>
            <a:r>
              <a:rPr lang="en-US" sz="1200" b="0" baseline="0" dirty="0" smtClean="0"/>
              <a:t>.</a:t>
            </a:r>
          </a:p>
          <a:p>
            <a:pPr marL="228600" lvl="0" indent="-228600">
              <a:buFont typeface="+mj-lt"/>
              <a:buAutoNum type="arabicPeriod"/>
            </a:pPr>
            <a:r>
              <a:rPr lang="en-US" sz="1200" b="0" baseline="0" dirty="0" smtClean="0"/>
              <a:t>Also on the </a:t>
            </a:r>
            <a:r>
              <a:rPr lang="en-US" sz="1200" b="1" baseline="0" dirty="0" smtClean="0"/>
              <a:t>Animations</a:t>
            </a:r>
            <a:r>
              <a:rPr lang="en-US" sz="1200" b="0" baseline="0" dirty="0" smtClean="0"/>
              <a:t> tab, in the </a:t>
            </a:r>
            <a:r>
              <a:rPr lang="en-US" sz="1200" b="1" baseline="0" dirty="0" smtClean="0"/>
              <a:t>Animation</a:t>
            </a:r>
            <a:r>
              <a:rPr lang="en-US" sz="1200" b="0" baseline="0" dirty="0" smtClean="0"/>
              <a:t> group, click </a:t>
            </a:r>
            <a:r>
              <a:rPr lang="en-US" sz="1200" b="1" baseline="0" dirty="0" smtClean="0"/>
              <a:t>Effect Options</a:t>
            </a:r>
            <a:r>
              <a:rPr lang="en-US" sz="1200" b="0" baseline="0" dirty="0" smtClean="0"/>
              <a:t>, and then click </a:t>
            </a:r>
            <a:r>
              <a:rPr lang="en-US" sz="1200" b="1" baseline="0" dirty="0" smtClean="0"/>
              <a:t>Float Down</a:t>
            </a:r>
            <a:r>
              <a:rPr lang="en-US" sz="1200" b="0" baseline="0" dirty="0" smtClean="0"/>
              <a:t>.</a:t>
            </a:r>
          </a:p>
          <a:p>
            <a:pPr marL="228600" lvl="0" indent="-228600">
              <a:buFont typeface="+mj-lt"/>
              <a:buAutoNum type="arabicPeriod"/>
            </a:pPr>
            <a:r>
              <a:rPr lang="en-US" sz="1200" b="0" baseline="0" dirty="0" smtClean="0"/>
              <a:t>Also on the </a:t>
            </a:r>
            <a:r>
              <a:rPr lang="en-US" sz="1200" b="1" baseline="0" dirty="0" smtClean="0"/>
              <a:t>Animations</a:t>
            </a:r>
            <a:r>
              <a:rPr lang="en-US" sz="1200" b="0" baseline="0" dirty="0" smtClean="0"/>
              <a:t> tab, in the </a:t>
            </a:r>
            <a:r>
              <a:rPr lang="en-US" sz="1200" b="1" baseline="0" dirty="0" smtClean="0"/>
              <a:t>Timing</a:t>
            </a:r>
            <a:r>
              <a:rPr lang="en-US" sz="1200" b="0" baseline="0" dirty="0" smtClean="0"/>
              <a:t> group,</a:t>
            </a:r>
            <a:r>
              <a:rPr lang="en-US" sz="1200" b="1" baseline="0" dirty="0" smtClean="0"/>
              <a:t> </a:t>
            </a:r>
            <a:r>
              <a:rPr lang="en-US" sz="1200" b="0" baseline="0" dirty="0" smtClean="0"/>
              <a:t>do the following:</a:t>
            </a:r>
          </a:p>
          <a:p>
            <a:pPr marL="685800" lvl="1" indent="-228600">
              <a:buFont typeface="Arial" pitchFamily="34" charset="0"/>
              <a:buChar char="•"/>
            </a:pPr>
            <a:r>
              <a:rPr lang="en-US" sz="1200" b="0" baseline="0" dirty="0" smtClean="0"/>
              <a:t>In the </a:t>
            </a:r>
            <a:r>
              <a:rPr lang="en-US" sz="1200" b="1" baseline="0" dirty="0" smtClean="0"/>
              <a:t>Start</a:t>
            </a:r>
            <a:r>
              <a:rPr lang="en-US" sz="1200" b="0" baseline="0" dirty="0" smtClean="0"/>
              <a:t> list, select </a:t>
            </a:r>
            <a:r>
              <a:rPr lang="en-US" sz="1200" b="1" baseline="0" dirty="0" smtClean="0"/>
              <a:t>With</a:t>
            </a:r>
            <a:r>
              <a:rPr lang="en-US" sz="1200" b="0" baseline="0" dirty="0" smtClean="0"/>
              <a:t> </a:t>
            </a:r>
            <a:r>
              <a:rPr lang="en-US" sz="1200" b="1" baseline="0" dirty="0" smtClean="0"/>
              <a:t>Previous</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Duration</a:t>
            </a:r>
            <a:r>
              <a:rPr lang="en-US" sz="1200" b="0" baseline="0" dirty="0" smtClean="0"/>
              <a:t> box, enter </a:t>
            </a:r>
            <a:r>
              <a:rPr lang="en-US" sz="1200" b="1" baseline="0" dirty="0" smtClean="0"/>
              <a:t>1.00 second</a:t>
            </a:r>
            <a:r>
              <a:rPr lang="en-US" sz="1200" b="0" baseline="0" dirty="0" smtClean="0"/>
              <a:t>.</a:t>
            </a:r>
            <a:endParaRPr lang="en-US" sz="1200" b="0" dirty="0" smtClean="0"/>
          </a:p>
          <a:p>
            <a:pPr marL="228600" indent="-228600">
              <a:buFont typeface="+mj-lt"/>
              <a:buAutoNum type="arabicPeriod"/>
            </a:pPr>
            <a:r>
              <a:rPr lang="en-US" sz="1200" dirty="0" smtClean="0"/>
              <a:t>In the </a:t>
            </a:r>
            <a:r>
              <a:rPr lang="en-US" sz="1200" b="1" dirty="0" smtClean="0"/>
              <a:t>Selection</a:t>
            </a:r>
            <a:r>
              <a:rPr lang="en-US" sz="1200" b="1" baseline="0" dirty="0" smtClean="0"/>
              <a:t> and Visibility </a:t>
            </a:r>
            <a:r>
              <a:rPr lang="en-US" sz="1200" baseline="0" dirty="0" smtClean="0"/>
              <a:t>pane, select the second object in the list (the second rectangle you created). 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p>
          <a:p>
            <a:pPr marL="228600" lvl="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do the following:</a:t>
            </a:r>
          </a:p>
          <a:p>
            <a:pPr marL="685800" lvl="1" indent="-228600">
              <a:buFont typeface="Arial" pitchFamily="34" charset="0"/>
              <a:buChar char="•"/>
            </a:pPr>
            <a:r>
              <a:rPr lang="en-US" sz="1200" dirty="0" smtClean="0"/>
              <a:t>In the </a:t>
            </a:r>
            <a:r>
              <a:rPr lang="en-US" sz="1200" b="1" dirty="0" smtClean="0"/>
              <a:t>Start</a:t>
            </a:r>
            <a:r>
              <a:rPr lang="en-US" sz="1200" dirty="0" smtClean="0"/>
              <a:t> list, select </a:t>
            </a:r>
            <a:r>
              <a:rPr lang="en-US" sz="1200" b="1" dirty="0" smtClean="0"/>
              <a:t>After</a:t>
            </a:r>
            <a:r>
              <a:rPr lang="en-US" sz="1200" dirty="0" smtClean="0"/>
              <a:t> </a:t>
            </a:r>
            <a:r>
              <a:rPr lang="en-US" sz="1200" b="1" dirty="0" smtClean="0"/>
              <a:t>Previous</a:t>
            </a:r>
            <a:r>
              <a:rPr lang="en-US" sz="1200" dirty="0" smtClean="0"/>
              <a:t>.</a:t>
            </a:r>
          </a:p>
          <a:p>
            <a:pPr marL="685800" lvl="1" indent="-228600">
              <a:buFont typeface="Arial" pitchFamily="34" charset="0"/>
              <a:buChar char="•"/>
            </a:pPr>
            <a:r>
              <a:rPr lang="en-US" sz="1200" dirty="0" smtClean="0"/>
              <a:t>In</a:t>
            </a:r>
            <a:r>
              <a:rPr lang="en-US" sz="1200" baseline="0" dirty="0" smtClean="0"/>
              <a:t> the </a:t>
            </a:r>
            <a:r>
              <a:rPr lang="en-US" sz="1200" b="1" baseline="0" dirty="0" smtClean="0"/>
              <a:t>Duration </a:t>
            </a:r>
            <a:r>
              <a:rPr lang="en-US" sz="1200" b="0" baseline="0" dirty="0" smtClean="0"/>
              <a:t>box</a:t>
            </a:r>
            <a:r>
              <a:rPr lang="en-US" sz="1200" baseline="0" dirty="0" smtClean="0"/>
              <a:t>, enter </a:t>
            </a:r>
            <a:r>
              <a:rPr lang="en-US" sz="1200" b="1" baseline="0" dirty="0" smtClean="0"/>
              <a:t>1.00 second</a:t>
            </a:r>
            <a:r>
              <a:rPr lang="en-US" sz="1200" baseline="0" dirty="0" smtClean="0"/>
              <a:t>.</a:t>
            </a:r>
            <a:endParaRPr lang="en-US" sz="1200" dirty="0" smtClean="0"/>
          </a:p>
          <a:p>
            <a:pPr marL="228600" indent="-228600">
              <a:buFont typeface="+mj-lt"/>
              <a:buAutoNum type="arabicPeriod"/>
            </a:pPr>
            <a:r>
              <a:rPr lang="en-US" sz="1200" dirty="0" smtClean="0"/>
              <a:t>In the </a:t>
            </a:r>
            <a:r>
              <a:rPr lang="en-US" sz="1200" b="1" dirty="0" smtClean="0"/>
              <a:t>Selection and Visibility </a:t>
            </a:r>
            <a:r>
              <a:rPr lang="en-US" sz="1200" dirty="0" smtClean="0"/>
              <a:t>pane, select the first object</a:t>
            </a:r>
            <a:r>
              <a:rPr lang="en-US" sz="1200" baseline="0" dirty="0" smtClean="0"/>
              <a:t> in the list (text box). On the </a:t>
            </a:r>
            <a:r>
              <a:rPr lang="en-US" sz="1200" b="1" baseline="0" dirty="0" smtClean="0"/>
              <a:t>Animations</a:t>
            </a:r>
            <a:r>
              <a:rPr lang="en-US" sz="1200" baseline="0" dirty="0" smtClean="0"/>
              <a:t> tab, in the </a:t>
            </a:r>
            <a:r>
              <a:rPr lang="en-US" sz="1200" b="1" baseline="0" dirty="0" smtClean="0"/>
              <a:t>Advanced Animation</a:t>
            </a:r>
            <a:r>
              <a:rPr lang="en-US" sz="1200" baseline="0" dirty="0" smtClean="0"/>
              <a:t> 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Wipe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a:t>
            </a:r>
            <a:r>
              <a:rPr lang="en-US" sz="1200" baseline="0" dirty="0" smtClean="0"/>
              <a:t>, and then click </a:t>
            </a:r>
            <a:r>
              <a:rPr lang="en-US" sz="1200" b="1" baseline="0" dirty="0" smtClean="0"/>
              <a:t>From Top</a:t>
            </a:r>
            <a:r>
              <a:rPr lang="en-US" sz="1200" baseline="0" dirty="0" smtClean="0"/>
              <a:t>.</a:t>
            </a:r>
          </a:p>
          <a:p>
            <a:pPr marL="228600" lvl="0" indent="-228600">
              <a:buFont typeface="+mj-lt"/>
              <a:buAutoNum type="arabicPeriod"/>
            </a:pPr>
            <a:r>
              <a:rPr lang="en-US" sz="1200" baseline="0" dirty="0" smtClean="0"/>
              <a:t>Also on the Animations tab, in the Timing group, do the following:</a:t>
            </a:r>
          </a:p>
          <a:p>
            <a:pPr marL="685800" lvl="1"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Duration </a:t>
            </a:r>
            <a:r>
              <a:rPr lang="en-US" sz="1200" b="0" baseline="0" dirty="0" smtClean="0"/>
              <a:t>box</a:t>
            </a:r>
            <a:r>
              <a:rPr lang="en-US" sz="1200" baseline="0" dirty="0" smtClean="0"/>
              <a:t>, enter </a:t>
            </a:r>
            <a:r>
              <a:rPr lang="en-US" sz="1200" b="1" baseline="0" dirty="0" smtClean="0"/>
              <a:t>1.00 second</a:t>
            </a:r>
            <a:r>
              <a:rPr lang="en-US" sz="1200" baseline="0" dirty="0" smtClean="0"/>
              <a:t>.</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a:t>
            </a:r>
            <a:r>
              <a:rPr lang="en-US" sz="1200" baseline="0" dirty="0" smtClean="0"/>
              <a:t> the other animated shapes and text on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Press</a:t>
            </a:r>
            <a:r>
              <a:rPr lang="en-US" sz="1200" b="0" baseline="0" dirty="0" smtClean="0"/>
              <a:t> and hold CTRL, and then in the </a:t>
            </a:r>
            <a:r>
              <a:rPr lang="en-US" sz="1200" b="1" baseline="0" dirty="0" smtClean="0"/>
              <a:t>Selection and Visibility </a:t>
            </a:r>
            <a:r>
              <a:rPr lang="en-US" sz="1200" b="0" baseline="0" dirty="0" smtClean="0"/>
              <a:t>pane, select the two rectangles and the text box. </a:t>
            </a:r>
            <a:r>
              <a:rPr lang="en-US" sz="1200" dirty="0" smtClean="0"/>
              <a:t>On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r>
              <a:rPr lang="en-US" sz="1200" b="0" dirty="0" smtClean="0"/>
              <a:t> </a:t>
            </a:r>
          </a:p>
          <a:p>
            <a:pPr marL="228600" indent="-228600">
              <a:buFont typeface="+mj-lt"/>
              <a:buAutoNum type="arabicPeriod"/>
            </a:pPr>
            <a:r>
              <a:rPr lang="en-US" sz="1200" b="0" baseline="0" dirty="0" smtClean="0"/>
              <a:t>With the second group of objects still selected on the slide, drag them under the first group of objects, aligning the right edge of the rectangles with the right edge of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With the second group of objects still selected on the slide, o</a:t>
            </a:r>
            <a:r>
              <a:rPr lang="en-US" sz="1200" dirty="0" smtClean="0"/>
              <a:t>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endParaRPr lang="en-US" sz="1200" b="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With the third group of objects still selected on the slide, drag them under the second group of objects, aligning the right edge of the rectangles with the right edge of the slide.</a:t>
            </a:r>
            <a:r>
              <a:rPr lang="en-US" sz="1200" b="0" dirty="0" smtClean="0"/>
              <a:t> </a:t>
            </a:r>
          </a:p>
          <a:p>
            <a:pPr marL="228600" indent="-228600">
              <a:buFont typeface="+mj-lt"/>
              <a:buAutoNum type="arabicPeriod"/>
            </a:pPr>
            <a:r>
              <a:rPr lang="en-US" sz="1200" b="0" baseline="0" dirty="0" smtClean="0"/>
              <a:t>Click in the second and third duplicate text boxes and edit the text.</a:t>
            </a:r>
          </a:p>
          <a:p>
            <a:pPr marL="228600" indent="-228600">
              <a:buFont typeface="+mj-lt"/>
              <a:buAutoNum type="arabicPeriod"/>
            </a:pPr>
            <a:endParaRPr lang="en-US" sz="1200" b="0" baseline="0" dirty="0" smtClean="0"/>
          </a:p>
          <a:p>
            <a:endParaRPr lang="en-US" sz="1200" b="0" baseline="0" dirty="0" smtClean="0"/>
          </a:p>
          <a:p>
            <a:r>
              <a:rPr lang="en-US" sz="120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in the slider.</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50% </a:t>
            </a:r>
            <a:r>
              <a:rPr lang="en-US" sz="1200" b="0" kern="1200" dirty="0" smtClean="0">
                <a:solidFill>
                  <a:schemeClr val="tx1"/>
                </a:solidFill>
                <a:latin typeface="+mn-lt"/>
                <a:ea typeface="+mn-ea"/>
                <a:cs typeface="+mn-cs"/>
              </a:rPr>
              <a:t>(fifth row, first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a:t>
            </a:r>
            <a:r>
              <a:rPr lang="en-US" sz="1200" kern="1200" smtClean="0">
                <a:solidFill>
                  <a:schemeClr val="tx1"/>
                </a:solidFill>
                <a:latin typeface="+mn-lt"/>
                <a:ea typeface="+mn-ea"/>
                <a:cs typeface="+mn-cs"/>
              </a:rPr>
              <a:t>the </a:t>
            </a:r>
            <a:r>
              <a:rPr lang="en-US" sz="1200" b="1" kern="1200" smtClean="0">
                <a:solidFill>
                  <a:schemeClr val="tx1"/>
                </a:solidFill>
                <a:latin typeface="+mn-lt"/>
                <a:ea typeface="+mn-ea"/>
                <a:cs typeface="+mn-cs"/>
              </a:rPr>
              <a:t>Position </a:t>
            </a:r>
            <a:r>
              <a:rPr lang="en-US" sz="1200" kern="1200" smtClean="0">
                <a:solidFill>
                  <a:schemeClr val="tx1"/>
                </a:solidFill>
                <a:latin typeface="+mn-lt"/>
                <a:ea typeface="+mn-ea"/>
                <a:cs typeface="+mn-cs"/>
              </a:rPr>
              <a:t>box</a:t>
            </a:r>
            <a:r>
              <a:rPr lang="en-US" sz="1200" kern="120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Lighter 5% </a:t>
            </a:r>
            <a:r>
              <a:rPr lang="en-US" sz="1200" b="0" kern="1200" dirty="0" smtClean="0">
                <a:solidFill>
                  <a:schemeClr val="tx1"/>
                </a:solidFill>
                <a:latin typeface="+mn-lt"/>
                <a:ea typeface="+mn-ea"/>
                <a:cs typeface="+mn-cs"/>
              </a:rPr>
              <a:t>(fifth row, second option from the left).</a:t>
            </a:r>
          </a:p>
          <a:p>
            <a:endParaRPr lang="en-US" sz="1200" b="1" dirty="0" smtClean="0"/>
          </a:p>
          <a:p>
            <a:endParaRPr lang="en-US" sz="1200" b="1"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708655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Rotating tubes with text</a:t>
            </a:r>
          </a:p>
          <a:p>
            <a:r>
              <a:rPr lang="en-US" sz="1400" dirty="0" smtClean="0"/>
              <a:t>(Intermediate)</a:t>
            </a:r>
          </a:p>
          <a:p>
            <a:endParaRPr lang="en-US" sz="1200" dirty="0" smtClean="0"/>
          </a:p>
          <a:p>
            <a:endParaRPr lang="en-US" sz="1200" dirty="0" smtClean="0"/>
          </a:p>
          <a:p>
            <a:pPr marL="228600" indent="-228600">
              <a:buFont typeface="+mj-lt"/>
              <a:buNone/>
            </a:pPr>
            <a:r>
              <a:rPr lang="en-US" sz="1200" dirty="0" smtClean="0"/>
              <a:t>To reproduce the first shape</a:t>
            </a:r>
            <a:r>
              <a:rPr lang="en-US" sz="1200" baseline="0" dirty="0" smtClean="0"/>
              <a:t> effect on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endParaRPr lang="en-US" sz="1200" b="0" dirty="0" smtClean="0"/>
          </a:p>
          <a:p>
            <a:pPr marL="228600" indent="-228600">
              <a:buFont typeface="+mj-lt"/>
              <a:buAutoNum type="arabicPeriod"/>
            </a:pPr>
            <a:r>
              <a:rPr lang="en-US" sz="1200" b="0" dirty="0" smtClean="0"/>
              <a:t>On the </a:t>
            </a:r>
            <a:r>
              <a:rPr lang="en-US" sz="1200" b="1" dirty="0" smtClean="0"/>
              <a:t>Insert </a:t>
            </a:r>
            <a:r>
              <a:rPr lang="en-US" sz="1200" b="0" dirty="0" smtClean="0"/>
              <a:t>tab, in the </a:t>
            </a:r>
            <a:r>
              <a:rPr lang="en-US" sz="1200" b="1" dirty="0" smtClean="0"/>
              <a:t>Illustrations </a:t>
            </a:r>
            <a:r>
              <a:rPr lang="en-US" sz="1200" b="0" baseline="0" dirty="0" smtClean="0"/>
              <a:t>group, click </a:t>
            </a:r>
            <a:r>
              <a:rPr lang="en-US" sz="1200" b="1" baseline="0" dirty="0" smtClean="0"/>
              <a:t>Shapes</a:t>
            </a:r>
            <a:r>
              <a:rPr lang="en-US" sz="1200" b="0" baseline="0" dirty="0" smtClean="0"/>
              <a:t>, and then under </a:t>
            </a:r>
            <a:r>
              <a:rPr lang="en-US" sz="1200" b="1" baseline="0" dirty="0" smtClean="0"/>
              <a:t>Rectangles</a:t>
            </a:r>
            <a:r>
              <a:rPr lang="en-US" sz="1200" b="0" baseline="0" dirty="0" smtClean="0"/>
              <a:t> click </a:t>
            </a:r>
            <a:r>
              <a:rPr lang="en-US" sz="1200" b="1" baseline="0" dirty="0" smtClean="0"/>
              <a:t>Rectangle</a:t>
            </a:r>
            <a:r>
              <a:rPr lang="en-US" sz="1200" b="0" baseline="0" dirty="0" smtClean="0"/>
              <a:t> (first option from the left). On the slide, d</a:t>
            </a:r>
            <a:r>
              <a:rPr lang="en-US" sz="1200" b="0" dirty="0" smtClean="0"/>
              <a:t>rag</a:t>
            </a:r>
            <a:r>
              <a:rPr lang="en-US" sz="1200" b="0" baseline="0" dirty="0" smtClean="0"/>
              <a:t> to draw a rectangle.</a:t>
            </a:r>
            <a:endParaRPr lang="en-US" sz="1200" b="0" dirty="0" smtClean="0"/>
          </a:p>
          <a:p>
            <a:pPr marL="228600" indent="-228600">
              <a:buFont typeface="+mj-lt"/>
              <a:buAutoNum type="arabicPeriod"/>
            </a:pPr>
            <a:r>
              <a:rPr lang="en-US" sz="1200" dirty="0" smtClean="0"/>
              <a:t>Select</a:t>
            </a:r>
            <a:r>
              <a:rPr lang="en-US" sz="1200" baseline="0" dirty="0" smtClean="0"/>
              <a:t> the rectangle. 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Size</a:t>
            </a:r>
            <a:r>
              <a:rPr lang="en-US" sz="1200" baseline="0" dirty="0" smtClean="0"/>
              <a:t> group, do the following: </a:t>
            </a:r>
          </a:p>
          <a:p>
            <a:pPr marL="685800" lvl="1" indent="-228600">
              <a:buFont typeface="Arial" pitchFamily="34" charset="0"/>
              <a:buChar char="•"/>
            </a:pPr>
            <a:r>
              <a:rPr lang="en-US" sz="1200" baseline="0" dirty="0" smtClean="0"/>
              <a:t>In the </a:t>
            </a:r>
            <a:r>
              <a:rPr lang="en-US" sz="1200" b="1" baseline="0" dirty="0" smtClean="0"/>
              <a:t>Shape</a:t>
            </a:r>
            <a:r>
              <a:rPr lang="en-US" sz="1200" baseline="0" dirty="0" smtClean="0"/>
              <a:t> </a:t>
            </a:r>
            <a:r>
              <a:rPr lang="en-US" sz="1200" b="1" baseline="0" dirty="0" smtClean="0"/>
              <a:t>Height</a:t>
            </a:r>
            <a:r>
              <a:rPr lang="en-US" sz="1200" baseline="0" dirty="0" smtClean="0"/>
              <a:t> box, enter </a:t>
            </a:r>
            <a:r>
              <a:rPr lang="en-US" sz="1200" b="1" baseline="0" dirty="0" smtClean="0"/>
              <a:t>0.75”</a:t>
            </a:r>
            <a:r>
              <a:rPr lang="en-US" sz="1200" b="0" baseline="0" dirty="0" smtClean="0"/>
              <a:t>.</a:t>
            </a:r>
          </a:p>
          <a:p>
            <a:pPr marL="685800" lvl="1" indent="-228600">
              <a:buFont typeface="Arial" pitchFamily="34" charset="0"/>
              <a:buChar char="•"/>
            </a:pPr>
            <a:r>
              <a:rPr lang="en-US" sz="1200" baseline="0" dirty="0" smtClean="0"/>
              <a:t>In the </a:t>
            </a:r>
            <a:r>
              <a:rPr lang="en-US" sz="1200" b="1" baseline="0" dirty="0" smtClean="0"/>
              <a:t>Shape</a:t>
            </a:r>
            <a:r>
              <a:rPr lang="en-US" sz="1200" baseline="0" dirty="0" smtClean="0"/>
              <a:t> </a:t>
            </a:r>
            <a:r>
              <a:rPr lang="en-US" sz="1200" b="1" baseline="0" dirty="0" smtClean="0"/>
              <a:t>Width</a:t>
            </a:r>
            <a:r>
              <a:rPr lang="en-US" sz="1200" baseline="0" dirty="0" smtClean="0"/>
              <a:t> box, enter </a:t>
            </a:r>
            <a:r>
              <a:rPr lang="en-US" sz="1200" b="1" baseline="0" dirty="0" smtClean="0"/>
              <a:t>7.42”</a:t>
            </a:r>
            <a:r>
              <a:rPr lang="en-US" sz="1200" baseline="0" dirty="0" smtClean="0"/>
              <a:t>.</a:t>
            </a:r>
          </a:p>
          <a:p>
            <a:pPr marL="228600" indent="-228600">
              <a:buFont typeface="+mj-lt"/>
              <a:buAutoNum type="arabicPeriod"/>
            </a:pPr>
            <a:r>
              <a:rPr lang="en-US" sz="1200" i="0" baseline="0" dirty="0" smtClean="0"/>
              <a:t>Drag the rectangle above the middle of the slide, and then align the right edge with the right edge of the slide.</a:t>
            </a:r>
          </a:p>
          <a:p>
            <a:pPr marL="228600" indent="-228600">
              <a:buFont typeface="+mj-lt"/>
              <a:buAutoNum type="arabicPeriod"/>
            </a:pPr>
            <a:r>
              <a:rPr lang="en-US" sz="1200" baseline="0" dirty="0" smtClean="0"/>
              <a:t>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Reflection</a:t>
            </a:r>
            <a:r>
              <a:rPr lang="en-US" sz="1200" baseline="0" dirty="0" smtClean="0"/>
              <a:t>, and then under </a:t>
            </a:r>
            <a:r>
              <a:rPr lang="en-US" sz="1200" b="1" baseline="0" dirty="0" smtClean="0"/>
              <a:t>Reflection</a:t>
            </a:r>
            <a:r>
              <a:rPr lang="en-US" sz="1200" baseline="0" dirty="0" smtClean="0"/>
              <a:t> </a:t>
            </a:r>
            <a:r>
              <a:rPr lang="en-US" sz="1200" b="1" baseline="0" dirty="0" smtClean="0"/>
              <a:t>Variations</a:t>
            </a:r>
            <a:r>
              <a:rPr lang="en-US" sz="1200" baseline="0" dirty="0" smtClean="0"/>
              <a:t> click </a:t>
            </a:r>
            <a:r>
              <a:rPr lang="en-US" sz="1200" b="1" baseline="0" dirty="0" smtClean="0"/>
              <a:t>Tight</a:t>
            </a:r>
            <a:r>
              <a:rPr lang="en-US" sz="1200" baseline="0" dirty="0" smtClean="0"/>
              <a:t> </a:t>
            </a:r>
            <a:r>
              <a:rPr lang="en-US" sz="1200" b="1" baseline="0" dirty="0" smtClean="0"/>
              <a:t>Reflection, touching</a:t>
            </a:r>
            <a:r>
              <a:rPr lang="en-US" sz="1200" baseline="0" dirty="0" smtClean="0"/>
              <a:t>.</a:t>
            </a:r>
            <a:endParaRPr lang="en-US" sz="1200" dirty="0" smtClean="0"/>
          </a:p>
          <a:p>
            <a:pPr marL="228600" indent="-228600">
              <a:buFont typeface="+mj-lt"/>
              <a:buAutoNum type="arabicPeriod"/>
            </a:pPr>
            <a:r>
              <a:rPr lang="en-US" sz="1200" b="0" dirty="0" smtClean="0"/>
              <a:t>On</a:t>
            </a:r>
            <a:r>
              <a:rPr lang="en-US" sz="1200" b="0" baseline="0" dirty="0" smtClean="0"/>
              <a:t> the </a:t>
            </a:r>
            <a:r>
              <a:rPr lang="en-US" sz="1200" b="1" baseline="0" dirty="0" smtClean="0"/>
              <a:t>Home</a:t>
            </a:r>
            <a:r>
              <a:rPr lang="en-US" sz="1200" b="0" baseline="0" dirty="0" smtClean="0"/>
              <a:t> tab, in the bottom right corner of the </a:t>
            </a:r>
            <a:r>
              <a:rPr lang="en-US" sz="1200" b="1" baseline="0" dirty="0" smtClean="0"/>
              <a:t>Drawing</a:t>
            </a:r>
            <a:r>
              <a:rPr lang="en-US" sz="1200" b="0" baseline="0" dirty="0" smtClean="0"/>
              <a:t> group, click the </a:t>
            </a:r>
            <a:r>
              <a:rPr lang="en-US" sz="1200" b="1" baseline="0" dirty="0" smtClean="0"/>
              <a:t>Format Shape</a:t>
            </a:r>
            <a:r>
              <a:rPr lang="en-US" sz="1200" b="0" baseline="0" dirty="0" smtClean="0"/>
              <a:t> dialog box launcher. In the </a:t>
            </a:r>
            <a:r>
              <a:rPr lang="en-US" sz="1200" b="1" baseline="0" dirty="0" smtClean="0"/>
              <a:t>Format Shape </a:t>
            </a:r>
            <a:r>
              <a:rPr lang="en-US" sz="1200" b="0" baseline="0" dirty="0" smtClean="0"/>
              <a:t>dialog box, click </a:t>
            </a:r>
            <a:r>
              <a:rPr lang="en-US" sz="1200" b="1" baseline="0" dirty="0" smtClean="0"/>
              <a:t>Fill</a:t>
            </a:r>
            <a:r>
              <a:rPr lang="en-US" sz="1200" b="0" baseline="0" dirty="0" smtClean="0"/>
              <a:t> in the left pane, select </a:t>
            </a:r>
            <a:r>
              <a:rPr lang="en-US" sz="1200" b="1" baseline="0" dirty="0" smtClean="0"/>
              <a:t>Gradient fill </a:t>
            </a:r>
            <a:r>
              <a:rPr lang="en-US" sz="1200" b="0" baseline="0" dirty="0" smtClean="0"/>
              <a:t>in the </a:t>
            </a:r>
            <a:r>
              <a:rPr lang="en-US" sz="1200" b="1" baseline="0" dirty="0" smtClean="0"/>
              <a:t>Fill</a:t>
            </a:r>
            <a:r>
              <a:rPr lang="en-US" sz="1200" b="0" baseline="0" dirty="0" smtClean="0"/>
              <a:t> pane, and then do the following:</a:t>
            </a:r>
          </a:p>
          <a:p>
            <a:pPr marL="685800" lvl="1" indent="-228600">
              <a:buFont typeface="Arial" pitchFamily="34" charset="0"/>
              <a:buChar char="•"/>
            </a:pPr>
            <a:r>
              <a:rPr lang="en-US" sz="1200" b="0" baseline="0" dirty="0" smtClean="0"/>
              <a:t>In the </a:t>
            </a:r>
            <a:r>
              <a:rPr lang="en-US" sz="1200" b="1" baseline="0" dirty="0" smtClean="0"/>
              <a:t>Type</a:t>
            </a:r>
            <a:r>
              <a:rPr lang="en-US" sz="1200" b="0" baseline="0" dirty="0" smtClean="0"/>
              <a:t> list, select </a:t>
            </a:r>
            <a:r>
              <a:rPr lang="en-US" sz="1200" b="1" baseline="0" dirty="0" smtClean="0"/>
              <a:t>Linear</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Direction</a:t>
            </a:r>
            <a:r>
              <a:rPr lang="en-US" sz="1200" b="0" baseline="0" dirty="0" smtClean="0"/>
              <a:t> list, select </a:t>
            </a:r>
            <a:r>
              <a:rPr lang="en-US" sz="1200" b="1" baseline="0" dirty="0" smtClean="0"/>
              <a:t>Linear</a:t>
            </a:r>
            <a:r>
              <a:rPr lang="en-US" sz="1200" b="0" baseline="0" dirty="0" smtClean="0"/>
              <a:t> </a:t>
            </a:r>
            <a:r>
              <a:rPr lang="en-US" sz="1200" b="1" baseline="0" dirty="0" smtClean="0"/>
              <a:t>Up </a:t>
            </a:r>
            <a:r>
              <a:rPr lang="en-US" sz="1200" b="0" baseline="0" dirty="0" smtClean="0"/>
              <a:t>(second row, second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four stops appear in the slider.</a:t>
            </a:r>
            <a:endParaRPr lang="en-US" sz="1200" b="0" baseline="0" dirty="0" smtClean="0"/>
          </a:p>
          <a:p>
            <a:pPr marL="342900" lvl="0" indent="-3429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a:t>
            </a:r>
            <a:r>
              <a:rPr lang="en-US" sz="1200" b="0" kern="1200" dirty="0" smtClean="0">
                <a:solidFill>
                  <a:schemeClr val="tx1"/>
                </a:solidFill>
                <a:latin typeface="+mn-lt"/>
                <a:ea typeface="+mn-ea"/>
                <a:cs typeface="+mn-cs"/>
              </a:rPr>
              <a:t> box</a:t>
            </a:r>
            <a:r>
              <a:rPr lang="en-US" sz="1200" kern="120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(fourth row, fifth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a:t>
            </a:r>
            <a:r>
              <a:rPr lang="en-US" sz="1200" b="0" kern="1200" baseline="0" dirty="0" smtClean="0">
                <a:solidFill>
                  <a:schemeClr val="tx1"/>
                </a:solidFill>
                <a:latin typeface="+mn-lt"/>
                <a:ea typeface="+mn-ea"/>
                <a:cs typeface="+mn-cs"/>
              </a:rPr>
              <a:t>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26%</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5% </a:t>
            </a:r>
            <a:r>
              <a:rPr lang="en-US" sz="1200" b="0" kern="1200" dirty="0" smtClean="0">
                <a:solidFill>
                  <a:schemeClr val="tx1"/>
                </a:solidFill>
                <a:latin typeface="+mn-lt"/>
                <a:ea typeface="+mn-ea"/>
                <a:cs typeface="+mn-cs"/>
              </a:rPr>
              <a:t>(second row,</a:t>
            </a:r>
            <a:r>
              <a:rPr lang="en-US" sz="1200" b="0" kern="1200" baseline="0" dirty="0" smtClean="0">
                <a:solidFill>
                  <a:schemeClr val="tx1"/>
                </a:solidFill>
                <a:latin typeface="+mn-lt"/>
                <a:ea typeface="+mn-ea"/>
                <a:cs typeface="+mn-cs"/>
              </a:rPr>
              <a:t> first option from the left).</a:t>
            </a:r>
            <a:endParaRPr lang="en-US" sz="1200" baseline="0" dirty="0" smtClean="0"/>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80%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a:t>
            </a:r>
            <a:r>
              <a:rPr lang="en-US" sz="1200" b="1" kern="1200" baseline="0" dirty="0" smtClean="0">
                <a:solidFill>
                  <a:schemeClr val="tx1"/>
                </a:solidFill>
                <a:latin typeface="+mn-lt"/>
                <a:ea typeface="+mn-ea"/>
                <a:cs typeface="+mn-cs"/>
              </a:rPr>
              <a:t> Text 1, Lighter 50% </a:t>
            </a:r>
            <a:r>
              <a:rPr lang="en-US" sz="1200" b="0" kern="1200" baseline="0" dirty="0" smtClean="0">
                <a:solidFill>
                  <a:schemeClr val="tx1"/>
                </a:solidFill>
                <a:latin typeface="+mn-lt"/>
                <a:ea typeface="+mn-ea"/>
                <a:cs typeface="+mn-cs"/>
              </a:rPr>
              <a:t>(second row, second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35% </a:t>
            </a:r>
            <a:r>
              <a:rPr lang="en-US" sz="1200" b="0" kern="1200" dirty="0" smtClean="0">
                <a:solidFill>
                  <a:schemeClr val="tx1"/>
                </a:solidFill>
                <a:latin typeface="+mn-lt"/>
                <a:ea typeface="+mn-ea"/>
                <a:cs typeface="+mn-cs"/>
              </a:rPr>
              <a:t>(fifth</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row,</a:t>
            </a:r>
            <a:r>
              <a:rPr lang="en-US" sz="1200" b="0" kern="1200" baseline="0" dirty="0" smtClean="0">
                <a:solidFill>
                  <a:schemeClr val="tx1"/>
                </a:solidFill>
                <a:latin typeface="+mn-lt"/>
                <a:ea typeface="+mn-ea"/>
                <a:cs typeface="+mn-cs"/>
              </a:rPr>
              <a:t> first option from the left).</a:t>
            </a:r>
            <a:endParaRPr lang="en-US" sz="1200" baseline="0" dirty="0" smtClean="0"/>
          </a:p>
          <a:p>
            <a:pPr marL="228600" indent="-228600">
              <a:buFont typeface="+mj-lt"/>
              <a:buAutoNum type="arabicPeriod"/>
            </a:pPr>
            <a:r>
              <a:rPr lang="en-US" sz="1200" b="0" kern="1200" dirty="0" smtClean="0">
                <a:solidFill>
                  <a:schemeClr val="tx1"/>
                </a:solidFill>
                <a:latin typeface="+mn-lt"/>
                <a:ea typeface="+mn-ea"/>
                <a:cs typeface="+mn-cs"/>
              </a:rPr>
              <a:t>Also</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Format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Shape</a:t>
            </a:r>
            <a:r>
              <a:rPr lang="en-US" sz="1200" b="0" kern="1200" baseline="0" dirty="0" smtClean="0">
                <a:solidFill>
                  <a:schemeClr val="tx1"/>
                </a:solidFill>
                <a:latin typeface="+mn-lt"/>
                <a:ea typeface="+mn-ea"/>
                <a:cs typeface="+mn-cs"/>
              </a:rPr>
              <a:t> dialog box, click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a:t>
            </a:r>
            <a:r>
              <a:rPr lang="en-US" sz="1200" b="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a:t>
            </a:r>
            <a:r>
              <a:rPr lang="en-US" sz="1200" b="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No</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a:t>
            </a:r>
          </a:p>
          <a:p>
            <a:pPr marL="228600" indent="-228600">
              <a:buFont typeface="+mj-lt"/>
              <a:buAutoNum type="arabicPeriod"/>
            </a:pPr>
            <a:r>
              <a:rPr lang="en-US" sz="1200" b="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Shape</a:t>
            </a:r>
            <a:r>
              <a:rPr lang="en-US" sz="1200" b="0" kern="1200" baseline="0" dirty="0" smtClean="0">
                <a:solidFill>
                  <a:schemeClr val="tx1"/>
                </a:solidFill>
                <a:latin typeface="+mn-lt"/>
                <a:ea typeface="+mn-ea"/>
                <a:cs typeface="+mn-cs"/>
              </a:rPr>
              <a:t> dialog box, click </a:t>
            </a:r>
            <a:r>
              <a:rPr lang="en-US" sz="1200" b="1" kern="1200" baseline="0" dirty="0" smtClean="0">
                <a:solidFill>
                  <a:schemeClr val="tx1"/>
                </a:solidFill>
                <a:latin typeface="+mn-lt"/>
                <a:ea typeface="+mn-ea"/>
                <a:cs typeface="+mn-cs"/>
              </a:rPr>
              <a:t>Shadow</a:t>
            </a:r>
            <a:r>
              <a:rPr lang="en-US" sz="1200" b="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b="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b="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Outer</a:t>
            </a:r>
            <a:r>
              <a:rPr lang="en-US" sz="1200" b="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Offset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Center</a:t>
            </a:r>
            <a:r>
              <a:rPr lang="en-US" sz="1200" b="0" kern="1200" baseline="0" dirty="0" smtClean="0">
                <a:solidFill>
                  <a:schemeClr val="tx1"/>
                </a:solidFill>
                <a:latin typeface="+mn-lt"/>
                <a:ea typeface="+mn-ea"/>
                <a:cs typeface="+mn-cs"/>
              </a:rPr>
              <a:t>, and then do the following:</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a:t>
            </a:r>
            <a:r>
              <a:rPr lang="en-US" sz="1200" b="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60%</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Size</a:t>
            </a:r>
            <a:r>
              <a:rPr lang="en-US" sz="1200" b="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102%</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Blur</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5 pt</a:t>
            </a:r>
            <a:r>
              <a:rPr lang="en-US" sz="1200" b="0" kern="1200" baseline="0" dirty="0" smtClean="0">
                <a:solidFill>
                  <a:schemeClr val="tx1"/>
                </a:solidFill>
                <a:latin typeface="+mn-lt"/>
                <a:ea typeface="+mn-ea"/>
                <a:cs typeface="+mn-cs"/>
              </a:rPr>
              <a:t>.</a:t>
            </a:r>
          </a:p>
          <a:p>
            <a:pPr marL="685800" lvl="1"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b="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a:t>
            </a:r>
            <a:r>
              <a:rPr lang="en-US" sz="1200" b="1" kern="1200" dirty="0" smtClean="0">
                <a:solidFill>
                  <a:schemeClr val="tx1"/>
                </a:solidFill>
                <a:latin typeface="+mn-lt"/>
                <a:ea typeface="+mn-ea"/>
                <a:cs typeface="Arial"/>
              </a:rPr>
              <a:t>°</a:t>
            </a:r>
          </a:p>
          <a:p>
            <a:pPr marL="685800" lvl="1" indent="-228600">
              <a:buFont typeface="Arial" pitchFamily="34" charset="0"/>
              <a:buChar char="•"/>
            </a:pPr>
            <a:r>
              <a:rPr lang="en-US" sz="1200" b="0" kern="1200" dirty="0" smtClean="0">
                <a:solidFill>
                  <a:schemeClr val="tx1"/>
                </a:solidFill>
                <a:latin typeface="+mn-lt"/>
                <a:ea typeface="+mn-ea"/>
                <a:cs typeface="Arial"/>
              </a:rPr>
              <a:t>In the </a:t>
            </a:r>
            <a:r>
              <a:rPr lang="en-US" sz="1200" b="1" kern="1200" dirty="0" smtClean="0">
                <a:solidFill>
                  <a:schemeClr val="tx1"/>
                </a:solidFill>
                <a:latin typeface="+mn-lt"/>
                <a:ea typeface="+mn-ea"/>
                <a:cs typeface="Arial"/>
              </a:rPr>
              <a:t>Distance</a:t>
            </a:r>
            <a:r>
              <a:rPr lang="en-US" sz="1200" b="0" kern="1200" baseline="0" dirty="0" smtClean="0">
                <a:solidFill>
                  <a:schemeClr val="tx1"/>
                </a:solidFill>
                <a:latin typeface="+mn-lt"/>
                <a:ea typeface="+mn-ea"/>
                <a:cs typeface="Arial"/>
              </a:rPr>
              <a:t> box, enter </a:t>
            </a:r>
            <a:r>
              <a:rPr lang="en-US" sz="1200" b="1" kern="1200" baseline="0" dirty="0" smtClean="0">
                <a:solidFill>
                  <a:schemeClr val="tx1"/>
                </a:solidFill>
                <a:latin typeface="+mn-lt"/>
                <a:ea typeface="+mn-ea"/>
                <a:cs typeface="Arial"/>
              </a:rPr>
              <a:t>0 pt</a:t>
            </a:r>
            <a:r>
              <a:rPr lang="en-US" sz="1200" b="0" kern="1200" baseline="0" dirty="0" smtClean="0">
                <a:solidFill>
                  <a:schemeClr val="tx1"/>
                </a:solidFill>
                <a:latin typeface="+mn-lt"/>
                <a:ea typeface="+mn-ea"/>
                <a:cs typeface="Arial"/>
              </a:rPr>
              <a:t>.</a:t>
            </a:r>
            <a:endParaRPr lang="en-US" sz="1200" dirty="0" smtClean="0"/>
          </a:p>
          <a:p>
            <a:pPr marL="228600" indent="-228600">
              <a:buFont typeface="+mj-lt"/>
              <a:buAutoNum type="arabicPeriod"/>
            </a:pPr>
            <a:r>
              <a:rPr lang="en-US" sz="1200" dirty="0" smtClean="0"/>
              <a:t>On the slide, select the rectangle. On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p>
          <a:p>
            <a:pPr marL="228600" indent="-228600">
              <a:buFont typeface="+mj-lt"/>
              <a:buAutoNum type="arabicPeriod"/>
            </a:pPr>
            <a:r>
              <a:rPr lang="en-US" sz="1200" baseline="0" dirty="0" smtClean="0"/>
              <a:t>Select the second, duplicate rectangle. 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Reflection</a:t>
            </a:r>
            <a:r>
              <a:rPr lang="en-US" sz="1200" b="0" baseline="0" dirty="0" smtClean="0"/>
              <a:t>,</a:t>
            </a:r>
            <a:r>
              <a:rPr lang="en-US" sz="1200" baseline="0" dirty="0" smtClean="0"/>
              <a:t> and then click </a:t>
            </a:r>
            <a:r>
              <a:rPr lang="en-US" sz="1200" b="1" baseline="0" dirty="0" smtClean="0"/>
              <a:t>No</a:t>
            </a:r>
            <a:r>
              <a:rPr lang="en-US" sz="1200" baseline="0" dirty="0" smtClean="0"/>
              <a:t> </a:t>
            </a:r>
            <a:r>
              <a:rPr lang="en-US" sz="1200" b="1" baseline="0" dirty="0" smtClean="0"/>
              <a:t>Reflection</a:t>
            </a:r>
            <a:r>
              <a:rPr lang="en-US" sz="1200" baseline="0" dirty="0" smtClean="0"/>
              <a:t>.</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In the </a:t>
            </a:r>
            <a:r>
              <a:rPr lang="en-US" sz="1200" b="1" baseline="0" dirty="0" smtClean="0"/>
              <a:t>Fill</a:t>
            </a:r>
            <a:r>
              <a:rPr lang="en-US" sz="1200" baseline="0" dirty="0" smtClean="0"/>
              <a:t> pane, click the button next to </a:t>
            </a:r>
            <a:r>
              <a:rPr lang="en-US" sz="1200" b="1" baseline="0" dirty="0" smtClean="0"/>
              <a:t>Direction</a:t>
            </a:r>
            <a:r>
              <a:rPr lang="en-US" sz="1200" b="0" baseline="0" dirty="0" smtClean="0"/>
              <a:t>, and then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endParaRPr lang="en-US" sz="1200" dirty="0" smtClean="0"/>
          </a:p>
          <a:p>
            <a:pPr marL="228600" indent="-228600">
              <a:buFont typeface="+mj-lt"/>
              <a:buAutoNum type="arabicPeriod"/>
            </a:pPr>
            <a:r>
              <a:rPr lang="en-US" sz="1200" b="0" baseline="0" dirty="0" smtClean="0"/>
              <a:t>Also in the </a:t>
            </a:r>
            <a:r>
              <a:rPr lang="en-US" sz="1200" b="1" baseline="0" dirty="0" smtClean="0"/>
              <a:t>Format</a:t>
            </a:r>
            <a:r>
              <a:rPr lang="en-US" sz="1200" b="0" baseline="0" dirty="0" smtClean="0"/>
              <a:t> </a:t>
            </a:r>
            <a:r>
              <a:rPr lang="en-US" sz="1200" b="1" baseline="0" dirty="0" smtClean="0"/>
              <a:t>Shape</a:t>
            </a:r>
            <a:r>
              <a:rPr lang="en-US" sz="1200" b="0" baseline="0" dirty="0" smtClean="0"/>
              <a:t> dialog box, click </a:t>
            </a:r>
            <a:r>
              <a:rPr lang="en-US" sz="1200" b="1" baseline="0" dirty="0" smtClean="0"/>
              <a:t>Shadow</a:t>
            </a:r>
            <a:r>
              <a:rPr lang="en-US" sz="1200" b="0" baseline="0" dirty="0" smtClean="0"/>
              <a:t> in the left pane. In the </a:t>
            </a:r>
            <a:r>
              <a:rPr lang="en-US" sz="1200" b="1" baseline="0" dirty="0" smtClean="0"/>
              <a:t>Shadow</a:t>
            </a:r>
            <a:r>
              <a:rPr lang="en-US" sz="1200" b="0" baseline="0" dirty="0" smtClean="0"/>
              <a:t> pane, click the button next to </a:t>
            </a:r>
            <a:r>
              <a:rPr lang="en-US" sz="1200" b="1" baseline="0" dirty="0" smtClean="0"/>
              <a:t>Presets</a:t>
            </a:r>
            <a:r>
              <a:rPr lang="en-US" sz="1200" b="0" baseline="0" dirty="0" smtClean="0"/>
              <a:t>, and then under </a:t>
            </a:r>
            <a:r>
              <a:rPr lang="en-US" sz="1200" b="1" baseline="0" dirty="0" smtClean="0"/>
              <a:t>No</a:t>
            </a:r>
            <a:r>
              <a:rPr lang="en-US" sz="1200" b="0" baseline="0" dirty="0" smtClean="0"/>
              <a:t> </a:t>
            </a:r>
            <a:r>
              <a:rPr lang="en-US" sz="1200" b="1" baseline="0" dirty="0" smtClean="0"/>
              <a:t>Shadow </a:t>
            </a:r>
            <a:r>
              <a:rPr lang="en-US" sz="1200" b="0" baseline="0" dirty="0" smtClean="0"/>
              <a:t>click </a:t>
            </a:r>
            <a:r>
              <a:rPr lang="en-US" sz="1200" b="1" baseline="0" dirty="0" smtClean="0"/>
              <a:t>No</a:t>
            </a:r>
            <a:r>
              <a:rPr lang="en-US" sz="1200" b="0" baseline="0" dirty="0" smtClean="0"/>
              <a:t> </a:t>
            </a:r>
            <a:r>
              <a:rPr lang="en-US" sz="1200" b="1" baseline="0" dirty="0" smtClean="0"/>
              <a:t>Shadow</a:t>
            </a:r>
            <a:r>
              <a:rPr lang="en-US" sz="1200" b="0" baseline="0" dirty="0" smtClean="0"/>
              <a:t>.</a:t>
            </a:r>
          </a:p>
          <a:p>
            <a:pPr marL="228600" indent="-228600">
              <a:buFont typeface="+mj-lt"/>
              <a:buAutoNum type="arabicPeriod"/>
            </a:pPr>
            <a:r>
              <a:rPr lang="en-US" sz="1200" b="0" baseline="0" dirty="0" smtClean="0"/>
              <a:t>On the slide, drag the second rectangle until it is directly on top of the first rectangle.</a:t>
            </a:r>
          </a:p>
          <a:p>
            <a:pPr marL="228600" indent="-228600">
              <a:buFont typeface="+mj-lt"/>
              <a:buAutoNum type="arabicPeriod"/>
            </a:pPr>
            <a:r>
              <a:rPr lang="en-US" sz="1200" b="0" baseline="0" dirty="0" smtClean="0"/>
              <a:t>On the </a:t>
            </a:r>
            <a:r>
              <a:rPr lang="en-US" sz="1200" b="1" baseline="0" dirty="0" smtClean="0"/>
              <a:t>Home</a:t>
            </a:r>
            <a:r>
              <a:rPr lang="en-US" sz="1200" b="0" baseline="0" dirty="0" smtClean="0"/>
              <a:t> tab, in the </a:t>
            </a:r>
            <a:r>
              <a:rPr lang="en-US" sz="1200" b="1" baseline="0" dirty="0" smtClean="0"/>
              <a:t>Editing</a:t>
            </a:r>
            <a:r>
              <a:rPr lang="en-US" sz="1200" b="0" baseline="0" dirty="0" smtClean="0"/>
              <a:t> group, click </a:t>
            </a:r>
            <a:r>
              <a:rPr lang="en-US" sz="1200" b="1" baseline="0" dirty="0" smtClean="0"/>
              <a:t>Select</a:t>
            </a:r>
            <a:r>
              <a:rPr lang="en-US" sz="1200" b="0" baseline="0" dirty="0" smtClean="0"/>
              <a:t>, and then click </a:t>
            </a:r>
            <a:r>
              <a:rPr lang="en-US" sz="1200" b="1" baseline="0" dirty="0" smtClean="0"/>
              <a:t>Selection Pane</a:t>
            </a:r>
            <a:r>
              <a:rPr lang="en-US" sz="1200" b="0" baseline="0" dirty="0" smtClean="0"/>
              <a:t>.</a:t>
            </a:r>
          </a:p>
          <a:p>
            <a:pPr marL="228600" indent="-228600">
              <a:buFont typeface="+mj-lt"/>
              <a:buAutoNum type="arabicPeriod"/>
            </a:pPr>
            <a:r>
              <a:rPr lang="en-US" sz="1200" b="0" baseline="0" dirty="0" smtClean="0"/>
              <a:t>In the </a:t>
            </a:r>
            <a:r>
              <a:rPr lang="en-US" sz="1200" b="1" baseline="0" dirty="0" smtClean="0"/>
              <a:t>Selection and Visibility </a:t>
            </a:r>
            <a:r>
              <a:rPr lang="en-US" sz="1200" b="0" baseline="0" dirty="0" smtClean="0"/>
              <a:t>pane, press and hold CTRL, and then select both rectangles. On the </a:t>
            </a:r>
            <a:r>
              <a:rPr lang="en-US" sz="1200" b="1" baseline="0" dirty="0" smtClean="0"/>
              <a:t>Home</a:t>
            </a:r>
            <a:r>
              <a:rPr lang="en-US" sz="1200" b="0" baseline="0" dirty="0" smtClean="0"/>
              <a:t> tab, in the </a:t>
            </a:r>
            <a:r>
              <a:rPr lang="en-US" sz="1200" b="1" baseline="0" dirty="0" smtClean="0"/>
              <a:t>Drawing</a:t>
            </a:r>
            <a:r>
              <a:rPr lang="en-US" sz="1200" b="0" baseline="0" dirty="0" smtClean="0"/>
              <a:t> group, click </a:t>
            </a:r>
            <a:r>
              <a:rPr lang="en-US" sz="1200" b="1" baseline="0" dirty="0" smtClean="0"/>
              <a:t>Arrange</a:t>
            </a:r>
            <a:r>
              <a:rPr lang="en-US" sz="1200" b="0" baseline="0" dirty="0" smtClean="0"/>
              <a:t>, point to </a:t>
            </a:r>
            <a:r>
              <a:rPr lang="en-US" sz="1200" b="1" baseline="0" dirty="0" smtClean="0"/>
              <a:t>Align</a:t>
            </a:r>
            <a:r>
              <a:rPr lang="en-US" sz="1200" b="0" baseline="0" dirty="0" smtClean="0"/>
              <a:t>, and then do the following:</a:t>
            </a:r>
          </a:p>
          <a:p>
            <a:pPr marL="685800" lvl="1" indent="-228600">
              <a:buFont typeface="+mj-lt"/>
              <a:buAutoNum type="arabicPeriod"/>
            </a:pPr>
            <a:r>
              <a:rPr lang="en-US" sz="1200" b="0" baseline="0" dirty="0" smtClean="0"/>
              <a:t>Click </a:t>
            </a:r>
            <a:r>
              <a:rPr lang="en-US" sz="1200" b="1" baseline="0" dirty="0" smtClean="0"/>
              <a:t>Align Selected Objects</a:t>
            </a:r>
            <a:r>
              <a:rPr lang="en-US" sz="1200" b="0" baseline="0" dirty="0" smtClean="0"/>
              <a:t>.</a:t>
            </a:r>
          </a:p>
          <a:p>
            <a:pPr marL="685800" lvl="1" indent="-228600">
              <a:buFont typeface="+mj-lt"/>
              <a:buAutoNum type="arabicPeriod"/>
            </a:pPr>
            <a:r>
              <a:rPr lang="en-US" sz="1200" b="0" baseline="0" dirty="0" smtClean="0"/>
              <a:t>Click </a:t>
            </a:r>
            <a:r>
              <a:rPr lang="en-US" sz="1200" b="1" baseline="0" dirty="0" smtClean="0"/>
              <a:t>Align Center</a:t>
            </a:r>
            <a:r>
              <a:rPr lang="en-US" sz="1200" b="0" baseline="0" dirty="0" smtClean="0"/>
              <a:t>.</a:t>
            </a:r>
          </a:p>
          <a:p>
            <a:pPr marL="685800" lvl="1" indent="-228600">
              <a:buFont typeface="+mj-lt"/>
              <a:buAutoNum type="arabicPeriod"/>
            </a:pPr>
            <a:r>
              <a:rPr lang="en-US" sz="1200" b="0" baseline="0" dirty="0" smtClean="0"/>
              <a:t>Click </a:t>
            </a:r>
            <a:r>
              <a:rPr lang="en-US" sz="1200" b="1" baseline="0" dirty="0" smtClean="0"/>
              <a:t>Align Middle</a:t>
            </a:r>
            <a:r>
              <a:rPr lang="en-US" sz="1200" b="0" baseline="0" dirty="0" smtClean="0"/>
              <a:t>. </a:t>
            </a:r>
          </a:p>
          <a:p>
            <a:pPr marL="228600" indent="-228600">
              <a:buFont typeface="+mj-lt"/>
              <a:buAutoNum type="arabicPeriod"/>
            </a:pPr>
            <a:endParaRPr lang="en-US" sz="1200" b="0" baseline="0" dirty="0" smtClean="0"/>
          </a:p>
          <a:p>
            <a:pPr marL="228600" indent="-228600">
              <a:buFont typeface="+mj-lt"/>
              <a:buAutoNum type="arabicPeriod"/>
            </a:pPr>
            <a:endParaRPr lang="en-US" sz="1200" dirty="0" smtClean="0"/>
          </a:p>
          <a:p>
            <a:pPr marL="228600" indent="-228600">
              <a:buFont typeface="+mj-lt"/>
              <a:buNone/>
            </a:pPr>
            <a:r>
              <a:rPr lang="en-US" sz="1200" dirty="0" smtClean="0"/>
              <a:t>To reproduce the first text effect on</a:t>
            </a:r>
            <a:r>
              <a:rPr lang="en-US" sz="1200" baseline="0" dirty="0" smtClean="0"/>
              <a:t> this slide, do the following:</a:t>
            </a:r>
            <a:endParaRPr lang="en-US" sz="1200" dirty="0" smtClean="0"/>
          </a:p>
          <a:p>
            <a:pPr marL="228600" indent="-228600">
              <a:buFont typeface="+mj-lt"/>
              <a:buAutoNum type="arabicPeriod"/>
            </a:pPr>
            <a:r>
              <a:rPr lang="en-US" sz="1200" b="0" dirty="0" smtClean="0"/>
              <a:t>On</a:t>
            </a:r>
            <a:r>
              <a:rPr lang="en-US" sz="1200" b="0" baseline="0" dirty="0" smtClean="0"/>
              <a:t> the </a:t>
            </a:r>
            <a:r>
              <a:rPr lang="en-US" sz="1200" b="1" baseline="0" dirty="0" smtClean="0"/>
              <a:t>Insert</a:t>
            </a:r>
            <a:r>
              <a:rPr lang="en-US" sz="1200" b="0" baseline="0" dirty="0" smtClean="0"/>
              <a:t> tab, in the </a:t>
            </a:r>
            <a:r>
              <a:rPr lang="en-US" sz="1200" b="1" baseline="0" dirty="0" smtClean="0"/>
              <a:t>Text</a:t>
            </a:r>
            <a:r>
              <a:rPr lang="en-US" sz="1200" b="0" baseline="0" dirty="0" smtClean="0"/>
              <a:t> group, click </a:t>
            </a:r>
            <a:r>
              <a:rPr lang="en-US" sz="1200" b="1" baseline="0" dirty="0" smtClean="0"/>
              <a:t>Text</a:t>
            </a:r>
            <a:r>
              <a:rPr lang="en-US" sz="1200" b="0" baseline="0" dirty="0" smtClean="0"/>
              <a:t> </a:t>
            </a:r>
            <a:r>
              <a:rPr lang="en-US" sz="1200" b="1" baseline="0" dirty="0" smtClean="0"/>
              <a:t>Box</a:t>
            </a:r>
            <a:r>
              <a:rPr lang="en-US" sz="1200" b="0" baseline="0" dirty="0" smtClean="0"/>
              <a:t>. O</a:t>
            </a:r>
            <a:r>
              <a:rPr lang="en-US" sz="1200" baseline="0" dirty="0" smtClean="0"/>
              <a:t>n the slide, drag to draw a text box.</a:t>
            </a:r>
          </a:p>
          <a:p>
            <a:pPr marL="228600" indent="-228600">
              <a:buFont typeface="+mj-lt"/>
              <a:buAutoNum type="arabicPeriod"/>
            </a:pPr>
            <a:r>
              <a:rPr lang="en-US" sz="1200" baseline="0" dirty="0" smtClean="0"/>
              <a:t>Enter the first line of text on the slide, and then select the text. On the </a:t>
            </a:r>
            <a:r>
              <a:rPr lang="en-US" sz="1200" b="1" baseline="0" dirty="0" smtClean="0"/>
              <a:t>Home</a:t>
            </a:r>
            <a:r>
              <a:rPr lang="en-US" sz="1200" baseline="0" dirty="0" smtClean="0"/>
              <a:t> tab, in the </a:t>
            </a:r>
            <a:r>
              <a:rPr lang="en-US" sz="1200" b="1" baseline="0" dirty="0" smtClean="0"/>
              <a:t>Font</a:t>
            </a:r>
            <a:r>
              <a:rPr lang="en-US" sz="1200" baseline="0" dirty="0" smtClean="0"/>
              <a:t> group, do the following:</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Trebuchet MS</a:t>
            </a:r>
            <a:r>
              <a:rPr lang="en-US" sz="1200" b="0" baseline="0" dirty="0" smtClean="0"/>
              <a: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26</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a:t>
            </a:r>
            <a:r>
              <a:rPr lang="en-US" sz="1200" b="1" baseline="0" dirty="0" smtClean="0"/>
              <a:t>Bold</a:t>
            </a:r>
            <a:r>
              <a:rPr lang="en-US" sz="1200" baseline="0" dirty="0" smtClean="0"/>
              <a:t>.</a:t>
            </a:r>
          </a:p>
          <a:p>
            <a:pPr marL="685800" lvl="1" indent="-228600">
              <a:buFont typeface="Arial" pitchFamily="34" charset="0"/>
              <a:buChar char="•"/>
            </a:pPr>
            <a:r>
              <a:rPr lang="en-US" sz="1200" baseline="0" dirty="0" smtClean="0"/>
              <a:t>Click the arrow next to </a:t>
            </a:r>
            <a:r>
              <a:rPr lang="en-US" sz="1200" b="1" baseline="0" dirty="0" smtClean="0"/>
              <a:t>Font</a:t>
            </a:r>
            <a:r>
              <a:rPr lang="en-US" sz="1200" baseline="0" dirty="0" smtClean="0"/>
              <a:t> </a:t>
            </a:r>
            <a:r>
              <a:rPr lang="en-US" sz="1200" b="1" baseline="0" dirty="0" smtClean="0"/>
              <a:t>Color</a:t>
            </a:r>
            <a:r>
              <a:rPr lang="en-US" sz="1200" baseline="0" dirty="0" smtClean="0"/>
              <a:t>, and then under </a:t>
            </a:r>
            <a:r>
              <a:rPr lang="en-US" sz="1200" b="1" baseline="0" dirty="0" smtClean="0"/>
              <a:t>Theme Colors </a:t>
            </a:r>
            <a:r>
              <a:rPr lang="en-US" sz="1200" baseline="0" dirty="0" smtClean="0"/>
              <a:t>click </a:t>
            </a:r>
            <a:r>
              <a:rPr lang="en-US" sz="1200" b="1" baseline="0" dirty="0" smtClean="0"/>
              <a:t>Black, Text 1, Lighter 25% </a:t>
            </a:r>
            <a:r>
              <a:rPr lang="en-US" sz="1200" baseline="0" dirty="0" smtClean="0"/>
              <a:t>(fourth row, second option from the left)</a:t>
            </a:r>
          </a:p>
          <a:p>
            <a:pPr marL="228600" indent="-228600">
              <a:buFont typeface="+mj-lt"/>
              <a:buAutoNum type="arabicPeriod"/>
            </a:pPr>
            <a:r>
              <a:rPr lang="en-US" sz="1200" b="0" baseline="0" dirty="0" smtClean="0"/>
              <a:t>On the </a:t>
            </a:r>
            <a:r>
              <a:rPr lang="en-US" sz="1200" b="1" baseline="0" dirty="0" smtClean="0"/>
              <a:t>Home</a:t>
            </a:r>
            <a:r>
              <a:rPr lang="en-US" sz="1200" b="0" baseline="0" dirty="0" smtClean="0"/>
              <a:t> tab, in the </a:t>
            </a:r>
            <a:r>
              <a:rPr lang="en-US" sz="1200" b="1" baseline="0" dirty="0" smtClean="0"/>
              <a:t>Paragraph</a:t>
            </a:r>
            <a:r>
              <a:rPr lang="en-US" sz="1200" b="0" baseline="0" dirty="0" smtClean="0"/>
              <a:t> group, click </a:t>
            </a:r>
            <a:r>
              <a:rPr lang="en-US" sz="1200" b="1" baseline="0" dirty="0" smtClean="0"/>
              <a:t>Align</a:t>
            </a:r>
            <a:r>
              <a:rPr lang="en-US" sz="1200" b="0" baseline="0" dirty="0" smtClean="0"/>
              <a:t> </a:t>
            </a:r>
            <a:r>
              <a:rPr lang="en-US" sz="1200" b="1" baseline="0" dirty="0" smtClean="0"/>
              <a:t>Text</a:t>
            </a:r>
            <a:r>
              <a:rPr lang="en-US" sz="1200" b="0" baseline="0" dirty="0" smtClean="0"/>
              <a:t> </a:t>
            </a:r>
            <a:r>
              <a:rPr lang="en-US" sz="1200" b="1" baseline="0" dirty="0" smtClean="0"/>
              <a:t>Left</a:t>
            </a:r>
            <a:r>
              <a:rPr lang="en-US" sz="1200" b="0" baseline="0" dirty="0" smtClean="0"/>
              <a:t> to align the text left in the text box.</a:t>
            </a:r>
          </a:p>
          <a:p>
            <a:pPr marL="228600" indent="-228600">
              <a:buFont typeface="+mj-lt"/>
              <a:buAutoNum type="arabicPeriod"/>
            </a:pPr>
            <a:r>
              <a:rPr lang="en-US" sz="1200" b="0" baseline="0" dirty="0" smtClean="0"/>
              <a:t>On the slide, s</a:t>
            </a:r>
            <a:r>
              <a:rPr lang="en-US" sz="1200" b="0" dirty="0" smtClean="0"/>
              <a:t>elect</a:t>
            </a:r>
            <a:r>
              <a:rPr lang="en-US" sz="1200" b="0" baseline="0" dirty="0" smtClean="0"/>
              <a:t> the text box. Under </a:t>
            </a:r>
            <a:r>
              <a:rPr lang="en-US" sz="1200" b="1" baseline="0" dirty="0" smtClean="0"/>
              <a:t>Drawing</a:t>
            </a:r>
            <a:r>
              <a:rPr lang="en-US" sz="1200" b="0" baseline="0" dirty="0" smtClean="0"/>
              <a:t> </a:t>
            </a:r>
            <a:r>
              <a:rPr lang="en-US" sz="1200" b="1" baseline="0" dirty="0" smtClean="0"/>
              <a:t>Tools</a:t>
            </a:r>
            <a:r>
              <a:rPr lang="en-US" sz="1200" b="0" baseline="0" dirty="0" smtClean="0"/>
              <a:t>, on the </a:t>
            </a:r>
            <a:r>
              <a:rPr lang="en-US" sz="1200" b="1" baseline="0" dirty="0" smtClean="0"/>
              <a:t>Format</a:t>
            </a:r>
            <a:r>
              <a:rPr lang="en-US" sz="1200" b="0" baseline="0" dirty="0" smtClean="0"/>
              <a:t> tab, in the </a:t>
            </a:r>
            <a:r>
              <a:rPr lang="en-US" sz="1200" b="1" baseline="0" dirty="0" smtClean="0"/>
              <a:t>WordArt</a:t>
            </a:r>
            <a:r>
              <a:rPr lang="en-US" sz="1200" b="0" baseline="0" dirty="0" smtClean="0"/>
              <a:t> </a:t>
            </a:r>
            <a:r>
              <a:rPr lang="en-US" sz="1200" b="1" baseline="0" dirty="0" smtClean="0"/>
              <a:t>Styles</a:t>
            </a:r>
            <a:r>
              <a:rPr lang="en-US" sz="1200" b="0" baseline="0" dirty="0" smtClean="0"/>
              <a:t> group, click </a:t>
            </a:r>
            <a:r>
              <a:rPr lang="en-US" sz="1200" b="1" baseline="0" dirty="0" smtClean="0"/>
              <a:t>Text</a:t>
            </a:r>
            <a:r>
              <a:rPr lang="en-US" sz="1200" b="0" baseline="0" dirty="0" smtClean="0"/>
              <a:t> </a:t>
            </a:r>
            <a:r>
              <a:rPr lang="en-US" sz="1200" b="1" baseline="0" dirty="0" smtClean="0"/>
              <a:t>Effects</a:t>
            </a:r>
            <a:r>
              <a:rPr lang="en-US" sz="1200" b="0" baseline="0" dirty="0" smtClean="0"/>
              <a:t>, point to </a:t>
            </a:r>
            <a:r>
              <a:rPr lang="en-US" sz="1200" b="1" baseline="0" dirty="0" smtClean="0"/>
              <a:t>Shadow</a:t>
            </a:r>
            <a:r>
              <a:rPr lang="en-US" sz="1200" b="0" baseline="0" dirty="0" smtClean="0"/>
              <a:t>, and then click </a:t>
            </a:r>
            <a:r>
              <a:rPr lang="en-US" sz="1200" b="1" baseline="0" dirty="0" smtClean="0"/>
              <a:t>Shadow</a:t>
            </a:r>
            <a:r>
              <a:rPr lang="en-US" sz="1200" b="0" baseline="0" dirty="0" smtClean="0"/>
              <a:t> </a:t>
            </a:r>
            <a:r>
              <a:rPr lang="en-US" sz="1200" b="1" baseline="0" dirty="0" smtClean="0"/>
              <a:t>Options</a:t>
            </a:r>
            <a:r>
              <a:rPr lang="en-US" sz="1200" b="0" baseline="0" dirty="0" smtClean="0"/>
              <a:t>. In the </a:t>
            </a:r>
            <a:r>
              <a:rPr lang="en-US" sz="1200" b="1" baseline="0" dirty="0" smtClean="0"/>
              <a:t>Format</a:t>
            </a:r>
            <a:r>
              <a:rPr lang="en-US" sz="1200" b="0" baseline="0" dirty="0" smtClean="0"/>
              <a:t> </a:t>
            </a:r>
            <a:r>
              <a:rPr lang="en-US" sz="1200" b="1" baseline="0" dirty="0" smtClean="0"/>
              <a:t>Text</a:t>
            </a:r>
            <a:r>
              <a:rPr lang="en-US" sz="1200" b="0" baseline="0" dirty="0" smtClean="0"/>
              <a:t> </a:t>
            </a:r>
            <a:r>
              <a:rPr lang="en-US" sz="1200" b="1" baseline="0" dirty="0" smtClean="0"/>
              <a:t>Effects</a:t>
            </a:r>
            <a:r>
              <a:rPr lang="en-US" sz="1200" b="0" baseline="0" dirty="0" smtClean="0"/>
              <a:t> dialog box, in the </a:t>
            </a:r>
            <a:r>
              <a:rPr lang="en-US" sz="1200" b="1" baseline="0" dirty="0" smtClean="0"/>
              <a:t>Shadow</a:t>
            </a:r>
            <a:r>
              <a:rPr lang="en-US" sz="1200" b="0" baseline="0" dirty="0" smtClean="0"/>
              <a:t> pane, click the button next to </a:t>
            </a:r>
            <a:r>
              <a:rPr lang="en-US" sz="1200" b="1" baseline="0" dirty="0" smtClean="0"/>
              <a:t>Presets</a:t>
            </a:r>
            <a:r>
              <a:rPr lang="en-US" sz="1200" b="0" baseline="0" dirty="0" smtClean="0"/>
              <a:t>, under </a:t>
            </a:r>
            <a:r>
              <a:rPr lang="en-US" sz="1200" b="1" baseline="0" dirty="0" smtClean="0"/>
              <a:t>Inner</a:t>
            </a:r>
            <a:r>
              <a:rPr lang="en-US" sz="1200" b="0" baseline="0" dirty="0" smtClean="0"/>
              <a:t> click </a:t>
            </a:r>
            <a:r>
              <a:rPr lang="en-US" sz="1200" b="1" baseline="0" dirty="0" smtClean="0"/>
              <a:t>Inside Diagonal Bottom Left </a:t>
            </a:r>
            <a:r>
              <a:rPr lang="en-US" sz="1200" b="0" baseline="0" dirty="0" smtClean="0"/>
              <a:t>(third row, first option from the left), and then do the following:</a:t>
            </a:r>
          </a:p>
          <a:p>
            <a:pPr marL="685800" lvl="1" indent="-228600">
              <a:buFont typeface="Arial" pitchFamily="34" charset="0"/>
              <a:buChar char="•"/>
            </a:pPr>
            <a:r>
              <a:rPr lang="en-US" sz="1200" b="0" baseline="0" dirty="0" smtClean="0"/>
              <a:t>Click the button next to </a:t>
            </a:r>
            <a:r>
              <a:rPr lang="en-US" sz="1200" b="1" baseline="0" dirty="0" smtClean="0"/>
              <a:t>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White, Background 1 </a:t>
            </a:r>
            <a:r>
              <a:rPr lang="en-US" sz="1200" b="0" baseline="0" dirty="0" smtClean="0"/>
              <a:t>(first row, first option from the left).</a:t>
            </a:r>
          </a:p>
          <a:p>
            <a:pPr marL="685800" lvl="1" indent="-228600">
              <a:buFont typeface="Arial" pitchFamily="34" charset="0"/>
              <a:buChar char="•"/>
            </a:pPr>
            <a:r>
              <a:rPr lang="en-US" sz="1200" b="0" baseline="0" dirty="0" smtClean="0"/>
              <a:t>In the </a:t>
            </a:r>
            <a:r>
              <a:rPr lang="en-US" sz="1200" b="1" baseline="0" dirty="0" smtClean="0"/>
              <a:t>Transparency</a:t>
            </a:r>
            <a:r>
              <a:rPr lang="en-US" sz="1200" b="0" baseline="0" dirty="0" smtClean="0"/>
              <a:t> box, enter </a:t>
            </a:r>
            <a:r>
              <a:rPr lang="en-US" sz="1200" b="1" baseline="0" dirty="0" smtClean="0"/>
              <a:t>21%</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Blur</a:t>
            </a:r>
            <a:r>
              <a:rPr lang="en-US" sz="1200" b="0" baseline="0" dirty="0" smtClean="0"/>
              <a:t> box, enter </a:t>
            </a:r>
            <a:r>
              <a:rPr lang="en-US" sz="1200" b="1" baseline="0" dirty="0" smtClean="0"/>
              <a:t>5 pt</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Angle</a:t>
            </a:r>
            <a:r>
              <a:rPr lang="en-US" sz="1200" b="0" baseline="0" dirty="0" smtClean="0"/>
              <a:t> box, enter </a:t>
            </a:r>
            <a:r>
              <a:rPr lang="en-US" sz="1200" b="1" baseline="0" dirty="0" smtClean="0"/>
              <a:t>90</a:t>
            </a:r>
            <a:r>
              <a:rPr lang="en-US" sz="1200" b="1" baseline="0" dirty="0" smtClean="0">
                <a:latin typeface="Arial"/>
                <a:cs typeface="Arial"/>
              </a:rPr>
              <a:t>°</a:t>
            </a:r>
            <a:r>
              <a:rPr lang="en-US" sz="1200" b="0" baseline="0" dirty="0" smtClean="0">
                <a:latin typeface="Arial"/>
                <a:cs typeface="Arial"/>
              </a:rPr>
              <a:t>.</a:t>
            </a:r>
          </a:p>
          <a:p>
            <a:pPr marL="685800" lvl="1" indent="-228600">
              <a:buFont typeface="Arial" pitchFamily="34" charset="0"/>
              <a:buChar char="•"/>
            </a:pPr>
            <a:r>
              <a:rPr lang="en-US" sz="1200" b="0" baseline="0" dirty="0" smtClean="0">
                <a:latin typeface="+mn-lt"/>
                <a:cs typeface="Arial"/>
              </a:rPr>
              <a:t>In the </a:t>
            </a:r>
            <a:r>
              <a:rPr lang="en-US" sz="1200" b="1" baseline="0" dirty="0" smtClean="0">
                <a:latin typeface="+mn-lt"/>
                <a:cs typeface="Arial"/>
              </a:rPr>
              <a:t>Distance</a:t>
            </a:r>
            <a:r>
              <a:rPr lang="en-US" sz="1200" b="0" baseline="0" dirty="0" smtClean="0">
                <a:latin typeface="+mn-lt"/>
                <a:cs typeface="Arial"/>
              </a:rPr>
              <a:t> box, enter </a:t>
            </a:r>
            <a:r>
              <a:rPr lang="en-US" sz="1200" b="1" baseline="0" dirty="0" smtClean="0">
                <a:latin typeface="+mn-lt"/>
                <a:cs typeface="Arial"/>
              </a:rPr>
              <a:t>4 pt</a:t>
            </a:r>
            <a:r>
              <a:rPr lang="en-US" sz="1200" b="0" baseline="0" dirty="0" smtClean="0">
                <a:latin typeface="+mn-lt"/>
                <a:cs typeface="Arial"/>
              </a:rPr>
              <a:t>.</a:t>
            </a:r>
            <a:endParaRPr lang="en-US" sz="1200" b="0" dirty="0" smtClean="0">
              <a:latin typeface="+mn-lt"/>
            </a:endParaRPr>
          </a:p>
          <a:p>
            <a:pPr marL="228600" indent="-228600">
              <a:buFont typeface="+mj-lt"/>
              <a:buAutoNum type="arabicPeriod"/>
            </a:pPr>
            <a:r>
              <a:rPr lang="en-US" sz="1200" dirty="0" smtClean="0"/>
              <a:t>On the slide, drag the text box on</a:t>
            </a:r>
            <a:r>
              <a:rPr lang="en-US" sz="1200" baseline="0" dirty="0" smtClean="0"/>
              <a:t>to the second (top) rectangle. </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animate the first shape and text effects on this slide, do the following:</a:t>
            </a:r>
          </a:p>
          <a:p>
            <a:pPr marL="228600" indent="-228600">
              <a:buFont typeface="+mj-lt"/>
              <a:buAutoNum type="arabicPeriod"/>
            </a:pPr>
            <a:r>
              <a:rPr lang="en-US" sz="1200" b="0" dirty="0" smtClean="0"/>
              <a:t>In the </a:t>
            </a:r>
            <a:r>
              <a:rPr lang="en-US" sz="1200" b="1" dirty="0" smtClean="0"/>
              <a:t>Selection and Visibility</a:t>
            </a:r>
            <a:r>
              <a:rPr lang="en-US" sz="1200" b="1" baseline="0" dirty="0" smtClean="0"/>
              <a:t> </a:t>
            </a:r>
            <a:r>
              <a:rPr lang="en-US" sz="1200" b="0" baseline="0" dirty="0" smtClean="0"/>
              <a:t>pane, select the third object in the list (the </a:t>
            </a:r>
            <a:r>
              <a:rPr lang="en-US" sz="1200" b="0" i="0" baseline="0" dirty="0" smtClean="0"/>
              <a:t>first </a:t>
            </a:r>
            <a:r>
              <a:rPr lang="en-US" sz="1200" b="0" baseline="0" dirty="0" smtClean="0"/>
              <a:t>rectangle you created). On the </a:t>
            </a:r>
            <a:r>
              <a:rPr lang="en-US" sz="1200" b="1" baseline="0" dirty="0" smtClean="0"/>
              <a:t>Animations</a:t>
            </a:r>
            <a:r>
              <a:rPr lang="en-US" sz="1200" b="0" baseline="0" dirty="0" smtClean="0"/>
              <a:t> tab, in the </a:t>
            </a:r>
            <a:r>
              <a:rPr lang="en-US" sz="1200" b="1" baseline="0" dirty="0" smtClean="0"/>
              <a:t>Advanced Animation</a:t>
            </a:r>
            <a:r>
              <a:rPr lang="en-US" sz="1200" b="0" baseline="0" dirty="0" smtClean="0"/>
              <a:t> group, click </a:t>
            </a:r>
            <a:r>
              <a:rPr lang="en-US" sz="1200" b="1" baseline="0" dirty="0" smtClean="0"/>
              <a:t>Add Animation</a:t>
            </a:r>
            <a:r>
              <a:rPr lang="en-US" sz="1200" b="0" baseline="0" dirty="0" smtClean="0"/>
              <a:t>,  and then under </a:t>
            </a:r>
            <a:r>
              <a:rPr lang="en-US" sz="1200" b="1" baseline="0" dirty="0" smtClean="0"/>
              <a:t>Entrance</a:t>
            </a:r>
            <a:r>
              <a:rPr lang="en-US" sz="1200" b="0" baseline="0" dirty="0" smtClean="0"/>
              <a:t> click </a:t>
            </a:r>
            <a:r>
              <a:rPr lang="en-US" sz="1200" b="1" baseline="0" dirty="0" smtClean="0"/>
              <a:t>Float In</a:t>
            </a:r>
            <a:r>
              <a:rPr lang="en-US" sz="1200" b="0" baseline="0" dirty="0" smtClean="0"/>
              <a:t>.</a:t>
            </a:r>
          </a:p>
          <a:p>
            <a:pPr marL="228600" lvl="0" indent="-228600">
              <a:buFont typeface="+mj-lt"/>
              <a:buAutoNum type="arabicPeriod"/>
            </a:pPr>
            <a:r>
              <a:rPr lang="en-US" sz="1200" b="0" baseline="0" dirty="0" smtClean="0"/>
              <a:t>Also on the </a:t>
            </a:r>
            <a:r>
              <a:rPr lang="en-US" sz="1200" b="1" baseline="0" dirty="0" smtClean="0"/>
              <a:t>Animations</a:t>
            </a:r>
            <a:r>
              <a:rPr lang="en-US" sz="1200" b="0" baseline="0" dirty="0" smtClean="0"/>
              <a:t> tab, in the </a:t>
            </a:r>
            <a:r>
              <a:rPr lang="en-US" sz="1200" b="1" baseline="0" dirty="0" smtClean="0"/>
              <a:t>Animation</a:t>
            </a:r>
            <a:r>
              <a:rPr lang="en-US" sz="1200" b="0" baseline="0" dirty="0" smtClean="0"/>
              <a:t> group, click </a:t>
            </a:r>
            <a:r>
              <a:rPr lang="en-US" sz="1200" b="1" baseline="0" dirty="0" smtClean="0"/>
              <a:t>Effect Options</a:t>
            </a:r>
            <a:r>
              <a:rPr lang="en-US" sz="1200" b="0" baseline="0" dirty="0" smtClean="0"/>
              <a:t>, and then click </a:t>
            </a:r>
            <a:r>
              <a:rPr lang="en-US" sz="1200" b="1" baseline="0" dirty="0" smtClean="0"/>
              <a:t>Float Down</a:t>
            </a:r>
            <a:r>
              <a:rPr lang="en-US" sz="1200" b="0" baseline="0" dirty="0" smtClean="0"/>
              <a:t>.</a:t>
            </a:r>
          </a:p>
          <a:p>
            <a:pPr marL="228600" lvl="0" indent="-228600">
              <a:buFont typeface="+mj-lt"/>
              <a:buAutoNum type="arabicPeriod"/>
            </a:pPr>
            <a:r>
              <a:rPr lang="en-US" sz="1200" b="0" baseline="0" dirty="0" smtClean="0"/>
              <a:t>Also on the </a:t>
            </a:r>
            <a:r>
              <a:rPr lang="en-US" sz="1200" b="1" baseline="0" dirty="0" smtClean="0"/>
              <a:t>Animations</a:t>
            </a:r>
            <a:r>
              <a:rPr lang="en-US" sz="1200" b="0" baseline="0" dirty="0" smtClean="0"/>
              <a:t> tab, in the </a:t>
            </a:r>
            <a:r>
              <a:rPr lang="en-US" sz="1200" b="1" baseline="0" dirty="0" smtClean="0"/>
              <a:t>Timing</a:t>
            </a:r>
            <a:r>
              <a:rPr lang="en-US" sz="1200" b="0" baseline="0" dirty="0" smtClean="0"/>
              <a:t> group,</a:t>
            </a:r>
            <a:r>
              <a:rPr lang="en-US" sz="1200" b="1" baseline="0" dirty="0" smtClean="0"/>
              <a:t> </a:t>
            </a:r>
            <a:r>
              <a:rPr lang="en-US" sz="1200" b="0" baseline="0" dirty="0" smtClean="0"/>
              <a:t>do the following:</a:t>
            </a:r>
          </a:p>
          <a:p>
            <a:pPr marL="685800" lvl="1" indent="-228600">
              <a:buFont typeface="Arial" pitchFamily="34" charset="0"/>
              <a:buChar char="•"/>
            </a:pPr>
            <a:r>
              <a:rPr lang="en-US" sz="1200" b="0" baseline="0" dirty="0" smtClean="0"/>
              <a:t>In the </a:t>
            </a:r>
            <a:r>
              <a:rPr lang="en-US" sz="1200" b="1" baseline="0" dirty="0" smtClean="0"/>
              <a:t>Start</a:t>
            </a:r>
            <a:r>
              <a:rPr lang="en-US" sz="1200" b="0" baseline="0" dirty="0" smtClean="0"/>
              <a:t> list, select </a:t>
            </a:r>
            <a:r>
              <a:rPr lang="en-US" sz="1200" b="1" baseline="0" dirty="0" smtClean="0"/>
              <a:t>With</a:t>
            </a:r>
            <a:r>
              <a:rPr lang="en-US" sz="1200" b="0" baseline="0" dirty="0" smtClean="0"/>
              <a:t> </a:t>
            </a:r>
            <a:r>
              <a:rPr lang="en-US" sz="1200" b="1" baseline="0" dirty="0" smtClean="0"/>
              <a:t>Previous</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Duration</a:t>
            </a:r>
            <a:r>
              <a:rPr lang="en-US" sz="1200" b="0" baseline="0" dirty="0" smtClean="0"/>
              <a:t> box, enter </a:t>
            </a:r>
            <a:r>
              <a:rPr lang="en-US" sz="1200" b="1" baseline="0" dirty="0" smtClean="0"/>
              <a:t>1.00 second</a:t>
            </a:r>
            <a:r>
              <a:rPr lang="en-US" sz="1200" b="0" baseline="0" dirty="0" smtClean="0"/>
              <a:t>.</a:t>
            </a:r>
            <a:endParaRPr lang="en-US" sz="1200" b="0" dirty="0" smtClean="0"/>
          </a:p>
          <a:p>
            <a:pPr marL="228600" indent="-228600">
              <a:buFont typeface="+mj-lt"/>
              <a:buAutoNum type="arabicPeriod"/>
            </a:pPr>
            <a:r>
              <a:rPr lang="en-US" sz="1200" dirty="0" smtClean="0"/>
              <a:t>In the </a:t>
            </a:r>
            <a:r>
              <a:rPr lang="en-US" sz="1200" b="1" dirty="0" smtClean="0"/>
              <a:t>Selection</a:t>
            </a:r>
            <a:r>
              <a:rPr lang="en-US" sz="1200" b="1" baseline="0" dirty="0" smtClean="0"/>
              <a:t> and Visibility </a:t>
            </a:r>
            <a:r>
              <a:rPr lang="en-US" sz="1200" baseline="0" dirty="0" smtClean="0"/>
              <a:t>pane, select the second object in the list (the second rectangle you created). 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p>
          <a:p>
            <a:pPr marL="228600" lvl="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do the following:</a:t>
            </a:r>
          </a:p>
          <a:p>
            <a:pPr marL="685800" lvl="1" indent="-228600">
              <a:buFont typeface="Arial" pitchFamily="34" charset="0"/>
              <a:buChar char="•"/>
            </a:pPr>
            <a:r>
              <a:rPr lang="en-US" sz="1200" dirty="0" smtClean="0"/>
              <a:t>In the </a:t>
            </a:r>
            <a:r>
              <a:rPr lang="en-US" sz="1200" b="1" dirty="0" smtClean="0"/>
              <a:t>Start</a:t>
            </a:r>
            <a:r>
              <a:rPr lang="en-US" sz="1200" dirty="0" smtClean="0"/>
              <a:t> list, select </a:t>
            </a:r>
            <a:r>
              <a:rPr lang="en-US" sz="1200" b="1" dirty="0" smtClean="0"/>
              <a:t>After</a:t>
            </a:r>
            <a:r>
              <a:rPr lang="en-US" sz="1200" dirty="0" smtClean="0"/>
              <a:t> </a:t>
            </a:r>
            <a:r>
              <a:rPr lang="en-US" sz="1200" b="1" dirty="0" smtClean="0"/>
              <a:t>Previous</a:t>
            </a:r>
            <a:r>
              <a:rPr lang="en-US" sz="1200" dirty="0" smtClean="0"/>
              <a:t>.</a:t>
            </a:r>
          </a:p>
          <a:p>
            <a:pPr marL="685800" lvl="1" indent="-228600">
              <a:buFont typeface="Arial" pitchFamily="34" charset="0"/>
              <a:buChar char="•"/>
            </a:pPr>
            <a:r>
              <a:rPr lang="en-US" sz="1200" dirty="0" smtClean="0"/>
              <a:t>In</a:t>
            </a:r>
            <a:r>
              <a:rPr lang="en-US" sz="1200" baseline="0" dirty="0" smtClean="0"/>
              <a:t> the </a:t>
            </a:r>
            <a:r>
              <a:rPr lang="en-US" sz="1200" b="1" baseline="0" dirty="0" smtClean="0"/>
              <a:t>Duration </a:t>
            </a:r>
            <a:r>
              <a:rPr lang="en-US" sz="1200" b="0" baseline="0" dirty="0" smtClean="0"/>
              <a:t>box</a:t>
            </a:r>
            <a:r>
              <a:rPr lang="en-US" sz="1200" baseline="0" dirty="0" smtClean="0"/>
              <a:t>, enter </a:t>
            </a:r>
            <a:r>
              <a:rPr lang="en-US" sz="1200" b="1" baseline="0" dirty="0" smtClean="0"/>
              <a:t>1.00 second</a:t>
            </a:r>
            <a:r>
              <a:rPr lang="en-US" sz="1200" baseline="0" dirty="0" smtClean="0"/>
              <a:t>.</a:t>
            </a:r>
            <a:endParaRPr lang="en-US" sz="1200" dirty="0" smtClean="0"/>
          </a:p>
          <a:p>
            <a:pPr marL="228600" indent="-228600">
              <a:buFont typeface="+mj-lt"/>
              <a:buAutoNum type="arabicPeriod"/>
            </a:pPr>
            <a:r>
              <a:rPr lang="en-US" sz="1200" dirty="0" smtClean="0"/>
              <a:t>In the </a:t>
            </a:r>
            <a:r>
              <a:rPr lang="en-US" sz="1200" b="1" dirty="0" smtClean="0"/>
              <a:t>Selection and Visibility </a:t>
            </a:r>
            <a:r>
              <a:rPr lang="en-US" sz="1200" dirty="0" smtClean="0"/>
              <a:t>pane, select the first object</a:t>
            </a:r>
            <a:r>
              <a:rPr lang="en-US" sz="1200" baseline="0" dirty="0" smtClean="0"/>
              <a:t> in the list (text box). On the </a:t>
            </a:r>
            <a:r>
              <a:rPr lang="en-US" sz="1200" b="1" baseline="0" dirty="0" smtClean="0"/>
              <a:t>Animations</a:t>
            </a:r>
            <a:r>
              <a:rPr lang="en-US" sz="1200" baseline="0" dirty="0" smtClean="0"/>
              <a:t> tab, in the </a:t>
            </a:r>
            <a:r>
              <a:rPr lang="en-US" sz="1200" b="1" baseline="0" dirty="0" smtClean="0"/>
              <a:t>Advanced Animation</a:t>
            </a:r>
            <a:r>
              <a:rPr lang="en-US" sz="1200" baseline="0" dirty="0" smtClean="0"/>
              <a:t> 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Wipe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a:t>
            </a:r>
            <a:r>
              <a:rPr lang="en-US" sz="1200" baseline="0" dirty="0" smtClean="0"/>
              <a:t>, and then click </a:t>
            </a:r>
            <a:r>
              <a:rPr lang="en-US" sz="1200" b="1" baseline="0" dirty="0" smtClean="0"/>
              <a:t>From Top</a:t>
            </a:r>
            <a:r>
              <a:rPr lang="en-US" sz="1200" baseline="0" dirty="0" smtClean="0"/>
              <a:t>.</a:t>
            </a:r>
          </a:p>
          <a:p>
            <a:pPr marL="228600" lvl="0" indent="-228600">
              <a:buFont typeface="+mj-lt"/>
              <a:buAutoNum type="arabicPeriod"/>
            </a:pPr>
            <a:r>
              <a:rPr lang="en-US" sz="1200" baseline="0" dirty="0" smtClean="0"/>
              <a:t>Also on the Animations tab, in the Timing group, do the following:</a:t>
            </a:r>
          </a:p>
          <a:p>
            <a:pPr marL="685800" lvl="1"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Duration </a:t>
            </a:r>
            <a:r>
              <a:rPr lang="en-US" sz="1200" b="0" baseline="0" dirty="0" smtClean="0"/>
              <a:t>box</a:t>
            </a:r>
            <a:r>
              <a:rPr lang="en-US" sz="1200" baseline="0" dirty="0" smtClean="0"/>
              <a:t>, enter </a:t>
            </a:r>
            <a:r>
              <a:rPr lang="en-US" sz="1200" b="1" baseline="0" dirty="0" smtClean="0"/>
              <a:t>1.00 second</a:t>
            </a:r>
            <a:r>
              <a:rPr lang="en-US" sz="1200" baseline="0" dirty="0" smtClean="0"/>
              <a:t>.</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a:t>
            </a:r>
            <a:r>
              <a:rPr lang="en-US" sz="1200" baseline="0" dirty="0" smtClean="0"/>
              <a:t> the other animated shapes and text on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Press</a:t>
            </a:r>
            <a:r>
              <a:rPr lang="en-US" sz="1200" b="0" baseline="0" dirty="0" smtClean="0"/>
              <a:t> and hold CTRL, and then in the </a:t>
            </a:r>
            <a:r>
              <a:rPr lang="en-US" sz="1200" b="1" baseline="0" dirty="0" smtClean="0"/>
              <a:t>Selection and Visibility </a:t>
            </a:r>
            <a:r>
              <a:rPr lang="en-US" sz="1200" b="0" baseline="0" dirty="0" smtClean="0"/>
              <a:t>pane, select the two rectangles and the text box. </a:t>
            </a:r>
            <a:r>
              <a:rPr lang="en-US" sz="1200" dirty="0" smtClean="0"/>
              <a:t>On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r>
              <a:rPr lang="en-US" sz="1200" b="0" dirty="0" smtClean="0"/>
              <a:t> </a:t>
            </a:r>
          </a:p>
          <a:p>
            <a:pPr marL="228600" indent="-228600">
              <a:buFont typeface="+mj-lt"/>
              <a:buAutoNum type="arabicPeriod"/>
            </a:pPr>
            <a:r>
              <a:rPr lang="en-US" sz="1200" b="0" baseline="0" dirty="0" smtClean="0"/>
              <a:t>With the second group of objects still selected on the slide, drag them under the first group of objects, aligning the right edge of the rectangles with the right edge of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With the second group of objects still selected on the slide, o</a:t>
            </a:r>
            <a:r>
              <a:rPr lang="en-US" sz="1200" dirty="0" smtClean="0"/>
              <a:t>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endParaRPr lang="en-US" sz="1200" b="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With the third group of objects still selected on the slide, drag them under the second group of objects, aligning the right edge of the rectangles with the right edge of the slide.</a:t>
            </a:r>
            <a:r>
              <a:rPr lang="en-US" sz="1200" b="0" dirty="0" smtClean="0"/>
              <a:t> </a:t>
            </a:r>
          </a:p>
          <a:p>
            <a:pPr marL="228600" indent="-228600">
              <a:buFont typeface="+mj-lt"/>
              <a:buAutoNum type="arabicPeriod"/>
            </a:pPr>
            <a:r>
              <a:rPr lang="en-US" sz="1200" b="0" baseline="0" dirty="0" smtClean="0"/>
              <a:t>Click in the second and third duplicate text boxes and edit the text.</a:t>
            </a:r>
          </a:p>
          <a:p>
            <a:pPr marL="228600" indent="-228600">
              <a:buFont typeface="+mj-lt"/>
              <a:buAutoNum type="arabicPeriod"/>
            </a:pPr>
            <a:endParaRPr lang="en-US" sz="1200" b="0" baseline="0" dirty="0" smtClean="0"/>
          </a:p>
          <a:p>
            <a:endParaRPr lang="en-US" sz="1200" b="0" baseline="0" dirty="0" smtClean="0"/>
          </a:p>
          <a:p>
            <a:r>
              <a:rPr lang="en-US" sz="120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in the slider.</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50% </a:t>
            </a:r>
            <a:r>
              <a:rPr lang="en-US" sz="1200" b="0" kern="1200" dirty="0" smtClean="0">
                <a:solidFill>
                  <a:schemeClr val="tx1"/>
                </a:solidFill>
                <a:latin typeface="+mn-lt"/>
                <a:ea typeface="+mn-ea"/>
                <a:cs typeface="+mn-cs"/>
              </a:rPr>
              <a:t>(fifth row, first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a:t>
            </a:r>
            <a:r>
              <a:rPr lang="en-US" sz="1200" kern="1200" smtClean="0">
                <a:solidFill>
                  <a:schemeClr val="tx1"/>
                </a:solidFill>
                <a:latin typeface="+mn-lt"/>
                <a:ea typeface="+mn-ea"/>
                <a:cs typeface="+mn-cs"/>
              </a:rPr>
              <a:t>the </a:t>
            </a:r>
            <a:r>
              <a:rPr lang="en-US" sz="1200" b="1" kern="1200" smtClean="0">
                <a:solidFill>
                  <a:schemeClr val="tx1"/>
                </a:solidFill>
                <a:latin typeface="+mn-lt"/>
                <a:ea typeface="+mn-ea"/>
                <a:cs typeface="+mn-cs"/>
              </a:rPr>
              <a:t>Position </a:t>
            </a:r>
            <a:r>
              <a:rPr lang="en-US" sz="1200" kern="1200" smtClean="0">
                <a:solidFill>
                  <a:schemeClr val="tx1"/>
                </a:solidFill>
                <a:latin typeface="+mn-lt"/>
                <a:ea typeface="+mn-ea"/>
                <a:cs typeface="+mn-cs"/>
              </a:rPr>
              <a:t>box</a:t>
            </a:r>
            <a:r>
              <a:rPr lang="en-US" sz="1200" kern="120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Lighter 5% </a:t>
            </a:r>
            <a:r>
              <a:rPr lang="en-US" sz="1200" b="0" kern="1200" dirty="0" smtClean="0">
                <a:solidFill>
                  <a:schemeClr val="tx1"/>
                </a:solidFill>
                <a:latin typeface="+mn-lt"/>
                <a:ea typeface="+mn-ea"/>
                <a:cs typeface="+mn-cs"/>
              </a:rPr>
              <a:t>(fifth row, second option from the left).</a:t>
            </a:r>
          </a:p>
          <a:p>
            <a:endParaRPr lang="en-US" sz="1200" b="1" dirty="0" smtClean="0"/>
          </a:p>
          <a:p>
            <a:endParaRPr lang="en-US" sz="1200" b="1"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416722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Rotating tubes with text</a:t>
            </a:r>
          </a:p>
          <a:p>
            <a:r>
              <a:rPr lang="en-US" sz="1400" dirty="0" smtClean="0"/>
              <a:t>(Intermediate)</a:t>
            </a:r>
          </a:p>
          <a:p>
            <a:endParaRPr lang="en-US" sz="1200" dirty="0" smtClean="0"/>
          </a:p>
          <a:p>
            <a:endParaRPr lang="en-US" sz="1200" dirty="0" smtClean="0"/>
          </a:p>
          <a:p>
            <a:pPr marL="228600" indent="-228600">
              <a:buFont typeface="+mj-lt"/>
              <a:buNone/>
            </a:pPr>
            <a:r>
              <a:rPr lang="en-US" sz="1200" dirty="0" smtClean="0"/>
              <a:t>To reproduce the first shape</a:t>
            </a:r>
            <a:r>
              <a:rPr lang="en-US" sz="1200" baseline="0" dirty="0" smtClean="0"/>
              <a:t> effect on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endParaRPr lang="en-US" sz="1200" b="0" dirty="0" smtClean="0"/>
          </a:p>
          <a:p>
            <a:pPr marL="228600" indent="-228600">
              <a:buFont typeface="+mj-lt"/>
              <a:buAutoNum type="arabicPeriod"/>
            </a:pPr>
            <a:r>
              <a:rPr lang="en-US" sz="1200" b="0" dirty="0" smtClean="0"/>
              <a:t>On the </a:t>
            </a:r>
            <a:r>
              <a:rPr lang="en-US" sz="1200" b="1" dirty="0" smtClean="0"/>
              <a:t>Insert </a:t>
            </a:r>
            <a:r>
              <a:rPr lang="en-US" sz="1200" b="0" dirty="0" smtClean="0"/>
              <a:t>tab, in the </a:t>
            </a:r>
            <a:r>
              <a:rPr lang="en-US" sz="1200" b="1" dirty="0" smtClean="0"/>
              <a:t>Illustrations </a:t>
            </a:r>
            <a:r>
              <a:rPr lang="en-US" sz="1200" b="0" baseline="0" dirty="0" smtClean="0"/>
              <a:t>group, click </a:t>
            </a:r>
            <a:r>
              <a:rPr lang="en-US" sz="1200" b="1" baseline="0" dirty="0" smtClean="0"/>
              <a:t>Shapes</a:t>
            </a:r>
            <a:r>
              <a:rPr lang="en-US" sz="1200" b="0" baseline="0" dirty="0" smtClean="0"/>
              <a:t>, and then under </a:t>
            </a:r>
            <a:r>
              <a:rPr lang="en-US" sz="1200" b="1" baseline="0" dirty="0" smtClean="0"/>
              <a:t>Rectangles</a:t>
            </a:r>
            <a:r>
              <a:rPr lang="en-US" sz="1200" b="0" baseline="0" dirty="0" smtClean="0"/>
              <a:t> click </a:t>
            </a:r>
            <a:r>
              <a:rPr lang="en-US" sz="1200" b="1" baseline="0" dirty="0" smtClean="0"/>
              <a:t>Rectangle</a:t>
            </a:r>
            <a:r>
              <a:rPr lang="en-US" sz="1200" b="0" baseline="0" dirty="0" smtClean="0"/>
              <a:t> (first option from the left). On the slide, d</a:t>
            </a:r>
            <a:r>
              <a:rPr lang="en-US" sz="1200" b="0" dirty="0" smtClean="0"/>
              <a:t>rag</a:t>
            </a:r>
            <a:r>
              <a:rPr lang="en-US" sz="1200" b="0" baseline="0" dirty="0" smtClean="0"/>
              <a:t> to draw a rectangle.</a:t>
            </a:r>
            <a:endParaRPr lang="en-US" sz="1200" b="0" dirty="0" smtClean="0"/>
          </a:p>
          <a:p>
            <a:pPr marL="228600" indent="-228600">
              <a:buFont typeface="+mj-lt"/>
              <a:buAutoNum type="arabicPeriod"/>
            </a:pPr>
            <a:r>
              <a:rPr lang="en-US" sz="1200" dirty="0" smtClean="0"/>
              <a:t>Select</a:t>
            </a:r>
            <a:r>
              <a:rPr lang="en-US" sz="1200" baseline="0" dirty="0" smtClean="0"/>
              <a:t> the rectangle. 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Size</a:t>
            </a:r>
            <a:r>
              <a:rPr lang="en-US" sz="1200" baseline="0" dirty="0" smtClean="0"/>
              <a:t> group, do the following: </a:t>
            </a:r>
          </a:p>
          <a:p>
            <a:pPr marL="685800" lvl="1" indent="-228600">
              <a:buFont typeface="Arial" pitchFamily="34" charset="0"/>
              <a:buChar char="•"/>
            </a:pPr>
            <a:r>
              <a:rPr lang="en-US" sz="1200" baseline="0" dirty="0" smtClean="0"/>
              <a:t>In the </a:t>
            </a:r>
            <a:r>
              <a:rPr lang="en-US" sz="1200" b="1" baseline="0" dirty="0" smtClean="0"/>
              <a:t>Shape</a:t>
            </a:r>
            <a:r>
              <a:rPr lang="en-US" sz="1200" baseline="0" dirty="0" smtClean="0"/>
              <a:t> </a:t>
            </a:r>
            <a:r>
              <a:rPr lang="en-US" sz="1200" b="1" baseline="0" dirty="0" smtClean="0"/>
              <a:t>Height</a:t>
            </a:r>
            <a:r>
              <a:rPr lang="en-US" sz="1200" baseline="0" dirty="0" smtClean="0"/>
              <a:t> box, enter </a:t>
            </a:r>
            <a:r>
              <a:rPr lang="en-US" sz="1200" b="1" baseline="0" dirty="0" smtClean="0"/>
              <a:t>0.75”</a:t>
            </a:r>
            <a:r>
              <a:rPr lang="en-US" sz="1200" b="0" baseline="0" dirty="0" smtClean="0"/>
              <a:t>.</a:t>
            </a:r>
          </a:p>
          <a:p>
            <a:pPr marL="685800" lvl="1" indent="-228600">
              <a:buFont typeface="Arial" pitchFamily="34" charset="0"/>
              <a:buChar char="•"/>
            </a:pPr>
            <a:r>
              <a:rPr lang="en-US" sz="1200" baseline="0" dirty="0" smtClean="0"/>
              <a:t>In the </a:t>
            </a:r>
            <a:r>
              <a:rPr lang="en-US" sz="1200" b="1" baseline="0" dirty="0" smtClean="0"/>
              <a:t>Shape</a:t>
            </a:r>
            <a:r>
              <a:rPr lang="en-US" sz="1200" baseline="0" dirty="0" smtClean="0"/>
              <a:t> </a:t>
            </a:r>
            <a:r>
              <a:rPr lang="en-US" sz="1200" b="1" baseline="0" dirty="0" smtClean="0"/>
              <a:t>Width</a:t>
            </a:r>
            <a:r>
              <a:rPr lang="en-US" sz="1200" baseline="0" dirty="0" smtClean="0"/>
              <a:t> box, enter </a:t>
            </a:r>
            <a:r>
              <a:rPr lang="en-US" sz="1200" b="1" baseline="0" dirty="0" smtClean="0"/>
              <a:t>7.42”</a:t>
            </a:r>
            <a:r>
              <a:rPr lang="en-US" sz="1200" baseline="0" dirty="0" smtClean="0"/>
              <a:t>.</a:t>
            </a:r>
          </a:p>
          <a:p>
            <a:pPr marL="228600" indent="-228600">
              <a:buFont typeface="+mj-lt"/>
              <a:buAutoNum type="arabicPeriod"/>
            </a:pPr>
            <a:r>
              <a:rPr lang="en-US" sz="1200" i="0" baseline="0" dirty="0" smtClean="0"/>
              <a:t>Drag the rectangle above the middle of the slide, and then align the right edge with the right edge of the slide.</a:t>
            </a:r>
          </a:p>
          <a:p>
            <a:pPr marL="228600" indent="-228600">
              <a:buFont typeface="+mj-lt"/>
              <a:buAutoNum type="arabicPeriod"/>
            </a:pPr>
            <a:r>
              <a:rPr lang="en-US" sz="1200" baseline="0" dirty="0" smtClean="0"/>
              <a:t>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Reflection</a:t>
            </a:r>
            <a:r>
              <a:rPr lang="en-US" sz="1200" baseline="0" dirty="0" smtClean="0"/>
              <a:t>, and then under </a:t>
            </a:r>
            <a:r>
              <a:rPr lang="en-US" sz="1200" b="1" baseline="0" dirty="0" smtClean="0"/>
              <a:t>Reflection</a:t>
            </a:r>
            <a:r>
              <a:rPr lang="en-US" sz="1200" baseline="0" dirty="0" smtClean="0"/>
              <a:t> </a:t>
            </a:r>
            <a:r>
              <a:rPr lang="en-US" sz="1200" b="1" baseline="0" dirty="0" smtClean="0"/>
              <a:t>Variations</a:t>
            </a:r>
            <a:r>
              <a:rPr lang="en-US" sz="1200" baseline="0" dirty="0" smtClean="0"/>
              <a:t> click </a:t>
            </a:r>
            <a:r>
              <a:rPr lang="en-US" sz="1200" b="1" baseline="0" dirty="0" smtClean="0"/>
              <a:t>Tight</a:t>
            </a:r>
            <a:r>
              <a:rPr lang="en-US" sz="1200" baseline="0" dirty="0" smtClean="0"/>
              <a:t> </a:t>
            </a:r>
            <a:r>
              <a:rPr lang="en-US" sz="1200" b="1" baseline="0" dirty="0" smtClean="0"/>
              <a:t>Reflection, touching</a:t>
            </a:r>
            <a:r>
              <a:rPr lang="en-US" sz="1200" baseline="0" dirty="0" smtClean="0"/>
              <a:t>.</a:t>
            </a:r>
            <a:endParaRPr lang="en-US" sz="1200" dirty="0" smtClean="0"/>
          </a:p>
          <a:p>
            <a:pPr marL="228600" indent="-228600">
              <a:buFont typeface="+mj-lt"/>
              <a:buAutoNum type="arabicPeriod"/>
            </a:pPr>
            <a:r>
              <a:rPr lang="en-US" sz="1200" b="0" dirty="0" smtClean="0"/>
              <a:t>On</a:t>
            </a:r>
            <a:r>
              <a:rPr lang="en-US" sz="1200" b="0" baseline="0" dirty="0" smtClean="0"/>
              <a:t> the </a:t>
            </a:r>
            <a:r>
              <a:rPr lang="en-US" sz="1200" b="1" baseline="0" dirty="0" smtClean="0"/>
              <a:t>Home</a:t>
            </a:r>
            <a:r>
              <a:rPr lang="en-US" sz="1200" b="0" baseline="0" dirty="0" smtClean="0"/>
              <a:t> tab, in the bottom right corner of the </a:t>
            </a:r>
            <a:r>
              <a:rPr lang="en-US" sz="1200" b="1" baseline="0" dirty="0" smtClean="0"/>
              <a:t>Drawing</a:t>
            </a:r>
            <a:r>
              <a:rPr lang="en-US" sz="1200" b="0" baseline="0" dirty="0" smtClean="0"/>
              <a:t> group, click the </a:t>
            </a:r>
            <a:r>
              <a:rPr lang="en-US" sz="1200" b="1" baseline="0" dirty="0" smtClean="0"/>
              <a:t>Format Shape</a:t>
            </a:r>
            <a:r>
              <a:rPr lang="en-US" sz="1200" b="0" baseline="0" dirty="0" smtClean="0"/>
              <a:t> dialog box launcher. In the </a:t>
            </a:r>
            <a:r>
              <a:rPr lang="en-US" sz="1200" b="1" baseline="0" dirty="0" smtClean="0"/>
              <a:t>Format Shape </a:t>
            </a:r>
            <a:r>
              <a:rPr lang="en-US" sz="1200" b="0" baseline="0" dirty="0" smtClean="0"/>
              <a:t>dialog box, click </a:t>
            </a:r>
            <a:r>
              <a:rPr lang="en-US" sz="1200" b="1" baseline="0" dirty="0" smtClean="0"/>
              <a:t>Fill</a:t>
            </a:r>
            <a:r>
              <a:rPr lang="en-US" sz="1200" b="0" baseline="0" dirty="0" smtClean="0"/>
              <a:t> in the left pane, select </a:t>
            </a:r>
            <a:r>
              <a:rPr lang="en-US" sz="1200" b="1" baseline="0" dirty="0" smtClean="0"/>
              <a:t>Gradient fill </a:t>
            </a:r>
            <a:r>
              <a:rPr lang="en-US" sz="1200" b="0" baseline="0" dirty="0" smtClean="0"/>
              <a:t>in the </a:t>
            </a:r>
            <a:r>
              <a:rPr lang="en-US" sz="1200" b="1" baseline="0" dirty="0" smtClean="0"/>
              <a:t>Fill</a:t>
            </a:r>
            <a:r>
              <a:rPr lang="en-US" sz="1200" b="0" baseline="0" dirty="0" smtClean="0"/>
              <a:t> pane, and then do the following:</a:t>
            </a:r>
          </a:p>
          <a:p>
            <a:pPr marL="685800" lvl="1" indent="-228600">
              <a:buFont typeface="Arial" pitchFamily="34" charset="0"/>
              <a:buChar char="•"/>
            </a:pPr>
            <a:r>
              <a:rPr lang="en-US" sz="1200" b="0" baseline="0" dirty="0" smtClean="0"/>
              <a:t>In the </a:t>
            </a:r>
            <a:r>
              <a:rPr lang="en-US" sz="1200" b="1" baseline="0" dirty="0" smtClean="0"/>
              <a:t>Type</a:t>
            </a:r>
            <a:r>
              <a:rPr lang="en-US" sz="1200" b="0" baseline="0" dirty="0" smtClean="0"/>
              <a:t> list, select </a:t>
            </a:r>
            <a:r>
              <a:rPr lang="en-US" sz="1200" b="1" baseline="0" dirty="0" smtClean="0"/>
              <a:t>Linear</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Direction</a:t>
            </a:r>
            <a:r>
              <a:rPr lang="en-US" sz="1200" b="0" baseline="0" dirty="0" smtClean="0"/>
              <a:t> list, select </a:t>
            </a:r>
            <a:r>
              <a:rPr lang="en-US" sz="1200" b="1" baseline="0" dirty="0" smtClean="0"/>
              <a:t>Linear</a:t>
            </a:r>
            <a:r>
              <a:rPr lang="en-US" sz="1200" b="0" baseline="0" dirty="0" smtClean="0"/>
              <a:t> </a:t>
            </a:r>
            <a:r>
              <a:rPr lang="en-US" sz="1200" b="1" baseline="0" dirty="0" smtClean="0"/>
              <a:t>Up </a:t>
            </a:r>
            <a:r>
              <a:rPr lang="en-US" sz="1200" b="0" baseline="0" dirty="0" smtClean="0"/>
              <a:t>(second row, second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four stops appear in the slider.</a:t>
            </a:r>
            <a:endParaRPr lang="en-US" sz="1200" b="0" baseline="0" dirty="0" smtClean="0"/>
          </a:p>
          <a:p>
            <a:pPr marL="342900" lvl="0" indent="-3429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a:t>
            </a:r>
            <a:r>
              <a:rPr lang="en-US" sz="1200" b="0" kern="1200" dirty="0" smtClean="0">
                <a:solidFill>
                  <a:schemeClr val="tx1"/>
                </a:solidFill>
                <a:latin typeface="+mn-lt"/>
                <a:ea typeface="+mn-ea"/>
                <a:cs typeface="+mn-cs"/>
              </a:rPr>
              <a:t> box</a:t>
            </a:r>
            <a:r>
              <a:rPr lang="en-US" sz="1200" kern="120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(fourth row, fifth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a:t>
            </a:r>
            <a:r>
              <a:rPr lang="en-US" sz="1200" b="0" kern="1200" baseline="0" dirty="0" smtClean="0">
                <a:solidFill>
                  <a:schemeClr val="tx1"/>
                </a:solidFill>
                <a:latin typeface="+mn-lt"/>
                <a:ea typeface="+mn-ea"/>
                <a:cs typeface="+mn-cs"/>
              </a:rPr>
              <a:t>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26%</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5% </a:t>
            </a:r>
            <a:r>
              <a:rPr lang="en-US" sz="1200" b="0" kern="1200" dirty="0" smtClean="0">
                <a:solidFill>
                  <a:schemeClr val="tx1"/>
                </a:solidFill>
                <a:latin typeface="+mn-lt"/>
                <a:ea typeface="+mn-ea"/>
                <a:cs typeface="+mn-cs"/>
              </a:rPr>
              <a:t>(second row,</a:t>
            </a:r>
            <a:r>
              <a:rPr lang="en-US" sz="1200" b="0" kern="1200" baseline="0" dirty="0" smtClean="0">
                <a:solidFill>
                  <a:schemeClr val="tx1"/>
                </a:solidFill>
                <a:latin typeface="+mn-lt"/>
                <a:ea typeface="+mn-ea"/>
                <a:cs typeface="+mn-cs"/>
              </a:rPr>
              <a:t> first option from the left).</a:t>
            </a:r>
            <a:endParaRPr lang="en-US" sz="1200" baseline="0" dirty="0" smtClean="0"/>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80%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a:t>
            </a:r>
            <a:r>
              <a:rPr lang="en-US" sz="1200" b="1" kern="1200" baseline="0" dirty="0" smtClean="0">
                <a:solidFill>
                  <a:schemeClr val="tx1"/>
                </a:solidFill>
                <a:latin typeface="+mn-lt"/>
                <a:ea typeface="+mn-ea"/>
                <a:cs typeface="+mn-cs"/>
              </a:rPr>
              <a:t> Text 1, Lighter 50% </a:t>
            </a:r>
            <a:r>
              <a:rPr lang="en-US" sz="1200" b="0" kern="1200" baseline="0" dirty="0" smtClean="0">
                <a:solidFill>
                  <a:schemeClr val="tx1"/>
                </a:solidFill>
                <a:latin typeface="+mn-lt"/>
                <a:ea typeface="+mn-ea"/>
                <a:cs typeface="+mn-cs"/>
              </a:rPr>
              <a:t>(second row, second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35% </a:t>
            </a:r>
            <a:r>
              <a:rPr lang="en-US" sz="1200" b="0" kern="1200" dirty="0" smtClean="0">
                <a:solidFill>
                  <a:schemeClr val="tx1"/>
                </a:solidFill>
                <a:latin typeface="+mn-lt"/>
                <a:ea typeface="+mn-ea"/>
                <a:cs typeface="+mn-cs"/>
              </a:rPr>
              <a:t>(fifth</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row,</a:t>
            </a:r>
            <a:r>
              <a:rPr lang="en-US" sz="1200" b="0" kern="1200" baseline="0" dirty="0" smtClean="0">
                <a:solidFill>
                  <a:schemeClr val="tx1"/>
                </a:solidFill>
                <a:latin typeface="+mn-lt"/>
                <a:ea typeface="+mn-ea"/>
                <a:cs typeface="+mn-cs"/>
              </a:rPr>
              <a:t> first option from the left).</a:t>
            </a:r>
            <a:endParaRPr lang="en-US" sz="1200" baseline="0" dirty="0" smtClean="0"/>
          </a:p>
          <a:p>
            <a:pPr marL="228600" indent="-228600">
              <a:buFont typeface="+mj-lt"/>
              <a:buAutoNum type="arabicPeriod"/>
            </a:pPr>
            <a:r>
              <a:rPr lang="en-US" sz="1200" b="0" kern="1200" dirty="0" smtClean="0">
                <a:solidFill>
                  <a:schemeClr val="tx1"/>
                </a:solidFill>
                <a:latin typeface="+mn-lt"/>
                <a:ea typeface="+mn-ea"/>
                <a:cs typeface="+mn-cs"/>
              </a:rPr>
              <a:t>Also</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Format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Shape</a:t>
            </a:r>
            <a:r>
              <a:rPr lang="en-US" sz="1200" b="0" kern="1200" baseline="0" dirty="0" smtClean="0">
                <a:solidFill>
                  <a:schemeClr val="tx1"/>
                </a:solidFill>
                <a:latin typeface="+mn-lt"/>
                <a:ea typeface="+mn-ea"/>
                <a:cs typeface="+mn-cs"/>
              </a:rPr>
              <a:t> dialog box, click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a:t>
            </a:r>
            <a:r>
              <a:rPr lang="en-US" sz="1200" b="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a:t>
            </a:r>
            <a:r>
              <a:rPr lang="en-US" sz="1200" b="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No</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a:t>
            </a:r>
          </a:p>
          <a:p>
            <a:pPr marL="228600" indent="-228600">
              <a:buFont typeface="+mj-lt"/>
              <a:buAutoNum type="arabicPeriod"/>
            </a:pPr>
            <a:r>
              <a:rPr lang="en-US" sz="1200" b="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Shape</a:t>
            </a:r>
            <a:r>
              <a:rPr lang="en-US" sz="1200" b="0" kern="1200" baseline="0" dirty="0" smtClean="0">
                <a:solidFill>
                  <a:schemeClr val="tx1"/>
                </a:solidFill>
                <a:latin typeface="+mn-lt"/>
                <a:ea typeface="+mn-ea"/>
                <a:cs typeface="+mn-cs"/>
              </a:rPr>
              <a:t> dialog box, click </a:t>
            </a:r>
            <a:r>
              <a:rPr lang="en-US" sz="1200" b="1" kern="1200" baseline="0" dirty="0" smtClean="0">
                <a:solidFill>
                  <a:schemeClr val="tx1"/>
                </a:solidFill>
                <a:latin typeface="+mn-lt"/>
                <a:ea typeface="+mn-ea"/>
                <a:cs typeface="+mn-cs"/>
              </a:rPr>
              <a:t>Shadow</a:t>
            </a:r>
            <a:r>
              <a:rPr lang="en-US" sz="1200" b="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b="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b="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Outer</a:t>
            </a:r>
            <a:r>
              <a:rPr lang="en-US" sz="1200" b="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Offset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Center</a:t>
            </a:r>
            <a:r>
              <a:rPr lang="en-US" sz="1200" b="0" kern="1200" baseline="0" dirty="0" smtClean="0">
                <a:solidFill>
                  <a:schemeClr val="tx1"/>
                </a:solidFill>
                <a:latin typeface="+mn-lt"/>
                <a:ea typeface="+mn-ea"/>
                <a:cs typeface="+mn-cs"/>
              </a:rPr>
              <a:t>, and then do the following:</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a:t>
            </a:r>
            <a:r>
              <a:rPr lang="en-US" sz="1200" b="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60%</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Size</a:t>
            </a:r>
            <a:r>
              <a:rPr lang="en-US" sz="1200" b="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102%</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Blur</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5 pt</a:t>
            </a:r>
            <a:r>
              <a:rPr lang="en-US" sz="1200" b="0" kern="1200" baseline="0" dirty="0" smtClean="0">
                <a:solidFill>
                  <a:schemeClr val="tx1"/>
                </a:solidFill>
                <a:latin typeface="+mn-lt"/>
                <a:ea typeface="+mn-ea"/>
                <a:cs typeface="+mn-cs"/>
              </a:rPr>
              <a:t>.</a:t>
            </a:r>
          </a:p>
          <a:p>
            <a:pPr marL="685800" lvl="1"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b="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a:t>
            </a:r>
            <a:r>
              <a:rPr lang="en-US" sz="1200" b="1" kern="1200" dirty="0" smtClean="0">
                <a:solidFill>
                  <a:schemeClr val="tx1"/>
                </a:solidFill>
                <a:latin typeface="+mn-lt"/>
                <a:ea typeface="+mn-ea"/>
                <a:cs typeface="Arial"/>
              </a:rPr>
              <a:t>°</a:t>
            </a:r>
          </a:p>
          <a:p>
            <a:pPr marL="685800" lvl="1" indent="-228600">
              <a:buFont typeface="Arial" pitchFamily="34" charset="0"/>
              <a:buChar char="•"/>
            </a:pPr>
            <a:r>
              <a:rPr lang="en-US" sz="1200" b="0" kern="1200" dirty="0" smtClean="0">
                <a:solidFill>
                  <a:schemeClr val="tx1"/>
                </a:solidFill>
                <a:latin typeface="+mn-lt"/>
                <a:ea typeface="+mn-ea"/>
                <a:cs typeface="Arial"/>
              </a:rPr>
              <a:t>In the </a:t>
            </a:r>
            <a:r>
              <a:rPr lang="en-US" sz="1200" b="1" kern="1200" dirty="0" smtClean="0">
                <a:solidFill>
                  <a:schemeClr val="tx1"/>
                </a:solidFill>
                <a:latin typeface="+mn-lt"/>
                <a:ea typeface="+mn-ea"/>
                <a:cs typeface="Arial"/>
              </a:rPr>
              <a:t>Distance</a:t>
            </a:r>
            <a:r>
              <a:rPr lang="en-US" sz="1200" b="0" kern="1200" baseline="0" dirty="0" smtClean="0">
                <a:solidFill>
                  <a:schemeClr val="tx1"/>
                </a:solidFill>
                <a:latin typeface="+mn-lt"/>
                <a:ea typeface="+mn-ea"/>
                <a:cs typeface="Arial"/>
              </a:rPr>
              <a:t> box, enter </a:t>
            </a:r>
            <a:r>
              <a:rPr lang="en-US" sz="1200" b="1" kern="1200" baseline="0" dirty="0" smtClean="0">
                <a:solidFill>
                  <a:schemeClr val="tx1"/>
                </a:solidFill>
                <a:latin typeface="+mn-lt"/>
                <a:ea typeface="+mn-ea"/>
                <a:cs typeface="Arial"/>
              </a:rPr>
              <a:t>0 pt</a:t>
            </a:r>
            <a:r>
              <a:rPr lang="en-US" sz="1200" b="0" kern="1200" baseline="0" dirty="0" smtClean="0">
                <a:solidFill>
                  <a:schemeClr val="tx1"/>
                </a:solidFill>
                <a:latin typeface="+mn-lt"/>
                <a:ea typeface="+mn-ea"/>
                <a:cs typeface="Arial"/>
              </a:rPr>
              <a:t>.</a:t>
            </a:r>
            <a:endParaRPr lang="en-US" sz="1200" dirty="0" smtClean="0"/>
          </a:p>
          <a:p>
            <a:pPr marL="228600" indent="-228600">
              <a:buFont typeface="+mj-lt"/>
              <a:buAutoNum type="arabicPeriod"/>
            </a:pPr>
            <a:r>
              <a:rPr lang="en-US" sz="1200" dirty="0" smtClean="0"/>
              <a:t>On the slide, select the rectangle. On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p>
          <a:p>
            <a:pPr marL="228600" indent="-228600">
              <a:buFont typeface="+mj-lt"/>
              <a:buAutoNum type="arabicPeriod"/>
            </a:pPr>
            <a:r>
              <a:rPr lang="en-US" sz="1200" baseline="0" dirty="0" smtClean="0"/>
              <a:t>Select the second, duplicate rectangle. 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Reflection</a:t>
            </a:r>
            <a:r>
              <a:rPr lang="en-US" sz="1200" b="0" baseline="0" dirty="0" smtClean="0"/>
              <a:t>,</a:t>
            </a:r>
            <a:r>
              <a:rPr lang="en-US" sz="1200" baseline="0" dirty="0" smtClean="0"/>
              <a:t> and then click </a:t>
            </a:r>
            <a:r>
              <a:rPr lang="en-US" sz="1200" b="1" baseline="0" dirty="0" smtClean="0"/>
              <a:t>No</a:t>
            </a:r>
            <a:r>
              <a:rPr lang="en-US" sz="1200" baseline="0" dirty="0" smtClean="0"/>
              <a:t> </a:t>
            </a:r>
            <a:r>
              <a:rPr lang="en-US" sz="1200" b="1" baseline="0" dirty="0" smtClean="0"/>
              <a:t>Reflection</a:t>
            </a:r>
            <a:r>
              <a:rPr lang="en-US" sz="1200" baseline="0" dirty="0" smtClean="0"/>
              <a:t>.</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In the </a:t>
            </a:r>
            <a:r>
              <a:rPr lang="en-US" sz="1200" b="1" baseline="0" dirty="0" smtClean="0"/>
              <a:t>Fill</a:t>
            </a:r>
            <a:r>
              <a:rPr lang="en-US" sz="1200" baseline="0" dirty="0" smtClean="0"/>
              <a:t> pane, click the button next to </a:t>
            </a:r>
            <a:r>
              <a:rPr lang="en-US" sz="1200" b="1" baseline="0" dirty="0" smtClean="0"/>
              <a:t>Direction</a:t>
            </a:r>
            <a:r>
              <a:rPr lang="en-US" sz="1200" b="0" baseline="0" dirty="0" smtClean="0"/>
              <a:t>, and then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endParaRPr lang="en-US" sz="1200" dirty="0" smtClean="0"/>
          </a:p>
          <a:p>
            <a:pPr marL="228600" indent="-228600">
              <a:buFont typeface="+mj-lt"/>
              <a:buAutoNum type="arabicPeriod"/>
            </a:pPr>
            <a:r>
              <a:rPr lang="en-US" sz="1200" b="0" baseline="0" dirty="0" smtClean="0"/>
              <a:t>Also in the </a:t>
            </a:r>
            <a:r>
              <a:rPr lang="en-US" sz="1200" b="1" baseline="0" dirty="0" smtClean="0"/>
              <a:t>Format</a:t>
            </a:r>
            <a:r>
              <a:rPr lang="en-US" sz="1200" b="0" baseline="0" dirty="0" smtClean="0"/>
              <a:t> </a:t>
            </a:r>
            <a:r>
              <a:rPr lang="en-US" sz="1200" b="1" baseline="0" dirty="0" smtClean="0"/>
              <a:t>Shape</a:t>
            </a:r>
            <a:r>
              <a:rPr lang="en-US" sz="1200" b="0" baseline="0" dirty="0" smtClean="0"/>
              <a:t> dialog box, click </a:t>
            </a:r>
            <a:r>
              <a:rPr lang="en-US" sz="1200" b="1" baseline="0" dirty="0" smtClean="0"/>
              <a:t>Shadow</a:t>
            </a:r>
            <a:r>
              <a:rPr lang="en-US" sz="1200" b="0" baseline="0" dirty="0" smtClean="0"/>
              <a:t> in the left pane. In the </a:t>
            </a:r>
            <a:r>
              <a:rPr lang="en-US" sz="1200" b="1" baseline="0" dirty="0" smtClean="0"/>
              <a:t>Shadow</a:t>
            </a:r>
            <a:r>
              <a:rPr lang="en-US" sz="1200" b="0" baseline="0" dirty="0" smtClean="0"/>
              <a:t> pane, click the button next to </a:t>
            </a:r>
            <a:r>
              <a:rPr lang="en-US" sz="1200" b="1" baseline="0" dirty="0" smtClean="0"/>
              <a:t>Presets</a:t>
            </a:r>
            <a:r>
              <a:rPr lang="en-US" sz="1200" b="0" baseline="0" dirty="0" smtClean="0"/>
              <a:t>, and then under </a:t>
            </a:r>
            <a:r>
              <a:rPr lang="en-US" sz="1200" b="1" baseline="0" dirty="0" smtClean="0"/>
              <a:t>No</a:t>
            </a:r>
            <a:r>
              <a:rPr lang="en-US" sz="1200" b="0" baseline="0" dirty="0" smtClean="0"/>
              <a:t> </a:t>
            </a:r>
            <a:r>
              <a:rPr lang="en-US" sz="1200" b="1" baseline="0" dirty="0" smtClean="0"/>
              <a:t>Shadow </a:t>
            </a:r>
            <a:r>
              <a:rPr lang="en-US" sz="1200" b="0" baseline="0" dirty="0" smtClean="0"/>
              <a:t>click </a:t>
            </a:r>
            <a:r>
              <a:rPr lang="en-US" sz="1200" b="1" baseline="0" dirty="0" smtClean="0"/>
              <a:t>No</a:t>
            </a:r>
            <a:r>
              <a:rPr lang="en-US" sz="1200" b="0" baseline="0" dirty="0" smtClean="0"/>
              <a:t> </a:t>
            </a:r>
            <a:r>
              <a:rPr lang="en-US" sz="1200" b="1" baseline="0" dirty="0" smtClean="0"/>
              <a:t>Shadow</a:t>
            </a:r>
            <a:r>
              <a:rPr lang="en-US" sz="1200" b="0" baseline="0" dirty="0" smtClean="0"/>
              <a:t>.</a:t>
            </a:r>
          </a:p>
          <a:p>
            <a:pPr marL="228600" indent="-228600">
              <a:buFont typeface="+mj-lt"/>
              <a:buAutoNum type="arabicPeriod"/>
            </a:pPr>
            <a:r>
              <a:rPr lang="en-US" sz="1200" b="0" baseline="0" dirty="0" smtClean="0"/>
              <a:t>On the slide, drag the second rectangle until it is directly on top of the first rectangle.</a:t>
            </a:r>
          </a:p>
          <a:p>
            <a:pPr marL="228600" indent="-228600">
              <a:buFont typeface="+mj-lt"/>
              <a:buAutoNum type="arabicPeriod"/>
            </a:pPr>
            <a:r>
              <a:rPr lang="en-US" sz="1200" b="0" baseline="0" dirty="0" smtClean="0"/>
              <a:t>On the </a:t>
            </a:r>
            <a:r>
              <a:rPr lang="en-US" sz="1200" b="1" baseline="0" dirty="0" smtClean="0"/>
              <a:t>Home</a:t>
            </a:r>
            <a:r>
              <a:rPr lang="en-US" sz="1200" b="0" baseline="0" dirty="0" smtClean="0"/>
              <a:t> tab, in the </a:t>
            </a:r>
            <a:r>
              <a:rPr lang="en-US" sz="1200" b="1" baseline="0" dirty="0" smtClean="0"/>
              <a:t>Editing</a:t>
            </a:r>
            <a:r>
              <a:rPr lang="en-US" sz="1200" b="0" baseline="0" dirty="0" smtClean="0"/>
              <a:t> group, click </a:t>
            </a:r>
            <a:r>
              <a:rPr lang="en-US" sz="1200" b="1" baseline="0" dirty="0" smtClean="0"/>
              <a:t>Select</a:t>
            </a:r>
            <a:r>
              <a:rPr lang="en-US" sz="1200" b="0" baseline="0" dirty="0" smtClean="0"/>
              <a:t>, and then click </a:t>
            </a:r>
            <a:r>
              <a:rPr lang="en-US" sz="1200" b="1" baseline="0" dirty="0" smtClean="0"/>
              <a:t>Selection Pane</a:t>
            </a:r>
            <a:r>
              <a:rPr lang="en-US" sz="1200" b="0" baseline="0" dirty="0" smtClean="0"/>
              <a:t>.</a:t>
            </a:r>
          </a:p>
          <a:p>
            <a:pPr marL="228600" indent="-228600">
              <a:buFont typeface="+mj-lt"/>
              <a:buAutoNum type="arabicPeriod"/>
            </a:pPr>
            <a:r>
              <a:rPr lang="en-US" sz="1200" b="0" baseline="0" dirty="0" smtClean="0"/>
              <a:t>In the </a:t>
            </a:r>
            <a:r>
              <a:rPr lang="en-US" sz="1200" b="1" baseline="0" dirty="0" smtClean="0"/>
              <a:t>Selection and Visibility </a:t>
            </a:r>
            <a:r>
              <a:rPr lang="en-US" sz="1200" b="0" baseline="0" dirty="0" smtClean="0"/>
              <a:t>pane, press and hold CTRL, and then select both rectangles. On the </a:t>
            </a:r>
            <a:r>
              <a:rPr lang="en-US" sz="1200" b="1" baseline="0" dirty="0" smtClean="0"/>
              <a:t>Home</a:t>
            </a:r>
            <a:r>
              <a:rPr lang="en-US" sz="1200" b="0" baseline="0" dirty="0" smtClean="0"/>
              <a:t> tab, in the </a:t>
            </a:r>
            <a:r>
              <a:rPr lang="en-US" sz="1200" b="1" baseline="0" dirty="0" smtClean="0"/>
              <a:t>Drawing</a:t>
            </a:r>
            <a:r>
              <a:rPr lang="en-US" sz="1200" b="0" baseline="0" dirty="0" smtClean="0"/>
              <a:t> group, click </a:t>
            </a:r>
            <a:r>
              <a:rPr lang="en-US" sz="1200" b="1" baseline="0" dirty="0" smtClean="0"/>
              <a:t>Arrange</a:t>
            </a:r>
            <a:r>
              <a:rPr lang="en-US" sz="1200" b="0" baseline="0" dirty="0" smtClean="0"/>
              <a:t>, point to </a:t>
            </a:r>
            <a:r>
              <a:rPr lang="en-US" sz="1200" b="1" baseline="0" dirty="0" smtClean="0"/>
              <a:t>Align</a:t>
            </a:r>
            <a:r>
              <a:rPr lang="en-US" sz="1200" b="0" baseline="0" dirty="0" smtClean="0"/>
              <a:t>, and then do the following:</a:t>
            </a:r>
          </a:p>
          <a:p>
            <a:pPr marL="685800" lvl="1" indent="-228600">
              <a:buFont typeface="+mj-lt"/>
              <a:buAutoNum type="arabicPeriod"/>
            </a:pPr>
            <a:r>
              <a:rPr lang="en-US" sz="1200" b="0" baseline="0" dirty="0" smtClean="0"/>
              <a:t>Click </a:t>
            </a:r>
            <a:r>
              <a:rPr lang="en-US" sz="1200" b="1" baseline="0" dirty="0" smtClean="0"/>
              <a:t>Align Selected Objects</a:t>
            </a:r>
            <a:r>
              <a:rPr lang="en-US" sz="1200" b="0" baseline="0" dirty="0" smtClean="0"/>
              <a:t>.</a:t>
            </a:r>
          </a:p>
          <a:p>
            <a:pPr marL="685800" lvl="1" indent="-228600">
              <a:buFont typeface="+mj-lt"/>
              <a:buAutoNum type="arabicPeriod"/>
            </a:pPr>
            <a:r>
              <a:rPr lang="en-US" sz="1200" b="0" baseline="0" dirty="0" smtClean="0"/>
              <a:t>Click </a:t>
            </a:r>
            <a:r>
              <a:rPr lang="en-US" sz="1200" b="1" baseline="0" dirty="0" smtClean="0"/>
              <a:t>Align Center</a:t>
            </a:r>
            <a:r>
              <a:rPr lang="en-US" sz="1200" b="0" baseline="0" dirty="0" smtClean="0"/>
              <a:t>.</a:t>
            </a:r>
          </a:p>
          <a:p>
            <a:pPr marL="685800" lvl="1" indent="-228600">
              <a:buFont typeface="+mj-lt"/>
              <a:buAutoNum type="arabicPeriod"/>
            </a:pPr>
            <a:r>
              <a:rPr lang="en-US" sz="1200" b="0" baseline="0" dirty="0" smtClean="0"/>
              <a:t>Click </a:t>
            </a:r>
            <a:r>
              <a:rPr lang="en-US" sz="1200" b="1" baseline="0" dirty="0" smtClean="0"/>
              <a:t>Align Middle</a:t>
            </a:r>
            <a:r>
              <a:rPr lang="en-US" sz="1200" b="0" baseline="0" dirty="0" smtClean="0"/>
              <a:t>. </a:t>
            </a:r>
          </a:p>
          <a:p>
            <a:pPr marL="228600" indent="-228600">
              <a:buFont typeface="+mj-lt"/>
              <a:buAutoNum type="arabicPeriod"/>
            </a:pPr>
            <a:endParaRPr lang="en-US" sz="1200" b="0" baseline="0" dirty="0" smtClean="0"/>
          </a:p>
          <a:p>
            <a:pPr marL="228600" indent="-228600">
              <a:buFont typeface="+mj-lt"/>
              <a:buAutoNum type="arabicPeriod"/>
            </a:pPr>
            <a:endParaRPr lang="en-US" sz="1200" dirty="0" smtClean="0"/>
          </a:p>
          <a:p>
            <a:pPr marL="228600" indent="-228600">
              <a:buFont typeface="+mj-lt"/>
              <a:buNone/>
            </a:pPr>
            <a:r>
              <a:rPr lang="en-US" sz="1200" dirty="0" smtClean="0"/>
              <a:t>To reproduce the first text effect on</a:t>
            </a:r>
            <a:r>
              <a:rPr lang="en-US" sz="1200" baseline="0" dirty="0" smtClean="0"/>
              <a:t> this slide, do the following:</a:t>
            </a:r>
            <a:endParaRPr lang="en-US" sz="1200" dirty="0" smtClean="0"/>
          </a:p>
          <a:p>
            <a:pPr marL="228600" indent="-228600">
              <a:buFont typeface="+mj-lt"/>
              <a:buAutoNum type="arabicPeriod"/>
            </a:pPr>
            <a:r>
              <a:rPr lang="en-US" sz="1200" b="0" dirty="0" smtClean="0"/>
              <a:t>On</a:t>
            </a:r>
            <a:r>
              <a:rPr lang="en-US" sz="1200" b="0" baseline="0" dirty="0" smtClean="0"/>
              <a:t> the </a:t>
            </a:r>
            <a:r>
              <a:rPr lang="en-US" sz="1200" b="1" baseline="0" dirty="0" smtClean="0"/>
              <a:t>Insert</a:t>
            </a:r>
            <a:r>
              <a:rPr lang="en-US" sz="1200" b="0" baseline="0" dirty="0" smtClean="0"/>
              <a:t> tab, in the </a:t>
            </a:r>
            <a:r>
              <a:rPr lang="en-US" sz="1200" b="1" baseline="0" dirty="0" smtClean="0"/>
              <a:t>Text</a:t>
            </a:r>
            <a:r>
              <a:rPr lang="en-US" sz="1200" b="0" baseline="0" dirty="0" smtClean="0"/>
              <a:t> group, click </a:t>
            </a:r>
            <a:r>
              <a:rPr lang="en-US" sz="1200" b="1" baseline="0" dirty="0" smtClean="0"/>
              <a:t>Text</a:t>
            </a:r>
            <a:r>
              <a:rPr lang="en-US" sz="1200" b="0" baseline="0" dirty="0" smtClean="0"/>
              <a:t> </a:t>
            </a:r>
            <a:r>
              <a:rPr lang="en-US" sz="1200" b="1" baseline="0" dirty="0" smtClean="0"/>
              <a:t>Box</a:t>
            </a:r>
            <a:r>
              <a:rPr lang="en-US" sz="1200" b="0" baseline="0" dirty="0" smtClean="0"/>
              <a:t>. O</a:t>
            </a:r>
            <a:r>
              <a:rPr lang="en-US" sz="1200" baseline="0" dirty="0" smtClean="0"/>
              <a:t>n the slide, drag to draw a text box.</a:t>
            </a:r>
          </a:p>
          <a:p>
            <a:pPr marL="228600" indent="-228600">
              <a:buFont typeface="+mj-lt"/>
              <a:buAutoNum type="arabicPeriod"/>
            </a:pPr>
            <a:r>
              <a:rPr lang="en-US" sz="1200" baseline="0" dirty="0" smtClean="0"/>
              <a:t>Enter the first line of text on the slide, and then select the text. On the </a:t>
            </a:r>
            <a:r>
              <a:rPr lang="en-US" sz="1200" b="1" baseline="0" dirty="0" smtClean="0"/>
              <a:t>Home</a:t>
            </a:r>
            <a:r>
              <a:rPr lang="en-US" sz="1200" baseline="0" dirty="0" smtClean="0"/>
              <a:t> tab, in the </a:t>
            </a:r>
            <a:r>
              <a:rPr lang="en-US" sz="1200" b="1" baseline="0" dirty="0" smtClean="0"/>
              <a:t>Font</a:t>
            </a:r>
            <a:r>
              <a:rPr lang="en-US" sz="1200" baseline="0" dirty="0" smtClean="0"/>
              <a:t> group, do the following:</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Trebuchet MS</a:t>
            </a:r>
            <a:r>
              <a:rPr lang="en-US" sz="1200" b="0" baseline="0" dirty="0" smtClean="0"/>
              <a: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26</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a:t>
            </a:r>
            <a:r>
              <a:rPr lang="en-US" sz="1200" b="1" baseline="0" dirty="0" smtClean="0"/>
              <a:t>Bold</a:t>
            </a:r>
            <a:r>
              <a:rPr lang="en-US" sz="1200" baseline="0" dirty="0" smtClean="0"/>
              <a:t>.</a:t>
            </a:r>
          </a:p>
          <a:p>
            <a:pPr marL="685800" lvl="1" indent="-228600">
              <a:buFont typeface="Arial" pitchFamily="34" charset="0"/>
              <a:buChar char="•"/>
            </a:pPr>
            <a:r>
              <a:rPr lang="en-US" sz="1200" baseline="0" dirty="0" smtClean="0"/>
              <a:t>Click the arrow next to </a:t>
            </a:r>
            <a:r>
              <a:rPr lang="en-US" sz="1200" b="1" baseline="0" dirty="0" smtClean="0"/>
              <a:t>Font</a:t>
            </a:r>
            <a:r>
              <a:rPr lang="en-US" sz="1200" baseline="0" dirty="0" smtClean="0"/>
              <a:t> </a:t>
            </a:r>
            <a:r>
              <a:rPr lang="en-US" sz="1200" b="1" baseline="0" dirty="0" smtClean="0"/>
              <a:t>Color</a:t>
            </a:r>
            <a:r>
              <a:rPr lang="en-US" sz="1200" baseline="0" dirty="0" smtClean="0"/>
              <a:t>, and then under </a:t>
            </a:r>
            <a:r>
              <a:rPr lang="en-US" sz="1200" b="1" baseline="0" dirty="0" smtClean="0"/>
              <a:t>Theme Colors </a:t>
            </a:r>
            <a:r>
              <a:rPr lang="en-US" sz="1200" baseline="0" dirty="0" smtClean="0"/>
              <a:t>click </a:t>
            </a:r>
            <a:r>
              <a:rPr lang="en-US" sz="1200" b="1" baseline="0" dirty="0" smtClean="0"/>
              <a:t>Black, Text 1, Lighter 25% </a:t>
            </a:r>
            <a:r>
              <a:rPr lang="en-US" sz="1200" baseline="0" dirty="0" smtClean="0"/>
              <a:t>(fourth row, second option from the left)</a:t>
            </a:r>
          </a:p>
          <a:p>
            <a:pPr marL="228600" indent="-228600">
              <a:buFont typeface="+mj-lt"/>
              <a:buAutoNum type="arabicPeriod"/>
            </a:pPr>
            <a:r>
              <a:rPr lang="en-US" sz="1200" b="0" baseline="0" dirty="0" smtClean="0"/>
              <a:t>On the </a:t>
            </a:r>
            <a:r>
              <a:rPr lang="en-US" sz="1200" b="1" baseline="0" dirty="0" smtClean="0"/>
              <a:t>Home</a:t>
            </a:r>
            <a:r>
              <a:rPr lang="en-US" sz="1200" b="0" baseline="0" dirty="0" smtClean="0"/>
              <a:t> tab, in the </a:t>
            </a:r>
            <a:r>
              <a:rPr lang="en-US" sz="1200" b="1" baseline="0" dirty="0" smtClean="0"/>
              <a:t>Paragraph</a:t>
            </a:r>
            <a:r>
              <a:rPr lang="en-US" sz="1200" b="0" baseline="0" dirty="0" smtClean="0"/>
              <a:t> group, click </a:t>
            </a:r>
            <a:r>
              <a:rPr lang="en-US" sz="1200" b="1" baseline="0" dirty="0" smtClean="0"/>
              <a:t>Align</a:t>
            </a:r>
            <a:r>
              <a:rPr lang="en-US" sz="1200" b="0" baseline="0" dirty="0" smtClean="0"/>
              <a:t> </a:t>
            </a:r>
            <a:r>
              <a:rPr lang="en-US" sz="1200" b="1" baseline="0" dirty="0" smtClean="0"/>
              <a:t>Text</a:t>
            </a:r>
            <a:r>
              <a:rPr lang="en-US" sz="1200" b="0" baseline="0" dirty="0" smtClean="0"/>
              <a:t> </a:t>
            </a:r>
            <a:r>
              <a:rPr lang="en-US" sz="1200" b="1" baseline="0" dirty="0" smtClean="0"/>
              <a:t>Left</a:t>
            </a:r>
            <a:r>
              <a:rPr lang="en-US" sz="1200" b="0" baseline="0" dirty="0" smtClean="0"/>
              <a:t> to align the text left in the text box.</a:t>
            </a:r>
          </a:p>
          <a:p>
            <a:pPr marL="228600" indent="-228600">
              <a:buFont typeface="+mj-lt"/>
              <a:buAutoNum type="arabicPeriod"/>
            </a:pPr>
            <a:r>
              <a:rPr lang="en-US" sz="1200" b="0" baseline="0" dirty="0" smtClean="0"/>
              <a:t>On the slide, s</a:t>
            </a:r>
            <a:r>
              <a:rPr lang="en-US" sz="1200" b="0" dirty="0" smtClean="0"/>
              <a:t>elect</a:t>
            </a:r>
            <a:r>
              <a:rPr lang="en-US" sz="1200" b="0" baseline="0" dirty="0" smtClean="0"/>
              <a:t> the text box. Under </a:t>
            </a:r>
            <a:r>
              <a:rPr lang="en-US" sz="1200" b="1" baseline="0" dirty="0" smtClean="0"/>
              <a:t>Drawing</a:t>
            </a:r>
            <a:r>
              <a:rPr lang="en-US" sz="1200" b="0" baseline="0" dirty="0" smtClean="0"/>
              <a:t> </a:t>
            </a:r>
            <a:r>
              <a:rPr lang="en-US" sz="1200" b="1" baseline="0" dirty="0" smtClean="0"/>
              <a:t>Tools</a:t>
            </a:r>
            <a:r>
              <a:rPr lang="en-US" sz="1200" b="0" baseline="0" dirty="0" smtClean="0"/>
              <a:t>, on the </a:t>
            </a:r>
            <a:r>
              <a:rPr lang="en-US" sz="1200" b="1" baseline="0" dirty="0" smtClean="0"/>
              <a:t>Format</a:t>
            </a:r>
            <a:r>
              <a:rPr lang="en-US" sz="1200" b="0" baseline="0" dirty="0" smtClean="0"/>
              <a:t> tab, in the </a:t>
            </a:r>
            <a:r>
              <a:rPr lang="en-US" sz="1200" b="1" baseline="0" dirty="0" smtClean="0"/>
              <a:t>WordArt</a:t>
            </a:r>
            <a:r>
              <a:rPr lang="en-US" sz="1200" b="0" baseline="0" dirty="0" smtClean="0"/>
              <a:t> </a:t>
            </a:r>
            <a:r>
              <a:rPr lang="en-US" sz="1200" b="1" baseline="0" dirty="0" smtClean="0"/>
              <a:t>Styles</a:t>
            </a:r>
            <a:r>
              <a:rPr lang="en-US" sz="1200" b="0" baseline="0" dirty="0" smtClean="0"/>
              <a:t> group, click </a:t>
            </a:r>
            <a:r>
              <a:rPr lang="en-US" sz="1200" b="1" baseline="0" dirty="0" smtClean="0"/>
              <a:t>Text</a:t>
            </a:r>
            <a:r>
              <a:rPr lang="en-US" sz="1200" b="0" baseline="0" dirty="0" smtClean="0"/>
              <a:t> </a:t>
            </a:r>
            <a:r>
              <a:rPr lang="en-US" sz="1200" b="1" baseline="0" dirty="0" smtClean="0"/>
              <a:t>Effects</a:t>
            </a:r>
            <a:r>
              <a:rPr lang="en-US" sz="1200" b="0" baseline="0" dirty="0" smtClean="0"/>
              <a:t>, point to </a:t>
            </a:r>
            <a:r>
              <a:rPr lang="en-US" sz="1200" b="1" baseline="0" dirty="0" smtClean="0"/>
              <a:t>Shadow</a:t>
            </a:r>
            <a:r>
              <a:rPr lang="en-US" sz="1200" b="0" baseline="0" dirty="0" smtClean="0"/>
              <a:t>, and then click </a:t>
            </a:r>
            <a:r>
              <a:rPr lang="en-US" sz="1200" b="1" baseline="0" dirty="0" smtClean="0"/>
              <a:t>Shadow</a:t>
            </a:r>
            <a:r>
              <a:rPr lang="en-US" sz="1200" b="0" baseline="0" dirty="0" smtClean="0"/>
              <a:t> </a:t>
            </a:r>
            <a:r>
              <a:rPr lang="en-US" sz="1200" b="1" baseline="0" dirty="0" smtClean="0"/>
              <a:t>Options</a:t>
            </a:r>
            <a:r>
              <a:rPr lang="en-US" sz="1200" b="0" baseline="0" dirty="0" smtClean="0"/>
              <a:t>. In the </a:t>
            </a:r>
            <a:r>
              <a:rPr lang="en-US" sz="1200" b="1" baseline="0" dirty="0" smtClean="0"/>
              <a:t>Format</a:t>
            </a:r>
            <a:r>
              <a:rPr lang="en-US" sz="1200" b="0" baseline="0" dirty="0" smtClean="0"/>
              <a:t> </a:t>
            </a:r>
            <a:r>
              <a:rPr lang="en-US" sz="1200" b="1" baseline="0" dirty="0" smtClean="0"/>
              <a:t>Text</a:t>
            </a:r>
            <a:r>
              <a:rPr lang="en-US" sz="1200" b="0" baseline="0" dirty="0" smtClean="0"/>
              <a:t> </a:t>
            </a:r>
            <a:r>
              <a:rPr lang="en-US" sz="1200" b="1" baseline="0" dirty="0" smtClean="0"/>
              <a:t>Effects</a:t>
            </a:r>
            <a:r>
              <a:rPr lang="en-US" sz="1200" b="0" baseline="0" dirty="0" smtClean="0"/>
              <a:t> dialog box, in the </a:t>
            </a:r>
            <a:r>
              <a:rPr lang="en-US" sz="1200" b="1" baseline="0" dirty="0" smtClean="0"/>
              <a:t>Shadow</a:t>
            </a:r>
            <a:r>
              <a:rPr lang="en-US" sz="1200" b="0" baseline="0" dirty="0" smtClean="0"/>
              <a:t> pane, click the button next to </a:t>
            </a:r>
            <a:r>
              <a:rPr lang="en-US" sz="1200" b="1" baseline="0" dirty="0" smtClean="0"/>
              <a:t>Presets</a:t>
            </a:r>
            <a:r>
              <a:rPr lang="en-US" sz="1200" b="0" baseline="0" dirty="0" smtClean="0"/>
              <a:t>, under </a:t>
            </a:r>
            <a:r>
              <a:rPr lang="en-US" sz="1200" b="1" baseline="0" dirty="0" smtClean="0"/>
              <a:t>Inner</a:t>
            </a:r>
            <a:r>
              <a:rPr lang="en-US" sz="1200" b="0" baseline="0" dirty="0" smtClean="0"/>
              <a:t> click </a:t>
            </a:r>
            <a:r>
              <a:rPr lang="en-US" sz="1200" b="1" baseline="0" dirty="0" smtClean="0"/>
              <a:t>Inside Diagonal Bottom Left </a:t>
            </a:r>
            <a:r>
              <a:rPr lang="en-US" sz="1200" b="0" baseline="0" dirty="0" smtClean="0"/>
              <a:t>(third row, first option from the left), and then do the following:</a:t>
            </a:r>
          </a:p>
          <a:p>
            <a:pPr marL="685800" lvl="1" indent="-228600">
              <a:buFont typeface="Arial" pitchFamily="34" charset="0"/>
              <a:buChar char="•"/>
            </a:pPr>
            <a:r>
              <a:rPr lang="en-US" sz="1200" b="0" baseline="0" dirty="0" smtClean="0"/>
              <a:t>Click the button next to </a:t>
            </a:r>
            <a:r>
              <a:rPr lang="en-US" sz="1200" b="1" baseline="0" dirty="0" smtClean="0"/>
              <a:t>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White, Background 1 </a:t>
            </a:r>
            <a:r>
              <a:rPr lang="en-US" sz="1200" b="0" baseline="0" dirty="0" smtClean="0"/>
              <a:t>(first row, first option from the left).</a:t>
            </a:r>
          </a:p>
          <a:p>
            <a:pPr marL="685800" lvl="1" indent="-228600">
              <a:buFont typeface="Arial" pitchFamily="34" charset="0"/>
              <a:buChar char="•"/>
            </a:pPr>
            <a:r>
              <a:rPr lang="en-US" sz="1200" b="0" baseline="0" dirty="0" smtClean="0"/>
              <a:t>In the </a:t>
            </a:r>
            <a:r>
              <a:rPr lang="en-US" sz="1200" b="1" baseline="0" dirty="0" smtClean="0"/>
              <a:t>Transparency</a:t>
            </a:r>
            <a:r>
              <a:rPr lang="en-US" sz="1200" b="0" baseline="0" dirty="0" smtClean="0"/>
              <a:t> box, enter </a:t>
            </a:r>
            <a:r>
              <a:rPr lang="en-US" sz="1200" b="1" baseline="0" dirty="0" smtClean="0"/>
              <a:t>21%</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Blur</a:t>
            </a:r>
            <a:r>
              <a:rPr lang="en-US" sz="1200" b="0" baseline="0" dirty="0" smtClean="0"/>
              <a:t> box, enter </a:t>
            </a:r>
            <a:r>
              <a:rPr lang="en-US" sz="1200" b="1" baseline="0" dirty="0" smtClean="0"/>
              <a:t>5 pt</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Angle</a:t>
            </a:r>
            <a:r>
              <a:rPr lang="en-US" sz="1200" b="0" baseline="0" dirty="0" smtClean="0"/>
              <a:t> box, enter </a:t>
            </a:r>
            <a:r>
              <a:rPr lang="en-US" sz="1200" b="1" baseline="0" dirty="0" smtClean="0"/>
              <a:t>90</a:t>
            </a:r>
            <a:r>
              <a:rPr lang="en-US" sz="1200" b="1" baseline="0" dirty="0" smtClean="0">
                <a:latin typeface="Arial"/>
                <a:cs typeface="Arial"/>
              </a:rPr>
              <a:t>°</a:t>
            </a:r>
            <a:r>
              <a:rPr lang="en-US" sz="1200" b="0" baseline="0" dirty="0" smtClean="0">
                <a:latin typeface="Arial"/>
                <a:cs typeface="Arial"/>
              </a:rPr>
              <a:t>.</a:t>
            </a:r>
          </a:p>
          <a:p>
            <a:pPr marL="685800" lvl="1" indent="-228600">
              <a:buFont typeface="Arial" pitchFamily="34" charset="0"/>
              <a:buChar char="•"/>
            </a:pPr>
            <a:r>
              <a:rPr lang="en-US" sz="1200" b="0" baseline="0" dirty="0" smtClean="0">
                <a:latin typeface="+mn-lt"/>
                <a:cs typeface="Arial"/>
              </a:rPr>
              <a:t>In the </a:t>
            </a:r>
            <a:r>
              <a:rPr lang="en-US" sz="1200" b="1" baseline="0" dirty="0" smtClean="0">
                <a:latin typeface="+mn-lt"/>
                <a:cs typeface="Arial"/>
              </a:rPr>
              <a:t>Distance</a:t>
            </a:r>
            <a:r>
              <a:rPr lang="en-US" sz="1200" b="0" baseline="0" dirty="0" smtClean="0">
                <a:latin typeface="+mn-lt"/>
                <a:cs typeface="Arial"/>
              </a:rPr>
              <a:t> box, enter </a:t>
            </a:r>
            <a:r>
              <a:rPr lang="en-US" sz="1200" b="1" baseline="0" dirty="0" smtClean="0">
                <a:latin typeface="+mn-lt"/>
                <a:cs typeface="Arial"/>
              </a:rPr>
              <a:t>4 pt</a:t>
            </a:r>
            <a:r>
              <a:rPr lang="en-US" sz="1200" b="0" baseline="0" dirty="0" smtClean="0">
                <a:latin typeface="+mn-lt"/>
                <a:cs typeface="Arial"/>
              </a:rPr>
              <a:t>.</a:t>
            </a:r>
            <a:endParaRPr lang="en-US" sz="1200" b="0" dirty="0" smtClean="0">
              <a:latin typeface="+mn-lt"/>
            </a:endParaRPr>
          </a:p>
          <a:p>
            <a:pPr marL="228600" indent="-228600">
              <a:buFont typeface="+mj-lt"/>
              <a:buAutoNum type="arabicPeriod"/>
            </a:pPr>
            <a:r>
              <a:rPr lang="en-US" sz="1200" dirty="0" smtClean="0"/>
              <a:t>On the slide, drag the text box on</a:t>
            </a:r>
            <a:r>
              <a:rPr lang="en-US" sz="1200" baseline="0" dirty="0" smtClean="0"/>
              <a:t>to the second (top) rectangle. </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animate the first shape and text effects on this slide, do the following:</a:t>
            </a:r>
          </a:p>
          <a:p>
            <a:pPr marL="228600" indent="-228600">
              <a:buFont typeface="+mj-lt"/>
              <a:buAutoNum type="arabicPeriod"/>
            </a:pPr>
            <a:r>
              <a:rPr lang="en-US" sz="1200" b="0" dirty="0" smtClean="0"/>
              <a:t>In the </a:t>
            </a:r>
            <a:r>
              <a:rPr lang="en-US" sz="1200" b="1" dirty="0" smtClean="0"/>
              <a:t>Selection and Visibility</a:t>
            </a:r>
            <a:r>
              <a:rPr lang="en-US" sz="1200" b="1" baseline="0" dirty="0" smtClean="0"/>
              <a:t> </a:t>
            </a:r>
            <a:r>
              <a:rPr lang="en-US" sz="1200" b="0" baseline="0" dirty="0" smtClean="0"/>
              <a:t>pane, select the third object in the list (the </a:t>
            </a:r>
            <a:r>
              <a:rPr lang="en-US" sz="1200" b="0" i="0" baseline="0" dirty="0" smtClean="0"/>
              <a:t>first </a:t>
            </a:r>
            <a:r>
              <a:rPr lang="en-US" sz="1200" b="0" baseline="0" dirty="0" smtClean="0"/>
              <a:t>rectangle you created). On the </a:t>
            </a:r>
            <a:r>
              <a:rPr lang="en-US" sz="1200" b="1" baseline="0" dirty="0" smtClean="0"/>
              <a:t>Animations</a:t>
            </a:r>
            <a:r>
              <a:rPr lang="en-US" sz="1200" b="0" baseline="0" dirty="0" smtClean="0"/>
              <a:t> tab, in the </a:t>
            </a:r>
            <a:r>
              <a:rPr lang="en-US" sz="1200" b="1" baseline="0" dirty="0" smtClean="0"/>
              <a:t>Advanced Animation</a:t>
            </a:r>
            <a:r>
              <a:rPr lang="en-US" sz="1200" b="0" baseline="0" dirty="0" smtClean="0"/>
              <a:t> group, click </a:t>
            </a:r>
            <a:r>
              <a:rPr lang="en-US" sz="1200" b="1" baseline="0" dirty="0" smtClean="0"/>
              <a:t>Add Animation</a:t>
            </a:r>
            <a:r>
              <a:rPr lang="en-US" sz="1200" b="0" baseline="0" dirty="0" smtClean="0"/>
              <a:t>,  and then under </a:t>
            </a:r>
            <a:r>
              <a:rPr lang="en-US" sz="1200" b="1" baseline="0" dirty="0" smtClean="0"/>
              <a:t>Entrance</a:t>
            </a:r>
            <a:r>
              <a:rPr lang="en-US" sz="1200" b="0" baseline="0" dirty="0" smtClean="0"/>
              <a:t> click </a:t>
            </a:r>
            <a:r>
              <a:rPr lang="en-US" sz="1200" b="1" baseline="0" dirty="0" smtClean="0"/>
              <a:t>Float In</a:t>
            </a:r>
            <a:r>
              <a:rPr lang="en-US" sz="1200" b="0" baseline="0" dirty="0" smtClean="0"/>
              <a:t>.</a:t>
            </a:r>
          </a:p>
          <a:p>
            <a:pPr marL="228600" lvl="0" indent="-228600">
              <a:buFont typeface="+mj-lt"/>
              <a:buAutoNum type="arabicPeriod"/>
            </a:pPr>
            <a:r>
              <a:rPr lang="en-US" sz="1200" b="0" baseline="0" dirty="0" smtClean="0"/>
              <a:t>Also on the </a:t>
            </a:r>
            <a:r>
              <a:rPr lang="en-US" sz="1200" b="1" baseline="0" dirty="0" smtClean="0"/>
              <a:t>Animations</a:t>
            </a:r>
            <a:r>
              <a:rPr lang="en-US" sz="1200" b="0" baseline="0" dirty="0" smtClean="0"/>
              <a:t> tab, in the </a:t>
            </a:r>
            <a:r>
              <a:rPr lang="en-US" sz="1200" b="1" baseline="0" dirty="0" smtClean="0"/>
              <a:t>Animation</a:t>
            </a:r>
            <a:r>
              <a:rPr lang="en-US" sz="1200" b="0" baseline="0" dirty="0" smtClean="0"/>
              <a:t> group, click </a:t>
            </a:r>
            <a:r>
              <a:rPr lang="en-US" sz="1200" b="1" baseline="0" dirty="0" smtClean="0"/>
              <a:t>Effect Options</a:t>
            </a:r>
            <a:r>
              <a:rPr lang="en-US" sz="1200" b="0" baseline="0" dirty="0" smtClean="0"/>
              <a:t>, and then click </a:t>
            </a:r>
            <a:r>
              <a:rPr lang="en-US" sz="1200" b="1" baseline="0" dirty="0" smtClean="0"/>
              <a:t>Float Down</a:t>
            </a:r>
            <a:r>
              <a:rPr lang="en-US" sz="1200" b="0" baseline="0" dirty="0" smtClean="0"/>
              <a:t>.</a:t>
            </a:r>
          </a:p>
          <a:p>
            <a:pPr marL="228600" lvl="0" indent="-228600">
              <a:buFont typeface="+mj-lt"/>
              <a:buAutoNum type="arabicPeriod"/>
            </a:pPr>
            <a:r>
              <a:rPr lang="en-US" sz="1200" b="0" baseline="0" dirty="0" smtClean="0"/>
              <a:t>Also on the </a:t>
            </a:r>
            <a:r>
              <a:rPr lang="en-US" sz="1200" b="1" baseline="0" dirty="0" smtClean="0"/>
              <a:t>Animations</a:t>
            </a:r>
            <a:r>
              <a:rPr lang="en-US" sz="1200" b="0" baseline="0" dirty="0" smtClean="0"/>
              <a:t> tab, in the </a:t>
            </a:r>
            <a:r>
              <a:rPr lang="en-US" sz="1200" b="1" baseline="0" dirty="0" smtClean="0"/>
              <a:t>Timing</a:t>
            </a:r>
            <a:r>
              <a:rPr lang="en-US" sz="1200" b="0" baseline="0" dirty="0" smtClean="0"/>
              <a:t> group,</a:t>
            </a:r>
            <a:r>
              <a:rPr lang="en-US" sz="1200" b="1" baseline="0" dirty="0" smtClean="0"/>
              <a:t> </a:t>
            </a:r>
            <a:r>
              <a:rPr lang="en-US" sz="1200" b="0" baseline="0" dirty="0" smtClean="0"/>
              <a:t>do the following:</a:t>
            </a:r>
          </a:p>
          <a:p>
            <a:pPr marL="685800" lvl="1" indent="-228600">
              <a:buFont typeface="Arial" pitchFamily="34" charset="0"/>
              <a:buChar char="•"/>
            </a:pPr>
            <a:r>
              <a:rPr lang="en-US" sz="1200" b="0" baseline="0" dirty="0" smtClean="0"/>
              <a:t>In the </a:t>
            </a:r>
            <a:r>
              <a:rPr lang="en-US" sz="1200" b="1" baseline="0" dirty="0" smtClean="0"/>
              <a:t>Start</a:t>
            </a:r>
            <a:r>
              <a:rPr lang="en-US" sz="1200" b="0" baseline="0" dirty="0" smtClean="0"/>
              <a:t> list, select </a:t>
            </a:r>
            <a:r>
              <a:rPr lang="en-US" sz="1200" b="1" baseline="0" dirty="0" smtClean="0"/>
              <a:t>With</a:t>
            </a:r>
            <a:r>
              <a:rPr lang="en-US" sz="1200" b="0" baseline="0" dirty="0" smtClean="0"/>
              <a:t> </a:t>
            </a:r>
            <a:r>
              <a:rPr lang="en-US" sz="1200" b="1" baseline="0" dirty="0" smtClean="0"/>
              <a:t>Previous</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Duration</a:t>
            </a:r>
            <a:r>
              <a:rPr lang="en-US" sz="1200" b="0" baseline="0" dirty="0" smtClean="0"/>
              <a:t> box, enter </a:t>
            </a:r>
            <a:r>
              <a:rPr lang="en-US" sz="1200" b="1" baseline="0" dirty="0" smtClean="0"/>
              <a:t>1.00 second</a:t>
            </a:r>
            <a:r>
              <a:rPr lang="en-US" sz="1200" b="0" baseline="0" dirty="0" smtClean="0"/>
              <a:t>.</a:t>
            </a:r>
            <a:endParaRPr lang="en-US" sz="1200" b="0" dirty="0" smtClean="0"/>
          </a:p>
          <a:p>
            <a:pPr marL="228600" indent="-228600">
              <a:buFont typeface="+mj-lt"/>
              <a:buAutoNum type="arabicPeriod"/>
            </a:pPr>
            <a:r>
              <a:rPr lang="en-US" sz="1200" dirty="0" smtClean="0"/>
              <a:t>In the </a:t>
            </a:r>
            <a:r>
              <a:rPr lang="en-US" sz="1200" b="1" dirty="0" smtClean="0"/>
              <a:t>Selection</a:t>
            </a:r>
            <a:r>
              <a:rPr lang="en-US" sz="1200" b="1" baseline="0" dirty="0" smtClean="0"/>
              <a:t> and Visibility </a:t>
            </a:r>
            <a:r>
              <a:rPr lang="en-US" sz="1200" baseline="0" dirty="0" smtClean="0"/>
              <a:t>pane, select the second object in the list (the second rectangle you created). 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p>
          <a:p>
            <a:pPr marL="228600" lvl="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do the following:</a:t>
            </a:r>
          </a:p>
          <a:p>
            <a:pPr marL="685800" lvl="1" indent="-228600">
              <a:buFont typeface="Arial" pitchFamily="34" charset="0"/>
              <a:buChar char="•"/>
            </a:pPr>
            <a:r>
              <a:rPr lang="en-US" sz="1200" dirty="0" smtClean="0"/>
              <a:t>In the </a:t>
            </a:r>
            <a:r>
              <a:rPr lang="en-US" sz="1200" b="1" dirty="0" smtClean="0"/>
              <a:t>Start</a:t>
            </a:r>
            <a:r>
              <a:rPr lang="en-US" sz="1200" dirty="0" smtClean="0"/>
              <a:t> list, select </a:t>
            </a:r>
            <a:r>
              <a:rPr lang="en-US" sz="1200" b="1" dirty="0" smtClean="0"/>
              <a:t>After</a:t>
            </a:r>
            <a:r>
              <a:rPr lang="en-US" sz="1200" dirty="0" smtClean="0"/>
              <a:t> </a:t>
            </a:r>
            <a:r>
              <a:rPr lang="en-US" sz="1200" b="1" dirty="0" smtClean="0"/>
              <a:t>Previous</a:t>
            </a:r>
            <a:r>
              <a:rPr lang="en-US" sz="1200" dirty="0" smtClean="0"/>
              <a:t>.</a:t>
            </a:r>
          </a:p>
          <a:p>
            <a:pPr marL="685800" lvl="1" indent="-228600">
              <a:buFont typeface="Arial" pitchFamily="34" charset="0"/>
              <a:buChar char="•"/>
            </a:pPr>
            <a:r>
              <a:rPr lang="en-US" sz="1200" dirty="0" smtClean="0"/>
              <a:t>In</a:t>
            </a:r>
            <a:r>
              <a:rPr lang="en-US" sz="1200" baseline="0" dirty="0" smtClean="0"/>
              <a:t> the </a:t>
            </a:r>
            <a:r>
              <a:rPr lang="en-US" sz="1200" b="1" baseline="0" dirty="0" smtClean="0"/>
              <a:t>Duration </a:t>
            </a:r>
            <a:r>
              <a:rPr lang="en-US" sz="1200" b="0" baseline="0" dirty="0" smtClean="0"/>
              <a:t>box</a:t>
            </a:r>
            <a:r>
              <a:rPr lang="en-US" sz="1200" baseline="0" dirty="0" smtClean="0"/>
              <a:t>, enter </a:t>
            </a:r>
            <a:r>
              <a:rPr lang="en-US" sz="1200" b="1" baseline="0" dirty="0" smtClean="0"/>
              <a:t>1.00 second</a:t>
            </a:r>
            <a:r>
              <a:rPr lang="en-US" sz="1200" baseline="0" dirty="0" smtClean="0"/>
              <a:t>.</a:t>
            </a:r>
            <a:endParaRPr lang="en-US" sz="1200" dirty="0" smtClean="0"/>
          </a:p>
          <a:p>
            <a:pPr marL="228600" indent="-228600">
              <a:buFont typeface="+mj-lt"/>
              <a:buAutoNum type="arabicPeriod"/>
            </a:pPr>
            <a:r>
              <a:rPr lang="en-US" sz="1200" dirty="0" smtClean="0"/>
              <a:t>In the </a:t>
            </a:r>
            <a:r>
              <a:rPr lang="en-US" sz="1200" b="1" dirty="0" smtClean="0"/>
              <a:t>Selection and Visibility </a:t>
            </a:r>
            <a:r>
              <a:rPr lang="en-US" sz="1200" dirty="0" smtClean="0"/>
              <a:t>pane, select the first object</a:t>
            </a:r>
            <a:r>
              <a:rPr lang="en-US" sz="1200" baseline="0" dirty="0" smtClean="0"/>
              <a:t> in the list (text box). On the </a:t>
            </a:r>
            <a:r>
              <a:rPr lang="en-US" sz="1200" b="1" baseline="0" dirty="0" smtClean="0"/>
              <a:t>Animations</a:t>
            </a:r>
            <a:r>
              <a:rPr lang="en-US" sz="1200" baseline="0" dirty="0" smtClean="0"/>
              <a:t> tab, in the </a:t>
            </a:r>
            <a:r>
              <a:rPr lang="en-US" sz="1200" b="1" baseline="0" dirty="0" smtClean="0"/>
              <a:t>Advanced Animation</a:t>
            </a:r>
            <a:r>
              <a:rPr lang="en-US" sz="1200" baseline="0" dirty="0" smtClean="0"/>
              <a:t> 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Wipe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a:t>
            </a:r>
            <a:r>
              <a:rPr lang="en-US" sz="1200" baseline="0" dirty="0" smtClean="0"/>
              <a:t>, and then click </a:t>
            </a:r>
            <a:r>
              <a:rPr lang="en-US" sz="1200" b="1" baseline="0" dirty="0" smtClean="0"/>
              <a:t>From Top</a:t>
            </a:r>
            <a:r>
              <a:rPr lang="en-US" sz="1200" baseline="0" dirty="0" smtClean="0"/>
              <a:t>.</a:t>
            </a:r>
          </a:p>
          <a:p>
            <a:pPr marL="228600" lvl="0" indent="-228600">
              <a:buFont typeface="+mj-lt"/>
              <a:buAutoNum type="arabicPeriod"/>
            </a:pPr>
            <a:r>
              <a:rPr lang="en-US" sz="1200" baseline="0" dirty="0" smtClean="0"/>
              <a:t>Also on the Animations tab, in the Timing group, do the following:</a:t>
            </a:r>
          </a:p>
          <a:p>
            <a:pPr marL="685800" lvl="1"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Duration </a:t>
            </a:r>
            <a:r>
              <a:rPr lang="en-US" sz="1200" b="0" baseline="0" dirty="0" smtClean="0"/>
              <a:t>box</a:t>
            </a:r>
            <a:r>
              <a:rPr lang="en-US" sz="1200" baseline="0" dirty="0" smtClean="0"/>
              <a:t>, enter </a:t>
            </a:r>
            <a:r>
              <a:rPr lang="en-US" sz="1200" b="1" baseline="0" dirty="0" smtClean="0"/>
              <a:t>1.00 second</a:t>
            </a:r>
            <a:r>
              <a:rPr lang="en-US" sz="1200" baseline="0" dirty="0" smtClean="0"/>
              <a:t>.</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a:t>
            </a:r>
            <a:r>
              <a:rPr lang="en-US" sz="1200" baseline="0" dirty="0" smtClean="0"/>
              <a:t> the other animated shapes and text on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Press</a:t>
            </a:r>
            <a:r>
              <a:rPr lang="en-US" sz="1200" b="0" baseline="0" dirty="0" smtClean="0"/>
              <a:t> and hold CTRL, and then in the </a:t>
            </a:r>
            <a:r>
              <a:rPr lang="en-US" sz="1200" b="1" baseline="0" dirty="0" smtClean="0"/>
              <a:t>Selection and Visibility </a:t>
            </a:r>
            <a:r>
              <a:rPr lang="en-US" sz="1200" b="0" baseline="0" dirty="0" smtClean="0"/>
              <a:t>pane, select the two rectangles and the text box. </a:t>
            </a:r>
            <a:r>
              <a:rPr lang="en-US" sz="1200" dirty="0" smtClean="0"/>
              <a:t>On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r>
              <a:rPr lang="en-US" sz="1200" b="0" dirty="0" smtClean="0"/>
              <a:t> </a:t>
            </a:r>
          </a:p>
          <a:p>
            <a:pPr marL="228600" indent="-228600">
              <a:buFont typeface="+mj-lt"/>
              <a:buAutoNum type="arabicPeriod"/>
            </a:pPr>
            <a:r>
              <a:rPr lang="en-US" sz="1200" b="0" baseline="0" dirty="0" smtClean="0"/>
              <a:t>With the second group of objects still selected on the slide, drag them under the first group of objects, aligning the right edge of the rectangles with the right edge of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With the second group of objects still selected on the slide, o</a:t>
            </a:r>
            <a:r>
              <a:rPr lang="en-US" sz="1200" dirty="0" smtClean="0"/>
              <a:t>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endParaRPr lang="en-US" sz="1200" b="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With the third group of objects still selected on the slide, drag them under the second group of objects, aligning the right edge of the rectangles with the right edge of the slide.</a:t>
            </a:r>
            <a:r>
              <a:rPr lang="en-US" sz="1200" b="0" dirty="0" smtClean="0"/>
              <a:t> </a:t>
            </a:r>
          </a:p>
          <a:p>
            <a:pPr marL="228600" indent="-228600">
              <a:buFont typeface="+mj-lt"/>
              <a:buAutoNum type="arabicPeriod"/>
            </a:pPr>
            <a:r>
              <a:rPr lang="en-US" sz="1200" b="0" baseline="0" dirty="0" smtClean="0"/>
              <a:t>Click in the second and third duplicate text boxes and edit the text.</a:t>
            </a:r>
          </a:p>
          <a:p>
            <a:pPr marL="228600" indent="-228600">
              <a:buFont typeface="+mj-lt"/>
              <a:buAutoNum type="arabicPeriod"/>
            </a:pPr>
            <a:endParaRPr lang="en-US" sz="1200" b="0" baseline="0" dirty="0" smtClean="0"/>
          </a:p>
          <a:p>
            <a:endParaRPr lang="en-US" sz="1200" b="0" baseline="0" dirty="0" smtClean="0"/>
          </a:p>
          <a:p>
            <a:r>
              <a:rPr lang="en-US" sz="120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in the slider.</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50% </a:t>
            </a:r>
            <a:r>
              <a:rPr lang="en-US" sz="1200" b="0" kern="1200" dirty="0" smtClean="0">
                <a:solidFill>
                  <a:schemeClr val="tx1"/>
                </a:solidFill>
                <a:latin typeface="+mn-lt"/>
                <a:ea typeface="+mn-ea"/>
                <a:cs typeface="+mn-cs"/>
              </a:rPr>
              <a:t>(fifth row, first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a:t>
            </a:r>
            <a:r>
              <a:rPr lang="en-US" sz="1200" kern="1200" smtClean="0">
                <a:solidFill>
                  <a:schemeClr val="tx1"/>
                </a:solidFill>
                <a:latin typeface="+mn-lt"/>
                <a:ea typeface="+mn-ea"/>
                <a:cs typeface="+mn-cs"/>
              </a:rPr>
              <a:t>the </a:t>
            </a:r>
            <a:r>
              <a:rPr lang="en-US" sz="1200" b="1" kern="1200" smtClean="0">
                <a:solidFill>
                  <a:schemeClr val="tx1"/>
                </a:solidFill>
                <a:latin typeface="+mn-lt"/>
                <a:ea typeface="+mn-ea"/>
                <a:cs typeface="+mn-cs"/>
              </a:rPr>
              <a:t>Position </a:t>
            </a:r>
            <a:r>
              <a:rPr lang="en-US" sz="1200" kern="1200" smtClean="0">
                <a:solidFill>
                  <a:schemeClr val="tx1"/>
                </a:solidFill>
                <a:latin typeface="+mn-lt"/>
                <a:ea typeface="+mn-ea"/>
                <a:cs typeface="+mn-cs"/>
              </a:rPr>
              <a:t>box</a:t>
            </a:r>
            <a:r>
              <a:rPr lang="en-US" sz="1200" kern="120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Lighter 5% </a:t>
            </a:r>
            <a:r>
              <a:rPr lang="en-US" sz="1200" b="0" kern="1200" dirty="0" smtClean="0">
                <a:solidFill>
                  <a:schemeClr val="tx1"/>
                </a:solidFill>
                <a:latin typeface="+mn-lt"/>
                <a:ea typeface="+mn-ea"/>
                <a:cs typeface="+mn-cs"/>
              </a:rPr>
              <a:t>(fifth row, second option from the left).</a:t>
            </a:r>
          </a:p>
          <a:p>
            <a:endParaRPr lang="en-US" sz="1200" b="1" dirty="0" smtClean="0"/>
          </a:p>
          <a:p>
            <a:endParaRPr lang="en-US" sz="1200" b="1"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806238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Rotating tubes with text</a:t>
            </a:r>
          </a:p>
          <a:p>
            <a:r>
              <a:rPr lang="en-US" sz="1400" dirty="0" smtClean="0"/>
              <a:t>(Intermediate)</a:t>
            </a:r>
          </a:p>
          <a:p>
            <a:endParaRPr lang="en-US" sz="1200" dirty="0" smtClean="0"/>
          </a:p>
          <a:p>
            <a:endParaRPr lang="en-US" sz="1200" dirty="0" smtClean="0"/>
          </a:p>
          <a:p>
            <a:pPr marL="228600" indent="-228600">
              <a:buFont typeface="+mj-lt"/>
              <a:buNone/>
            </a:pPr>
            <a:r>
              <a:rPr lang="en-US" sz="1200" dirty="0" smtClean="0"/>
              <a:t>To reproduce the first shape</a:t>
            </a:r>
            <a:r>
              <a:rPr lang="en-US" sz="1200" baseline="0" dirty="0" smtClean="0"/>
              <a:t> effect on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endParaRPr lang="en-US" sz="1200" b="0" dirty="0" smtClean="0"/>
          </a:p>
          <a:p>
            <a:pPr marL="228600" indent="-228600">
              <a:buFont typeface="+mj-lt"/>
              <a:buAutoNum type="arabicPeriod"/>
            </a:pPr>
            <a:r>
              <a:rPr lang="en-US" sz="1200" b="0" dirty="0" smtClean="0"/>
              <a:t>On the </a:t>
            </a:r>
            <a:r>
              <a:rPr lang="en-US" sz="1200" b="1" dirty="0" smtClean="0"/>
              <a:t>Insert </a:t>
            </a:r>
            <a:r>
              <a:rPr lang="en-US" sz="1200" b="0" dirty="0" smtClean="0"/>
              <a:t>tab, in the </a:t>
            </a:r>
            <a:r>
              <a:rPr lang="en-US" sz="1200" b="1" dirty="0" smtClean="0"/>
              <a:t>Illustrations </a:t>
            </a:r>
            <a:r>
              <a:rPr lang="en-US" sz="1200" b="0" baseline="0" dirty="0" smtClean="0"/>
              <a:t>group, click </a:t>
            </a:r>
            <a:r>
              <a:rPr lang="en-US" sz="1200" b="1" baseline="0" dirty="0" smtClean="0"/>
              <a:t>Shapes</a:t>
            </a:r>
            <a:r>
              <a:rPr lang="en-US" sz="1200" b="0" baseline="0" dirty="0" smtClean="0"/>
              <a:t>, and then under </a:t>
            </a:r>
            <a:r>
              <a:rPr lang="en-US" sz="1200" b="1" baseline="0" dirty="0" smtClean="0"/>
              <a:t>Rectangles</a:t>
            </a:r>
            <a:r>
              <a:rPr lang="en-US" sz="1200" b="0" baseline="0" dirty="0" smtClean="0"/>
              <a:t> click </a:t>
            </a:r>
            <a:r>
              <a:rPr lang="en-US" sz="1200" b="1" baseline="0" dirty="0" smtClean="0"/>
              <a:t>Rectangle</a:t>
            </a:r>
            <a:r>
              <a:rPr lang="en-US" sz="1200" b="0" baseline="0" dirty="0" smtClean="0"/>
              <a:t> (first option from the left). On the slide, d</a:t>
            </a:r>
            <a:r>
              <a:rPr lang="en-US" sz="1200" b="0" dirty="0" smtClean="0"/>
              <a:t>rag</a:t>
            </a:r>
            <a:r>
              <a:rPr lang="en-US" sz="1200" b="0" baseline="0" dirty="0" smtClean="0"/>
              <a:t> to draw a rectangle.</a:t>
            </a:r>
            <a:endParaRPr lang="en-US" sz="1200" b="0" dirty="0" smtClean="0"/>
          </a:p>
          <a:p>
            <a:pPr marL="228600" indent="-228600">
              <a:buFont typeface="+mj-lt"/>
              <a:buAutoNum type="arabicPeriod"/>
            </a:pPr>
            <a:r>
              <a:rPr lang="en-US" sz="1200" dirty="0" smtClean="0"/>
              <a:t>Select</a:t>
            </a:r>
            <a:r>
              <a:rPr lang="en-US" sz="1200" baseline="0" dirty="0" smtClean="0"/>
              <a:t> the rectangle. 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Size</a:t>
            </a:r>
            <a:r>
              <a:rPr lang="en-US" sz="1200" baseline="0" dirty="0" smtClean="0"/>
              <a:t> group, do the following: </a:t>
            </a:r>
          </a:p>
          <a:p>
            <a:pPr marL="685800" lvl="1" indent="-228600">
              <a:buFont typeface="Arial" pitchFamily="34" charset="0"/>
              <a:buChar char="•"/>
            </a:pPr>
            <a:r>
              <a:rPr lang="en-US" sz="1200" baseline="0" dirty="0" smtClean="0"/>
              <a:t>In the </a:t>
            </a:r>
            <a:r>
              <a:rPr lang="en-US" sz="1200" b="1" baseline="0" dirty="0" smtClean="0"/>
              <a:t>Shape</a:t>
            </a:r>
            <a:r>
              <a:rPr lang="en-US" sz="1200" baseline="0" dirty="0" smtClean="0"/>
              <a:t> </a:t>
            </a:r>
            <a:r>
              <a:rPr lang="en-US" sz="1200" b="1" baseline="0" dirty="0" smtClean="0"/>
              <a:t>Height</a:t>
            </a:r>
            <a:r>
              <a:rPr lang="en-US" sz="1200" baseline="0" dirty="0" smtClean="0"/>
              <a:t> box, enter </a:t>
            </a:r>
            <a:r>
              <a:rPr lang="en-US" sz="1200" b="1" baseline="0" dirty="0" smtClean="0"/>
              <a:t>0.75”</a:t>
            </a:r>
            <a:r>
              <a:rPr lang="en-US" sz="1200" b="0" baseline="0" dirty="0" smtClean="0"/>
              <a:t>.</a:t>
            </a:r>
          </a:p>
          <a:p>
            <a:pPr marL="685800" lvl="1" indent="-228600">
              <a:buFont typeface="Arial" pitchFamily="34" charset="0"/>
              <a:buChar char="•"/>
            </a:pPr>
            <a:r>
              <a:rPr lang="en-US" sz="1200" baseline="0" dirty="0" smtClean="0"/>
              <a:t>In the </a:t>
            </a:r>
            <a:r>
              <a:rPr lang="en-US" sz="1200" b="1" baseline="0" dirty="0" smtClean="0"/>
              <a:t>Shape</a:t>
            </a:r>
            <a:r>
              <a:rPr lang="en-US" sz="1200" baseline="0" dirty="0" smtClean="0"/>
              <a:t> </a:t>
            </a:r>
            <a:r>
              <a:rPr lang="en-US" sz="1200" b="1" baseline="0" dirty="0" smtClean="0"/>
              <a:t>Width</a:t>
            </a:r>
            <a:r>
              <a:rPr lang="en-US" sz="1200" baseline="0" dirty="0" smtClean="0"/>
              <a:t> box, enter </a:t>
            </a:r>
            <a:r>
              <a:rPr lang="en-US" sz="1200" b="1" baseline="0" dirty="0" smtClean="0"/>
              <a:t>7.42”</a:t>
            </a:r>
            <a:r>
              <a:rPr lang="en-US" sz="1200" baseline="0" dirty="0" smtClean="0"/>
              <a:t>.</a:t>
            </a:r>
          </a:p>
          <a:p>
            <a:pPr marL="228600" indent="-228600">
              <a:buFont typeface="+mj-lt"/>
              <a:buAutoNum type="arabicPeriod"/>
            </a:pPr>
            <a:r>
              <a:rPr lang="en-US" sz="1200" i="0" baseline="0" dirty="0" smtClean="0"/>
              <a:t>Drag the rectangle above the middle of the slide, and then align the right edge with the right edge of the slide.</a:t>
            </a:r>
          </a:p>
          <a:p>
            <a:pPr marL="228600" indent="-228600">
              <a:buFont typeface="+mj-lt"/>
              <a:buAutoNum type="arabicPeriod"/>
            </a:pPr>
            <a:r>
              <a:rPr lang="en-US" sz="1200" baseline="0" dirty="0" smtClean="0"/>
              <a:t>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Reflection</a:t>
            </a:r>
            <a:r>
              <a:rPr lang="en-US" sz="1200" baseline="0" dirty="0" smtClean="0"/>
              <a:t>, and then under </a:t>
            </a:r>
            <a:r>
              <a:rPr lang="en-US" sz="1200" b="1" baseline="0" dirty="0" smtClean="0"/>
              <a:t>Reflection</a:t>
            </a:r>
            <a:r>
              <a:rPr lang="en-US" sz="1200" baseline="0" dirty="0" smtClean="0"/>
              <a:t> </a:t>
            </a:r>
            <a:r>
              <a:rPr lang="en-US" sz="1200" b="1" baseline="0" dirty="0" smtClean="0"/>
              <a:t>Variations</a:t>
            </a:r>
            <a:r>
              <a:rPr lang="en-US" sz="1200" baseline="0" dirty="0" smtClean="0"/>
              <a:t> click </a:t>
            </a:r>
            <a:r>
              <a:rPr lang="en-US" sz="1200" b="1" baseline="0" dirty="0" smtClean="0"/>
              <a:t>Tight</a:t>
            </a:r>
            <a:r>
              <a:rPr lang="en-US" sz="1200" baseline="0" dirty="0" smtClean="0"/>
              <a:t> </a:t>
            </a:r>
            <a:r>
              <a:rPr lang="en-US" sz="1200" b="1" baseline="0" dirty="0" smtClean="0"/>
              <a:t>Reflection, touching</a:t>
            </a:r>
            <a:r>
              <a:rPr lang="en-US" sz="1200" baseline="0" dirty="0" smtClean="0"/>
              <a:t>.</a:t>
            </a:r>
            <a:endParaRPr lang="en-US" sz="1200" dirty="0" smtClean="0"/>
          </a:p>
          <a:p>
            <a:pPr marL="228600" indent="-228600">
              <a:buFont typeface="+mj-lt"/>
              <a:buAutoNum type="arabicPeriod"/>
            </a:pPr>
            <a:r>
              <a:rPr lang="en-US" sz="1200" b="0" dirty="0" smtClean="0"/>
              <a:t>On</a:t>
            </a:r>
            <a:r>
              <a:rPr lang="en-US" sz="1200" b="0" baseline="0" dirty="0" smtClean="0"/>
              <a:t> the </a:t>
            </a:r>
            <a:r>
              <a:rPr lang="en-US" sz="1200" b="1" baseline="0" dirty="0" smtClean="0"/>
              <a:t>Home</a:t>
            </a:r>
            <a:r>
              <a:rPr lang="en-US" sz="1200" b="0" baseline="0" dirty="0" smtClean="0"/>
              <a:t> tab, in the bottom right corner of the </a:t>
            </a:r>
            <a:r>
              <a:rPr lang="en-US" sz="1200" b="1" baseline="0" dirty="0" smtClean="0"/>
              <a:t>Drawing</a:t>
            </a:r>
            <a:r>
              <a:rPr lang="en-US" sz="1200" b="0" baseline="0" dirty="0" smtClean="0"/>
              <a:t> group, click the </a:t>
            </a:r>
            <a:r>
              <a:rPr lang="en-US" sz="1200" b="1" baseline="0" dirty="0" smtClean="0"/>
              <a:t>Format Shape</a:t>
            </a:r>
            <a:r>
              <a:rPr lang="en-US" sz="1200" b="0" baseline="0" dirty="0" smtClean="0"/>
              <a:t> dialog box launcher. In the </a:t>
            </a:r>
            <a:r>
              <a:rPr lang="en-US" sz="1200" b="1" baseline="0" dirty="0" smtClean="0"/>
              <a:t>Format Shape </a:t>
            </a:r>
            <a:r>
              <a:rPr lang="en-US" sz="1200" b="0" baseline="0" dirty="0" smtClean="0"/>
              <a:t>dialog box, click </a:t>
            </a:r>
            <a:r>
              <a:rPr lang="en-US" sz="1200" b="1" baseline="0" dirty="0" smtClean="0"/>
              <a:t>Fill</a:t>
            </a:r>
            <a:r>
              <a:rPr lang="en-US" sz="1200" b="0" baseline="0" dirty="0" smtClean="0"/>
              <a:t> in the left pane, select </a:t>
            </a:r>
            <a:r>
              <a:rPr lang="en-US" sz="1200" b="1" baseline="0" dirty="0" smtClean="0"/>
              <a:t>Gradient fill </a:t>
            </a:r>
            <a:r>
              <a:rPr lang="en-US" sz="1200" b="0" baseline="0" dirty="0" smtClean="0"/>
              <a:t>in the </a:t>
            </a:r>
            <a:r>
              <a:rPr lang="en-US" sz="1200" b="1" baseline="0" dirty="0" smtClean="0"/>
              <a:t>Fill</a:t>
            </a:r>
            <a:r>
              <a:rPr lang="en-US" sz="1200" b="0" baseline="0" dirty="0" smtClean="0"/>
              <a:t> pane, and then do the following:</a:t>
            </a:r>
          </a:p>
          <a:p>
            <a:pPr marL="685800" lvl="1" indent="-228600">
              <a:buFont typeface="Arial" pitchFamily="34" charset="0"/>
              <a:buChar char="•"/>
            </a:pPr>
            <a:r>
              <a:rPr lang="en-US" sz="1200" b="0" baseline="0" dirty="0" smtClean="0"/>
              <a:t>In the </a:t>
            </a:r>
            <a:r>
              <a:rPr lang="en-US" sz="1200" b="1" baseline="0" dirty="0" smtClean="0"/>
              <a:t>Type</a:t>
            </a:r>
            <a:r>
              <a:rPr lang="en-US" sz="1200" b="0" baseline="0" dirty="0" smtClean="0"/>
              <a:t> list, select </a:t>
            </a:r>
            <a:r>
              <a:rPr lang="en-US" sz="1200" b="1" baseline="0" dirty="0" smtClean="0"/>
              <a:t>Linear</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Direction</a:t>
            </a:r>
            <a:r>
              <a:rPr lang="en-US" sz="1200" b="0" baseline="0" dirty="0" smtClean="0"/>
              <a:t> list, select </a:t>
            </a:r>
            <a:r>
              <a:rPr lang="en-US" sz="1200" b="1" baseline="0" dirty="0" smtClean="0"/>
              <a:t>Linear</a:t>
            </a:r>
            <a:r>
              <a:rPr lang="en-US" sz="1200" b="0" baseline="0" dirty="0" smtClean="0"/>
              <a:t> </a:t>
            </a:r>
            <a:r>
              <a:rPr lang="en-US" sz="1200" b="1" baseline="0" dirty="0" smtClean="0"/>
              <a:t>Up </a:t>
            </a:r>
            <a:r>
              <a:rPr lang="en-US" sz="1200" b="0" baseline="0" dirty="0" smtClean="0"/>
              <a:t>(second row, second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four stops appear in the slider.</a:t>
            </a:r>
            <a:endParaRPr lang="en-US" sz="1200" b="0" baseline="0" dirty="0" smtClean="0"/>
          </a:p>
          <a:p>
            <a:pPr marL="342900" lvl="0" indent="-3429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a:t>
            </a:r>
            <a:r>
              <a:rPr lang="en-US" sz="1200" b="0" kern="1200" dirty="0" smtClean="0">
                <a:solidFill>
                  <a:schemeClr val="tx1"/>
                </a:solidFill>
                <a:latin typeface="+mn-lt"/>
                <a:ea typeface="+mn-ea"/>
                <a:cs typeface="+mn-cs"/>
              </a:rPr>
              <a:t> box</a:t>
            </a:r>
            <a:r>
              <a:rPr lang="en-US" sz="1200" kern="120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(fourth row, fifth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a:t>
            </a:r>
            <a:r>
              <a:rPr lang="en-US" sz="1200" b="0" kern="1200" baseline="0" dirty="0" smtClean="0">
                <a:solidFill>
                  <a:schemeClr val="tx1"/>
                </a:solidFill>
                <a:latin typeface="+mn-lt"/>
                <a:ea typeface="+mn-ea"/>
                <a:cs typeface="+mn-cs"/>
              </a:rPr>
              <a:t>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26%</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5% </a:t>
            </a:r>
            <a:r>
              <a:rPr lang="en-US" sz="1200" b="0" kern="1200" dirty="0" smtClean="0">
                <a:solidFill>
                  <a:schemeClr val="tx1"/>
                </a:solidFill>
                <a:latin typeface="+mn-lt"/>
                <a:ea typeface="+mn-ea"/>
                <a:cs typeface="+mn-cs"/>
              </a:rPr>
              <a:t>(second row,</a:t>
            </a:r>
            <a:r>
              <a:rPr lang="en-US" sz="1200" b="0" kern="1200" baseline="0" dirty="0" smtClean="0">
                <a:solidFill>
                  <a:schemeClr val="tx1"/>
                </a:solidFill>
                <a:latin typeface="+mn-lt"/>
                <a:ea typeface="+mn-ea"/>
                <a:cs typeface="+mn-cs"/>
              </a:rPr>
              <a:t> first option from the left).</a:t>
            </a:r>
            <a:endParaRPr lang="en-US" sz="1200" baseline="0" dirty="0" smtClean="0"/>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80%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a:t>
            </a:r>
            <a:r>
              <a:rPr lang="en-US" sz="1200" b="1" kern="1200" baseline="0" dirty="0" smtClean="0">
                <a:solidFill>
                  <a:schemeClr val="tx1"/>
                </a:solidFill>
                <a:latin typeface="+mn-lt"/>
                <a:ea typeface="+mn-ea"/>
                <a:cs typeface="+mn-cs"/>
              </a:rPr>
              <a:t> Text 1, Lighter 50% </a:t>
            </a:r>
            <a:r>
              <a:rPr lang="en-US" sz="1200" b="0" kern="1200" baseline="0" dirty="0" smtClean="0">
                <a:solidFill>
                  <a:schemeClr val="tx1"/>
                </a:solidFill>
                <a:latin typeface="+mn-lt"/>
                <a:ea typeface="+mn-ea"/>
                <a:cs typeface="+mn-cs"/>
              </a:rPr>
              <a:t>(second row, second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35% </a:t>
            </a:r>
            <a:r>
              <a:rPr lang="en-US" sz="1200" b="0" kern="1200" dirty="0" smtClean="0">
                <a:solidFill>
                  <a:schemeClr val="tx1"/>
                </a:solidFill>
                <a:latin typeface="+mn-lt"/>
                <a:ea typeface="+mn-ea"/>
                <a:cs typeface="+mn-cs"/>
              </a:rPr>
              <a:t>(fifth</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row,</a:t>
            </a:r>
            <a:r>
              <a:rPr lang="en-US" sz="1200" b="0" kern="1200" baseline="0" dirty="0" smtClean="0">
                <a:solidFill>
                  <a:schemeClr val="tx1"/>
                </a:solidFill>
                <a:latin typeface="+mn-lt"/>
                <a:ea typeface="+mn-ea"/>
                <a:cs typeface="+mn-cs"/>
              </a:rPr>
              <a:t> first option from the left).</a:t>
            </a:r>
            <a:endParaRPr lang="en-US" sz="1200" baseline="0" dirty="0" smtClean="0"/>
          </a:p>
          <a:p>
            <a:pPr marL="228600" indent="-228600">
              <a:buFont typeface="+mj-lt"/>
              <a:buAutoNum type="arabicPeriod"/>
            </a:pPr>
            <a:r>
              <a:rPr lang="en-US" sz="1200" b="0" kern="1200" dirty="0" smtClean="0">
                <a:solidFill>
                  <a:schemeClr val="tx1"/>
                </a:solidFill>
                <a:latin typeface="+mn-lt"/>
                <a:ea typeface="+mn-ea"/>
                <a:cs typeface="+mn-cs"/>
              </a:rPr>
              <a:t>Also</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Format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Shape</a:t>
            </a:r>
            <a:r>
              <a:rPr lang="en-US" sz="1200" b="0" kern="1200" baseline="0" dirty="0" smtClean="0">
                <a:solidFill>
                  <a:schemeClr val="tx1"/>
                </a:solidFill>
                <a:latin typeface="+mn-lt"/>
                <a:ea typeface="+mn-ea"/>
                <a:cs typeface="+mn-cs"/>
              </a:rPr>
              <a:t> dialog box, click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a:t>
            </a:r>
            <a:r>
              <a:rPr lang="en-US" sz="1200" b="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a:t>
            </a:r>
            <a:r>
              <a:rPr lang="en-US" sz="1200" b="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No</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a:t>
            </a:r>
          </a:p>
          <a:p>
            <a:pPr marL="228600" indent="-228600">
              <a:buFont typeface="+mj-lt"/>
              <a:buAutoNum type="arabicPeriod"/>
            </a:pPr>
            <a:r>
              <a:rPr lang="en-US" sz="1200" b="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Shape</a:t>
            </a:r>
            <a:r>
              <a:rPr lang="en-US" sz="1200" b="0" kern="1200" baseline="0" dirty="0" smtClean="0">
                <a:solidFill>
                  <a:schemeClr val="tx1"/>
                </a:solidFill>
                <a:latin typeface="+mn-lt"/>
                <a:ea typeface="+mn-ea"/>
                <a:cs typeface="+mn-cs"/>
              </a:rPr>
              <a:t> dialog box, click </a:t>
            </a:r>
            <a:r>
              <a:rPr lang="en-US" sz="1200" b="1" kern="1200" baseline="0" dirty="0" smtClean="0">
                <a:solidFill>
                  <a:schemeClr val="tx1"/>
                </a:solidFill>
                <a:latin typeface="+mn-lt"/>
                <a:ea typeface="+mn-ea"/>
                <a:cs typeface="+mn-cs"/>
              </a:rPr>
              <a:t>Shadow</a:t>
            </a:r>
            <a:r>
              <a:rPr lang="en-US" sz="1200" b="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b="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b="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Outer</a:t>
            </a:r>
            <a:r>
              <a:rPr lang="en-US" sz="1200" b="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Offset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Center</a:t>
            </a:r>
            <a:r>
              <a:rPr lang="en-US" sz="1200" b="0" kern="1200" baseline="0" dirty="0" smtClean="0">
                <a:solidFill>
                  <a:schemeClr val="tx1"/>
                </a:solidFill>
                <a:latin typeface="+mn-lt"/>
                <a:ea typeface="+mn-ea"/>
                <a:cs typeface="+mn-cs"/>
              </a:rPr>
              <a:t>, and then do the following:</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a:t>
            </a:r>
            <a:r>
              <a:rPr lang="en-US" sz="1200" b="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60%</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Size</a:t>
            </a:r>
            <a:r>
              <a:rPr lang="en-US" sz="1200" b="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102%</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Blur</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5 pt</a:t>
            </a:r>
            <a:r>
              <a:rPr lang="en-US" sz="1200" b="0" kern="1200" baseline="0" dirty="0" smtClean="0">
                <a:solidFill>
                  <a:schemeClr val="tx1"/>
                </a:solidFill>
                <a:latin typeface="+mn-lt"/>
                <a:ea typeface="+mn-ea"/>
                <a:cs typeface="+mn-cs"/>
              </a:rPr>
              <a:t>.</a:t>
            </a:r>
          </a:p>
          <a:p>
            <a:pPr marL="685800" lvl="1"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b="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a:t>
            </a:r>
            <a:r>
              <a:rPr lang="en-US" sz="1200" b="1" kern="1200" dirty="0" smtClean="0">
                <a:solidFill>
                  <a:schemeClr val="tx1"/>
                </a:solidFill>
                <a:latin typeface="+mn-lt"/>
                <a:ea typeface="+mn-ea"/>
                <a:cs typeface="Arial"/>
              </a:rPr>
              <a:t>°</a:t>
            </a:r>
          </a:p>
          <a:p>
            <a:pPr marL="685800" lvl="1" indent="-228600">
              <a:buFont typeface="Arial" pitchFamily="34" charset="0"/>
              <a:buChar char="•"/>
            </a:pPr>
            <a:r>
              <a:rPr lang="en-US" sz="1200" b="0" kern="1200" dirty="0" smtClean="0">
                <a:solidFill>
                  <a:schemeClr val="tx1"/>
                </a:solidFill>
                <a:latin typeface="+mn-lt"/>
                <a:ea typeface="+mn-ea"/>
                <a:cs typeface="Arial"/>
              </a:rPr>
              <a:t>In the </a:t>
            </a:r>
            <a:r>
              <a:rPr lang="en-US" sz="1200" b="1" kern="1200" dirty="0" smtClean="0">
                <a:solidFill>
                  <a:schemeClr val="tx1"/>
                </a:solidFill>
                <a:latin typeface="+mn-lt"/>
                <a:ea typeface="+mn-ea"/>
                <a:cs typeface="Arial"/>
              </a:rPr>
              <a:t>Distance</a:t>
            </a:r>
            <a:r>
              <a:rPr lang="en-US" sz="1200" b="0" kern="1200" baseline="0" dirty="0" smtClean="0">
                <a:solidFill>
                  <a:schemeClr val="tx1"/>
                </a:solidFill>
                <a:latin typeface="+mn-lt"/>
                <a:ea typeface="+mn-ea"/>
                <a:cs typeface="Arial"/>
              </a:rPr>
              <a:t> box, enter </a:t>
            </a:r>
            <a:r>
              <a:rPr lang="en-US" sz="1200" b="1" kern="1200" baseline="0" dirty="0" smtClean="0">
                <a:solidFill>
                  <a:schemeClr val="tx1"/>
                </a:solidFill>
                <a:latin typeface="+mn-lt"/>
                <a:ea typeface="+mn-ea"/>
                <a:cs typeface="Arial"/>
              </a:rPr>
              <a:t>0 pt</a:t>
            </a:r>
            <a:r>
              <a:rPr lang="en-US" sz="1200" b="0" kern="1200" baseline="0" dirty="0" smtClean="0">
                <a:solidFill>
                  <a:schemeClr val="tx1"/>
                </a:solidFill>
                <a:latin typeface="+mn-lt"/>
                <a:ea typeface="+mn-ea"/>
                <a:cs typeface="Arial"/>
              </a:rPr>
              <a:t>.</a:t>
            </a:r>
            <a:endParaRPr lang="en-US" sz="1200" dirty="0" smtClean="0"/>
          </a:p>
          <a:p>
            <a:pPr marL="228600" indent="-228600">
              <a:buFont typeface="+mj-lt"/>
              <a:buAutoNum type="arabicPeriod"/>
            </a:pPr>
            <a:r>
              <a:rPr lang="en-US" sz="1200" dirty="0" smtClean="0"/>
              <a:t>On the slide, select the rectangle. On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p>
          <a:p>
            <a:pPr marL="228600" indent="-228600">
              <a:buFont typeface="+mj-lt"/>
              <a:buAutoNum type="arabicPeriod"/>
            </a:pPr>
            <a:r>
              <a:rPr lang="en-US" sz="1200" baseline="0" dirty="0" smtClean="0"/>
              <a:t>Select the second, duplicate rectangle. 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Reflection</a:t>
            </a:r>
            <a:r>
              <a:rPr lang="en-US" sz="1200" b="0" baseline="0" dirty="0" smtClean="0"/>
              <a:t>,</a:t>
            </a:r>
            <a:r>
              <a:rPr lang="en-US" sz="1200" baseline="0" dirty="0" smtClean="0"/>
              <a:t> and then click </a:t>
            </a:r>
            <a:r>
              <a:rPr lang="en-US" sz="1200" b="1" baseline="0" dirty="0" smtClean="0"/>
              <a:t>No</a:t>
            </a:r>
            <a:r>
              <a:rPr lang="en-US" sz="1200" baseline="0" dirty="0" smtClean="0"/>
              <a:t> </a:t>
            </a:r>
            <a:r>
              <a:rPr lang="en-US" sz="1200" b="1" baseline="0" dirty="0" smtClean="0"/>
              <a:t>Reflection</a:t>
            </a:r>
            <a:r>
              <a:rPr lang="en-US" sz="1200" baseline="0" dirty="0" smtClean="0"/>
              <a:t>.</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In the </a:t>
            </a:r>
            <a:r>
              <a:rPr lang="en-US" sz="1200" b="1" baseline="0" dirty="0" smtClean="0"/>
              <a:t>Fill</a:t>
            </a:r>
            <a:r>
              <a:rPr lang="en-US" sz="1200" baseline="0" dirty="0" smtClean="0"/>
              <a:t> pane, click the button next to </a:t>
            </a:r>
            <a:r>
              <a:rPr lang="en-US" sz="1200" b="1" baseline="0" dirty="0" smtClean="0"/>
              <a:t>Direction</a:t>
            </a:r>
            <a:r>
              <a:rPr lang="en-US" sz="1200" b="0" baseline="0" dirty="0" smtClean="0"/>
              <a:t>, and then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endParaRPr lang="en-US" sz="1200" dirty="0" smtClean="0"/>
          </a:p>
          <a:p>
            <a:pPr marL="228600" indent="-228600">
              <a:buFont typeface="+mj-lt"/>
              <a:buAutoNum type="arabicPeriod"/>
            </a:pPr>
            <a:r>
              <a:rPr lang="en-US" sz="1200" b="0" baseline="0" dirty="0" smtClean="0"/>
              <a:t>Also in the </a:t>
            </a:r>
            <a:r>
              <a:rPr lang="en-US" sz="1200" b="1" baseline="0" dirty="0" smtClean="0"/>
              <a:t>Format</a:t>
            </a:r>
            <a:r>
              <a:rPr lang="en-US" sz="1200" b="0" baseline="0" dirty="0" smtClean="0"/>
              <a:t> </a:t>
            </a:r>
            <a:r>
              <a:rPr lang="en-US" sz="1200" b="1" baseline="0" dirty="0" smtClean="0"/>
              <a:t>Shape</a:t>
            </a:r>
            <a:r>
              <a:rPr lang="en-US" sz="1200" b="0" baseline="0" dirty="0" smtClean="0"/>
              <a:t> dialog box, click </a:t>
            </a:r>
            <a:r>
              <a:rPr lang="en-US" sz="1200" b="1" baseline="0" dirty="0" smtClean="0"/>
              <a:t>Shadow</a:t>
            </a:r>
            <a:r>
              <a:rPr lang="en-US" sz="1200" b="0" baseline="0" dirty="0" smtClean="0"/>
              <a:t> in the left pane. In the </a:t>
            </a:r>
            <a:r>
              <a:rPr lang="en-US" sz="1200" b="1" baseline="0" dirty="0" smtClean="0"/>
              <a:t>Shadow</a:t>
            </a:r>
            <a:r>
              <a:rPr lang="en-US" sz="1200" b="0" baseline="0" dirty="0" smtClean="0"/>
              <a:t> pane, click the button next to </a:t>
            </a:r>
            <a:r>
              <a:rPr lang="en-US" sz="1200" b="1" baseline="0" dirty="0" smtClean="0"/>
              <a:t>Presets</a:t>
            </a:r>
            <a:r>
              <a:rPr lang="en-US" sz="1200" b="0" baseline="0" dirty="0" smtClean="0"/>
              <a:t>, and then under </a:t>
            </a:r>
            <a:r>
              <a:rPr lang="en-US" sz="1200" b="1" baseline="0" dirty="0" smtClean="0"/>
              <a:t>No</a:t>
            </a:r>
            <a:r>
              <a:rPr lang="en-US" sz="1200" b="0" baseline="0" dirty="0" smtClean="0"/>
              <a:t> </a:t>
            </a:r>
            <a:r>
              <a:rPr lang="en-US" sz="1200" b="1" baseline="0" dirty="0" smtClean="0"/>
              <a:t>Shadow </a:t>
            </a:r>
            <a:r>
              <a:rPr lang="en-US" sz="1200" b="0" baseline="0" dirty="0" smtClean="0"/>
              <a:t>click </a:t>
            </a:r>
            <a:r>
              <a:rPr lang="en-US" sz="1200" b="1" baseline="0" dirty="0" smtClean="0"/>
              <a:t>No</a:t>
            </a:r>
            <a:r>
              <a:rPr lang="en-US" sz="1200" b="0" baseline="0" dirty="0" smtClean="0"/>
              <a:t> </a:t>
            </a:r>
            <a:r>
              <a:rPr lang="en-US" sz="1200" b="1" baseline="0" dirty="0" smtClean="0"/>
              <a:t>Shadow</a:t>
            </a:r>
            <a:r>
              <a:rPr lang="en-US" sz="1200" b="0" baseline="0" dirty="0" smtClean="0"/>
              <a:t>.</a:t>
            </a:r>
          </a:p>
          <a:p>
            <a:pPr marL="228600" indent="-228600">
              <a:buFont typeface="+mj-lt"/>
              <a:buAutoNum type="arabicPeriod"/>
            </a:pPr>
            <a:r>
              <a:rPr lang="en-US" sz="1200" b="0" baseline="0" dirty="0" smtClean="0"/>
              <a:t>On the slide, drag the second rectangle until it is directly on top of the first rectangle.</a:t>
            </a:r>
          </a:p>
          <a:p>
            <a:pPr marL="228600" indent="-228600">
              <a:buFont typeface="+mj-lt"/>
              <a:buAutoNum type="arabicPeriod"/>
            </a:pPr>
            <a:r>
              <a:rPr lang="en-US" sz="1200" b="0" baseline="0" dirty="0" smtClean="0"/>
              <a:t>On the </a:t>
            </a:r>
            <a:r>
              <a:rPr lang="en-US" sz="1200" b="1" baseline="0" dirty="0" smtClean="0"/>
              <a:t>Home</a:t>
            </a:r>
            <a:r>
              <a:rPr lang="en-US" sz="1200" b="0" baseline="0" dirty="0" smtClean="0"/>
              <a:t> tab, in the </a:t>
            </a:r>
            <a:r>
              <a:rPr lang="en-US" sz="1200" b="1" baseline="0" dirty="0" smtClean="0"/>
              <a:t>Editing</a:t>
            </a:r>
            <a:r>
              <a:rPr lang="en-US" sz="1200" b="0" baseline="0" dirty="0" smtClean="0"/>
              <a:t> group, click </a:t>
            </a:r>
            <a:r>
              <a:rPr lang="en-US" sz="1200" b="1" baseline="0" dirty="0" smtClean="0"/>
              <a:t>Select</a:t>
            </a:r>
            <a:r>
              <a:rPr lang="en-US" sz="1200" b="0" baseline="0" dirty="0" smtClean="0"/>
              <a:t>, and then click </a:t>
            </a:r>
            <a:r>
              <a:rPr lang="en-US" sz="1200" b="1" baseline="0" dirty="0" smtClean="0"/>
              <a:t>Selection Pane</a:t>
            </a:r>
            <a:r>
              <a:rPr lang="en-US" sz="1200" b="0" baseline="0" dirty="0" smtClean="0"/>
              <a:t>.</a:t>
            </a:r>
          </a:p>
          <a:p>
            <a:pPr marL="228600" indent="-228600">
              <a:buFont typeface="+mj-lt"/>
              <a:buAutoNum type="arabicPeriod"/>
            </a:pPr>
            <a:r>
              <a:rPr lang="en-US" sz="1200" b="0" baseline="0" dirty="0" smtClean="0"/>
              <a:t>In the </a:t>
            </a:r>
            <a:r>
              <a:rPr lang="en-US" sz="1200" b="1" baseline="0" dirty="0" smtClean="0"/>
              <a:t>Selection and Visibility </a:t>
            </a:r>
            <a:r>
              <a:rPr lang="en-US" sz="1200" b="0" baseline="0" dirty="0" smtClean="0"/>
              <a:t>pane, press and hold CTRL, and then select both rectangles. On the </a:t>
            </a:r>
            <a:r>
              <a:rPr lang="en-US" sz="1200" b="1" baseline="0" dirty="0" smtClean="0"/>
              <a:t>Home</a:t>
            </a:r>
            <a:r>
              <a:rPr lang="en-US" sz="1200" b="0" baseline="0" dirty="0" smtClean="0"/>
              <a:t> tab, in the </a:t>
            </a:r>
            <a:r>
              <a:rPr lang="en-US" sz="1200" b="1" baseline="0" dirty="0" smtClean="0"/>
              <a:t>Drawing</a:t>
            </a:r>
            <a:r>
              <a:rPr lang="en-US" sz="1200" b="0" baseline="0" dirty="0" smtClean="0"/>
              <a:t> group, click </a:t>
            </a:r>
            <a:r>
              <a:rPr lang="en-US" sz="1200" b="1" baseline="0" dirty="0" smtClean="0"/>
              <a:t>Arrange</a:t>
            </a:r>
            <a:r>
              <a:rPr lang="en-US" sz="1200" b="0" baseline="0" dirty="0" smtClean="0"/>
              <a:t>, point to </a:t>
            </a:r>
            <a:r>
              <a:rPr lang="en-US" sz="1200" b="1" baseline="0" dirty="0" smtClean="0"/>
              <a:t>Align</a:t>
            </a:r>
            <a:r>
              <a:rPr lang="en-US" sz="1200" b="0" baseline="0" dirty="0" smtClean="0"/>
              <a:t>, and then do the following:</a:t>
            </a:r>
          </a:p>
          <a:p>
            <a:pPr marL="685800" lvl="1" indent="-228600">
              <a:buFont typeface="+mj-lt"/>
              <a:buAutoNum type="arabicPeriod"/>
            </a:pPr>
            <a:r>
              <a:rPr lang="en-US" sz="1200" b="0" baseline="0" dirty="0" smtClean="0"/>
              <a:t>Click </a:t>
            </a:r>
            <a:r>
              <a:rPr lang="en-US" sz="1200" b="1" baseline="0" dirty="0" smtClean="0"/>
              <a:t>Align Selected Objects</a:t>
            </a:r>
            <a:r>
              <a:rPr lang="en-US" sz="1200" b="0" baseline="0" dirty="0" smtClean="0"/>
              <a:t>.</a:t>
            </a:r>
          </a:p>
          <a:p>
            <a:pPr marL="685800" lvl="1" indent="-228600">
              <a:buFont typeface="+mj-lt"/>
              <a:buAutoNum type="arabicPeriod"/>
            </a:pPr>
            <a:r>
              <a:rPr lang="en-US" sz="1200" b="0" baseline="0" dirty="0" smtClean="0"/>
              <a:t>Click </a:t>
            </a:r>
            <a:r>
              <a:rPr lang="en-US" sz="1200" b="1" baseline="0" dirty="0" smtClean="0"/>
              <a:t>Align Center</a:t>
            </a:r>
            <a:r>
              <a:rPr lang="en-US" sz="1200" b="0" baseline="0" dirty="0" smtClean="0"/>
              <a:t>.</a:t>
            </a:r>
          </a:p>
          <a:p>
            <a:pPr marL="685800" lvl="1" indent="-228600">
              <a:buFont typeface="+mj-lt"/>
              <a:buAutoNum type="arabicPeriod"/>
            </a:pPr>
            <a:r>
              <a:rPr lang="en-US" sz="1200" b="0" baseline="0" dirty="0" smtClean="0"/>
              <a:t>Click </a:t>
            </a:r>
            <a:r>
              <a:rPr lang="en-US" sz="1200" b="1" baseline="0" dirty="0" smtClean="0"/>
              <a:t>Align Middle</a:t>
            </a:r>
            <a:r>
              <a:rPr lang="en-US" sz="1200" b="0" baseline="0" dirty="0" smtClean="0"/>
              <a:t>. </a:t>
            </a:r>
          </a:p>
          <a:p>
            <a:pPr marL="228600" indent="-228600">
              <a:buFont typeface="+mj-lt"/>
              <a:buAutoNum type="arabicPeriod"/>
            </a:pPr>
            <a:endParaRPr lang="en-US" sz="1200" b="0" baseline="0" dirty="0" smtClean="0"/>
          </a:p>
          <a:p>
            <a:pPr marL="228600" indent="-228600">
              <a:buFont typeface="+mj-lt"/>
              <a:buAutoNum type="arabicPeriod"/>
            </a:pPr>
            <a:endParaRPr lang="en-US" sz="1200" dirty="0" smtClean="0"/>
          </a:p>
          <a:p>
            <a:pPr marL="228600" indent="-228600">
              <a:buFont typeface="+mj-lt"/>
              <a:buNone/>
            </a:pPr>
            <a:r>
              <a:rPr lang="en-US" sz="1200" dirty="0" smtClean="0"/>
              <a:t>To reproduce the first text effect on</a:t>
            </a:r>
            <a:r>
              <a:rPr lang="en-US" sz="1200" baseline="0" dirty="0" smtClean="0"/>
              <a:t> this slide, do the following:</a:t>
            </a:r>
            <a:endParaRPr lang="en-US" sz="1200" dirty="0" smtClean="0"/>
          </a:p>
          <a:p>
            <a:pPr marL="228600" indent="-228600">
              <a:buFont typeface="+mj-lt"/>
              <a:buAutoNum type="arabicPeriod"/>
            </a:pPr>
            <a:r>
              <a:rPr lang="en-US" sz="1200" b="0" dirty="0" smtClean="0"/>
              <a:t>On</a:t>
            </a:r>
            <a:r>
              <a:rPr lang="en-US" sz="1200" b="0" baseline="0" dirty="0" smtClean="0"/>
              <a:t> the </a:t>
            </a:r>
            <a:r>
              <a:rPr lang="en-US" sz="1200" b="1" baseline="0" dirty="0" smtClean="0"/>
              <a:t>Insert</a:t>
            </a:r>
            <a:r>
              <a:rPr lang="en-US" sz="1200" b="0" baseline="0" dirty="0" smtClean="0"/>
              <a:t> tab, in the </a:t>
            </a:r>
            <a:r>
              <a:rPr lang="en-US" sz="1200" b="1" baseline="0" dirty="0" smtClean="0"/>
              <a:t>Text</a:t>
            </a:r>
            <a:r>
              <a:rPr lang="en-US" sz="1200" b="0" baseline="0" dirty="0" smtClean="0"/>
              <a:t> group, click </a:t>
            </a:r>
            <a:r>
              <a:rPr lang="en-US" sz="1200" b="1" baseline="0" dirty="0" smtClean="0"/>
              <a:t>Text</a:t>
            </a:r>
            <a:r>
              <a:rPr lang="en-US" sz="1200" b="0" baseline="0" dirty="0" smtClean="0"/>
              <a:t> </a:t>
            </a:r>
            <a:r>
              <a:rPr lang="en-US" sz="1200" b="1" baseline="0" dirty="0" smtClean="0"/>
              <a:t>Box</a:t>
            </a:r>
            <a:r>
              <a:rPr lang="en-US" sz="1200" b="0" baseline="0" dirty="0" smtClean="0"/>
              <a:t>. O</a:t>
            </a:r>
            <a:r>
              <a:rPr lang="en-US" sz="1200" baseline="0" dirty="0" smtClean="0"/>
              <a:t>n the slide, drag to draw a text box.</a:t>
            </a:r>
          </a:p>
          <a:p>
            <a:pPr marL="228600" indent="-228600">
              <a:buFont typeface="+mj-lt"/>
              <a:buAutoNum type="arabicPeriod"/>
            </a:pPr>
            <a:r>
              <a:rPr lang="en-US" sz="1200" baseline="0" dirty="0" smtClean="0"/>
              <a:t>Enter the first line of text on the slide, and then select the text. On the </a:t>
            </a:r>
            <a:r>
              <a:rPr lang="en-US" sz="1200" b="1" baseline="0" dirty="0" smtClean="0"/>
              <a:t>Home</a:t>
            </a:r>
            <a:r>
              <a:rPr lang="en-US" sz="1200" baseline="0" dirty="0" smtClean="0"/>
              <a:t> tab, in the </a:t>
            </a:r>
            <a:r>
              <a:rPr lang="en-US" sz="1200" b="1" baseline="0" dirty="0" smtClean="0"/>
              <a:t>Font</a:t>
            </a:r>
            <a:r>
              <a:rPr lang="en-US" sz="1200" baseline="0" dirty="0" smtClean="0"/>
              <a:t> group, do the following:</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Trebuchet MS</a:t>
            </a:r>
            <a:r>
              <a:rPr lang="en-US" sz="1200" b="0" baseline="0" dirty="0" smtClean="0"/>
              <a: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26</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a:t>
            </a:r>
            <a:r>
              <a:rPr lang="en-US" sz="1200" b="1" baseline="0" dirty="0" smtClean="0"/>
              <a:t>Bold</a:t>
            </a:r>
            <a:r>
              <a:rPr lang="en-US" sz="1200" baseline="0" dirty="0" smtClean="0"/>
              <a:t>.</a:t>
            </a:r>
          </a:p>
          <a:p>
            <a:pPr marL="685800" lvl="1" indent="-228600">
              <a:buFont typeface="Arial" pitchFamily="34" charset="0"/>
              <a:buChar char="•"/>
            </a:pPr>
            <a:r>
              <a:rPr lang="en-US" sz="1200" baseline="0" dirty="0" smtClean="0"/>
              <a:t>Click the arrow next to </a:t>
            </a:r>
            <a:r>
              <a:rPr lang="en-US" sz="1200" b="1" baseline="0" dirty="0" smtClean="0"/>
              <a:t>Font</a:t>
            </a:r>
            <a:r>
              <a:rPr lang="en-US" sz="1200" baseline="0" dirty="0" smtClean="0"/>
              <a:t> </a:t>
            </a:r>
            <a:r>
              <a:rPr lang="en-US" sz="1200" b="1" baseline="0" dirty="0" smtClean="0"/>
              <a:t>Color</a:t>
            </a:r>
            <a:r>
              <a:rPr lang="en-US" sz="1200" baseline="0" dirty="0" smtClean="0"/>
              <a:t>, and then under </a:t>
            </a:r>
            <a:r>
              <a:rPr lang="en-US" sz="1200" b="1" baseline="0" dirty="0" smtClean="0"/>
              <a:t>Theme Colors </a:t>
            </a:r>
            <a:r>
              <a:rPr lang="en-US" sz="1200" baseline="0" dirty="0" smtClean="0"/>
              <a:t>click </a:t>
            </a:r>
            <a:r>
              <a:rPr lang="en-US" sz="1200" b="1" baseline="0" dirty="0" smtClean="0"/>
              <a:t>Black, Text 1, Lighter 25% </a:t>
            </a:r>
            <a:r>
              <a:rPr lang="en-US" sz="1200" baseline="0" dirty="0" smtClean="0"/>
              <a:t>(fourth row, second option from the left)</a:t>
            </a:r>
          </a:p>
          <a:p>
            <a:pPr marL="228600" indent="-228600">
              <a:buFont typeface="+mj-lt"/>
              <a:buAutoNum type="arabicPeriod"/>
            </a:pPr>
            <a:r>
              <a:rPr lang="en-US" sz="1200" b="0" baseline="0" dirty="0" smtClean="0"/>
              <a:t>On the </a:t>
            </a:r>
            <a:r>
              <a:rPr lang="en-US" sz="1200" b="1" baseline="0" dirty="0" smtClean="0"/>
              <a:t>Home</a:t>
            </a:r>
            <a:r>
              <a:rPr lang="en-US" sz="1200" b="0" baseline="0" dirty="0" smtClean="0"/>
              <a:t> tab, in the </a:t>
            </a:r>
            <a:r>
              <a:rPr lang="en-US" sz="1200" b="1" baseline="0" dirty="0" smtClean="0"/>
              <a:t>Paragraph</a:t>
            </a:r>
            <a:r>
              <a:rPr lang="en-US" sz="1200" b="0" baseline="0" dirty="0" smtClean="0"/>
              <a:t> group, click </a:t>
            </a:r>
            <a:r>
              <a:rPr lang="en-US" sz="1200" b="1" baseline="0" dirty="0" smtClean="0"/>
              <a:t>Align</a:t>
            </a:r>
            <a:r>
              <a:rPr lang="en-US" sz="1200" b="0" baseline="0" dirty="0" smtClean="0"/>
              <a:t> </a:t>
            </a:r>
            <a:r>
              <a:rPr lang="en-US" sz="1200" b="1" baseline="0" dirty="0" smtClean="0"/>
              <a:t>Text</a:t>
            </a:r>
            <a:r>
              <a:rPr lang="en-US" sz="1200" b="0" baseline="0" dirty="0" smtClean="0"/>
              <a:t> </a:t>
            </a:r>
            <a:r>
              <a:rPr lang="en-US" sz="1200" b="1" baseline="0" dirty="0" smtClean="0"/>
              <a:t>Left</a:t>
            </a:r>
            <a:r>
              <a:rPr lang="en-US" sz="1200" b="0" baseline="0" dirty="0" smtClean="0"/>
              <a:t> to align the text left in the text box.</a:t>
            </a:r>
          </a:p>
          <a:p>
            <a:pPr marL="228600" indent="-228600">
              <a:buFont typeface="+mj-lt"/>
              <a:buAutoNum type="arabicPeriod"/>
            </a:pPr>
            <a:r>
              <a:rPr lang="en-US" sz="1200" b="0" baseline="0" dirty="0" smtClean="0"/>
              <a:t>On the slide, s</a:t>
            </a:r>
            <a:r>
              <a:rPr lang="en-US" sz="1200" b="0" dirty="0" smtClean="0"/>
              <a:t>elect</a:t>
            </a:r>
            <a:r>
              <a:rPr lang="en-US" sz="1200" b="0" baseline="0" dirty="0" smtClean="0"/>
              <a:t> the text box. Under </a:t>
            </a:r>
            <a:r>
              <a:rPr lang="en-US" sz="1200" b="1" baseline="0" dirty="0" smtClean="0"/>
              <a:t>Drawing</a:t>
            </a:r>
            <a:r>
              <a:rPr lang="en-US" sz="1200" b="0" baseline="0" dirty="0" smtClean="0"/>
              <a:t> </a:t>
            </a:r>
            <a:r>
              <a:rPr lang="en-US" sz="1200" b="1" baseline="0" dirty="0" smtClean="0"/>
              <a:t>Tools</a:t>
            </a:r>
            <a:r>
              <a:rPr lang="en-US" sz="1200" b="0" baseline="0" dirty="0" smtClean="0"/>
              <a:t>, on the </a:t>
            </a:r>
            <a:r>
              <a:rPr lang="en-US" sz="1200" b="1" baseline="0" dirty="0" smtClean="0"/>
              <a:t>Format</a:t>
            </a:r>
            <a:r>
              <a:rPr lang="en-US" sz="1200" b="0" baseline="0" dirty="0" smtClean="0"/>
              <a:t> tab, in the </a:t>
            </a:r>
            <a:r>
              <a:rPr lang="en-US" sz="1200" b="1" baseline="0" dirty="0" smtClean="0"/>
              <a:t>WordArt</a:t>
            </a:r>
            <a:r>
              <a:rPr lang="en-US" sz="1200" b="0" baseline="0" dirty="0" smtClean="0"/>
              <a:t> </a:t>
            </a:r>
            <a:r>
              <a:rPr lang="en-US" sz="1200" b="1" baseline="0" dirty="0" smtClean="0"/>
              <a:t>Styles</a:t>
            </a:r>
            <a:r>
              <a:rPr lang="en-US" sz="1200" b="0" baseline="0" dirty="0" smtClean="0"/>
              <a:t> group, click </a:t>
            </a:r>
            <a:r>
              <a:rPr lang="en-US" sz="1200" b="1" baseline="0" dirty="0" smtClean="0"/>
              <a:t>Text</a:t>
            </a:r>
            <a:r>
              <a:rPr lang="en-US" sz="1200" b="0" baseline="0" dirty="0" smtClean="0"/>
              <a:t> </a:t>
            </a:r>
            <a:r>
              <a:rPr lang="en-US" sz="1200" b="1" baseline="0" dirty="0" smtClean="0"/>
              <a:t>Effects</a:t>
            </a:r>
            <a:r>
              <a:rPr lang="en-US" sz="1200" b="0" baseline="0" dirty="0" smtClean="0"/>
              <a:t>, point to </a:t>
            </a:r>
            <a:r>
              <a:rPr lang="en-US" sz="1200" b="1" baseline="0" dirty="0" smtClean="0"/>
              <a:t>Shadow</a:t>
            </a:r>
            <a:r>
              <a:rPr lang="en-US" sz="1200" b="0" baseline="0" dirty="0" smtClean="0"/>
              <a:t>, and then click </a:t>
            </a:r>
            <a:r>
              <a:rPr lang="en-US" sz="1200" b="1" baseline="0" dirty="0" smtClean="0"/>
              <a:t>Shadow</a:t>
            </a:r>
            <a:r>
              <a:rPr lang="en-US" sz="1200" b="0" baseline="0" dirty="0" smtClean="0"/>
              <a:t> </a:t>
            </a:r>
            <a:r>
              <a:rPr lang="en-US" sz="1200" b="1" baseline="0" dirty="0" smtClean="0"/>
              <a:t>Options</a:t>
            </a:r>
            <a:r>
              <a:rPr lang="en-US" sz="1200" b="0" baseline="0" dirty="0" smtClean="0"/>
              <a:t>. In the </a:t>
            </a:r>
            <a:r>
              <a:rPr lang="en-US" sz="1200" b="1" baseline="0" dirty="0" smtClean="0"/>
              <a:t>Format</a:t>
            </a:r>
            <a:r>
              <a:rPr lang="en-US" sz="1200" b="0" baseline="0" dirty="0" smtClean="0"/>
              <a:t> </a:t>
            </a:r>
            <a:r>
              <a:rPr lang="en-US" sz="1200" b="1" baseline="0" dirty="0" smtClean="0"/>
              <a:t>Text</a:t>
            </a:r>
            <a:r>
              <a:rPr lang="en-US" sz="1200" b="0" baseline="0" dirty="0" smtClean="0"/>
              <a:t> </a:t>
            </a:r>
            <a:r>
              <a:rPr lang="en-US" sz="1200" b="1" baseline="0" dirty="0" smtClean="0"/>
              <a:t>Effects</a:t>
            </a:r>
            <a:r>
              <a:rPr lang="en-US" sz="1200" b="0" baseline="0" dirty="0" smtClean="0"/>
              <a:t> dialog box, in the </a:t>
            </a:r>
            <a:r>
              <a:rPr lang="en-US" sz="1200" b="1" baseline="0" dirty="0" smtClean="0"/>
              <a:t>Shadow</a:t>
            </a:r>
            <a:r>
              <a:rPr lang="en-US" sz="1200" b="0" baseline="0" dirty="0" smtClean="0"/>
              <a:t> pane, click the button next to </a:t>
            </a:r>
            <a:r>
              <a:rPr lang="en-US" sz="1200" b="1" baseline="0" dirty="0" smtClean="0"/>
              <a:t>Presets</a:t>
            </a:r>
            <a:r>
              <a:rPr lang="en-US" sz="1200" b="0" baseline="0" dirty="0" smtClean="0"/>
              <a:t>, under </a:t>
            </a:r>
            <a:r>
              <a:rPr lang="en-US" sz="1200" b="1" baseline="0" dirty="0" smtClean="0"/>
              <a:t>Inner</a:t>
            </a:r>
            <a:r>
              <a:rPr lang="en-US" sz="1200" b="0" baseline="0" dirty="0" smtClean="0"/>
              <a:t> click </a:t>
            </a:r>
            <a:r>
              <a:rPr lang="en-US" sz="1200" b="1" baseline="0" dirty="0" smtClean="0"/>
              <a:t>Inside Diagonal Bottom Left </a:t>
            </a:r>
            <a:r>
              <a:rPr lang="en-US" sz="1200" b="0" baseline="0" dirty="0" smtClean="0"/>
              <a:t>(third row, first option from the left), and then do the following:</a:t>
            </a:r>
          </a:p>
          <a:p>
            <a:pPr marL="685800" lvl="1" indent="-228600">
              <a:buFont typeface="Arial" pitchFamily="34" charset="0"/>
              <a:buChar char="•"/>
            </a:pPr>
            <a:r>
              <a:rPr lang="en-US" sz="1200" b="0" baseline="0" dirty="0" smtClean="0"/>
              <a:t>Click the button next to </a:t>
            </a:r>
            <a:r>
              <a:rPr lang="en-US" sz="1200" b="1" baseline="0" dirty="0" smtClean="0"/>
              <a:t>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White, Background 1 </a:t>
            </a:r>
            <a:r>
              <a:rPr lang="en-US" sz="1200" b="0" baseline="0" dirty="0" smtClean="0"/>
              <a:t>(first row, first option from the left).</a:t>
            </a:r>
          </a:p>
          <a:p>
            <a:pPr marL="685800" lvl="1" indent="-228600">
              <a:buFont typeface="Arial" pitchFamily="34" charset="0"/>
              <a:buChar char="•"/>
            </a:pPr>
            <a:r>
              <a:rPr lang="en-US" sz="1200" b="0" baseline="0" dirty="0" smtClean="0"/>
              <a:t>In the </a:t>
            </a:r>
            <a:r>
              <a:rPr lang="en-US" sz="1200" b="1" baseline="0" dirty="0" smtClean="0"/>
              <a:t>Transparency</a:t>
            </a:r>
            <a:r>
              <a:rPr lang="en-US" sz="1200" b="0" baseline="0" dirty="0" smtClean="0"/>
              <a:t> box, enter </a:t>
            </a:r>
            <a:r>
              <a:rPr lang="en-US" sz="1200" b="1" baseline="0" dirty="0" smtClean="0"/>
              <a:t>21%</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Blur</a:t>
            </a:r>
            <a:r>
              <a:rPr lang="en-US" sz="1200" b="0" baseline="0" dirty="0" smtClean="0"/>
              <a:t> box, enter </a:t>
            </a:r>
            <a:r>
              <a:rPr lang="en-US" sz="1200" b="1" baseline="0" dirty="0" smtClean="0"/>
              <a:t>5 pt</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Angle</a:t>
            </a:r>
            <a:r>
              <a:rPr lang="en-US" sz="1200" b="0" baseline="0" dirty="0" smtClean="0"/>
              <a:t> box, enter </a:t>
            </a:r>
            <a:r>
              <a:rPr lang="en-US" sz="1200" b="1" baseline="0" dirty="0" smtClean="0"/>
              <a:t>90</a:t>
            </a:r>
            <a:r>
              <a:rPr lang="en-US" sz="1200" b="1" baseline="0" dirty="0" smtClean="0">
                <a:latin typeface="Arial"/>
                <a:cs typeface="Arial"/>
              </a:rPr>
              <a:t>°</a:t>
            </a:r>
            <a:r>
              <a:rPr lang="en-US" sz="1200" b="0" baseline="0" dirty="0" smtClean="0">
                <a:latin typeface="Arial"/>
                <a:cs typeface="Arial"/>
              </a:rPr>
              <a:t>.</a:t>
            </a:r>
          </a:p>
          <a:p>
            <a:pPr marL="685800" lvl="1" indent="-228600">
              <a:buFont typeface="Arial" pitchFamily="34" charset="0"/>
              <a:buChar char="•"/>
            </a:pPr>
            <a:r>
              <a:rPr lang="en-US" sz="1200" b="0" baseline="0" dirty="0" smtClean="0">
                <a:latin typeface="+mn-lt"/>
                <a:cs typeface="Arial"/>
              </a:rPr>
              <a:t>In the </a:t>
            </a:r>
            <a:r>
              <a:rPr lang="en-US" sz="1200" b="1" baseline="0" dirty="0" smtClean="0">
                <a:latin typeface="+mn-lt"/>
                <a:cs typeface="Arial"/>
              </a:rPr>
              <a:t>Distance</a:t>
            </a:r>
            <a:r>
              <a:rPr lang="en-US" sz="1200" b="0" baseline="0" dirty="0" smtClean="0">
                <a:latin typeface="+mn-lt"/>
                <a:cs typeface="Arial"/>
              </a:rPr>
              <a:t> box, enter </a:t>
            </a:r>
            <a:r>
              <a:rPr lang="en-US" sz="1200" b="1" baseline="0" dirty="0" smtClean="0">
                <a:latin typeface="+mn-lt"/>
                <a:cs typeface="Arial"/>
              </a:rPr>
              <a:t>4 pt</a:t>
            </a:r>
            <a:r>
              <a:rPr lang="en-US" sz="1200" b="0" baseline="0" dirty="0" smtClean="0">
                <a:latin typeface="+mn-lt"/>
                <a:cs typeface="Arial"/>
              </a:rPr>
              <a:t>.</a:t>
            </a:r>
            <a:endParaRPr lang="en-US" sz="1200" b="0" dirty="0" smtClean="0">
              <a:latin typeface="+mn-lt"/>
            </a:endParaRPr>
          </a:p>
          <a:p>
            <a:pPr marL="228600" indent="-228600">
              <a:buFont typeface="+mj-lt"/>
              <a:buAutoNum type="arabicPeriod"/>
            </a:pPr>
            <a:r>
              <a:rPr lang="en-US" sz="1200" dirty="0" smtClean="0"/>
              <a:t>On the slide, drag the text box on</a:t>
            </a:r>
            <a:r>
              <a:rPr lang="en-US" sz="1200" baseline="0" dirty="0" smtClean="0"/>
              <a:t>to the second (top) rectangle. </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animate the first shape and text effects on this slide, do the following:</a:t>
            </a:r>
          </a:p>
          <a:p>
            <a:pPr marL="228600" indent="-228600">
              <a:buFont typeface="+mj-lt"/>
              <a:buAutoNum type="arabicPeriod"/>
            </a:pPr>
            <a:r>
              <a:rPr lang="en-US" sz="1200" b="0" dirty="0" smtClean="0"/>
              <a:t>In the </a:t>
            </a:r>
            <a:r>
              <a:rPr lang="en-US" sz="1200" b="1" dirty="0" smtClean="0"/>
              <a:t>Selection and Visibility</a:t>
            </a:r>
            <a:r>
              <a:rPr lang="en-US" sz="1200" b="1" baseline="0" dirty="0" smtClean="0"/>
              <a:t> </a:t>
            </a:r>
            <a:r>
              <a:rPr lang="en-US" sz="1200" b="0" baseline="0" dirty="0" smtClean="0"/>
              <a:t>pane, select the third object in the list (the </a:t>
            </a:r>
            <a:r>
              <a:rPr lang="en-US" sz="1200" b="0" i="0" baseline="0" dirty="0" smtClean="0"/>
              <a:t>first </a:t>
            </a:r>
            <a:r>
              <a:rPr lang="en-US" sz="1200" b="0" baseline="0" dirty="0" smtClean="0"/>
              <a:t>rectangle you created). On the </a:t>
            </a:r>
            <a:r>
              <a:rPr lang="en-US" sz="1200" b="1" baseline="0" dirty="0" smtClean="0"/>
              <a:t>Animations</a:t>
            </a:r>
            <a:r>
              <a:rPr lang="en-US" sz="1200" b="0" baseline="0" dirty="0" smtClean="0"/>
              <a:t> tab, in the </a:t>
            </a:r>
            <a:r>
              <a:rPr lang="en-US" sz="1200" b="1" baseline="0" dirty="0" smtClean="0"/>
              <a:t>Advanced Animation</a:t>
            </a:r>
            <a:r>
              <a:rPr lang="en-US" sz="1200" b="0" baseline="0" dirty="0" smtClean="0"/>
              <a:t> group, click </a:t>
            </a:r>
            <a:r>
              <a:rPr lang="en-US" sz="1200" b="1" baseline="0" dirty="0" smtClean="0"/>
              <a:t>Add Animation</a:t>
            </a:r>
            <a:r>
              <a:rPr lang="en-US" sz="1200" b="0" baseline="0" dirty="0" smtClean="0"/>
              <a:t>,  and then under </a:t>
            </a:r>
            <a:r>
              <a:rPr lang="en-US" sz="1200" b="1" baseline="0" dirty="0" smtClean="0"/>
              <a:t>Entrance</a:t>
            </a:r>
            <a:r>
              <a:rPr lang="en-US" sz="1200" b="0" baseline="0" dirty="0" smtClean="0"/>
              <a:t> click </a:t>
            </a:r>
            <a:r>
              <a:rPr lang="en-US" sz="1200" b="1" baseline="0" dirty="0" smtClean="0"/>
              <a:t>Float In</a:t>
            </a:r>
            <a:r>
              <a:rPr lang="en-US" sz="1200" b="0" baseline="0" dirty="0" smtClean="0"/>
              <a:t>.</a:t>
            </a:r>
          </a:p>
          <a:p>
            <a:pPr marL="228600" lvl="0" indent="-228600">
              <a:buFont typeface="+mj-lt"/>
              <a:buAutoNum type="arabicPeriod"/>
            </a:pPr>
            <a:r>
              <a:rPr lang="en-US" sz="1200" b="0" baseline="0" dirty="0" smtClean="0"/>
              <a:t>Also on the </a:t>
            </a:r>
            <a:r>
              <a:rPr lang="en-US" sz="1200" b="1" baseline="0" dirty="0" smtClean="0"/>
              <a:t>Animations</a:t>
            </a:r>
            <a:r>
              <a:rPr lang="en-US" sz="1200" b="0" baseline="0" dirty="0" smtClean="0"/>
              <a:t> tab, in the </a:t>
            </a:r>
            <a:r>
              <a:rPr lang="en-US" sz="1200" b="1" baseline="0" dirty="0" smtClean="0"/>
              <a:t>Animation</a:t>
            </a:r>
            <a:r>
              <a:rPr lang="en-US" sz="1200" b="0" baseline="0" dirty="0" smtClean="0"/>
              <a:t> group, click </a:t>
            </a:r>
            <a:r>
              <a:rPr lang="en-US" sz="1200" b="1" baseline="0" dirty="0" smtClean="0"/>
              <a:t>Effect Options</a:t>
            </a:r>
            <a:r>
              <a:rPr lang="en-US" sz="1200" b="0" baseline="0" dirty="0" smtClean="0"/>
              <a:t>, and then click </a:t>
            </a:r>
            <a:r>
              <a:rPr lang="en-US" sz="1200" b="1" baseline="0" dirty="0" smtClean="0"/>
              <a:t>Float Down</a:t>
            </a:r>
            <a:r>
              <a:rPr lang="en-US" sz="1200" b="0" baseline="0" dirty="0" smtClean="0"/>
              <a:t>.</a:t>
            </a:r>
          </a:p>
          <a:p>
            <a:pPr marL="228600" lvl="0" indent="-228600">
              <a:buFont typeface="+mj-lt"/>
              <a:buAutoNum type="arabicPeriod"/>
            </a:pPr>
            <a:r>
              <a:rPr lang="en-US" sz="1200" b="0" baseline="0" dirty="0" smtClean="0"/>
              <a:t>Also on the </a:t>
            </a:r>
            <a:r>
              <a:rPr lang="en-US" sz="1200" b="1" baseline="0" dirty="0" smtClean="0"/>
              <a:t>Animations</a:t>
            </a:r>
            <a:r>
              <a:rPr lang="en-US" sz="1200" b="0" baseline="0" dirty="0" smtClean="0"/>
              <a:t> tab, in the </a:t>
            </a:r>
            <a:r>
              <a:rPr lang="en-US" sz="1200" b="1" baseline="0" dirty="0" smtClean="0"/>
              <a:t>Timing</a:t>
            </a:r>
            <a:r>
              <a:rPr lang="en-US" sz="1200" b="0" baseline="0" dirty="0" smtClean="0"/>
              <a:t> group,</a:t>
            </a:r>
            <a:r>
              <a:rPr lang="en-US" sz="1200" b="1" baseline="0" dirty="0" smtClean="0"/>
              <a:t> </a:t>
            </a:r>
            <a:r>
              <a:rPr lang="en-US" sz="1200" b="0" baseline="0" dirty="0" smtClean="0"/>
              <a:t>do the following:</a:t>
            </a:r>
          </a:p>
          <a:p>
            <a:pPr marL="685800" lvl="1" indent="-228600">
              <a:buFont typeface="Arial" pitchFamily="34" charset="0"/>
              <a:buChar char="•"/>
            </a:pPr>
            <a:r>
              <a:rPr lang="en-US" sz="1200" b="0" baseline="0" dirty="0" smtClean="0"/>
              <a:t>In the </a:t>
            </a:r>
            <a:r>
              <a:rPr lang="en-US" sz="1200" b="1" baseline="0" dirty="0" smtClean="0"/>
              <a:t>Start</a:t>
            </a:r>
            <a:r>
              <a:rPr lang="en-US" sz="1200" b="0" baseline="0" dirty="0" smtClean="0"/>
              <a:t> list, select </a:t>
            </a:r>
            <a:r>
              <a:rPr lang="en-US" sz="1200" b="1" baseline="0" dirty="0" smtClean="0"/>
              <a:t>With</a:t>
            </a:r>
            <a:r>
              <a:rPr lang="en-US" sz="1200" b="0" baseline="0" dirty="0" smtClean="0"/>
              <a:t> </a:t>
            </a:r>
            <a:r>
              <a:rPr lang="en-US" sz="1200" b="1" baseline="0" dirty="0" smtClean="0"/>
              <a:t>Previous</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Duration</a:t>
            </a:r>
            <a:r>
              <a:rPr lang="en-US" sz="1200" b="0" baseline="0" dirty="0" smtClean="0"/>
              <a:t> box, enter </a:t>
            </a:r>
            <a:r>
              <a:rPr lang="en-US" sz="1200" b="1" baseline="0" dirty="0" smtClean="0"/>
              <a:t>1.00 second</a:t>
            </a:r>
            <a:r>
              <a:rPr lang="en-US" sz="1200" b="0" baseline="0" dirty="0" smtClean="0"/>
              <a:t>.</a:t>
            </a:r>
            <a:endParaRPr lang="en-US" sz="1200" b="0" dirty="0" smtClean="0"/>
          </a:p>
          <a:p>
            <a:pPr marL="228600" indent="-228600">
              <a:buFont typeface="+mj-lt"/>
              <a:buAutoNum type="arabicPeriod"/>
            </a:pPr>
            <a:r>
              <a:rPr lang="en-US" sz="1200" dirty="0" smtClean="0"/>
              <a:t>In the </a:t>
            </a:r>
            <a:r>
              <a:rPr lang="en-US" sz="1200" b="1" dirty="0" smtClean="0"/>
              <a:t>Selection</a:t>
            </a:r>
            <a:r>
              <a:rPr lang="en-US" sz="1200" b="1" baseline="0" dirty="0" smtClean="0"/>
              <a:t> and Visibility </a:t>
            </a:r>
            <a:r>
              <a:rPr lang="en-US" sz="1200" baseline="0" dirty="0" smtClean="0"/>
              <a:t>pane, select the second object in the list (the second rectangle you created). 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p>
          <a:p>
            <a:pPr marL="228600" lvl="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do the following:</a:t>
            </a:r>
          </a:p>
          <a:p>
            <a:pPr marL="685800" lvl="1" indent="-228600">
              <a:buFont typeface="Arial" pitchFamily="34" charset="0"/>
              <a:buChar char="•"/>
            </a:pPr>
            <a:r>
              <a:rPr lang="en-US" sz="1200" dirty="0" smtClean="0"/>
              <a:t>In the </a:t>
            </a:r>
            <a:r>
              <a:rPr lang="en-US" sz="1200" b="1" dirty="0" smtClean="0"/>
              <a:t>Start</a:t>
            </a:r>
            <a:r>
              <a:rPr lang="en-US" sz="1200" dirty="0" smtClean="0"/>
              <a:t> list, select </a:t>
            </a:r>
            <a:r>
              <a:rPr lang="en-US" sz="1200" b="1" dirty="0" smtClean="0"/>
              <a:t>After</a:t>
            </a:r>
            <a:r>
              <a:rPr lang="en-US" sz="1200" dirty="0" smtClean="0"/>
              <a:t> </a:t>
            </a:r>
            <a:r>
              <a:rPr lang="en-US" sz="1200" b="1" dirty="0" smtClean="0"/>
              <a:t>Previous</a:t>
            </a:r>
            <a:r>
              <a:rPr lang="en-US" sz="1200" dirty="0" smtClean="0"/>
              <a:t>.</a:t>
            </a:r>
          </a:p>
          <a:p>
            <a:pPr marL="685800" lvl="1" indent="-228600">
              <a:buFont typeface="Arial" pitchFamily="34" charset="0"/>
              <a:buChar char="•"/>
            </a:pPr>
            <a:r>
              <a:rPr lang="en-US" sz="1200" dirty="0" smtClean="0"/>
              <a:t>In</a:t>
            </a:r>
            <a:r>
              <a:rPr lang="en-US" sz="1200" baseline="0" dirty="0" smtClean="0"/>
              <a:t> the </a:t>
            </a:r>
            <a:r>
              <a:rPr lang="en-US" sz="1200" b="1" baseline="0" dirty="0" smtClean="0"/>
              <a:t>Duration </a:t>
            </a:r>
            <a:r>
              <a:rPr lang="en-US" sz="1200" b="0" baseline="0" dirty="0" smtClean="0"/>
              <a:t>box</a:t>
            </a:r>
            <a:r>
              <a:rPr lang="en-US" sz="1200" baseline="0" dirty="0" smtClean="0"/>
              <a:t>, enter </a:t>
            </a:r>
            <a:r>
              <a:rPr lang="en-US" sz="1200" b="1" baseline="0" dirty="0" smtClean="0"/>
              <a:t>1.00 second</a:t>
            </a:r>
            <a:r>
              <a:rPr lang="en-US" sz="1200" baseline="0" dirty="0" smtClean="0"/>
              <a:t>.</a:t>
            </a:r>
            <a:endParaRPr lang="en-US" sz="1200" dirty="0" smtClean="0"/>
          </a:p>
          <a:p>
            <a:pPr marL="228600" indent="-228600">
              <a:buFont typeface="+mj-lt"/>
              <a:buAutoNum type="arabicPeriod"/>
            </a:pPr>
            <a:r>
              <a:rPr lang="en-US" sz="1200" dirty="0" smtClean="0"/>
              <a:t>In the </a:t>
            </a:r>
            <a:r>
              <a:rPr lang="en-US" sz="1200" b="1" dirty="0" smtClean="0"/>
              <a:t>Selection and Visibility </a:t>
            </a:r>
            <a:r>
              <a:rPr lang="en-US" sz="1200" dirty="0" smtClean="0"/>
              <a:t>pane, select the first object</a:t>
            </a:r>
            <a:r>
              <a:rPr lang="en-US" sz="1200" baseline="0" dirty="0" smtClean="0"/>
              <a:t> in the list (text box). On the </a:t>
            </a:r>
            <a:r>
              <a:rPr lang="en-US" sz="1200" b="1" baseline="0" dirty="0" smtClean="0"/>
              <a:t>Animations</a:t>
            </a:r>
            <a:r>
              <a:rPr lang="en-US" sz="1200" baseline="0" dirty="0" smtClean="0"/>
              <a:t> tab, in the </a:t>
            </a:r>
            <a:r>
              <a:rPr lang="en-US" sz="1200" b="1" baseline="0" dirty="0" smtClean="0"/>
              <a:t>Advanced Animation</a:t>
            </a:r>
            <a:r>
              <a:rPr lang="en-US" sz="1200" baseline="0" dirty="0" smtClean="0"/>
              <a:t> 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Wipe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a:t>
            </a:r>
            <a:r>
              <a:rPr lang="en-US" sz="1200" baseline="0" dirty="0" smtClean="0"/>
              <a:t>, and then click </a:t>
            </a:r>
            <a:r>
              <a:rPr lang="en-US" sz="1200" b="1" baseline="0" dirty="0" smtClean="0"/>
              <a:t>From Top</a:t>
            </a:r>
            <a:r>
              <a:rPr lang="en-US" sz="1200" baseline="0" dirty="0" smtClean="0"/>
              <a:t>.</a:t>
            </a:r>
          </a:p>
          <a:p>
            <a:pPr marL="228600" lvl="0" indent="-228600">
              <a:buFont typeface="+mj-lt"/>
              <a:buAutoNum type="arabicPeriod"/>
            </a:pPr>
            <a:r>
              <a:rPr lang="en-US" sz="1200" baseline="0" dirty="0" smtClean="0"/>
              <a:t>Also on the Animations tab, in the Timing group, do the following:</a:t>
            </a:r>
          </a:p>
          <a:p>
            <a:pPr marL="685800" lvl="1"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Duration </a:t>
            </a:r>
            <a:r>
              <a:rPr lang="en-US" sz="1200" b="0" baseline="0" dirty="0" smtClean="0"/>
              <a:t>box</a:t>
            </a:r>
            <a:r>
              <a:rPr lang="en-US" sz="1200" baseline="0" dirty="0" smtClean="0"/>
              <a:t>, enter </a:t>
            </a:r>
            <a:r>
              <a:rPr lang="en-US" sz="1200" b="1" baseline="0" dirty="0" smtClean="0"/>
              <a:t>1.00 second</a:t>
            </a:r>
            <a:r>
              <a:rPr lang="en-US" sz="1200" baseline="0" dirty="0" smtClean="0"/>
              <a:t>.</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a:t>
            </a:r>
            <a:r>
              <a:rPr lang="en-US" sz="1200" baseline="0" dirty="0" smtClean="0"/>
              <a:t> the other animated shapes and text on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Press</a:t>
            </a:r>
            <a:r>
              <a:rPr lang="en-US" sz="1200" b="0" baseline="0" dirty="0" smtClean="0"/>
              <a:t> and hold CTRL, and then in the </a:t>
            </a:r>
            <a:r>
              <a:rPr lang="en-US" sz="1200" b="1" baseline="0" dirty="0" smtClean="0"/>
              <a:t>Selection and Visibility </a:t>
            </a:r>
            <a:r>
              <a:rPr lang="en-US" sz="1200" b="0" baseline="0" dirty="0" smtClean="0"/>
              <a:t>pane, select the two rectangles and the text box. </a:t>
            </a:r>
            <a:r>
              <a:rPr lang="en-US" sz="1200" dirty="0" smtClean="0"/>
              <a:t>On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r>
              <a:rPr lang="en-US" sz="1200" b="0" dirty="0" smtClean="0"/>
              <a:t> </a:t>
            </a:r>
          </a:p>
          <a:p>
            <a:pPr marL="228600" indent="-228600">
              <a:buFont typeface="+mj-lt"/>
              <a:buAutoNum type="arabicPeriod"/>
            </a:pPr>
            <a:r>
              <a:rPr lang="en-US" sz="1200" b="0" baseline="0" dirty="0" smtClean="0"/>
              <a:t>With the second group of objects still selected on the slide, drag them under the first group of objects, aligning the right edge of the rectangles with the right edge of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With the second group of objects still selected on the slide, o</a:t>
            </a:r>
            <a:r>
              <a:rPr lang="en-US" sz="1200" dirty="0" smtClean="0"/>
              <a:t>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endParaRPr lang="en-US" sz="1200" b="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With the third group of objects still selected on the slide, drag them under the second group of objects, aligning the right edge of the rectangles with the right edge of the slide.</a:t>
            </a:r>
            <a:r>
              <a:rPr lang="en-US" sz="1200" b="0" dirty="0" smtClean="0"/>
              <a:t> </a:t>
            </a:r>
          </a:p>
          <a:p>
            <a:pPr marL="228600" indent="-228600">
              <a:buFont typeface="+mj-lt"/>
              <a:buAutoNum type="arabicPeriod"/>
            </a:pPr>
            <a:r>
              <a:rPr lang="en-US" sz="1200" b="0" baseline="0" dirty="0" smtClean="0"/>
              <a:t>Click in the second and third duplicate text boxes and edit the text.</a:t>
            </a:r>
          </a:p>
          <a:p>
            <a:pPr marL="228600" indent="-228600">
              <a:buFont typeface="+mj-lt"/>
              <a:buAutoNum type="arabicPeriod"/>
            </a:pPr>
            <a:endParaRPr lang="en-US" sz="1200" b="0" baseline="0" dirty="0" smtClean="0"/>
          </a:p>
          <a:p>
            <a:endParaRPr lang="en-US" sz="1200" b="0" baseline="0" dirty="0" smtClean="0"/>
          </a:p>
          <a:p>
            <a:r>
              <a:rPr lang="en-US" sz="120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in the slider.</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50% </a:t>
            </a:r>
            <a:r>
              <a:rPr lang="en-US" sz="1200" b="0" kern="1200" dirty="0" smtClean="0">
                <a:solidFill>
                  <a:schemeClr val="tx1"/>
                </a:solidFill>
                <a:latin typeface="+mn-lt"/>
                <a:ea typeface="+mn-ea"/>
                <a:cs typeface="+mn-cs"/>
              </a:rPr>
              <a:t>(fifth row, first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a:t>
            </a:r>
            <a:r>
              <a:rPr lang="en-US" sz="1200" kern="1200" smtClean="0">
                <a:solidFill>
                  <a:schemeClr val="tx1"/>
                </a:solidFill>
                <a:latin typeface="+mn-lt"/>
                <a:ea typeface="+mn-ea"/>
                <a:cs typeface="+mn-cs"/>
              </a:rPr>
              <a:t>the </a:t>
            </a:r>
            <a:r>
              <a:rPr lang="en-US" sz="1200" b="1" kern="1200" smtClean="0">
                <a:solidFill>
                  <a:schemeClr val="tx1"/>
                </a:solidFill>
                <a:latin typeface="+mn-lt"/>
                <a:ea typeface="+mn-ea"/>
                <a:cs typeface="+mn-cs"/>
              </a:rPr>
              <a:t>Position </a:t>
            </a:r>
            <a:r>
              <a:rPr lang="en-US" sz="1200" kern="1200" smtClean="0">
                <a:solidFill>
                  <a:schemeClr val="tx1"/>
                </a:solidFill>
                <a:latin typeface="+mn-lt"/>
                <a:ea typeface="+mn-ea"/>
                <a:cs typeface="+mn-cs"/>
              </a:rPr>
              <a:t>box</a:t>
            </a:r>
            <a:r>
              <a:rPr lang="en-US" sz="1200" kern="120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Lighter 5% </a:t>
            </a:r>
            <a:r>
              <a:rPr lang="en-US" sz="1200" b="0" kern="1200" dirty="0" smtClean="0">
                <a:solidFill>
                  <a:schemeClr val="tx1"/>
                </a:solidFill>
                <a:latin typeface="+mn-lt"/>
                <a:ea typeface="+mn-ea"/>
                <a:cs typeface="+mn-cs"/>
              </a:rPr>
              <a:t>(fifth row, second option from the left).</a:t>
            </a:r>
          </a:p>
          <a:p>
            <a:endParaRPr lang="en-US" sz="1200" b="1" dirty="0" smtClean="0"/>
          </a:p>
          <a:p>
            <a:endParaRPr lang="en-US" sz="1200" b="1"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123311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Rotating tubes with text</a:t>
            </a:r>
          </a:p>
          <a:p>
            <a:r>
              <a:rPr lang="en-US" sz="1400" dirty="0" smtClean="0"/>
              <a:t>(Intermediate)</a:t>
            </a:r>
          </a:p>
          <a:p>
            <a:endParaRPr lang="en-US" sz="1200" dirty="0" smtClean="0"/>
          </a:p>
          <a:p>
            <a:endParaRPr lang="en-US" sz="1200" dirty="0" smtClean="0"/>
          </a:p>
          <a:p>
            <a:pPr marL="228600" indent="-228600">
              <a:buFont typeface="+mj-lt"/>
              <a:buNone/>
            </a:pPr>
            <a:r>
              <a:rPr lang="en-US" sz="1200" dirty="0" smtClean="0"/>
              <a:t>To reproduce the first shape</a:t>
            </a:r>
            <a:r>
              <a:rPr lang="en-US" sz="1200" baseline="0" dirty="0" smtClean="0"/>
              <a:t> effect on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endParaRPr lang="en-US" sz="1200" b="0" dirty="0" smtClean="0"/>
          </a:p>
          <a:p>
            <a:pPr marL="228600" indent="-228600">
              <a:buFont typeface="+mj-lt"/>
              <a:buAutoNum type="arabicPeriod"/>
            </a:pPr>
            <a:r>
              <a:rPr lang="en-US" sz="1200" b="0" dirty="0" smtClean="0"/>
              <a:t>On the </a:t>
            </a:r>
            <a:r>
              <a:rPr lang="en-US" sz="1200" b="1" dirty="0" smtClean="0"/>
              <a:t>Insert </a:t>
            </a:r>
            <a:r>
              <a:rPr lang="en-US" sz="1200" b="0" dirty="0" smtClean="0"/>
              <a:t>tab, in the </a:t>
            </a:r>
            <a:r>
              <a:rPr lang="en-US" sz="1200" b="1" dirty="0" smtClean="0"/>
              <a:t>Illustrations </a:t>
            </a:r>
            <a:r>
              <a:rPr lang="en-US" sz="1200" b="0" baseline="0" dirty="0" smtClean="0"/>
              <a:t>group, click </a:t>
            </a:r>
            <a:r>
              <a:rPr lang="en-US" sz="1200" b="1" baseline="0" dirty="0" smtClean="0"/>
              <a:t>Shapes</a:t>
            </a:r>
            <a:r>
              <a:rPr lang="en-US" sz="1200" b="0" baseline="0" dirty="0" smtClean="0"/>
              <a:t>, and then under </a:t>
            </a:r>
            <a:r>
              <a:rPr lang="en-US" sz="1200" b="1" baseline="0" dirty="0" smtClean="0"/>
              <a:t>Rectangles</a:t>
            </a:r>
            <a:r>
              <a:rPr lang="en-US" sz="1200" b="0" baseline="0" dirty="0" smtClean="0"/>
              <a:t> click </a:t>
            </a:r>
            <a:r>
              <a:rPr lang="en-US" sz="1200" b="1" baseline="0" dirty="0" smtClean="0"/>
              <a:t>Rectangle</a:t>
            </a:r>
            <a:r>
              <a:rPr lang="en-US" sz="1200" b="0" baseline="0" dirty="0" smtClean="0"/>
              <a:t> (first option from the left). On the slide, d</a:t>
            </a:r>
            <a:r>
              <a:rPr lang="en-US" sz="1200" b="0" dirty="0" smtClean="0"/>
              <a:t>rag</a:t>
            </a:r>
            <a:r>
              <a:rPr lang="en-US" sz="1200" b="0" baseline="0" dirty="0" smtClean="0"/>
              <a:t> to draw a rectangle.</a:t>
            </a:r>
            <a:endParaRPr lang="en-US" sz="1200" b="0" dirty="0" smtClean="0"/>
          </a:p>
          <a:p>
            <a:pPr marL="228600" indent="-228600">
              <a:buFont typeface="+mj-lt"/>
              <a:buAutoNum type="arabicPeriod"/>
            </a:pPr>
            <a:r>
              <a:rPr lang="en-US" sz="1200" dirty="0" smtClean="0"/>
              <a:t>Select</a:t>
            </a:r>
            <a:r>
              <a:rPr lang="en-US" sz="1200" baseline="0" dirty="0" smtClean="0"/>
              <a:t> the rectangle. 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Size</a:t>
            </a:r>
            <a:r>
              <a:rPr lang="en-US" sz="1200" baseline="0" dirty="0" smtClean="0"/>
              <a:t> group, do the following: </a:t>
            </a:r>
          </a:p>
          <a:p>
            <a:pPr marL="685800" lvl="1" indent="-228600">
              <a:buFont typeface="Arial" pitchFamily="34" charset="0"/>
              <a:buChar char="•"/>
            </a:pPr>
            <a:r>
              <a:rPr lang="en-US" sz="1200" baseline="0" dirty="0" smtClean="0"/>
              <a:t>In the </a:t>
            </a:r>
            <a:r>
              <a:rPr lang="en-US" sz="1200" b="1" baseline="0" dirty="0" smtClean="0"/>
              <a:t>Shape</a:t>
            </a:r>
            <a:r>
              <a:rPr lang="en-US" sz="1200" baseline="0" dirty="0" smtClean="0"/>
              <a:t> </a:t>
            </a:r>
            <a:r>
              <a:rPr lang="en-US" sz="1200" b="1" baseline="0" dirty="0" smtClean="0"/>
              <a:t>Height</a:t>
            </a:r>
            <a:r>
              <a:rPr lang="en-US" sz="1200" baseline="0" dirty="0" smtClean="0"/>
              <a:t> box, enter </a:t>
            </a:r>
            <a:r>
              <a:rPr lang="en-US" sz="1200" b="1" baseline="0" dirty="0" smtClean="0"/>
              <a:t>0.75”</a:t>
            </a:r>
            <a:r>
              <a:rPr lang="en-US" sz="1200" b="0" baseline="0" dirty="0" smtClean="0"/>
              <a:t>.</a:t>
            </a:r>
          </a:p>
          <a:p>
            <a:pPr marL="685800" lvl="1" indent="-228600">
              <a:buFont typeface="Arial" pitchFamily="34" charset="0"/>
              <a:buChar char="•"/>
            </a:pPr>
            <a:r>
              <a:rPr lang="en-US" sz="1200" baseline="0" dirty="0" smtClean="0"/>
              <a:t>In the </a:t>
            </a:r>
            <a:r>
              <a:rPr lang="en-US" sz="1200" b="1" baseline="0" dirty="0" smtClean="0"/>
              <a:t>Shape</a:t>
            </a:r>
            <a:r>
              <a:rPr lang="en-US" sz="1200" baseline="0" dirty="0" smtClean="0"/>
              <a:t> </a:t>
            </a:r>
            <a:r>
              <a:rPr lang="en-US" sz="1200" b="1" baseline="0" dirty="0" smtClean="0"/>
              <a:t>Width</a:t>
            </a:r>
            <a:r>
              <a:rPr lang="en-US" sz="1200" baseline="0" dirty="0" smtClean="0"/>
              <a:t> box, enter </a:t>
            </a:r>
            <a:r>
              <a:rPr lang="en-US" sz="1200" b="1" baseline="0" dirty="0" smtClean="0"/>
              <a:t>7.42”</a:t>
            </a:r>
            <a:r>
              <a:rPr lang="en-US" sz="1200" baseline="0" dirty="0" smtClean="0"/>
              <a:t>.</a:t>
            </a:r>
          </a:p>
          <a:p>
            <a:pPr marL="228600" indent="-228600">
              <a:buFont typeface="+mj-lt"/>
              <a:buAutoNum type="arabicPeriod"/>
            </a:pPr>
            <a:r>
              <a:rPr lang="en-US" sz="1200" i="0" baseline="0" dirty="0" smtClean="0"/>
              <a:t>Drag the rectangle above the middle of the slide, and then align the right edge with the right edge of the slide.</a:t>
            </a:r>
          </a:p>
          <a:p>
            <a:pPr marL="228600" indent="-228600">
              <a:buFont typeface="+mj-lt"/>
              <a:buAutoNum type="arabicPeriod"/>
            </a:pPr>
            <a:r>
              <a:rPr lang="en-US" sz="1200" baseline="0" dirty="0" smtClean="0"/>
              <a:t>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Reflection</a:t>
            </a:r>
            <a:r>
              <a:rPr lang="en-US" sz="1200" baseline="0" dirty="0" smtClean="0"/>
              <a:t>, and then under </a:t>
            </a:r>
            <a:r>
              <a:rPr lang="en-US" sz="1200" b="1" baseline="0" dirty="0" smtClean="0"/>
              <a:t>Reflection</a:t>
            </a:r>
            <a:r>
              <a:rPr lang="en-US" sz="1200" baseline="0" dirty="0" smtClean="0"/>
              <a:t> </a:t>
            </a:r>
            <a:r>
              <a:rPr lang="en-US" sz="1200" b="1" baseline="0" dirty="0" smtClean="0"/>
              <a:t>Variations</a:t>
            </a:r>
            <a:r>
              <a:rPr lang="en-US" sz="1200" baseline="0" dirty="0" smtClean="0"/>
              <a:t> click </a:t>
            </a:r>
            <a:r>
              <a:rPr lang="en-US" sz="1200" b="1" baseline="0" dirty="0" smtClean="0"/>
              <a:t>Tight</a:t>
            </a:r>
            <a:r>
              <a:rPr lang="en-US" sz="1200" baseline="0" dirty="0" smtClean="0"/>
              <a:t> </a:t>
            </a:r>
            <a:r>
              <a:rPr lang="en-US" sz="1200" b="1" baseline="0" dirty="0" smtClean="0"/>
              <a:t>Reflection, touching</a:t>
            </a:r>
            <a:r>
              <a:rPr lang="en-US" sz="1200" baseline="0" dirty="0" smtClean="0"/>
              <a:t>.</a:t>
            </a:r>
            <a:endParaRPr lang="en-US" sz="1200" dirty="0" smtClean="0"/>
          </a:p>
          <a:p>
            <a:pPr marL="228600" indent="-228600">
              <a:buFont typeface="+mj-lt"/>
              <a:buAutoNum type="arabicPeriod"/>
            </a:pPr>
            <a:r>
              <a:rPr lang="en-US" sz="1200" b="0" dirty="0" smtClean="0"/>
              <a:t>On</a:t>
            </a:r>
            <a:r>
              <a:rPr lang="en-US" sz="1200" b="0" baseline="0" dirty="0" smtClean="0"/>
              <a:t> the </a:t>
            </a:r>
            <a:r>
              <a:rPr lang="en-US" sz="1200" b="1" baseline="0" dirty="0" smtClean="0"/>
              <a:t>Home</a:t>
            </a:r>
            <a:r>
              <a:rPr lang="en-US" sz="1200" b="0" baseline="0" dirty="0" smtClean="0"/>
              <a:t> tab, in the bottom right corner of the </a:t>
            </a:r>
            <a:r>
              <a:rPr lang="en-US" sz="1200" b="1" baseline="0" dirty="0" smtClean="0"/>
              <a:t>Drawing</a:t>
            </a:r>
            <a:r>
              <a:rPr lang="en-US" sz="1200" b="0" baseline="0" dirty="0" smtClean="0"/>
              <a:t> group, click the </a:t>
            </a:r>
            <a:r>
              <a:rPr lang="en-US" sz="1200" b="1" baseline="0" dirty="0" smtClean="0"/>
              <a:t>Format Shape</a:t>
            </a:r>
            <a:r>
              <a:rPr lang="en-US" sz="1200" b="0" baseline="0" dirty="0" smtClean="0"/>
              <a:t> dialog box launcher. In the </a:t>
            </a:r>
            <a:r>
              <a:rPr lang="en-US" sz="1200" b="1" baseline="0" dirty="0" smtClean="0"/>
              <a:t>Format Shape </a:t>
            </a:r>
            <a:r>
              <a:rPr lang="en-US" sz="1200" b="0" baseline="0" dirty="0" smtClean="0"/>
              <a:t>dialog box, click </a:t>
            </a:r>
            <a:r>
              <a:rPr lang="en-US" sz="1200" b="1" baseline="0" dirty="0" smtClean="0"/>
              <a:t>Fill</a:t>
            </a:r>
            <a:r>
              <a:rPr lang="en-US" sz="1200" b="0" baseline="0" dirty="0" smtClean="0"/>
              <a:t> in the left pane, select </a:t>
            </a:r>
            <a:r>
              <a:rPr lang="en-US" sz="1200" b="1" baseline="0" dirty="0" smtClean="0"/>
              <a:t>Gradient fill </a:t>
            </a:r>
            <a:r>
              <a:rPr lang="en-US" sz="1200" b="0" baseline="0" dirty="0" smtClean="0"/>
              <a:t>in the </a:t>
            </a:r>
            <a:r>
              <a:rPr lang="en-US" sz="1200" b="1" baseline="0" dirty="0" smtClean="0"/>
              <a:t>Fill</a:t>
            </a:r>
            <a:r>
              <a:rPr lang="en-US" sz="1200" b="0" baseline="0" dirty="0" smtClean="0"/>
              <a:t> pane, and then do the following:</a:t>
            </a:r>
          </a:p>
          <a:p>
            <a:pPr marL="685800" lvl="1" indent="-228600">
              <a:buFont typeface="Arial" pitchFamily="34" charset="0"/>
              <a:buChar char="•"/>
            </a:pPr>
            <a:r>
              <a:rPr lang="en-US" sz="1200" b="0" baseline="0" dirty="0" smtClean="0"/>
              <a:t>In the </a:t>
            </a:r>
            <a:r>
              <a:rPr lang="en-US" sz="1200" b="1" baseline="0" dirty="0" smtClean="0"/>
              <a:t>Type</a:t>
            </a:r>
            <a:r>
              <a:rPr lang="en-US" sz="1200" b="0" baseline="0" dirty="0" smtClean="0"/>
              <a:t> list, select </a:t>
            </a:r>
            <a:r>
              <a:rPr lang="en-US" sz="1200" b="1" baseline="0" dirty="0" smtClean="0"/>
              <a:t>Linear</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Direction</a:t>
            </a:r>
            <a:r>
              <a:rPr lang="en-US" sz="1200" b="0" baseline="0" dirty="0" smtClean="0"/>
              <a:t> list, select </a:t>
            </a:r>
            <a:r>
              <a:rPr lang="en-US" sz="1200" b="1" baseline="0" dirty="0" smtClean="0"/>
              <a:t>Linear</a:t>
            </a:r>
            <a:r>
              <a:rPr lang="en-US" sz="1200" b="0" baseline="0" dirty="0" smtClean="0"/>
              <a:t> </a:t>
            </a:r>
            <a:r>
              <a:rPr lang="en-US" sz="1200" b="1" baseline="0" dirty="0" smtClean="0"/>
              <a:t>Up </a:t>
            </a:r>
            <a:r>
              <a:rPr lang="en-US" sz="1200" b="0" baseline="0" dirty="0" smtClean="0"/>
              <a:t>(second row, second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four stops appear in the slider.</a:t>
            </a:r>
            <a:endParaRPr lang="en-US" sz="1200" b="0" baseline="0" dirty="0" smtClean="0"/>
          </a:p>
          <a:p>
            <a:pPr marL="342900" lvl="0" indent="-3429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a:t>
            </a:r>
            <a:r>
              <a:rPr lang="en-US" sz="1200" b="0" kern="1200" dirty="0" smtClean="0">
                <a:solidFill>
                  <a:schemeClr val="tx1"/>
                </a:solidFill>
                <a:latin typeface="+mn-lt"/>
                <a:ea typeface="+mn-ea"/>
                <a:cs typeface="+mn-cs"/>
              </a:rPr>
              <a:t> box</a:t>
            </a:r>
            <a:r>
              <a:rPr lang="en-US" sz="1200" kern="120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(fourth row, fifth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a:t>
            </a:r>
            <a:r>
              <a:rPr lang="en-US" sz="1200" b="0" kern="1200" baseline="0" dirty="0" smtClean="0">
                <a:solidFill>
                  <a:schemeClr val="tx1"/>
                </a:solidFill>
                <a:latin typeface="+mn-lt"/>
                <a:ea typeface="+mn-ea"/>
                <a:cs typeface="+mn-cs"/>
              </a:rPr>
              <a:t>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26%</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5% </a:t>
            </a:r>
            <a:r>
              <a:rPr lang="en-US" sz="1200" b="0" kern="1200" dirty="0" smtClean="0">
                <a:solidFill>
                  <a:schemeClr val="tx1"/>
                </a:solidFill>
                <a:latin typeface="+mn-lt"/>
                <a:ea typeface="+mn-ea"/>
                <a:cs typeface="+mn-cs"/>
              </a:rPr>
              <a:t>(second row,</a:t>
            </a:r>
            <a:r>
              <a:rPr lang="en-US" sz="1200" b="0" kern="1200" baseline="0" dirty="0" smtClean="0">
                <a:solidFill>
                  <a:schemeClr val="tx1"/>
                </a:solidFill>
                <a:latin typeface="+mn-lt"/>
                <a:ea typeface="+mn-ea"/>
                <a:cs typeface="+mn-cs"/>
              </a:rPr>
              <a:t> first option from the left).</a:t>
            </a:r>
            <a:endParaRPr lang="en-US" sz="1200" baseline="0" dirty="0" smtClean="0"/>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80%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a:t>
            </a:r>
            <a:r>
              <a:rPr lang="en-US" sz="1200" b="1" kern="1200" baseline="0" dirty="0" smtClean="0">
                <a:solidFill>
                  <a:schemeClr val="tx1"/>
                </a:solidFill>
                <a:latin typeface="+mn-lt"/>
                <a:ea typeface="+mn-ea"/>
                <a:cs typeface="+mn-cs"/>
              </a:rPr>
              <a:t> Text 1, Lighter 50% </a:t>
            </a:r>
            <a:r>
              <a:rPr lang="en-US" sz="1200" b="0" kern="1200" baseline="0" dirty="0" smtClean="0">
                <a:solidFill>
                  <a:schemeClr val="tx1"/>
                </a:solidFill>
                <a:latin typeface="+mn-lt"/>
                <a:ea typeface="+mn-ea"/>
                <a:cs typeface="+mn-cs"/>
              </a:rPr>
              <a:t>(second row, second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35% </a:t>
            </a:r>
            <a:r>
              <a:rPr lang="en-US" sz="1200" b="0" kern="1200" dirty="0" smtClean="0">
                <a:solidFill>
                  <a:schemeClr val="tx1"/>
                </a:solidFill>
                <a:latin typeface="+mn-lt"/>
                <a:ea typeface="+mn-ea"/>
                <a:cs typeface="+mn-cs"/>
              </a:rPr>
              <a:t>(fifth</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row,</a:t>
            </a:r>
            <a:r>
              <a:rPr lang="en-US" sz="1200" b="0" kern="1200" baseline="0" dirty="0" smtClean="0">
                <a:solidFill>
                  <a:schemeClr val="tx1"/>
                </a:solidFill>
                <a:latin typeface="+mn-lt"/>
                <a:ea typeface="+mn-ea"/>
                <a:cs typeface="+mn-cs"/>
              </a:rPr>
              <a:t> first option from the left).</a:t>
            </a:r>
            <a:endParaRPr lang="en-US" sz="1200" baseline="0" dirty="0" smtClean="0"/>
          </a:p>
          <a:p>
            <a:pPr marL="228600" indent="-228600">
              <a:buFont typeface="+mj-lt"/>
              <a:buAutoNum type="arabicPeriod"/>
            </a:pPr>
            <a:r>
              <a:rPr lang="en-US" sz="1200" b="0" kern="1200" dirty="0" smtClean="0">
                <a:solidFill>
                  <a:schemeClr val="tx1"/>
                </a:solidFill>
                <a:latin typeface="+mn-lt"/>
                <a:ea typeface="+mn-ea"/>
                <a:cs typeface="+mn-cs"/>
              </a:rPr>
              <a:t>Also</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Format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Shape</a:t>
            </a:r>
            <a:r>
              <a:rPr lang="en-US" sz="1200" b="0" kern="1200" baseline="0" dirty="0" smtClean="0">
                <a:solidFill>
                  <a:schemeClr val="tx1"/>
                </a:solidFill>
                <a:latin typeface="+mn-lt"/>
                <a:ea typeface="+mn-ea"/>
                <a:cs typeface="+mn-cs"/>
              </a:rPr>
              <a:t> dialog box, click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a:t>
            </a:r>
            <a:r>
              <a:rPr lang="en-US" sz="1200" b="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a:t>
            </a:r>
            <a:r>
              <a:rPr lang="en-US" sz="1200" b="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No</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a:t>
            </a:r>
          </a:p>
          <a:p>
            <a:pPr marL="228600" indent="-228600">
              <a:buFont typeface="+mj-lt"/>
              <a:buAutoNum type="arabicPeriod"/>
            </a:pPr>
            <a:r>
              <a:rPr lang="en-US" sz="1200" b="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Shape</a:t>
            </a:r>
            <a:r>
              <a:rPr lang="en-US" sz="1200" b="0" kern="1200" baseline="0" dirty="0" smtClean="0">
                <a:solidFill>
                  <a:schemeClr val="tx1"/>
                </a:solidFill>
                <a:latin typeface="+mn-lt"/>
                <a:ea typeface="+mn-ea"/>
                <a:cs typeface="+mn-cs"/>
              </a:rPr>
              <a:t> dialog box, click </a:t>
            </a:r>
            <a:r>
              <a:rPr lang="en-US" sz="1200" b="1" kern="1200" baseline="0" dirty="0" smtClean="0">
                <a:solidFill>
                  <a:schemeClr val="tx1"/>
                </a:solidFill>
                <a:latin typeface="+mn-lt"/>
                <a:ea typeface="+mn-ea"/>
                <a:cs typeface="+mn-cs"/>
              </a:rPr>
              <a:t>Shadow</a:t>
            </a:r>
            <a:r>
              <a:rPr lang="en-US" sz="1200" b="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b="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b="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Outer</a:t>
            </a:r>
            <a:r>
              <a:rPr lang="en-US" sz="1200" b="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Offset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Center</a:t>
            </a:r>
            <a:r>
              <a:rPr lang="en-US" sz="1200" b="0" kern="1200" baseline="0" dirty="0" smtClean="0">
                <a:solidFill>
                  <a:schemeClr val="tx1"/>
                </a:solidFill>
                <a:latin typeface="+mn-lt"/>
                <a:ea typeface="+mn-ea"/>
                <a:cs typeface="+mn-cs"/>
              </a:rPr>
              <a:t>, and then do the following:</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a:t>
            </a:r>
            <a:r>
              <a:rPr lang="en-US" sz="1200" b="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60%</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Size</a:t>
            </a:r>
            <a:r>
              <a:rPr lang="en-US" sz="1200" b="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102%</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Blur</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5 pt</a:t>
            </a:r>
            <a:r>
              <a:rPr lang="en-US" sz="1200" b="0" kern="1200" baseline="0" dirty="0" smtClean="0">
                <a:solidFill>
                  <a:schemeClr val="tx1"/>
                </a:solidFill>
                <a:latin typeface="+mn-lt"/>
                <a:ea typeface="+mn-ea"/>
                <a:cs typeface="+mn-cs"/>
              </a:rPr>
              <a:t>.</a:t>
            </a:r>
          </a:p>
          <a:p>
            <a:pPr marL="685800" lvl="1"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b="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a:t>
            </a:r>
            <a:r>
              <a:rPr lang="en-US" sz="1200" b="1" kern="1200" dirty="0" smtClean="0">
                <a:solidFill>
                  <a:schemeClr val="tx1"/>
                </a:solidFill>
                <a:latin typeface="+mn-lt"/>
                <a:ea typeface="+mn-ea"/>
                <a:cs typeface="Arial"/>
              </a:rPr>
              <a:t>°</a:t>
            </a:r>
          </a:p>
          <a:p>
            <a:pPr marL="685800" lvl="1" indent="-228600">
              <a:buFont typeface="Arial" pitchFamily="34" charset="0"/>
              <a:buChar char="•"/>
            </a:pPr>
            <a:r>
              <a:rPr lang="en-US" sz="1200" b="0" kern="1200" dirty="0" smtClean="0">
                <a:solidFill>
                  <a:schemeClr val="tx1"/>
                </a:solidFill>
                <a:latin typeface="+mn-lt"/>
                <a:ea typeface="+mn-ea"/>
                <a:cs typeface="Arial"/>
              </a:rPr>
              <a:t>In the </a:t>
            </a:r>
            <a:r>
              <a:rPr lang="en-US" sz="1200" b="1" kern="1200" dirty="0" smtClean="0">
                <a:solidFill>
                  <a:schemeClr val="tx1"/>
                </a:solidFill>
                <a:latin typeface="+mn-lt"/>
                <a:ea typeface="+mn-ea"/>
                <a:cs typeface="Arial"/>
              </a:rPr>
              <a:t>Distance</a:t>
            </a:r>
            <a:r>
              <a:rPr lang="en-US" sz="1200" b="0" kern="1200" baseline="0" dirty="0" smtClean="0">
                <a:solidFill>
                  <a:schemeClr val="tx1"/>
                </a:solidFill>
                <a:latin typeface="+mn-lt"/>
                <a:ea typeface="+mn-ea"/>
                <a:cs typeface="Arial"/>
              </a:rPr>
              <a:t> box, enter </a:t>
            </a:r>
            <a:r>
              <a:rPr lang="en-US" sz="1200" b="1" kern="1200" baseline="0" dirty="0" smtClean="0">
                <a:solidFill>
                  <a:schemeClr val="tx1"/>
                </a:solidFill>
                <a:latin typeface="+mn-lt"/>
                <a:ea typeface="+mn-ea"/>
                <a:cs typeface="Arial"/>
              </a:rPr>
              <a:t>0 pt</a:t>
            </a:r>
            <a:r>
              <a:rPr lang="en-US" sz="1200" b="0" kern="1200" baseline="0" dirty="0" smtClean="0">
                <a:solidFill>
                  <a:schemeClr val="tx1"/>
                </a:solidFill>
                <a:latin typeface="+mn-lt"/>
                <a:ea typeface="+mn-ea"/>
                <a:cs typeface="Arial"/>
              </a:rPr>
              <a:t>.</a:t>
            </a:r>
            <a:endParaRPr lang="en-US" sz="1200" dirty="0" smtClean="0"/>
          </a:p>
          <a:p>
            <a:pPr marL="228600" indent="-228600">
              <a:buFont typeface="+mj-lt"/>
              <a:buAutoNum type="arabicPeriod"/>
            </a:pPr>
            <a:r>
              <a:rPr lang="en-US" sz="1200" dirty="0" smtClean="0"/>
              <a:t>On the slide, select the rectangle. On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p>
          <a:p>
            <a:pPr marL="228600" indent="-228600">
              <a:buFont typeface="+mj-lt"/>
              <a:buAutoNum type="arabicPeriod"/>
            </a:pPr>
            <a:r>
              <a:rPr lang="en-US" sz="1200" baseline="0" dirty="0" smtClean="0"/>
              <a:t>Select the second, duplicate rectangle. 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Reflection</a:t>
            </a:r>
            <a:r>
              <a:rPr lang="en-US" sz="1200" b="0" baseline="0" dirty="0" smtClean="0"/>
              <a:t>,</a:t>
            </a:r>
            <a:r>
              <a:rPr lang="en-US" sz="1200" baseline="0" dirty="0" smtClean="0"/>
              <a:t> and then click </a:t>
            </a:r>
            <a:r>
              <a:rPr lang="en-US" sz="1200" b="1" baseline="0" dirty="0" smtClean="0"/>
              <a:t>No</a:t>
            </a:r>
            <a:r>
              <a:rPr lang="en-US" sz="1200" baseline="0" dirty="0" smtClean="0"/>
              <a:t> </a:t>
            </a:r>
            <a:r>
              <a:rPr lang="en-US" sz="1200" b="1" baseline="0" dirty="0" smtClean="0"/>
              <a:t>Reflection</a:t>
            </a:r>
            <a:r>
              <a:rPr lang="en-US" sz="1200" baseline="0" dirty="0" smtClean="0"/>
              <a:t>.</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In the </a:t>
            </a:r>
            <a:r>
              <a:rPr lang="en-US" sz="1200" b="1" baseline="0" dirty="0" smtClean="0"/>
              <a:t>Fill</a:t>
            </a:r>
            <a:r>
              <a:rPr lang="en-US" sz="1200" baseline="0" dirty="0" smtClean="0"/>
              <a:t> pane, click the button next to </a:t>
            </a:r>
            <a:r>
              <a:rPr lang="en-US" sz="1200" b="1" baseline="0" dirty="0" smtClean="0"/>
              <a:t>Direction</a:t>
            </a:r>
            <a:r>
              <a:rPr lang="en-US" sz="1200" b="0" baseline="0" dirty="0" smtClean="0"/>
              <a:t>, and then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endParaRPr lang="en-US" sz="1200" dirty="0" smtClean="0"/>
          </a:p>
          <a:p>
            <a:pPr marL="228600" indent="-228600">
              <a:buFont typeface="+mj-lt"/>
              <a:buAutoNum type="arabicPeriod"/>
            </a:pPr>
            <a:r>
              <a:rPr lang="en-US" sz="1200" b="0" baseline="0" dirty="0" smtClean="0"/>
              <a:t>Also in the </a:t>
            </a:r>
            <a:r>
              <a:rPr lang="en-US" sz="1200" b="1" baseline="0" dirty="0" smtClean="0"/>
              <a:t>Format</a:t>
            </a:r>
            <a:r>
              <a:rPr lang="en-US" sz="1200" b="0" baseline="0" dirty="0" smtClean="0"/>
              <a:t> </a:t>
            </a:r>
            <a:r>
              <a:rPr lang="en-US" sz="1200" b="1" baseline="0" dirty="0" smtClean="0"/>
              <a:t>Shape</a:t>
            </a:r>
            <a:r>
              <a:rPr lang="en-US" sz="1200" b="0" baseline="0" dirty="0" smtClean="0"/>
              <a:t> dialog box, click </a:t>
            </a:r>
            <a:r>
              <a:rPr lang="en-US" sz="1200" b="1" baseline="0" dirty="0" smtClean="0"/>
              <a:t>Shadow</a:t>
            </a:r>
            <a:r>
              <a:rPr lang="en-US" sz="1200" b="0" baseline="0" dirty="0" smtClean="0"/>
              <a:t> in the left pane. In the </a:t>
            </a:r>
            <a:r>
              <a:rPr lang="en-US" sz="1200" b="1" baseline="0" dirty="0" smtClean="0"/>
              <a:t>Shadow</a:t>
            </a:r>
            <a:r>
              <a:rPr lang="en-US" sz="1200" b="0" baseline="0" dirty="0" smtClean="0"/>
              <a:t> pane, click the button next to </a:t>
            </a:r>
            <a:r>
              <a:rPr lang="en-US" sz="1200" b="1" baseline="0" dirty="0" smtClean="0"/>
              <a:t>Presets</a:t>
            </a:r>
            <a:r>
              <a:rPr lang="en-US" sz="1200" b="0" baseline="0" dirty="0" smtClean="0"/>
              <a:t>, and then under </a:t>
            </a:r>
            <a:r>
              <a:rPr lang="en-US" sz="1200" b="1" baseline="0" dirty="0" smtClean="0"/>
              <a:t>No</a:t>
            </a:r>
            <a:r>
              <a:rPr lang="en-US" sz="1200" b="0" baseline="0" dirty="0" smtClean="0"/>
              <a:t> </a:t>
            </a:r>
            <a:r>
              <a:rPr lang="en-US" sz="1200" b="1" baseline="0" dirty="0" smtClean="0"/>
              <a:t>Shadow </a:t>
            </a:r>
            <a:r>
              <a:rPr lang="en-US" sz="1200" b="0" baseline="0" dirty="0" smtClean="0"/>
              <a:t>click </a:t>
            </a:r>
            <a:r>
              <a:rPr lang="en-US" sz="1200" b="1" baseline="0" dirty="0" smtClean="0"/>
              <a:t>No</a:t>
            </a:r>
            <a:r>
              <a:rPr lang="en-US" sz="1200" b="0" baseline="0" dirty="0" smtClean="0"/>
              <a:t> </a:t>
            </a:r>
            <a:r>
              <a:rPr lang="en-US" sz="1200" b="1" baseline="0" dirty="0" smtClean="0"/>
              <a:t>Shadow</a:t>
            </a:r>
            <a:r>
              <a:rPr lang="en-US" sz="1200" b="0" baseline="0" dirty="0" smtClean="0"/>
              <a:t>.</a:t>
            </a:r>
          </a:p>
          <a:p>
            <a:pPr marL="228600" indent="-228600">
              <a:buFont typeface="+mj-lt"/>
              <a:buAutoNum type="arabicPeriod"/>
            </a:pPr>
            <a:r>
              <a:rPr lang="en-US" sz="1200" b="0" baseline="0" dirty="0" smtClean="0"/>
              <a:t>On the slide, drag the second rectangle until it is directly on top of the first rectangle.</a:t>
            </a:r>
          </a:p>
          <a:p>
            <a:pPr marL="228600" indent="-228600">
              <a:buFont typeface="+mj-lt"/>
              <a:buAutoNum type="arabicPeriod"/>
            </a:pPr>
            <a:r>
              <a:rPr lang="en-US" sz="1200" b="0" baseline="0" dirty="0" smtClean="0"/>
              <a:t>On the </a:t>
            </a:r>
            <a:r>
              <a:rPr lang="en-US" sz="1200" b="1" baseline="0" dirty="0" smtClean="0"/>
              <a:t>Home</a:t>
            </a:r>
            <a:r>
              <a:rPr lang="en-US" sz="1200" b="0" baseline="0" dirty="0" smtClean="0"/>
              <a:t> tab, in the </a:t>
            </a:r>
            <a:r>
              <a:rPr lang="en-US" sz="1200" b="1" baseline="0" dirty="0" smtClean="0"/>
              <a:t>Editing</a:t>
            </a:r>
            <a:r>
              <a:rPr lang="en-US" sz="1200" b="0" baseline="0" dirty="0" smtClean="0"/>
              <a:t> group, click </a:t>
            </a:r>
            <a:r>
              <a:rPr lang="en-US" sz="1200" b="1" baseline="0" dirty="0" smtClean="0"/>
              <a:t>Select</a:t>
            </a:r>
            <a:r>
              <a:rPr lang="en-US" sz="1200" b="0" baseline="0" dirty="0" smtClean="0"/>
              <a:t>, and then click </a:t>
            </a:r>
            <a:r>
              <a:rPr lang="en-US" sz="1200" b="1" baseline="0" dirty="0" smtClean="0"/>
              <a:t>Selection Pane</a:t>
            </a:r>
            <a:r>
              <a:rPr lang="en-US" sz="1200" b="0" baseline="0" dirty="0" smtClean="0"/>
              <a:t>.</a:t>
            </a:r>
          </a:p>
          <a:p>
            <a:pPr marL="228600" indent="-228600">
              <a:buFont typeface="+mj-lt"/>
              <a:buAutoNum type="arabicPeriod"/>
            </a:pPr>
            <a:r>
              <a:rPr lang="en-US" sz="1200" b="0" baseline="0" dirty="0" smtClean="0"/>
              <a:t>In the </a:t>
            </a:r>
            <a:r>
              <a:rPr lang="en-US" sz="1200" b="1" baseline="0" dirty="0" smtClean="0"/>
              <a:t>Selection and Visibility </a:t>
            </a:r>
            <a:r>
              <a:rPr lang="en-US" sz="1200" b="0" baseline="0" dirty="0" smtClean="0"/>
              <a:t>pane, press and hold CTRL, and then select both rectangles. On the </a:t>
            </a:r>
            <a:r>
              <a:rPr lang="en-US" sz="1200" b="1" baseline="0" dirty="0" smtClean="0"/>
              <a:t>Home</a:t>
            </a:r>
            <a:r>
              <a:rPr lang="en-US" sz="1200" b="0" baseline="0" dirty="0" smtClean="0"/>
              <a:t> tab, in the </a:t>
            </a:r>
            <a:r>
              <a:rPr lang="en-US" sz="1200" b="1" baseline="0" dirty="0" smtClean="0"/>
              <a:t>Drawing</a:t>
            </a:r>
            <a:r>
              <a:rPr lang="en-US" sz="1200" b="0" baseline="0" dirty="0" smtClean="0"/>
              <a:t> group, click </a:t>
            </a:r>
            <a:r>
              <a:rPr lang="en-US" sz="1200" b="1" baseline="0" dirty="0" smtClean="0"/>
              <a:t>Arrange</a:t>
            </a:r>
            <a:r>
              <a:rPr lang="en-US" sz="1200" b="0" baseline="0" dirty="0" smtClean="0"/>
              <a:t>, point to </a:t>
            </a:r>
            <a:r>
              <a:rPr lang="en-US" sz="1200" b="1" baseline="0" dirty="0" smtClean="0"/>
              <a:t>Align</a:t>
            </a:r>
            <a:r>
              <a:rPr lang="en-US" sz="1200" b="0" baseline="0" dirty="0" smtClean="0"/>
              <a:t>, and then do the following:</a:t>
            </a:r>
          </a:p>
          <a:p>
            <a:pPr marL="685800" lvl="1" indent="-228600">
              <a:buFont typeface="+mj-lt"/>
              <a:buAutoNum type="arabicPeriod"/>
            </a:pPr>
            <a:r>
              <a:rPr lang="en-US" sz="1200" b="0" baseline="0" dirty="0" smtClean="0"/>
              <a:t>Click </a:t>
            </a:r>
            <a:r>
              <a:rPr lang="en-US" sz="1200" b="1" baseline="0" dirty="0" smtClean="0"/>
              <a:t>Align Selected Objects</a:t>
            </a:r>
            <a:r>
              <a:rPr lang="en-US" sz="1200" b="0" baseline="0" dirty="0" smtClean="0"/>
              <a:t>.</a:t>
            </a:r>
          </a:p>
          <a:p>
            <a:pPr marL="685800" lvl="1" indent="-228600">
              <a:buFont typeface="+mj-lt"/>
              <a:buAutoNum type="arabicPeriod"/>
            </a:pPr>
            <a:r>
              <a:rPr lang="en-US" sz="1200" b="0" baseline="0" dirty="0" smtClean="0"/>
              <a:t>Click </a:t>
            </a:r>
            <a:r>
              <a:rPr lang="en-US" sz="1200" b="1" baseline="0" dirty="0" smtClean="0"/>
              <a:t>Align Center</a:t>
            </a:r>
            <a:r>
              <a:rPr lang="en-US" sz="1200" b="0" baseline="0" dirty="0" smtClean="0"/>
              <a:t>.</a:t>
            </a:r>
          </a:p>
          <a:p>
            <a:pPr marL="685800" lvl="1" indent="-228600">
              <a:buFont typeface="+mj-lt"/>
              <a:buAutoNum type="arabicPeriod"/>
            </a:pPr>
            <a:r>
              <a:rPr lang="en-US" sz="1200" b="0" baseline="0" dirty="0" smtClean="0"/>
              <a:t>Click </a:t>
            </a:r>
            <a:r>
              <a:rPr lang="en-US" sz="1200" b="1" baseline="0" dirty="0" smtClean="0"/>
              <a:t>Align Middle</a:t>
            </a:r>
            <a:r>
              <a:rPr lang="en-US" sz="1200" b="0" baseline="0" dirty="0" smtClean="0"/>
              <a:t>. </a:t>
            </a:r>
          </a:p>
          <a:p>
            <a:pPr marL="228600" indent="-228600">
              <a:buFont typeface="+mj-lt"/>
              <a:buAutoNum type="arabicPeriod"/>
            </a:pPr>
            <a:endParaRPr lang="en-US" sz="1200" b="0" baseline="0" dirty="0" smtClean="0"/>
          </a:p>
          <a:p>
            <a:pPr marL="228600" indent="-228600">
              <a:buFont typeface="+mj-lt"/>
              <a:buAutoNum type="arabicPeriod"/>
            </a:pPr>
            <a:endParaRPr lang="en-US" sz="1200" dirty="0" smtClean="0"/>
          </a:p>
          <a:p>
            <a:pPr marL="228600" indent="-228600">
              <a:buFont typeface="+mj-lt"/>
              <a:buNone/>
            </a:pPr>
            <a:r>
              <a:rPr lang="en-US" sz="1200" dirty="0" smtClean="0"/>
              <a:t>To reproduce the first text effect on</a:t>
            </a:r>
            <a:r>
              <a:rPr lang="en-US" sz="1200" baseline="0" dirty="0" smtClean="0"/>
              <a:t> this slide, do the following:</a:t>
            </a:r>
            <a:endParaRPr lang="en-US" sz="1200" dirty="0" smtClean="0"/>
          </a:p>
          <a:p>
            <a:pPr marL="228600" indent="-228600">
              <a:buFont typeface="+mj-lt"/>
              <a:buAutoNum type="arabicPeriod"/>
            </a:pPr>
            <a:r>
              <a:rPr lang="en-US" sz="1200" b="0" dirty="0" smtClean="0"/>
              <a:t>On</a:t>
            </a:r>
            <a:r>
              <a:rPr lang="en-US" sz="1200" b="0" baseline="0" dirty="0" smtClean="0"/>
              <a:t> the </a:t>
            </a:r>
            <a:r>
              <a:rPr lang="en-US" sz="1200" b="1" baseline="0" dirty="0" smtClean="0"/>
              <a:t>Insert</a:t>
            </a:r>
            <a:r>
              <a:rPr lang="en-US" sz="1200" b="0" baseline="0" dirty="0" smtClean="0"/>
              <a:t> tab, in the </a:t>
            </a:r>
            <a:r>
              <a:rPr lang="en-US" sz="1200" b="1" baseline="0" dirty="0" smtClean="0"/>
              <a:t>Text</a:t>
            </a:r>
            <a:r>
              <a:rPr lang="en-US" sz="1200" b="0" baseline="0" dirty="0" smtClean="0"/>
              <a:t> group, click </a:t>
            </a:r>
            <a:r>
              <a:rPr lang="en-US" sz="1200" b="1" baseline="0" dirty="0" smtClean="0"/>
              <a:t>Text</a:t>
            </a:r>
            <a:r>
              <a:rPr lang="en-US" sz="1200" b="0" baseline="0" dirty="0" smtClean="0"/>
              <a:t> </a:t>
            </a:r>
            <a:r>
              <a:rPr lang="en-US" sz="1200" b="1" baseline="0" dirty="0" smtClean="0"/>
              <a:t>Box</a:t>
            </a:r>
            <a:r>
              <a:rPr lang="en-US" sz="1200" b="0" baseline="0" dirty="0" smtClean="0"/>
              <a:t>. O</a:t>
            </a:r>
            <a:r>
              <a:rPr lang="en-US" sz="1200" baseline="0" dirty="0" smtClean="0"/>
              <a:t>n the slide, drag to draw a text box.</a:t>
            </a:r>
          </a:p>
          <a:p>
            <a:pPr marL="228600" indent="-228600">
              <a:buFont typeface="+mj-lt"/>
              <a:buAutoNum type="arabicPeriod"/>
            </a:pPr>
            <a:r>
              <a:rPr lang="en-US" sz="1200" baseline="0" dirty="0" smtClean="0"/>
              <a:t>Enter the first line of text on the slide, and then select the text. On the </a:t>
            </a:r>
            <a:r>
              <a:rPr lang="en-US" sz="1200" b="1" baseline="0" dirty="0" smtClean="0"/>
              <a:t>Home</a:t>
            </a:r>
            <a:r>
              <a:rPr lang="en-US" sz="1200" baseline="0" dirty="0" smtClean="0"/>
              <a:t> tab, in the </a:t>
            </a:r>
            <a:r>
              <a:rPr lang="en-US" sz="1200" b="1" baseline="0" dirty="0" smtClean="0"/>
              <a:t>Font</a:t>
            </a:r>
            <a:r>
              <a:rPr lang="en-US" sz="1200" baseline="0" dirty="0" smtClean="0"/>
              <a:t> group, do the following:</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Trebuchet MS</a:t>
            </a:r>
            <a:r>
              <a:rPr lang="en-US" sz="1200" b="0" baseline="0" dirty="0" smtClean="0"/>
              <a: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26</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a:t>
            </a:r>
            <a:r>
              <a:rPr lang="en-US" sz="1200" b="1" baseline="0" dirty="0" smtClean="0"/>
              <a:t>Bold</a:t>
            </a:r>
            <a:r>
              <a:rPr lang="en-US" sz="1200" baseline="0" dirty="0" smtClean="0"/>
              <a:t>.</a:t>
            </a:r>
          </a:p>
          <a:p>
            <a:pPr marL="685800" lvl="1" indent="-228600">
              <a:buFont typeface="Arial" pitchFamily="34" charset="0"/>
              <a:buChar char="•"/>
            </a:pPr>
            <a:r>
              <a:rPr lang="en-US" sz="1200" baseline="0" dirty="0" smtClean="0"/>
              <a:t>Click the arrow next to </a:t>
            </a:r>
            <a:r>
              <a:rPr lang="en-US" sz="1200" b="1" baseline="0" dirty="0" smtClean="0"/>
              <a:t>Font</a:t>
            </a:r>
            <a:r>
              <a:rPr lang="en-US" sz="1200" baseline="0" dirty="0" smtClean="0"/>
              <a:t> </a:t>
            </a:r>
            <a:r>
              <a:rPr lang="en-US" sz="1200" b="1" baseline="0" dirty="0" smtClean="0"/>
              <a:t>Color</a:t>
            </a:r>
            <a:r>
              <a:rPr lang="en-US" sz="1200" baseline="0" dirty="0" smtClean="0"/>
              <a:t>, and then under </a:t>
            </a:r>
            <a:r>
              <a:rPr lang="en-US" sz="1200" b="1" baseline="0" dirty="0" smtClean="0"/>
              <a:t>Theme Colors </a:t>
            </a:r>
            <a:r>
              <a:rPr lang="en-US" sz="1200" baseline="0" dirty="0" smtClean="0"/>
              <a:t>click </a:t>
            </a:r>
            <a:r>
              <a:rPr lang="en-US" sz="1200" b="1" baseline="0" dirty="0" smtClean="0"/>
              <a:t>Black, Text 1, Lighter 25% </a:t>
            </a:r>
            <a:r>
              <a:rPr lang="en-US" sz="1200" baseline="0" dirty="0" smtClean="0"/>
              <a:t>(fourth row, second option from the left)</a:t>
            </a:r>
          </a:p>
          <a:p>
            <a:pPr marL="228600" indent="-228600">
              <a:buFont typeface="+mj-lt"/>
              <a:buAutoNum type="arabicPeriod"/>
            </a:pPr>
            <a:r>
              <a:rPr lang="en-US" sz="1200" b="0" baseline="0" dirty="0" smtClean="0"/>
              <a:t>On the </a:t>
            </a:r>
            <a:r>
              <a:rPr lang="en-US" sz="1200" b="1" baseline="0" dirty="0" smtClean="0"/>
              <a:t>Home</a:t>
            </a:r>
            <a:r>
              <a:rPr lang="en-US" sz="1200" b="0" baseline="0" dirty="0" smtClean="0"/>
              <a:t> tab, in the </a:t>
            </a:r>
            <a:r>
              <a:rPr lang="en-US" sz="1200" b="1" baseline="0" dirty="0" smtClean="0"/>
              <a:t>Paragraph</a:t>
            </a:r>
            <a:r>
              <a:rPr lang="en-US" sz="1200" b="0" baseline="0" dirty="0" smtClean="0"/>
              <a:t> group, click </a:t>
            </a:r>
            <a:r>
              <a:rPr lang="en-US" sz="1200" b="1" baseline="0" dirty="0" smtClean="0"/>
              <a:t>Align</a:t>
            </a:r>
            <a:r>
              <a:rPr lang="en-US" sz="1200" b="0" baseline="0" dirty="0" smtClean="0"/>
              <a:t> </a:t>
            </a:r>
            <a:r>
              <a:rPr lang="en-US" sz="1200" b="1" baseline="0" dirty="0" smtClean="0"/>
              <a:t>Text</a:t>
            </a:r>
            <a:r>
              <a:rPr lang="en-US" sz="1200" b="0" baseline="0" dirty="0" smtClean="0"/>
              <a:t> </a:t>
            </a:r>
            <a:r>
              <a:rPr lang="en-US" sz="1200" b="1" baseline="0" dirty="0" smtClean="0"/>
              <a:t>Left</a:t>
            </a:r>
            <a:r>
              <a:rPr lang="en-US" sz="1200" b="0" baseline="0" dirty="0" smtClean="0"/>
              <a:t> to align the text left in the text box.</a:t>
            </a:r>
          </a:p>
          <a:p>
            <a:pPr marL="228600" indent="-228600">
              <a:buFont typeface="+mj-lt"/>
              <a:buAutoNum type="arabicPeriod"/>
            </a:pPr>
            <a:r>
              <a:rPr lang="en-US" sz="1200" b="0" baseline="0" dirty="0" smtClean="0"/>
              <a:t>On the slide, s</a:t>
            </a:r>
            <a:r>
              <a:rPr lang="en-US" sz="1200" b="0" dirty="0" smtClean="0"/>
              <a:t>elect</a:t>
            </a:r>
            <a:r>
              <a:rPr lang="en-US" sz="1200" b="0" baseline="0" dirty="0" smtClean="0"/>
              <a:t> the text box. Under </a:t>
            </a:r>
            <a:r>
              <a:rPr lang="en-US" sz="1200" b="1" baseline="0" dirty="0" smtClean="0"/>
              <a:t>Drawing</a:t>
            </a:r>
            <a:r>
              <a:rPr lang="en-US" sz="1200" b="0" baseline="0" dirty="0" smtClean="0"/>
              <a:t> </a:t>
            </a:r>
            <a:r>
              <a:rPr lang="en-US" sz="1200" b="1" baseline="0" dirty="0" smtClean="0"/>
              <a:t>Tools</a:t>
            </a:r>
            <a:r>
              <a:rPr lang="en-US" sz="1200" b="0" baseline="0" dirty="0" smtClean="0"/>
              <a:t>, on the </a:t>
            </a:r>
            <a:r>
              <a:rPr lang="en-US" sz="1200" b="1" baseline="0" dirty="0" smtClean="0"/>
              <a:t>Format</a:t>
            </a:r>
            <a:r>
              <a:rPr lang="en-US" sz="1200" b="0" baseline="0" dirty="0" smtClean="0"/>
              <a:t> tab, in the </a:t>
            </a:r>
            <a:r>
              <a:rPr lang="en-US" sz="1200" b="1" baseline="0" dirty="0" smtClean="0"/>
              <a:t>WordArt</a:t>
            </a:r>
            <a:r>
              <a:rPr lang="en-US" sz="1200" b="0" baseline="0" dirty="0" smtClean="0"/>
              <a:t> </a:t>
            </a:r>
            <a:r>
              <a:rPr lang="en-US" sz="1200" b="1" baseline="0" dirty="0" smtClean="0"/>
              <a:t>Styles</a:t>
            </a:r>
            <a:r>
              <a:rPr lang="en-US" sz="1200" b="0" baseline="0" dirty="0" smtClean="0"/>
              <a:t> group, click </a:t>
            </a:r>
            <a:r>
              <a:rPr lang="en-US" sz="1200" b="1" baseline="0" dirty="0" smtClean="0"/>
              <a:t>Text</a:t>
            </a:r>
            <a:r>
              <a:rPr lang="en-US" sz="1200" b="0" baseline="0" dirty="0" smtClean="0"/>
              <a:t> </a:t>
            </a:r>
            <a:r>
              <a:rPr lang="en-US" sz="1200" b="1" baseline="0" dirty="0" smtClean="0"/>
              <a:t>Effects</a:t>
            </a:r>
            <a:r>
              <a:rPr lang="en-US" sz="1200" b="0" baseline="0" dirty="0" smtClean="0"/>
              <a:t>, point to </a:t>
            </a:r>
            <a:r>
              <a:rPr lang="en-US" sz="1200" b="1" baseline="0" dirty="0" smtClean="0"/>
              <a:t>Shadow</a:t>
            </a:r>
            <a:r>
              <a:rPr lang="en-US" sz="1200" b="0" baseline="0" dirty="0" smtClean="0"/>
              <a:t>, and then click </a:t>
            </a:r>
            <a:r>
              <a:rPr lang="en-US" sz="1200" b="1" baseline="0" dirty="0" smtClean="0"/>
              <a:t>Shadow</a:t>
            </a:r>
            <a:r>
              <a:rPr lang="en-US" sz="1200" b="0" baseline="0" dirty="0" smtClean="0"/>
              <a:t> </a:t>
            </a:r>
            <a:r>
              <a:rPr lang="en-US" sz="1200" b="1" baseline="0" dirty="0" smtClean="0"/>
              <a:t>Options</a:t>
            </a:r>
            <a:r>
              <a:rPr lang="en-US" sz="1200" b="0" baseline="0" dirty="0" smtClean="0"/>
              <a:t>. In the </a:t>
            </a:r>
            <a:r>
              <a:rPr lang="en-US" sz="1200" b="1" baseline="0" dirty="0" smtClean="0"/>
              <a:t>Format</a:t>
            </a:r>
            <a:r>
              <a:rPr lang="en-US" sz="1200" b="0" baseline="0" dirty="0" smtClean="0"/>
              <a:t> </a:t>
            </a:r>
            <a:r>
              <a:rPr lang="en-US" sz="1200" b="1" baseline="0" dirty="0" smtClean="0"/>
              <a:t>Text</a:t>
            </a:r>
            <a:r>
              <a:rPr lang="en-US" sz="1200" b="0" baseline="0" dirty="0" smtClean="0"/>
              <a:t> </a:t>
            </a:r>
            <a:r>
              <a:rPr lang="en-US" sz="1200" b="1" baseline="0" dirty="0" smtClean="0"/>
              <a:t>Effects</a:t>
            </a:r>
            <a:r>
              <a:rPr lang="en-US" sz="1200" b="0" baseline="0" dirty="0" smtClean="0"/>
              <a:t> dialog box, in the </a:t>
            </a:r>
            <a:r>
              <a:rPr lang="en-US" sz="1200" b="1" baseline="0" dirty="0" smtClean="0"/>
              <a:t>Shadow</a:t>
            </a:r>
            <a:r>
              <a:rPr lang="en-US" sz="1200" b="0" baseline="0" dirty="0" smtClean="0"/>
              <a:t> pane, click the button next to </a:t>
            </a:r>
            <a:r>
              <a:rPr lang="en-US" sz="1200" b="1" baseline="0" dirty="0" smtClean="0"/>
              <a:t>Presets</a:t>
            </a:r>
            <a:r>
              <a:rPr lang="en-US" sz="1200" b="0" baseline="0" dirty="0" smtClean="0"/>
              <a:t>, under </a:t>
            </a:r>
            <a:r>
              <a:rPr lang="en-US" sz="1200" b="1" baseline="0" dirty="0" smtClean="0"/>
              <a:t>Inner</a:t>
            </a:r>
            <a:r>
              <a:rPr lang="en-US" sz="1200" b="0" baseline="0" dirty="0" smtClean="0"/>
              <a:t> click </a:t>
            </a:r>
            <a:r>
              <a:rPr lang="en-US" sz="1200" b="1" baseline="0" dirty="0" smtClean="0"/>
              <a:t>Inside Diagonal Bottom Left </a:t>
            </a:r>
            <a:r>
              <a:rPr lang="en-US" sz="1200" b="0" baseline="0" dirty="0" smtClean="0"/>
              <a:t>(third row, first option from the left), and then do the following:</a:t>
            </a:r>
          </a:p>
          <a:p>
            <a:pPr marL="685800" lvl="1" indent="-228600">
              <a:buFont typeface="Arial" pitchFamily="34" charset="0"/>
              <a:buChar char="•"/>
            </a:pPr>
            <a:r>
              <a:rPr lang="en-US" sz="1200" b="0" baseline="0" dirty="0" smtClean="0"/>
              <a:t>Click the button next to </a:t>
            </a:r>
            <a:r>
              <a:rPr lang="en-US" sz="1200" b="1" baseline="0" dirty="0" smtClean="0"/>
              <a:t>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White, Background 1 </a:t>
            </a:r>
            <a:r>
              <a:rPr lang="en-US" sz="1200" b="0" baseline="0" dirty="0" smtClean="0"/>
              <a:t>(first row, first option from the left).</a:t>
            </a:r>
          </a:p>
          <a:p>
            <a:pPr marL="685800" lvl="1" indent="-228600">
              <a:buFont typeface="Arial" pitchFamily="34" charset="0"/>
              <a:buChar char="•"/>
            </a:pPr>
            <a:r>
              <a:rPr lang="en-US" sz="1200" b="0" baseline="0" dirty="0" smtClean="0"/>
              <a:t>In the </a:t>
            </a:r>
            <a:r>
              <a:rPr lang="en-US" sz="1200" b="1" baseline="0" dirty="0" smtClean="0"/>
              <a:t>Transparency</a:t>
            </a:r>
            <a:r>
              <a:rPr lang="en-US" sz="1200" b="0" baseline="0" dirty="0" smtClean="0"/>
              <a:t> box, enter </a:t>
            </a:r>
            <a:r>
              <a:rPr lang="en-US" sz="1200" b="1" baseline="0" dirty="0" smtClean="0"/>
              <a:t>21%</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Blur</a:t>
            </a:r>
            <a:r>
              <a:rPr lang="en-US" sz="1200" b="0" baseline="0" dirty="0" smtClean="0"/>
              <a:t> box, enter </a:t>
            </a:r>
            <a:r>
              <a:rPr lang="en-US" sz="1200" b="1" baseline="0" dirty="0" smtClean="0"/>
              <a:t>5 pt</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Angle</a:t>
            </a:r>
            <a:r>
              <a:rPr lang="en-US" sz="1200" b="0" baseline="0" dirty="0" smtClean="0"/>
              <a:t> box, enter </a:t>
            </a:r>
            <a:r>
              <a:rPr lang="en-US" sz="1200" b="1" baseline="0" dirty="0" smtClean="0"/>
              <a:t>90</a:t>
            </a:r>
            <a:r>
              <a:rPr lang="en-US" sz="1200" b="1" baseline="0" dirty="0" smtClean="0">
                <a:latin typeface="Arial"/>
                <a:cs typeface="Arial"/>
              </a:rPr>
              <a:t>°</a:t>
            </a:r>
            <a:r>
              <a:rPr lang="en-US" sz="1200" b="0" baseline="0" dirty="0" smtClean="0">
                <a:latin typeface="Arial"/>
                <a:cs typeface="Arial"/>
              </a:rPr>
              <a:t>.</a:t>
            </a:r>
          </a:p>
          <a:p>
            <a:pPr marL="685800" lvl="1" indent="-228600">
              <a:buFont typeface="Arial" pitchFamily="34" charset="0"/>
              <a:buChar char="•"/>
            </a:pPr>
            <a:r>
              <a:rPr lang="en-US" sz="1200" b="0" baseline="0" dirty="0" smtClean="0">
                <a:latin typeface="+mn-lt"/>
                <a:cs typeface="Arial"/>
              </a:rPr>
              <a:t>In the </a:t>
            </a:r>
            <a:r>
              <a:rPr lang="en-US" sz="1200" b="1" baseline="0" dirty="0" smtClean="0">
                <a:latin typeface="+mn-lt"/>
                <a:cs typeface="Arial"/>
              </a:rPr>
              <a:t>Distance</a:t>
            </a:r>
            <a:r>
              <a:rPr lang="en-US" sz="1200" b="0" baseline="0" dirty="0" smtClean="0">
                <a:latin typeface="+mn-lt"/>
                <a:cs typeface="Arial"/>
              </a:rPr>
              <a:t> box, enter </a:t>
            </a:r>
            <a:r>
              <a:rPr lang="en-US" sz="1200" b="1" baseline="0" dirty="0" smtClean="0">
                <a:latin typeface="+mn-lt"/>
                <a:cs typeface="Arial"/>
              </a:rPr>
              <a:t>4 pt</a:t>
            </a:r>
            <a:r>
              <a:rPr lang="en-US" sz="1200" b="0" baseline="0" dirty="0" smtClean="0">
                <a:latin typeface="+mn-lt"/>
                <a:cs typeface="Arial"/>
              </a:rPr>
              <a:t>.</a:t>
            </a:r>
            <a:endParaRPr lang="en-US" sz="1200" b="0" dirty="0" smtClean="0">
              <a:latin typeface="+mn-lt"/>
            </a:endParaRPr>
          </a:p>
          <a:p>
            <a:pPr marL="228600" indent="-228600">
              <a:buFont typeface="+mj-lt"/>
              <a:buAutoNum type="arabicPeriod"/>
            </a:pPr>
            <a:r>
              <a:rPr lang="en-US" sz="1200" dirty="0" smtClean="0"/>
              <a:t>On the slide, drag the text box on</a:t>
            </a:r>
            <a:r>
              <a:rPr lang="en-US" sz="1200" baseline="0" dirty="0" smtClean="0"/>
              <a:t>to the second (top) rectangle. </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animate the first shape and text effects on this slide, do the following:</a:t>
            </a:r>
          </a:p>
          <a:p>
            <a:pPr marL="228600" indent="-228600">
              <a:buFont typeface="+mj-lt"/>
              <a:buAutoNum type="arabicPeriod"/>
            </a:pPr>
            <a:r>
              <a:rPr lang="en-US" sz="1200" b="0" dirty="0" smtClean="0"/>
              <a:t>In the </a:t>
            </a:r>
            <a:r>
              <a:rPr lang="en-US" sz="1200" b="1" dirty="0" smtClean="0"/>
              <a:t>Selection and Visibility</a:t>
            </a:r>
            <a:r>
              <a:rPr lang="en-US" sz="1200" b="1" baseline="0" dirty="0" smtClean="0"/>
              <a:t> </a:t>
            </a:r>
            <a:r>
              <a:rPr lang="en-US" sz="1200" b="0" baseline="0" dirty="0" smtClean="0"/>
              <a:t>pane, select the third object in the list (the </a:t>
            </a:r>
            <a:r>
              <a:rPr lang="en-US" sz="1200" b="0" i="0" baseline="0" dirty="0" smtClean="0"/>
              <a:t>first </a:t>
            </a:r>
            <a:r>
              <a:rPr lang="en-US" sz="1200" b="0" baseline="0" dirty="0" smtClean="0"/>
              <a:t>rectangle you created). On the </a:t>
            </a:r>
            <a:r>
              <a:rPr lang="en-US" sz="1200" b="1" baseline="0" dirty="0" smtClean="0"/>
              <a:t>Animations</a:t>
            </a:r>
            <a:r>
              <a:rPr lang="en-US" sz="1200" b="0" baseline="0" dirty="0" smtClean="0"/>
              <a:t> tab, in the </a:t>
            </a:r>
            <a:r>
              <a:rPr lang="en-US" sz="1200" b="1" baseline="0" dirty="0" smtClean="0"/>
              <a:t>Advanced Animation</a:t>
            </a:r>
            <a:r>
              <a:rPr lang="en-US" sz="1200" b="0" baseline="0" dirty="0" smtClean="0"/>
              <a:t> group, click </a:t>
            </a:r>
            <a:r>
              <a:rPr lang="en-US" sz="1200" b="1" baseline="0" dirty="0" smtClean="0"/>
              <a:t>Add Animation</a:t>
            </a:r>
            <a:r>
              <a:rPr lang="en-US" sz="1200" b="0" baseline="0" dirty="0" smtClean="0"/>
              <a:t>,  and then under </a:t>
            </a:r>
            <a:r>
              <a:rPr lang="en-US" sz="1200" b="1" baseline="0" dirty="0" smtClean="0"/>
              <a:t>Entrance</a:t>
            </a:r>
            <a:r>
              <a:rPr lang="en-US" sz="1200" b="0" baseline="0" dirty="0" smtClean="0"/>
              <a:t> click </a:t>
            </a:r>
            <a:r>
              <a:rPr lang="en-US" sz="1200" b="1" baseline="0" dirty="0" smtClean="0"/>
              <a:t>Float In</a:t>
            </a:r>
            <a:r>
              <a:rPr lang="en-US" sz="1200" b="0" baseline="0" dirty="0" smtClean="0"/>
              <a:t>.</a:t>
            </a:r>
          </a:p>
          <a:p>
            <a:pPr marL="228600" lvl="0" indent="-228600">
              <a:buFont typeface="+mj-lt"/>
              <a:buAutoNum type="arabicPeriod"/>
            </a:pPr>
            <a:r>
              <a:rPr lang="en-US" sz="1200" b="0" baseline="0" dirty="0" smtClean="0"/>
              <a:t>Also on the </a:t>
            </a:r>
            <a:r>
              <a:rPr lang="en-US" sz="1200" b="1" baseline="0" dirty="0" smtClean="0"/>
              <a:t>Animations</a:t>
            </a:r>
            <a:r>
              <a:rPr lang="en-US" sz="1200" b="0" baseline="0" dirty="0" smtClean="0"/>
              <a:t> tab, in the </a:t>
            </a:r>
            <a:r>
              <a:rPr lang="en-US" sz="1200" b="1" baseline="0" dirty="0" smtClean="0"/>
              <a:t>Animation</a:t>
            </a:r>
            <a:r>
              <a:rPr lang="en-US" sz="1200" b="0" baseline="0" dirty="0" smtClean="0"/>
              <a:t> group, click </a:t>
            </a:r>
            <a:r>
              <a:rPr lang="en-US" sz="1200" b="1" baseline="0" dirty="0" smtClean="0"/>
              <a:t>Effect Options</a:t>
            </a:r>
            <a:r>
              <a:rPr lang="en-US" sz="1200" b="0" baseline="0" dirty="0" smtClean="0"/>
              <a:t>, and then click </a:t>
            </a:r>
            <a:r>
              <a:rPr lang="en-US" sz="1200" b="1" baseline="0" dirty="0" smtClean="0"/>
              <a:t>Float Down</a:t>
            </a:r>
            <a:r>
              <a:rPr lang="en-US" sz="1200" b="0" baseline="0" dirty="0" smtClean="0"/>
              <a:t>.</a:t>
            </a:r>
          </a:p>
          <a:p>
            <a:pPr marL="228600" lvl="0" indent="-228600">
              <a:buFont typeface="+mj-lt"/>
              <a:buAutoNum type="arabicPeriod"/>
            </a:pPr>
            <a:r>
              <a:rPr lang="en-US" sz="1200" b="0" baseline="0" dirty="0" smtClean="0"/>
              <a:t>Also on the </a:t>
            </a:r>
            <a:r>
              <a:rPr lang="en-US" sz="1200" b="1" baseline="0" dirty="0" smtClean="0"/>
              <a:t>Animations</a:t>
            </a:r>
            <a:r>
              <a:rPr lang="en-US" sz="1200" b="0" baseline="0" dirty="0" smtClean="0"/>
              <a:t> tab, in the </a:t>
            </a:r>
            <a:r>
              <a:rPr lang="en-US" sz="1200" b="1" baseline="0" dirty="0" smtClean="0"/>
              <a:t>Timing</a:t>
            </a:r>
            <a:r>
              <a:rPr lang="en-US" sz="1200" b="0" baseline="0" dirty="0" smtClean="0"/>
              <a:t> group,</a:t>
            </a:r>
            <a:r>
              <a:rPr lang="en-US" sz="1200" b="1" baseline="0" dirty="0" smtClean="0"/>
              <a:t> </a:t>
            </a:r>
            <a:r>
              <a:rPr lang="en-US" sz="1200" b="0" baseline="0" dirty="0" smtClean="0"/>
              <a:t>do the following:</a:t>
            </a:r>
          </a:p>
          <a:p>
            <a:pPr marL="685800" lvl="1" indent="-228600">
              <a:buFont typeface="Arial" pitchFamily="34" charset="0"/>
              <a:buChar char="•"/>
            </a:pPr>
            <a:r>
              <a:rPr lang="en-US" sz="1200" b="0" baseline="0" dirty="0" smtClean="0"/>
              <a:t>In the </a:t>
            </a:r>
            <a:r>
              <a:rPr lang="en-US" sz="1200" b="1" baseline="0" dirty="0" smtClean="0"/>
              <a:t>Start</a:t>
            </a:r>
            <a:r>
              <a:rPr lang="en-US" sz="1200" b="0" baseline="0" dirty="0" smtClean="0"/>
              <a:t> list, select </a:t>
            </a:r>
            <a:r>
              <a:rPr lang="en-US" sz="1200" b="1" baseline="0" dirty="0" smtClean="0"/>
              <a:t>With</a:t>
            </a:r>
            <a:r>
              <a:rPr lang="en-US" sz="1200" b="0" baseline="0" dirty="0" smtClean="0"/>
              <a:t> </a:t>
            </a:r>
            <a:r>
              <a:rPr lang="en-US" sz="1200" b="1" baseline="0" dirty="0" smtClean="0"/>
              <a:t>Previous</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Duration</a:t>
            </a:r>
            <a:r>
              <a:rPr lang="en-US" sz="1200" b="0" baseline="0" dirty="0" smtClean="0"/>
              <a:t> box, enter </a:t>
            </a:r>
            <a:r>
              <a:rPr lang="en-US" sz="1200" b="1" baseline="0" dirty="0" smtClean="0"/>
              <a:t>1.00 second</a:t>
            </a:r>
            <a:r>
              <a:rPr lang="en-US" sz="1200" b="0" baseline="0" dirty="0" smtClean="0"/>
              <a:t>.</a:t>
            </a:r>
            <a:endParaRPr lang="en-US" sz="1200" b="0" dirty="0" smtClean="0"/>
          </a:p>
          <a:p>
            <a:pPr marL="228600" indent="-228600">
              <a:buFont typeface="+mj-lt"/>
              <a:buAutoNum type="arabicPeriod"/>
            </a:pPr>
            <a:r>
              <a:rPr lang="en-US" sz="1200" dirty="0" smtClean="0"/>
              <a:t>In the </a:t>
            </a:r>
            <a:r>
              <a:rPr lang="en-US" sz="1200" b="1" dirty="0" smtClean="0"/>
              <a:t>Selection</a:t>
            </a:r>
            <a:r>
              <a:rPr lang="en-US" sz="1200" b="1" baseline="0" dirty="0" smtClean="0"/>
              <a:t> and Visibility </a:t>
            </a:r>
            <a:r>
              <a:rPr lang="en-US" sz="1200" baseline="0" dirty="0" smtClean="0"/>
              <a:t>pane, select the second object in the list (the second rectangle you created). 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p>
          <a:p>
            <a:pPr marL="228600" lvl="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do the following:</a:t>
            </a:r>
          </a:p>
          <a:p>
            <a:pPr marL="685800" lvl="1" indent="-228600">
              <a:buFont typeface="Arial" pitchFamily="34" charset="0"/>
              <a:buChar char="•"/>
            </a:pPr>
            <a:r>
              <a:rPr lang="en-US" sz="1200" dirty="0" smtClean="0"/>
              <a:t>In the </a:t>
            </a:r>
            <a:r>
              <a:rPr lang="en-US" sz="1200" b="1" dirty="0" smtClean="0"/>
              <a:t>Start</a:t>
            </a:r>
            <a:r>
              <a:rPr lang="en-US" sz="1200" dirty="0" smtClean="0"/>
              <a:t> list, select </a:t>
            </a:r>
            <a:r>
              <a:rPr lang="en-US" sz="1200" b="1" dirty="0" smtClean="0"/>
              <a:t>After</a:t>
            </a:r>
            <a:r>
              <a:rPr lang="en-US" sz="1200" dirty="0" smtClean="0"/>
              <a:t> </a:t>
            </a:r>
            <a:r>
              <a:rPr lang="en-US" sz="1200" b="1" dirty="0" smtClean="0"/>
              <a:t>Previous</a:t>
            </a:r>
            <a:r>
              <a:rPr lang="en-US" sz="1200" dirty="0" smtClean="0"/>
              <a:t>.</a:t>
            </a:r>
          </a:p>
          <a:p>
            <a:pPr marL="685800" lvl="1" indent="-228600">
              <a:buFont typeface="Arial" pitchFamily="34" charset="0"/>
              <a:buChar char="•"/>
            </a:pPr>
            <a:r>
              <a:rPr lang="en-US" sz="1200" dirty="0" smtClean="0"/>
              <a:t>In</a:t>
            </a:r>
            <a:r>
              <a:rPr lang="en-US" sz="1200" baseline="0" dirty="0" smtClean="0"/>
              <a:t> the </a:t>
            </a:r>
            <a:r>
              <a:rPr lang="en-US" sz="1200" b="1" baseline="0" dirty="0" smtClean="0"/>
              <a:t>Duration </a:t>
            </a:r>
            <a:r>
              <a:rPr lang="en-US" sz="1200" b="0" baseline="0" dirty="0" smtClean="0"/>
              <a:t>box</a:t>
            </a:r>
            <a:r>
              <a:rPr lang="en-US" sz="1200" baseline="0" dirty="0" smtClean="0"/>
              <a:t>, enter </a:t>
            </a:r>
            <a:r>
              <a:rPr lang="en-US" sz="1200" b="1" baseline="0" dirty="0" smtClean="0"/>
              <a:t>1.00 second</a:t>
            </a:r>
            <a:r>
              <a:rPr lang="en-US" sz="1200" baseline="0" dirty="0" smtClean="0"/>
              <a:t>.</a:t>
            </a:r>
            <a:endParaRPr lang="en-US" sz="1200" dirty="0" smtClean="0"/>
          </a:p>
          <a:p>
            <a:pPr marL="228600" indent="-228600">
              <a:buFont typeface="+mj-lt"/>
              <a:buAutoNum type="arabicPeriod"/>
            </a:pPr>
            <a:r>
              <a:rPr lang="en-US" sz="1200" dirty="0" smtClean="0"/>
              <a:t>In the </a:t>
            </a:r>
            <a:r>
              <a:rPr lang="en-US" sz="1200" b="1" dirty="0" smtClean="0"/>
              <a:t>Selection and Visibility </a:t>
            </a:r>
            <a:r>
              <a:rPr lang="en-US" sz="1200" dirty="0" smtClean="0"/>
              <a:t>pane, select the first object</a:t>
            </a:r>
            <a:r>
              <a:rPr lang="en-US" sz="1200" baseline="0" dirty="0" smtClean="0"/>
              <a:t> in the list (text box). On the </a:t>
            </a:r>
            <a:r>
              <a:rPr lang="en-US" sz="1200" b="1" baseline="0" dirty="0" smtClean="0"/>
              <a:t>Animations</a:t>
            </a:r>
            <a:r>
              <a:rPr lang="en-US" sz="1200" baseline="0" dirty="0" smtClean="0"/>
              <a:t> tab, in the </a:t>
            </a:r>
            <a:r>
              <a:rPr lang="en-US" sz="1200" b="1" baseline="0" dirty="0" smtClean="0"/>
              <a:t>Advanced Animation</a:t>
            </a:r>
            <a:r>
              <a:rPr lang="en-US" sz="1200" baseline="0" dirty="0" smtClean="0"/>
              <a:t> 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Wipe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a:t>
            </a:r>
            <a:r>
              <a:rPr lang="en-US" sz="1200" baseline="0" dirty="0" smtClean="0"/>
              <a:t>, and then click </a:t>
            </a:r>
            <a:r>
              <a:rPr lang="en-US" sz="1200" b="1" baseline="0" dirty="0" smtClean="0"/>
              <a:t>From Top</a:t>
            </a:r>
            <a:r>
              <a:rPr lang="en-US" sz="1200" baseline="0" dirty="0" smtClean="0"/>
              <a:t>.</a:t>
            </a:r>
          </a:p>
          <a:p>
            <a:pPr marL="228600" lvl="0" indent="-228600">
              <a:buFont typeface="+mj-lt"/>
              <a:buAutoNum type="arabicPeriod"/>
            </a:pPr>
            <a:r>
              <a:rPr lang="en-US" sz="1200" baseline="0" dirty="0" smtClean="0"/>
              <a:t>Also on the Animations tab, in the Timing group, do the following:</a:t>
            </a:r>
          </a:p>
          <a:p>
            <a:pPr marL="685800" lvl="1"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Duration </a:t>
            </a:r>
            <a:r>
              <a:rPr lang="en-US" sz="1200" b="0" baseline="0" dirty="0" smtClean="0"/>
              <a:t>box</a:t>
            </a:r>
            <a:r>
              <a:rPr lang="en-US" sz="1200" baseline="0" dirty="0" smtClean="0"/>
              <a:t>, enter </a:t>
            </a:r>
            <a:r>
              <a:rPr lang="en-US" sz="1200" b="1" baseline="0" dirty="0" smtClean="0"/>
              <a:t>1.00 second</a:t>
            </a:r>
            <a:r>
              <a:rPr lang="en-US" sz="1200" baseline="0" dirty="0" smtClean="0"/>
              <a:t>.</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a:t>
            </a:r>
            <a:r>
              <a:rPr lang="en-US" sz="1200" baseline="0" dirty="0" smtClean="0"/>
              <a:t> the other animated shapes and text on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Press</a:t>
            </a:r>
            <a:r>
              <a:rPr lang="en-US" sz="1200" b="0" baseline="0" dirty="0" smtClean="0"/>
              <a:t> and hold CTRL, and then in the </a:t>
            </a:r>
            <a:r>
              <a:rPr lang="en-US" sz="1200" b="1" baseline="0" dirty="0" smtClean="0"/>
              <a:t>Selection and Visibility </a:t>
            </a:r>
            <a:r>
              <a:rPr lang="en-US" sz="1200" b="0" baseline="0" dirty="0" smtClean="0"/>
              <a:t>pane, select the two rectangles and the text box. </a:t>
            </a:r>
            <a:r>
              <a:rPr lang="en-US" sz="1200" dirty="0" smtClean="0"/>
              <a:t>On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r>
              <a:rPr lang="en-US" sz="1200" b="0" dirty="0" smtClean="0"/>
              <a:t> </a:t>
            </a:r>
          </a:p>
          <a:p>
            <a:pPr marL="228600" indent="-228600">
              <a:buFont typeface="+mj-lt"/>
              <a:buAutoNum type="arabicPeriod"/>
            </a:pPr>
            <a:r>
              <a:rPr lang="en-US" sz="1200" b="0" baseline="0" dirty="0" smtClean="0"/>
              <a:t>With the second group of objects still selected on the slide, drag them under the first group of objects, aligning the right edge of the rectangles with the right edge of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With the second group of objects still selected on the slide, o</a:t>
            </a:r>
            <a:r>
              <a:rPr lang="en-US" sz="1200" dirty="0" smtClean="0"/>
              <a:t>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endParaRPr lang="en-US" sz="1200" b="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With the third group of objects still selected on the slide, drag them under the second group of objects, aligning the right edge of the rectangles with the right edge of the slide.</a:t>
            </a:r>
            <a:r>
              <a:rPr lang="en-US" sz="1200" b="0" dirty="0" smtClean="0"/>
              <a:t> </a:t>
            </a:r>
          </a:p>
          <a:p>
            <a:pPr marL="228600" indent="-228600">
              <a:buFont typeface="+mj-lt"/>
              <a:buAutoNum type="arabicPeriod"/>
            </a:pPr>
            <a:r>
              <a:rPr lang="en-US" sz="1200" b="0" baseline="0" dirty="0" smtClean="0"/>
              <a:t>Click in the second and third duplicate text boxes and edit the text.</a:t>
            </a:r>
          </a:p>
          <a:p>
            <a:pPr marL="228600" indent="-228600">
              <a:buFont typeface="+mj-lt"/>
              <a:buAutoNum type="arabicPeriod"/>
            </a:pPr>
            <a:endParaRPr lang="en-US" sz="1200" b="0" baseline="0" dirty="0" smtClean="0"/>
          </a:p>
          <a:p>
            <a:endParaRPr lang="en-US" sz="1200" b="0" baseline="0" dirty="0" smtClean="0"/>
          </a:p>
          <a:p>
            <a:r>
              <a:rPr lang="en-US" sz="120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in the slider.</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50% </a:t>
            </a:r>
            <a:r>
              <a:rPr lang="en-US" sz="1200" b="0" kern="1200" dirty="0" smtClean="0">
                <a:solidFill>
                  <a:schemeClr val="tx1"/>
                </a:solidFill>
                <a:latin typeface="+mn-lt"/>
                <a:ea typeface="+mn-ea"/>
                <a:cs typeface="+mn-cs"/>
              </a:rPr>
              <a:t>(fifth row, first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a:t>
            </a:r>
            <a:r>
              <a:rPr lang="en-US" sz="1200" kern="1200" smtClean="0">
                <a:solidFill>
                  <a:schemeClr val="tx1"/>
                </a:solidFill>
                <a:latin typeface="+mn-lt"/>
                <a:ea typeface="+mn-ea"/>
                <a:cs typeface="+mn-cs"/>
              </a:rPr>
              <a:t>the </a:t>
            </a:r>
            <a:r>
              <a:rPr lang="en-US" sz="1200" b="1" kern="1200" smtClean="0">
                <a:solidFill>
                  <a:schemeClr val="tx1"/>
                </a:solidFill>
                <a:latin typeface="+mn-lt"/>
                <a:ea typeface="+mn-ea"/>
                <a:cs typeface="+mn-cs"/>
              </a:rPr>
              <a:t>Position </a:t>
            </a:r>
            <a:r>
              <a:rPr lang="en-US" sz="1200" kern="1200" smtClean="0">
                <a:solidFill>
                  <a:schemeClr val="tx1"/>
                </a:solidFill>
                <a:latin typeface="+mn-lt"/>
                <a:ea typeface="+mn-ea"/>
                <a:cs typeface="+mn-cs"/>
              </a:rPr>
              <a:t>box</a:t>
            </a:r>
            <a:r>
              <a:rPr lang="en-US" sz="1200" kern="120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Lighter 5% </a:t>
            </a:r>
            <a:r>
              <a:rPr lang="en-US" sz="1200" b="0" kern="1200" dirty="0" smtClean="0">
                <a:solidFill>
                  <a:schemeClr val="tx1"/>
                </a:solidFill>
                <a:latin typeface="+mn-lt"/>
                <a:ea typeface="+mn-ea"/>
                <a:cs typeface="+mn-cs"/>
              </a:rPr>
              <a:t>(fifth row, second option from the left).</a:t>
            </a:r>
          </a:p>
          <a:p>
            <a:endParaRPr lang="en-US" sz="1200" b="1" dirty="0" smtClean="0"/>
          </a:p>
          <a:p>
            <a:endParaRPr lang="en-US" sz="1200" b="1"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622884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Rotating tubes with text</a:t>
            </a:r>
          </a:p>
          <a:p>
            <a:r>
              <a:rPr lang="en-US" sz="1400" dirty="0" smtClean="0"/>
              <a:t>(Intermediate)</a:t>
            </a:r>
          </a:p>
          <a:p>
            <a:endParaRPr lang="en-US" sz="1200" dirty="0" smtClean="0"/>
          </a:p>
          <a:p>
            <a:endParaRPr lang="en-US" sz="1200" dirty="0" smtClean="0"/>
          </a:p>
          <a:p>
            <a:pPr marL="228600" indent="-228600">
              <a:buFont typeface="+mj-lt"/>
              <a:buNone/>
            </a:pPr>
            <a:r>
              <a:rPr lang="en-US" sz="1200" dirty="0" smtClean="0"/>
              <a:t>To reproduce the first shape</a:t>
            </a:r>
            <a:r>
              <a:rPr lang="en-US" sz="1200" baseline="0" dirty="0" smtClean="0"/>
              <a:t> effect on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endParaRPr lang="en-US" sz="1200" b="0" dirty="0" smtClean="0"/>
          </a:p>
          <a:p>
            <a:pPr marL="228600" indent="-228600">
              <a:buFont typeface="+mj-lt"/>
              <a:buAutoNum type="arabicPeriod"/>
            </a:pPr>
            <a:r>
              <a:rPr lang="en-US" sz="1200" b="0" dirty="0" smtClean="0"/>
              <a:t>On the </a:t>
            </a:r>
            <a:r>
              <a:rPr lang="en-US" sz="1200" b="1" dirty="0" smtClean="0"/>
              <a:t>Insert </a:t>
            </a:r>
            <a:r>
              <a:rPr lang="en-US" sz="1200" b="0" dirty="0" smtClean="0"/>
              <a:t>tab, in the </a:t>
            </a:r>
            <a:r>
              <a:rPr lang="en-US" sz="1200" b="1" dirty="0" smtClean="0"/>
              <a:t>Illustrations </a:t>
            </a:r>
            <a:r>
              <a:rPr lang="en-US" sz="1200" b="0" baseline="0" dirty="0" smtClean="0"/>
              <a:t>group, click </a:t>
            </a:r>
            <a:r>
              <a:rPr lang="en-US" sz="1200" b="1" baseline="0" dirty="0" smtClean="0"/>
              <a:t>Shapes</a:t>
            </a:r>
            <a:r>
              <a:rPr lang="en-US" sz="1200" b="0" baseline="0" dirty="0" smtClean="0"/>
              <a:t>, and then under </a:t>
            </a:r>
            <a:r>
              <a:rPr lang="en-US" sz="1200" b="1" baseline="0" dirty="0" smtClean="0"/>
              <a:t>Rectangles</a:t>
            </a:r>
            <a:r>
              <a:rPr lang="en-US" sz="1200" b="0" baseline="0" dirty="0" smtClean="0"/>
              <a:t> click </a:t>
            </a:r>
            <a:r>
              <a:rPr lang="en-US" sz="1200" b="1" baseline="0" dirty="0" smtClean="0"/>
              <a:t>Rectangle</a:t>
            </a:r>
            <a:r>
              <a:rPr lang="en-US" sz="1200" b="0" baseline="0" dirty="0" smtClean="0"/>
              <a:t> (first option from the left). On the slide, d</a:t>
            </a:r>
            <a:r>
              <a:rPr lang="en-US" sz="1200" b="0" dirty="0" smtClean="0"/>
              <a:t>rag</a:t>
            </a:r>
            <a:r>
              <a:rPr lang="en-US" sz="1200" b="0" baseline="0" dirty="0" smtClean="0"/>
              <a:t> to draw a rectangle.</a:t>
            </a:r>
            <a:endParaRPr lang="en-US" sz="1200" b="0" dirty="0" smtClean="0"/>
          </a:p>
          <a:p>
            <a:pPr marL="228600" indent="-228600">
              <a:buFont typeface="+mj-lt"/>
              <a:buAutoNum type="arabicPeriod"/>
            </a:pPr>
            <a:r>
              <a:rPr lang="en-US" sz="1200" dirty="0" smtClean="0"/>
              <a:t>Select</a:t>
            </a:r>
            <a:r>
              <a:rPr lang="en-US" sz="1200" baseline="0" dirty="0" smtClean="0"/>
              <a:t> the rectangle. 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Size</a:t>
            </a:r>
            <a:r>
              <a:rPr lang="en-US" sz="1200" baseline="0" dirty="0" smtClean="0"/>
              <a:t> group, do the following: </a:t>
            </a:r>
          </a:p>
          <a:p>
            <a:pPr marL="685800" lvl="1" indent="-228600">
              <a:buFont typeface="Arial" pitchFamily="34" charset="0"/>
              <a:buChar char="•"/>
            </a:pPr>
            <a:r>
              <a:rPr lang="en-US" sz="1200" baseline="0" dirty="0" smtClean="0"/>
              <a:t>In the </a:t>
            </a:r>
            <a:r>
              <a:rPr lang="en-US" sz="1200" b="1" baseline="0" dirty="0" smtClean="0"/>
              <a:t>Shape</a:t>
            </a:r>
            <a:r>
              <a:rPr lang="en-US" sz="1200" baseline="0" dirty="0" smtClean="0"/>
              <a:t> </a:t>
            </a:r>
            <a:r>
              <a:rPr lang="en-US" sz="1200" b="1" baseline="0" dirty="0" smtClean="0"/>
              <a:t>Height</a:t>
            </a:r>
            <a:r>
              <a:rPr lang="en-US" sz="1200" baseline="0" dirty="0" smtClean="0"/>
              <a:t> box, enter </a:t>
            </a:r>
            <a:r>
              <a:rPr lang="en-US" sz="1200" b="1" baseline="0" dirty="0" smtClean="0"/>
              <a:t>0.75”</a:t>
            </a:r>
            <a:r>
              <a:rPr lang="en-US" sz="1200" b="0" baseline="0" dirty="0" smtClean="0"/>
              <a:t>.</a:t>
            </a:r>
          </a:p>
          <a:p>
            <a:pPr marL="685800" lvl="1" indent="-228600">
              <a:buFont typeface="Arial" pitchFamily="34" charset="0"/>
              <a:buChar char="•"/>
            </a:pPr>
            <a:r>
              <a:rPr lang="en-US" sz="1200" baseline="0" dirty="0" smtClean="0"/>
              <a:t>In the </a:t>
            </a:r>
            <a:r>
              <a:rPr lang="en-US" sz="1200" b="1" baseline="0" dirty="0" smtClean="0"/>
              <a:t>Shape</a:t>
            </a:r>
            <a:r>
              <a:rPr lang="en-US" sz="1200" baseline="0" dirty="0" smtClean="0"/>
              <a:t> </a:t>
            </a:r>
            <a:r>
              <a:rPr lang="en-US" sz="1200" b="1" baseline="0" dirty="0" smtClean="0"/>
              <a:t>Width</a:t>
            </a:r>
            <a:r>
              <a:rPr lang="en-US" sz="1200" baseline="0" dirty="0" smtClean="0"/>
              <a:t> box, enter </a:t>
            </a:r>
            <a:r>
              <a:rPr lang="en-US" sz="1200" b="1" baseline="0" dirty="0" smtClean="0"/>
              <a:t>7.42”</a:t>
            </a:r>
            <a:r>
              <a:rPr lang="en-US" sz="1200" baseline="0" dirty="0" smtClean="0"/>
              <a:t>.</a:t>
            </a:r>
          </a:p>
          <a:p>
            <a:pPr marL="228600" indent="-228600">
              <a:buFont typeface="+mj-lt"/>
              <a:buAutoNum type="arabicPeriod"/>
            </a:pPr>
            <a:r>
              <a:rPr lang="en-US" sz="1200" i="0" baseline="0" dirty="0" smtClean="0"/>
              <a:t>Drag the rectangle above the middle of the slide, and then align the right edge with the right edge of the slide.</a:t>
            </a:r>
          </a:p>
          <a:p>
            <a:pPr marL="228600" indent="-228600">
              <a:buFont typeface="+mj-lt"/>
              <a:buAutoNum type="arabicPeriod"/>
            </a:pPr>
            <a:r>
              <a:rPr lang="en-US" sz="1200" baseline="0" dirty="0" smtClean="0"/>
              <a:t>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Reflection</a:t>
            </a:r>
            <a:r>
              <a:rPr lang="en-US" sz="1200" baseline="0" dirty="0" smtClean="0"/>
              <a:t>, and then under </a:t>
            </a:r>
            <a:r>
              <a:rPr lang="en-US" sz="1200" b="1" baseline="0" dirty="0" smtClean="0"/>
              <a:t>Reflection</a:t>
            </a:r>
            <a:r>
              <a:rPr lang="en-US" sz="1200" baseline="0" dirty="0" smtClean="0"/>
              <a:t> </a:t>
            </a:r>
            <a:r>
              <a:rPr lang="en-US" sz="1200" b="1" baseline="0" dirty="0" smtClean="0"/>
              <a:t>Variations</a:t>
            </a:r>
            <a:r>
              <a:rPr lang="en-US" sz="1200" baseline="0" dirty="0" smtClean="0"/>
              <a:t> click </a:t>
            </a:r>
            <a:r>
              <a:rPr lang="en-US" sz="1200" b="1" baseline="0" dirty="0" smtClean="0"/>
              <a:t>Tight</a:t>
            </a:r>
            <a:r>
              <a:rPr lang="en-US" sz="1200" baseline="0" dirty="0" smtClean="0"/>
              <a:t> </a:t>
            </a:r>
            <a:r>
              <a:rPr lang="en-US" sz="1200" b="1" baseline="0" dirty="0" smtClean="0"/>
              <a:t>Reflection, touching</a:t>
            </a:r>
            <a:r>
              <a:rPr lang="en-US" sz="1200" baseline="0" dirty="0" smtClean="0"/>
              <a:t>.</a:t>
            </a:r>
            <a:endParaRPr lang="en-US" sz="1200" dirty="0" smtClean="0"/>
          </a:p>
          <a:p>
            <a:pPr marL="228600" indent="-228600">
              <a:buFont typeface="+mj-lt"/>
              <a:buAutoNum type="arabicPeriod"/>
            </a:pPr>
            <a:r>
              <a:rPr lang="en-US" sz="1200" b="0" dirty="0" smtClean="0"/>
              <a:t>On</a:t>
            </a:r>
            <a:r>
              <a:rPr lang="en-US" sz="1200" b="0" baseline="0" dirty="0" smtClean="0"/>
              <a:t> the </a:t>
            </a:r>
            <a:r>
              <a:rPr lang="en-US" sz="1200" b="1" baseline="0" dirty="0" smtClean="0"/>
              <a:t>Home</a:t>
            </a:r>
            <a:r>
              <a:rPr lang="en-US" sz="1200" b="0" baseline="0" dirty="0" smtClean="0"/>
              <a:t> tab, in the bottom right corner of the </a:t>
            </a:r>
            <a:r>
              <a:rPr lang="en-US" sz="1200" b="1" baseline="0" dirty="0" smtClean="0"/>
              <a:t>Drawing</a:t>
            </a:r>
            <a:r>
              <a:rPr lang="en-US" sz="1200" b="0" baseline="0" dirty="0" smtClean="0"/>
              <a:t> group, click the </a:t>
            </a:r>
            <a:r>
              <a:rPr lang="en-US" sz="1200" b="1" baseline="0" dirty="0" smtClean="0"/>
              <a:t>Format Shape</a:t>
            </a:r>
            <a:r>
              <a:rPr lang="en-US" sz="1200" b="0" baseline="0" dirty="0" smtClean="0"/>
              <a:t> dialog box launcher. In the </a:t>
            </a:r>
            <a:r>
              <a:rPr lang="en-US" sz="1200" b="1" baseline="0" dirty="0" smtClean="0"/>
              <a:t>Format Shape </a:t>
            </a:r>
            <a:r>
              <a:rPr lang="en-US" sz="1200" b="0" baseline="0" dirty="0" smtClean="0"/>
              <a:t>dialog box, click </a:t>
            </a:r>
            <a:r>
              <a:rPr lang="en-US" sz="1200" b="1" baseline="0" dirty="0" smtClean="0"/>
              <a:t>Fill</a:t>
            </a:r>
            <a:r>
              <a:rPr lang="en-US" sz="1200" b="0" baseline="0" dirty="0" smtClean="0"/>
              <a:t> in the left pane, select </a:t>
            </a:r>
            <a:r>
              <a:rPr lang="en-US" sz="1200" b="1" baseline="0" dirty="0" smtClean="0"/>
              <a:t>Gradient fill </a:t>
            </a:r>
            <a:r>
              <a:rPr lang="en-US" sz="1200" b="0" baseline="0" dirty="0" smtClean="0"/>
              <a:t>in the </a:t>
            </a:r>
            <a:r>
              <a:rPr lang="en-US" sz="1200" b="1" baseline="0" dirty="0" smtClean="0"/>
              <a:t>Fill</a:t>
            </a:r>
            <a:r>
              <a:rPr lang="en-US" sz="1200" b="0" baseline="0" dirty="0" smtClean="0"/>
              <a:t> pane, and then do the following:</a:t>
            </a:r>
          </a:p>
          <a:p>
            <a:pPr marL="685800" lvl="1" indent="-228600">
              <a:buFont typeface="Arial" pitchFamily="34" charset="0"/>
              <a:buChar char="•"/>
            </a:pPr>
            <a:r>
              <a:rPr lang="en-US" sz="1200" b="0" baseline="0" dirty="0" smtClean="0"/>
              <a:t>In the </a:t>
            </a:r>
            <a:r>
              <a:rPr lang="en-US" sz="1200" b="1" baseline="0" dirty="0" smtClean="0"/>
              <a:t>Type</a:t>
            </a:r>
            <a:r>
              <a:rPr lang="en-US" sz="1200" b="0" baseline="0" dirty="0" smtClean="0"/>
              <a:t> list, select </a:t>
            </a:r>
            <a:r>
              <a:rPr lang="en-US" sz="1200" b="1" baseline="0" dirty="0" smtClean="0"/>
              <a:t>Linear</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Direction</a:t>
            </a:r>
            <a:r>
              <a:rPr lang="en-US" sz="1200" b="0" baseline="0" dirty="0" smtClean="0"/>
              <a:t> list, select </a:t>
            </a:r>
            <a:r>
              <a:rPr lang="en-US" sz="1200" b="1" baseline="0" dirty="0" smtClean="0"/>
              <a:t>Linear</a:t>
            </a:r>
            <a:r>
              <a:rPr lang="en-US" sz="1200" b="0" baseline="0" dirty="0" smtClean="0"/>
              <a:t> </a:t>
            </a:r>
            <a:r>
              <a:rPr lang="en-US" sz="1200" b="1" baseline="0" dirty="0" smtClean="0"/>
              <a:t>Up </a:t>
            </a:r>
            <a:r>
              <a:rPr lang="en-US" sz="1200" b="0" baseline="0" dirty="0" smtClean="0"/>
              <a:t>(second row, second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four stops appear in the slider.</a:t>
            </a:r>
            <a:endParaRPr lang="en-US" sz="1200" b="0" baseline="0" dirty="0" smtClean="0"/>
          </a:p>
          <a:p>
            <a:pPr marL="342900" lvl="0" indent="-3429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a:t>
            </a:r>
            <a:r>
              <a:rPr lang="en-US" sz="1200" b="0" kern="1200" dirty="0" smtClean="0">
                <a:solidFill>
                  <a:schemeClr val="tx1"/>
                </a:solidFill>
                <a:latin typeface="+mn-lt"/>
                <a:ea typeface="+mn-ea"/>
                <a:cs typeface="+mn-cs"/>
              </a:rPr>
              <a:t> box</a:t>
            </a:r>
            <a:r>
              <a:rPr lang="en-US" sz="1200" kern="120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(fourth row, fifth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a:t>
            </a:r>
            <a:r>
              <a:rPr lang="en-US" sz="1200" b="0" kern="1200" baseline="0" dirty="0" smtClean="0">
                <a:solidFill>
                  <a:schemeClr val="tx1"/>
                </a:solidFill>
                <a:latin typeface="+mn-lt"/>
                <a:ea typeface="+mn-ea"/>
                <a:cs typeface="+mn-cs"/>
              </a:rPr>
              <a:t>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26%</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5% </a:t>
            </a:r>
            <a:r>
              <a:rPr lang="en-US" sz="1200" b="0" kern="1200" dirty="0" smtClean="0">
                <a:solidFill>
                  <a:schemeClr val="tx1"/>
                </a:solidFill>
                <a:latin typeface="+mn-lt"/>
                <a:ea typeface="+mn-ea"/>
                <a:cs typeface="+mn-cs"/>
              </a:rPr>
              <a:t>(second row,</a:t>
            </a:r>
            <a:r>
              <a:rPr lang="en-US" sz="1200" b="0" kern="1200" baseline="0" dirty="0" smtClean="0">
                <a:solidFill>
                  <a:schemeClr val="tx1"/>
                </a:solidFill>
                <a:latin typeface="+mn-lt"/>
                <a:ea typeface="+mn-ea"/>
                <a:cs typeface="+mn-cs"/>
              </a:rPr>
              <a:t> first option from the left).</a:t>
            </a:r>
            <a:endParaRPr lang="en-US" sz="1200" baseline="0" dirty="0" smtClean="0"/>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80%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a:t>
            </a:r>
            <a:r>
              <a:rPr lang="en-US" sz="1200" b="1" kern="1200" baseline="0" dirty="0" smtClean="0">
                <a:solidFill>
                  <a:schemeClr val="tx1"/>
                </a:solidFill>
                <a:latin typeface="+mn-lt"/>
                <a:ea typeface="+mn-ea"/>
                <a:cs typeface="+mn-cs"/>
              </a:rPr>
              <a:t> Text 1, Lighter 50% </a:t>
            </a:r>
            <a:r>
              <a:rPr lang="en-US" sz="1200" b="0" kern="1200" baseline="0" dirty="0" smtClean="0">
                <a:solidFill>
                  <a:schemeClr val="tx1"/>
                </a:solidFill>
                <a:latin typeface="+mn-lt"/>
                <a:ea typeface="+mn-ea"/>
                <a:cs typeface="+mn-cs"/>
              </a:rPr>
              <a:t>(second row, second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35% </a:t>
            </a:r>
            <a:r>
              <a:rPr lang="en-US" sz="1200" b="0" kern="1200" dirty="0" smtClean="0">
                <a:solidFill>
                  <a:schemeClr val="tx1"/>
                </a:solidFill>
                <a:latin typeface="+mn-lt"/>
                <a:ea typeface="+mn-ea"/>
                <a:cs typeface="+mn-cs"/>
              </a:rPr>
              <a:t>(fifth</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row,</a:t>
            </a:r>
            <a:r>
              <a:rPr lang="en-US" sz="1200" b="0" kern="1200" baseline="0" dirty="0" smtClean="0">
                <a:solidFill>
                  <a:schemeClr val="tx1"/>
                </a:solidFill>
                <a:latin typeface="+mn-lt"/>
                <a:ea typeface="+mn-ea"/>
                <a:cs typeface="+mn-cs"/>
              </a:rPr>
              <a:t> first option from the left).</a:t>
            </a:r>
            <a:endParaRPr lang="en-US" sz="1200" baseline="0" dirty="0" smtClean="0"/>
          </a:p>
          <a:p>
            <a:pPr marL="228600" indent="-228600">
              <a:buFont typeface="+mj-lt"/>
              <a:buAutoNum type="arabicPeriod"/>
            </a:pPr>
            <a:r>
              <a:rPr lang="en-US" sz="1200" b="0" kern="1200" dirty="0" smtClean="0">
                <a:solidFill>
                  <a:schemeClr val="tx1"/>
                </a:solidFill>
                <a:latin typeface="+mn-lt"/>
                <a:ea typeface="+mn-ea"/>
                <a:cs typeface="+mn-cs"/>
              </a:rPr>
              <a:t>Also</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Format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Shape</a:t>
            </a:r>
            <a:r>
              <a:rPr lang="en-US" sz="1200" b="0" kern="1200" baseline="0" dirty="0" smtClean="0">
                <a:solidFill>
                  <a:schemeClr val="tx1"/>
                </a:solidFill>
                <a:latin typeface="+mn-lt"/>
                <a:ea typeface="+mn-ea"/>
                <a:cs typeface="+mn-cs"/>
              </a:rPr>
              <a:t> dialog box, click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a:t>
            </a:r>
            <a:r>
              <a:rPr lang="en-US" sz="1200" b="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Color</a:t>
            </a:r>
            <a:r>
              <a:rPr lang="en-US" sz="1200" b="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No</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line</a:t>
            </a:r>
            <a:r>
              <a:rPr lang="en-US" sz="1200" b="0" kern="1200" baseline="0" dirty="0" smtClean="0">
                <a:solidFill>
                  <a:schemeClr val="tx1"/>
                </a:solidFill>
                <a:latin typeface="+mn-lt"/>
                <a:ea typeface="+mn-ea"/>
                <a:cs typeface="+mn-cs"/>
              </a:rPr>
              <a:t>.</a:t>
            </a:r>
          </a:p>
          <a:p>
            <a:pPr marL="228600" indent="-228600">
              <a:buFont typeface="+mj-lt"/>
              <a:buAutoNum type="arabicPeriod"/>
            </a:pPr>
            <a:r>
              <a:rPr lang="en-US" sz="1200" b="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Shape</a:t>
            </a:r>
            <a:r>
              <a:rPr lang="en-US" sz="1200" b="0" kern="1200" baseline="0" dirty="0" smtClean="0">
                <a:solidFill>
                  <a:schemeClr val="tx1"/>
                </a:solidFill>
                <a:latin typeface="+mn-lt"/>
                <a:ea typeface="+mn-ea"/>
                <a:cs typeface="+mn-cs"/>
              </a:rPr>
              <a:t> dialog box, click </a:t>
            </a:r>
            <a:r>
              <a:rPr lang="en-US" sz="1200" b="1" kern="1200" baseline="0" dirty="0" smtClean="0">
                <a:solidFill>
                  <a:schemeClr val="tx1"/>
                </a:solidFill>
                <a:latin typeface="+mn-lt"/>
                <a:ea typeface="+mn-ea"/>
                <a:cs typeface="+mn-cs"/>
              </a:rPr>
              <a:t>Shadow</a:t>
            </a:r>
            <a:r>
              <a:rPr lang="en-US" sz="1200" b="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b="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b="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Outer</a:t>
            </a:r>
            <a:r>
              <a:rPr lang="en-US" sz="1200" b="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Offset</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Center</a:t>
            </a:r>
            <a:r>
              <a:rPr lang="en-US" sz="1200" b="0" kern="1200" baseline="0" dirty="0" smtClean="0">
                <a:solidFill>
                  <a:schemeClr val="tx1"/>
                </a:solidFill>
                <a:latin typeface="+mn-lt"/>
                <a:ea typeface="+mn-ea"/>
                <a:cs typeface="+mn-cs"/>
              </a:rPr>
              <a:t>, and then do the following:</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a:t>
            </a:r>
            <a:r>
              <a:rPr lang="en-US" sz="1200" b="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60%</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Size</a:t>
            </a:r>
            <a:r>
              <a:rPr lang="en-US" sz="1200" b="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102%</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Blur</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5 pt</a:t>
            </a:r>
            <a:r>
              <a:rPr lang="en-US" sz="1200" b="0" kern="1200" baseline="0" dirty="0" smtClean="0">
                <a:solidFill>
                  <a:schemeClr val="tx1"/>
                </a:solidFill>
                <a:latin typeface="+mn-lt"/>
                <a:ea typeface="+mn-ea"/>
                <a:cs typeface="+mn-cs"/>
              </a:rPr>
              <a:t>.</a:t>
            </a:r>
          </a:p>
          <a:p>
            <a:pPr marL="685800" lvl="1"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b="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a:t>
            </a:r>
            <a:r>
              <a:rPr lang="en-US" sz="1200" b="1" kern="1200" dirty="0" smtClean="0">
                <a:solidFill>
                  <a:schemeClr val="tx1"/>
                </a:solidFill>
                <a:latin typeface="+mn-lt"/>
                <a:ea typeface="+mn-ea"/>
                <a:cs typeface="Arial"/>
              </a:rPr>
              <a:t>°</a:t>
            </a:r>
          </a:p>
          <a:p>
            <a:pPr marL="685800" lvl="1" indent="-228600">
              <a:buFont typeface="Arial" pitchFamily="34" charset="0"/>
              <a:buChar char="•"/>
            </a:pPr>
            <a:r>
              <a:rPr lang="en-US" sz="1200" b="0" kern="1200" dirty="0" smtClean="0">
                <a:solidFill>
                  <a:schemeClr val="tx1"/>
                </a:solidFill>
                <a:latin typeface="+mn-lt"/>
                <a:ea typeface="+mn-ea"/>
                <a:cs typeface="Arial"/>
              </a:rPr>
              <a:t>In the </a:t>
            </a:r>
            <a:r>
              <a:rPr lang="en-US" sz="1200" b="1" kern="1200" dirty="0" smtClean="0">
                <a:solidFill>
                  <a:schemeClr val="tx1"/>
                </a:solidFill>
                <a:latin typeface="+mn-lt"/>
                <a:ea typeface="+mn-ea"/>
                <a:cs typeface="Arial"/>
              </a:rPr>
              <a:t>Distance</a:t>
            </a:r>
            <a:r>
              <a:rPr lang="en-US" sz="1200" b="0" kern="1200" baseline="0" dirty="0" smtClean="0">
                <a:solidFill>
                  <a:schemeClr val="tx1"/>
                </a:solidFill>
                <a:latin typeface="+mn-lt"/>
                <a:ea typeface="+mn-ea"/>
                <a:cs typeface="Arial"/>
              </a:rPr>
              <a:t> box, enter </a:t>
            </a:r>
            <a:r>
              <a:rPr lang="en-US" sz="1200" b="1" kern="1200" baseline="0" dirty="0" smtClean="0">
                <a:solidFill>
                  <a:schemeClr val="tx1"/>
                </a:solidFill>
                <a:latin typeface="+mn-lt"/>
                <a:ea typeface="+mn-ea"/>
                <a:cs typeface="Arial"/>
              </a:rPr>
              <a:t>0 pt</a:t>
            </a:r>
            <a:r>
              <a:rPr lang="en-US" sz="1200" b="0" kern="1200" baseline="0" dirty="0" smtClean="0">
                <a:solidFill>
                  <a:schemeClr val="tx1"/>
                </a:solidFill>
                <a:latin typeface="+mn-lt"/>
                <a:ea typeface="+mn-ea"/>
                <a:cs typeface="Arial"/>
              </a:rPr>
              <a:t>.</a:t>
            </a:r>
            <a:endParaRPr lang="en-US" sz="1200" dirty="0" smtClean="0"/>
          </a:p>
          <a:p>
            <a:pPr marL="228600" indent="-228600">
              <a:buFont typeface="+mj-lt"/>
              <a:buAutoNum type="arabicPeriod"/>
            </a:pPr>
            <a:r>
              <a:rPr lang="en-US" sz="1200" dirty="0" smtClean="0"/>
              <a:t>On the slide, select the rectangle. On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p>
          <a:p>
            <a:pPr marL="228600" indent="-228600">
              <a:buFont typeface="+mj-lt"/>
              <a:buAutoNum type="arabicPeriod"/>
            </a:pPr>
            <a:r>
              <a:rPr lang="en-US" sz="1200" baseline="0" dirty="0" smtClean="0"/>
              <a:t>Select the second, duplicate rectangle. Under </a:t>
            </a:r>
            <a:r>
              <a:rPr lang="en-US" sz="1200" b="1" baseline="0" dirty="0" smtClean="0"/>
              <a:t>Drawing</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Reflection</a:t>
            </a:r>
            <a:r>
              <a:rPr lang="en-US" sz="1200" b="0" baseline="0" dirty="0" smtClean="0"/>
              <a:t>,</a:t>
            </a:r>
            <a:r>
              <a:rPr lang="en-US" sz="1200" baseline="0" dirty="0" smtClean="0"/>
              <a:t> and then click </a:t>
            </a:r>
            <a:r>
              <a:rPr lang="en-US" sz="1200" b="1" baseline="0" dirty="0" smtClean="0"/>
              <a:t>No</a:t>
            </a:r>
            <a:r>
              <a:rPr lang="en-US" sz="1200" baseline="0" dirty="0" smtClean="0"/>
              <a:t> </a:t>
            </a:r>
            <a:r>
              <a:rPr lang="en-US" sz="1200" b="1" baseline="0" dirty="0" smtClean="0"/>
              <a:t>Reflection</a:t>
            </a:r>
            <a:r>
              <a:rPr lang="en-US" sz="1200" baseline="0" dirty="0" smtClean="0"/>
              <a:t>.</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In the </a:t>
            </a:r>
            <a:r>
              <a:rPr lang="en-US" sz="1200" b="1" baseline="0" dirty="0" smtClean="0"/>
              <a:t>Fill</a:t>
            </a:r>
            <a:r>
              <a:rPr lang="en-US" sz="1200" baseline="0" dirty="0" smtClean="0"/>
              <a:t> pane, click the button next to </a:t>
            </a:r>
            <a:r>
              <a:rPr lang="en-US" sz="1200" b="1" baseline="0" dirty="0" smtClean="0"/>
              <a:t>Direction</a:t>
            </a:r>
            <a:r>
              <a:rPr lang="en-US" sz="1200" b="0" baseline="0" dirty="0" smtClean="0"/>
              <a:t>, and then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endParaRPr lang="en-US" sz="1200" dirty="0" smtClean="0"/>
          </a:p>
          <a:p>
            <a:pPr marL="228600" indent="-228600">
              <a:buFont typeface="+mj-lt"/>
              <a:buAutoNum type="arabicPeriod"/>
            </a:pPr>
            <a:r>
              <a:rPr lang="en-US" sz="1200" b="0" baseline="0" dirty="0" smtClean="0"/>
              <a:t>Also in the </a:t>
            </a:r>
            <a:r>
              <a:rPr lang="en-US" sz="1200" b="1" baseline="0" dirty="0" smtClean="0"/>
              <a:t>Format</a:t>
            </a:r>
            <a:r>
              <a:rPr lang="en-US" sz="1200" b="0" baseline="0" dirty="0" smtClean="0"/>
              <a:t> </a:t>
            </a:r>
            <a:r>
              <a:rPr lang="en-US" sz="1200" b="1" baseline="0" dirty="0" smtClean="0"/>
              <a:t>Shape</a:t>
            </a:r>
            <a:r>
              <a:rPr lang="en-US" sz="1200" b="0" baseline="0" dirty="0" smtClean="0"/>
              <a:t> dialog box, click </a:t>
            </a:r>
            <a:r>
              <a:rPr lang="en-US" sz="1200" b="1" baseline="0" dirty="0" smtClean="0"/>
              <a:t>Shadow</a:t>
            </a:r>
            <a:r>
              <a:rPr lang="en-US" sz="1200" b="0" baseline="0" dirty="0" smtClean="0"/>
              <a:t> in the left pane. In the </a:t>
            </a:r>
            <a:r>
              <a:rPr lang="en-US" sz="1200" b="1" baseline="0" dirty="0" smtClean="0"/>
              <a:t>Shadow</a:t>
            </a:r>
            <a:r>
              <a:rPr lang="en-US" sz="1200" b="0" baseline="0" dirty="0" smtClean="0"/>
              <a:t> pane, click the button next to </a:t>
            </a:r>
            <a:r>
              <a:rPr lang="en-US" sz="1200" b="1" baseline="0" dirty="0" smtClean="0"/>
              <a:t>Presets</a:t>
            </a:r>
            <a:r>
              <a:rPr lang="en-US" sz="1200" b="0" baseline="0" dirty="0" smtClean="0"/>
              <a:t>, and then under </a:t>
            </a:r>
            <a:r>
              <a:rPr lang="en-US" sz="1200" b="1" baseline="0" dirty="0" smtClean="0"/>
              <a:t>No</a:t>
            </a:r>
            <a:r>
              <a:rPr lang="en-US" sz="1200" b="0" baseline="0" dirty="0" smtClean="0"/>
              <a:t> </a:t>
            </a:r>
            <a:r>
              <a:rPr lang="en-US" sz="1200" b="1" baseline="0" dirty="0" smtClean="0"/>
              <a:t>Shadow </a:t>
            </a:r>
            <a:r>
              <a:rPr lang="en-US" sz="1200" b="0" baseline="0" dirty="0" smtClean="0"/>
              <a:t>click </a:t>
            </a:r>
            <a:r>
              <a:rPr lang="en-US" sz="1200" b="1" baseline="0" dirty="0" smtClean="0"/>
              <a:t>No</a:t>
            </a:r>
            <a:r>
              <a:rPr lang="en-US" sz="1200" b="0" baseline="0" dirty="0" smtClean="0"/>
              <a:t> </a:t>
            </a:r>
            <a:r>
              <a:rPr lang="en-US" sz="1200" b="1" baseline="0" dirty="0" smtClean="0"/>
              <a:t>Shadow</a:t>
            </a:r>
            <a:r>
              <a:rPr lang="en-US" sz="1200" b="0" baseline="0" dirty="0" smtClean="0"/>
              <a:t>.</a:t>
            </a:r>
          </a:p>
          <a:p>
            <a:pPr marL="228600" indent="-228600">
              <a:buFont typeface="+mj-lt"/>
              <a:buAutoNum type="arabicPeriod"/>
            </a:pPr>
            <a:r>
              <a:rPr lang="en-US" sz="1200" b="0" baseline="0" dirty="0" smtClean="0"/>
              <a:t>On the slide, drag the second rectangle until it is directly on top of the first rectangle.</a:t>
            </a:r>
          </a:p>
          <a:p>
            <a:pPr marL="228600" indent="-228600">
              <a:buFont typeface="+mj-lt"/>
              <a:buAutoNum type="arabicPeriod"/>
            </a:pPr>
            <a:r>
              <a:rPr lang="en-US" sz="1200" b="0" baseline="0" dirty="0" smtClean="0"/>
              <a:t>On the </a:t>
            </a:r>
            <a:r>
              <a:rPr lang="en-US" sz="1200" b="1" baseline="0" dirty="0" smtClean="0"/>
              <a:t>Home</a:t>
            </a:r>
            <a:r>
              <a:rPr lang="en-US" sz="1200" b="0" baseline="0" dirty="0" smtClean="0"/>
              <a:t> tab, in the </a:t>
            </a:r>
            <a:r>
              <a:rPr lang="en-US" sz="1200" b="1" baseline="0" dirty="0" smtClean="0"/>
              <a:t>Editing</a:t>
            </a:r>
            <a:r>
              <a:rPr lang="en-US" sz="1200" b="0" baseline="0" dirty="0" smtClean="0"/>
              <a:t> group, click </a:t>
            </a:r>
            <a:r>
              <a:rPr lang="en-US" sz="1200" b="1" baseline="0" dirty="0" smtClean="0"/>
              <a:t>Select</a:t>
            </a:r>
            <a:r>
              <a:rPr lang="en-US" sz="1200" b="0" baseline="0" dirty="0" smtClean="0"/>
              <a:t>, and then click </a:t>
            </a:r>
            <a:r>
              <a:rPr lang="en-US" sz="1200" b="1" baseline="0" dirty="0" smtClean="0"/>
              <a:t>Selection Pane</a:t>
            </a:r>
            <a:r>
              <a:rPr lang="en-US" sz="1200" b="0" baseline="0" dirty="0" smtClean="0"/>
              <a:t>.</a:t>
            </a:r>
          </a:p>
          <a:p>
            <a:pPr marL="228600" indent="-228600">
              <a:buFont typeface="+mj-lt"/>
              <a:buAutoNum type="arabicPeriod"/>
            </a:pPr>
            <a:r>
              <a:rPr lang="en-US" sz="1200" b="0" baseline="0" dirty="0" smtClean="0"/>
              <a:t>In the </a:t>
            </a:r>
            <a:r>
              <a:rPr lang="en-US" sz="1200" b="1" baseline="0" dirty="0" smtClean="0"/>
              <a:t>Selection and Visibility </a:t>
            </a:r>
            <a:r>
              <a:rPr lang="en-US" sz="1200" b="0" baseline="0" dirty="0" smtClean="0"/>
              <a:t>pane, press and hold CTRL, and then select both rectangles. On the </a:t>
            </a:r>
            <a:r>
              <a:rPr lang="en-US" sz="1200" b="1" baseline="0" dirty="0" smtClean="0"/>
              <a:t>Home</a:t>
            </a:r>
            <a:r>
              <a:rPr lang="en-US" sz="1200" b="0" baseline="0" dirty="0" smtClean="0"/>
              <a:t> tab, in the </a:t>
            </a:r>
            <a:r>
              <a:rPr lang="en-US" sz="1200" b="1" baseline="0" dirty="0" smtClean="0"/>
              <a:t>Drawing</a:t>
            </a:r>
            <a:r>
              <a:rPr lang="en-US" sz="1200" b="0" baseline="0" dirty="0" smtClean="0"/>
              <a:t> group, click </a:t>
            </a:r>
            <a:r>
              <a:rPr lang="en-US" sz="1200" b="1" baseline="0" dirty="0" smtClean="0"/>
              <a:t>Arrange</a:t>
            </a:r>
            <a:r>
              <a:rPr lang="en-US" sz="1200" b="0" baseline="0" dirty="0" smtClean="0"/>
              <a:t>, point to </a:t>
            </a:r>
            <a:r>
              <a:rPr lang="en-US" sz="1200" b="1" baseline="0" dirty="0" smtClean="0"/>
              <a:t>Align</a:t>
            </a:r>
            <a:r>
              <a:rPr lang="en-US" sz="1200" b="0" baseline="0" dirty="0" smtClean="0"/>
              <a:t>, and then do the following:</a:t>
            </a:r>
          </a:p>
          <a:p>
            <a:pPr marL="685800" lvl="1" indent="-228600">
              <a:buFont typeface="+mj-lt"/>
              <a:buAutoNum type="arabicPeriod"/>
            </a:pPr>
            <a:r>
              <a:rPr lang="en-US" sz="1200" b="0" baseline="0" dirty="0" smtClean="0"/>
              <a:t>Click </a:t>
            </a:r>
            <a:r>
              <a:rPr lang="en-US" sz="1200" b="1" baseline="0" dirty="0" smtClean="0"/>
              <a:t>Align Selected Objects</a:t>
            </a:r>
            <a:r>
              <a:rPr lang="en-US" sz="1200" b="0" baseline="0" dirty="0" smtClean="0"/>
              <a:t>.</a:t>
            </a:r>
          </a:p>
          <a:p>
            <a:pPr marL="685800" lvl="1" indent="-228600">
              <a:buFont typeface="+mj-lt"/>
              <a:buAutoNum type="arabicPeriod"/>
            </a:pPr>
            <a:r>
              <a:rPr lang="en-US" sz="1200" b="0" baseline="0" dirty="0" smtClean="0"/>
              <a:t>Click </a:t>
            </a:r>
            <a:r>
              <a:rPr lang="en-US" sz="1200" b="1" baseline="0" dirty="0" smtClean="0"/>
              <a:t>Align Center</a:t>
            </a:r>
            <a:r>
              <a:rPr lang="en-US" sz="1200" b="0" baseline="0" dirty="0" smtClean="0"/>
              <a:t>.</a:t>
            </a:r>
          </a:p>
          <a:p>
            <a:pPr marL="685800" lvl="1" indent="-228600">
              <a:buFont typeface="+mj-lt"/>
              <a:buAutoNum type="arabicPeriod"/>
            </a:pPr>
            <a:r>
              <a:rPr lang="en-US" sz="1200" b="0" baseline="0" dirty="0" smtClean="0"/>
              <a:t>Click </a:t>
            </a:r>
            <a:r>
              <a:rPr lang="en-US" sz="1200" b="1" baseline="0" dirty="0" smtClean="0"/>
              <a:t>Align Middle</a:t>
            </a:r>
            <a:r>
              <a:rPr lang="en-US" sz="1200" b="0" baseline="0" dirty="0" smtClean="0"/>
              <a:t>. </a:t>
            </a:r>
          </a:p>
          <a:p>
            <a:pPr marL="228600" indent="-228600">
              <a:buFont typeface="+mj-lt"/>
              <a:buAutoNum type="arabicPeriod"/>
            </a:pPr>
            <a:endParaRPr lang="en-US" sz="1200" b="0" baseline="0" dirty="0" smtClean="0"/>
          </a:p>
          <a:p>
            <a:pPr marL="228600" indent="-228600">
              <a:buFont typeface="+mj-lt"/>
              <a:buAutoNum type="arabicPeriod"/>
            </a:pPr>
            <a:endParaRPr lang="en-US" sz="1200" dirty="0" smtClean="0"/>
          </a:p>
          <a:p>
            <a:pPr marL="228600" indent="-228600">
              <a:buFont typeface="+mj-lt"/>
              <a:buNone/>
            </a:pPr>
            <a:r>
              <a:rPr lang="en-US" sz="1200" dirty="0" smtClean="0"/>
              <a:t>To reproduce the first text effect on</a:t>
            </a:r>
            <a:r>
              <a:rPr lang="en-US" sz="1200" baseline="0" dirty="0" smtClean="0"/>
              <a:t> this slide, do the following:</a:t>
            </a:r>
            <a:endParaRPr lang="en-US" sz="1200" dirty="0" smtClean="0"/>
          </a:p>
          <a:p>
            <a:pPr marL="228600" indent="-228600">
              <a:buFont typeface="+mj-lt"/>
              <a:buAutoNum type="arabicPeriod"/>
            </a:pPr>
            <a:r>
              <a:rPr lang="en-US" sz="1200" b="0" dirty="0" smtClean="0"/>
              <a:t>On</a:t>
            </a:r>
            <a:r>
              <a:rPr lang="en-US" sz="1200" b="0" baseline="0" dirty="0" smtClean="0"/>
              <a:t> the </a:t>
            </a:r>
            <a:r>
              <a:rPr lang="en-US" sz="1200" b="1" baseline="0" dirty="0" smtClean="0"/>
              <a:t>Insert</a:t>
            </a:r>
            <a:r>
              <a:rPr lang="en-US" sz="1200" b="0" baseline="0" dirty="0" smtClean="0"/>
              <a:t> tab, in the </a:t>
            </a:r>
            <a:r>
              <a:rPr lang="en-US" sz="1200" b="1" baseline="0" dirty="0" smtClean="0"/>
              <a:t>Text</a:t>
            </a:r>
            <a:r>
              <a:rPr lang="en-US" sz="1200" b="0" baseline="0" dirty="0" smtClean="0"/>
              <a:t> group, click </a:t>
            </a:r>
            <a:r>
              <a:rPr lang="en-US" sz="1200" b="1" baseline="0" dirty="0" smtClean="0"/>
              <a:t>Text</a:t>
            </a:r>
            <a:r>
              <a:rPr lang="en-US" sz="1200" b="0" baseline="0" dirty="0" smtClean="0"/>
              <a:t> </a:t>
            </a:r>
            <a:r>
              <a:rPr lang="en-US" sz="1200" b="1" baseline="0" dirty="0" smtClean="0"/>
              <a:t>Box</a:t>
            </a:r>
            <a:r>
              <a:rPr lang="en-US" sz="1200" b="0" baseline="0" dirty="0" smtClean="0"/>
              <a:t>. O</a:t>
            </a:r>
            <a:r>
              <a:rPr lang="en-US" sz="1200" baseline="0" dirty="0" smtClean="0"/>
              <a:t>n the slide, drag to draw a text box.</a:t>
            </a:r>
          </a:p>
          <a:p>
            <a:pPr marL="228600" indent="-228600">
              <a:buFont typeface="+mj-lt"/>
              <a:buAutoNum type="arabicPeriod"/>
            </a:pPr>
            <a:r>
              <a:rPr lang="en-US" sz="1200" baseline="0" dirty="0" smtClean="0"/>
              <a:t>Enter the first line of text on the slide, and then select the text. On the </a:t>
            </a:r>
            <a:r>
              <a:rPr lang="en-US" sz="1200" b="1" baseline="0" dirty="0" smtClean="0"/>
              <a:t>Home</a:t>
            </a:r>
            <a:r>
              <a:rPr lang="en-US" sz="1200" baseline="0" dirty="0" smtClean="0"/>
              <a:t> tab, in the </a:t>
            </a:r>
            <a:r>
              <a:rPr lang="en-US" sz="1200" b="1" baseline="0" dirty="0" smtClean="0"/>
              <a:t>Font</a:t>
            </a:r>
            <a:r>
              <a:rPr lang="en-US" sz="1200" baseline="0" dirty="0" smtClean="0"/>
              <a:t> group, do the following:</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Trebuchet MS</a:t>
            </a:r>
            <a:r>
              <a:rPr lang="en-US" sz="1200" b="0" baseline="0" dirty="0" smtClean="0"/>
              <a: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26</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a:t>
            </a:r>
            <a:r>
              <a:rPr lang="en-US" sz="1200" b="1" baseline="0" dirty="0" smtClean="0"/>
              <a:t>Bold</a:t>
            </a:r>
            <a:r>
              <a:rPr lang="en-US" sz="1200" baseline="0" dirty="0" smtClean="0"/>
              <a:t>.</a:t>
            </a:r>
          </a:p>
          <a:p>
            <a:pPr marL="685800" lvl="1" indent="-228600">
              <a:buFont typeface="Arial" pitchFamily="34" charset="0"/>
              <a:buChar char="•"/>
            </a:pPr>
            <a:r>
              <a:rPr lang="en-US" sz="1200" baseline="0" dirty="0" smtClean="0"/>
              <a:t>Click the arrow next to </a:t>
            </a:r>
            <a:r>
              <a:rPr lang="en-US" sz="1200" b="1" baseline="0" dirty="0" smtClean="0"/>
              <a:t>Font</a:t>
            </a:r>
            <a:r>
              <a:rPr lang="en-US" sz="1200" baseline="0" dirty="0" smtClean="0"/>
              <a:t> </a:t>
            </a:r>
            <a:r>
              <a:rPr lang="en-US" sz="1200" b="1" baseline="0" dirty="0" smtClean="0"/>
              <a:t>Color</a:t>
            </a:r>
            <a:r>
              <a:rPr lang="en-US" sz="1200" baseline="0" dirty="0" smtClean="0"/>
              <a:t>, and then under </a:t>
            </a:r>
            <a:r>
              <a:rPr lang="en-US" sz="1200" b="1" baseline="0" dirty="0" smtClean="0"/>
              <a:t>Theme Colors </a:t>
            </a:r>
            <a:r>
              <a:rPr lang="en-US" sz="1200" baseline="0" dirty="0" smtClean="0"/>
              <a:t>click </a:t>
            </a:r>
            <a:r>
              <a:rPr lang="en-US" sz="1200" b="1" baseline="0" dirty="0" smtClean="0"/>
              <a:t>Black, Text 1, Lighter 25% </a:t>
            </a:r>
            <a:r>
              <a:rPr lang="en-US" sz="1200" baseline="0" dirty="0" smtClean="0"/>
              <a:t>(fourth row, second option from the left)</a:t>
            </a:r>
          </a:p>
          <a:p>
            <a:pPr marL="228600" indent="-228600">
              <a:buFont typeface="+mj-lt"/>
              <a:buAutoNum type="arabicPeriod"/>
            </a:pPr>
            <a:r>
              <a:rPr lang="en-US" sz="1200" b="0" baseline="0" dirty="0" smtClean="0"/>
              <a:t>On the </a:t>
            </a:r>
            <a:r>
              <a:rPr lang="en-US" sz="1200" b="1" baseline="0" dirty="0" smtClean="0"/>
              <a:t>Home</a:t>
            </a:r>
            <a:r>
              <a:rPr lang="en-US" sz="1200" b="0" baseline="0" dirty="0" smtClean="0"/>
              <a:t> tab, in the </a:t>
            </a:r>
            <a:r>
              <a:rPr lang="en-US" sz="1200" b="1" baseline="0" dirty="0" smtClean="0"/>
              <a:t>Paragraph</a:t>
            </a:r>
            <a:r>
              <a:rPr lang="en-US" sz="1200" b="0" baseline="0" dirty="0" smtClean="0"/>
              <a:t> group, click </a:t>
            </a:r>
            <a:r>
              <a:rPr lang="en-US" sz="1200" b="1" baseline="0" dirty="0" smtClean="0"/>
              <a:t>Align</a:t>
            </a:r>
            <a:r>
              <a:rPr lang="en-US" sz="1200" b="0" baseline="0" dirty="0" smtClean="0"/>
              <a:t> </a:t>
            </a:r>
            <a:r>
              <a:rPr lang="en-US" sz="1200" b="1" baseline="0" dirty="0" smtClean="0"/>
              <a:t>Text</a:t>
            </a:r>
            <a:r>
              <a:rPr lang="en-US" sz="1200" b="0" baseline="0" dirty="0" smtClean="0"/>
              <a:t> </a:t>
            </a:r>
            <a:r>
              <a:rPr lang="en-US" sz="1200" b="1" baseline="0" dirty="0" smtClean="0"/>
              <a:t>Left</a:t>
            </a:r>
            <a:r>
              <a:rPr lang="en-US" sz="1200" b="0" baseline="0" dirty="0" smtClean="0"/>
              <a:t> to align the text left in the text box.</a:t>
            </a:r>
          </a:p>
          <a:p>
            <a:pPr marL="228600" indent="-228600">
              <a:buFont typeface="+mj-lt"/>
              <a:buAutoNum type="arabicPeriod"/>
            </a:pPr>
            <a:r>
              <a:rPr lang="en-US" sz="1200" b="0" baseline="0" dirty="0" smtClean="0"/>
              <a:t>On the slide, s</a:t>
            </a:r>
            <a:r>
              <a:rPr lang="en-US" sz="1200" b="0" dirty="0" smtClean="0"/>
              <a:t>elect</a:t>
            </a:r>
            <a:r>
              <a:rPr lang="en-US" sz="1200" b="0" baseline="0" dirty="0" smtClean="0"/>
              <a:t> the text box. Under </a:t>
            </a:r>
            <a:r>
              <a:rPr lang="en-US" sz="1200" b="1" baseline="0" dirty="0" smtClean="0"/>
              <a:t>Drawing</a:t>
            </a:r>
            <a:r>
              <a:rPr lang="en-US" sz="1200" b="0" baseline="0" dirty="0" smtClean="0"/>
              <a:t> </a:t>
            </a:r>
            <a:r>
              <a:rPr lang="en-US" sz="1200" b="1" baseline="0" dirty="0" smtClean="0"/>
              <a:t>Tools</a:t>
            </a:r>
            <a:r>
              <a:rPr lang="en-US" sz="1200" b="0" baseline="0" dirty="0" smtClean="0"/>
              <a:t>, on the </a:t>
            </a:r>
            <a:r>
              <a:rPr lang="en-US" sz="1200" b="1" baseline="0" dirty="0" smtClean="0"/>
              <a:t>Format</a:t>
            </a:r>
            <a:r>
              <a:rPr lang="en-US" sz="1200" b="0" baseline="0" dirty="0" smtClean="0"/>
              <a:t> tab, in the </a:t>
            </a:r>
            <a:r>
              <a:rPr lang="en-US" sz="1200" b="1" baseline="0" dirty="0" smtClean="0"/>
              <a:t>WordArt</a:t>
            </a:r>
            <a:r>
              <a:rPr lang="en-US" sz="1200" b="0" baseline="0" dirty="0" smtClean="0"/>
              <a:t> </a:t>
            </a:r>
            <a:r>
              <a:rPr lang="en-US" sz="1200" b="1" baseline="0" dirty="0" smtClean="0"/>
              <a:t>Styles</a:t>
            </a:r>
            <a:r>
              <a:rPr lang="en-US" sz="1200" b="0" baseline="0" dirty="0" smtClean="0"/>
              <a:t> group, click </a:t>
            </a:r>
            <a:r>
              <a:rPr lang="en-US" sz="1200" b="1" baseline="0" dirty="0" smtClean="0"/>
              <a:t>Text</a:t>
            </a:r>
            <a:r>
              <a:rPr lang="en-US" sz="1200" b="0" baseline="0" dirty="0" smtClean="0"/>
              <a:t> </a:t>
            </a:r>
            <a:r>
              <a:rPr lang="en-US" sz="1200" b="1" baseline="0" dirty="0" smtClean="0"/>
              <a:t>Effects</a:t>
            </a:r>
            <a:r>
              <a:rPr lang="en-US" sz="1200" b="0" baseline="0" dirty="0" smtClean="0"/>
              <a:t>, point to </a:t>
            </a:r>
            <a:r>
              <a:rPr lang="en-US" sz="1200" b="1" baseline="0" dirty="0" smtClean="0"/>
              <a:t>Shadow</a:t>
            </a:r>
            <a:r>
              <a:rPr lang="en-US" sz="1200" b="0" baseline="0" dirty="0" smtClean="0"/>
              <a:t>, and then click </a:t>
            </a:r>
            <a:r>
              <a:rPr lang="en-US" sz="1200" b="1" baseline="0" dirty="0" smtClean="0"/>
              <a:t>Shadow</a:t>
            </a:r>
            <a:r>
              <a:rPr lang="en-US" sz="1200" b="0" baseline="0" dirty="0" smtClean="0"/>
              <a:t> </a:t>
            </a:r>
            <a:r>
              <a:rPr lang="en-US" sz="1200" b="1" baseline="0" dirty="0" smtClean="0"/>
              <a:t>Options</a:t>
            </a:r>
            <a:r>
              <a:rPr lang="en-US" sz="1200" b="0" baseline="0" dirty="0" smtClean="0"/>
              <a:t>. In the </a:t>
            </a:r>
            <a:r>
              <a:rPr lang="en-US" sz="1200" b="1" baseline="0" dirty="0" smtClean="0"/>
              <a:t>Format</a:t>
            </a:r>
            <a:r>
              <a:rPr lang="en-US" sz="1200" b="0" baseline="0" dirty="0" smtClean="0"/>
              <a:t> </a:t>
            </a:r>
            <a:r>
              <a:rPr lang="en-US" sz="1200" b="1" baseline="0" dirty="0" smtClean="0"/>
              <a:t>Text</a:t>
            </a:r>
            <a:r>
              <a:rPr lang="en-US" sz="1200" b="0" baseline="0" dirty="0" smtClean="0"/>
              <a:t> </a:t>
            </a:r>
            <a:r>
              <a:rPr lang="en-US" sz="1200" b="1" baseline="0" dirty="0" smtClean="0"/>
              <a:t>Effects</a:t>
            </a:r>
            <a:r>
              <a:rPr lang="en-US" sz="1200" b="0" baseline="0" dirty="0" smtClean="0"/>
              <a:t> dialog box, in the </a:t>
            </a:r>
            <a:r>
              <a:rPr lang="en-US" sz="1200" b="1" baseline="0" dirty="0" smtClean="0"/>
              <a:t>Shadow</a:t>
            </a:r>
            <a:r>
              <a:rPr lang="en-US" sz="1200" b="0" baseline="0" dirty="0" smtClean="0"/>
              <a:t> pane, click the button next to </a:t>
            </a:r>
            <a:r>
              <a:rPr lang="en-US" sz="1200" b="1" baseline="0" dirty="0" smtClean="0"/>
              <a:t>Presets</a:t>
            </a:r>
            <a:r>
              <a:rPr lang="en-US" sz="1200" b="0" baseline="0" dirty="0" smtClean="0"/>
              <a:t>, under </a:t>
            </a:r>
            <a:r>
              <a:rPr lang="en-US" sz="1200" b="1" baseline="0" dirty="0" smtClean="0"/>
              <a:t>Inner</a:t>
            </a:r>
            <a:r>
              <a:rPr lang="en-US" sz="1200" b="0" baseline="0" dirty="0" smtClean="0"/>
              <a:t> click </a:t>
            </a:r>
            <a:r>
              <a:rPr lang="en-US" sz="1200" b="1" baseline="0" dirty="0" smtClean="0"/>
              <a:t>Inside Diagonal Bottom Left </a:t>
            </a:r>
            <a:r>
              <a:rPr lang="en-US" sz="1200" b="0" baseline="0" dirty="0" smtClean="0"/>
              <a:t>(third row, first option from the left), and then do the following:</a:t>
            </a:r>
          </a:p>
          <a:p>
            <a:pPr marL="685800" lvl="1" indent="-228600">
              <a:buFont typeface="Arial" pitchFamily="34" charset="0"/>
              <a:buChar char="•"/>
            </a:pPr>
            <a:r>
              <a:rPr lang="en-US" sz="1200" b="0" baseline="0" dirty="0" smtClean="0"/>
              <a:t>Click the button next to </a:t>
            </a:r>
            <a:r>
              <a:rPr lang="en-US" sz="1200" b="1" baseline="0" dirty="0" smtClean="0"/>
              <a:t>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White, Background 1 </a:t>
            </a:r>
            <a:r>
              <a:rPr lang="en-US" sz="1200" b="0" baseline="0" dirty="0" smtClean="0"/>
              <a:t>(first row, first option from the left).</a:t>
            </a:r>
          </a:p>
          <a:p>
            <a:pPr marL="685800" lvl="1" indent="-228600">
              <a:buFont typeface="Arial" pitchFamily="34" charset="0"/>
              <a:buChar char="•"/>
            </a:pPr>
            <a:r>
              <a:rPr lang="en-US" sz="1200" b="0" baseline="0" dirty="0" smtClean="0"/>
              <a:t>In the </a:t>
            </a:r>
            <a:r>
              <a:rPr lang="en-US" sz="1200" b="1" baseline="0" dirty="0" smtClean="0"/>
              <a:t>Transparency</a:t>
            </a:r>
            <a:r>
              <a:rPr lang="en-US" sz="1200" b="0" baseline="0" dirty="0" smtClean="0"/>
              <a:t> box, enter </a:t>
            </a:r>
            <a:r>
              <a:rPr lang="en-US" sz="1200" b="1" baseline="0" dirty="0" smtClean="0"/>
              <a:t>21%</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Blur</a:t>
            </a:r>
            <a:r>
              <a:rPr lang="en-US" sz="1200" b="0" baseline="0" dirty="0" smtClean="0"/>
              <a:t> box, enter </a:t>
            </a:r>
            <a:r>
              <a:rPr lang="en-US" sz="1200" b="1" baseline="0" dirty="0" smtClean="0"/>
              <a:t>5 pt</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Angle</a:t>
            </a:r>
            <a:r>
              <a:rPr lang="en-US" sz="1200" b="0" baseline="0" dirty="0" smtClean="0"/>
              <a:t> box, enter </a:t>
            </a:r>
            <a:r>
              <a:rPr lang="en-US" sz="1200" b="1" baseline="0" dirty="0" smtClean="0"/>
              <a:t>90</a:t>
            </a:r>
            <a:r>
              <a:rPr lang="en-US" sz="1200" b="1" baseline="0" dirty="0" smtClean="0">
                <a:latin typeface="Arial"/>
                <a:cs typeface="Arial"/>
              </a:rPr>
              <a:t>°</a:t>
            </a:r>
            <a:r>
              <a:rPr lang="en-US" sz="1200" b="0" baseline="0" dirty="0" smtClean="0">
                <a:latin typeface="Arial"/>
                <a:cs typeface="Arial"/>
              </a:rPr>
              <a:t>.</a:t>
            </a:r>
          </a:p>
          <a:p>
            <a:pPr marL="685800" lvl="1" indent="-228600">
              <a:buFont typeface="Arial" pitchFamily="34" charset="0"/>
              <a:buChar char="•"/>
            </a:pPr>
            <a:r>
              <a:rPr lang="en-US" sz="1200" b="0" baseline="0" dirty="0" smtClean="0">
                <a:latin typeface="+mn-lt"/>
                <a:cs typeface="Arial"/>
              </a:rPr>
              <a:t>In the </a:t>
            </a:r>
            <a:r>
              <a:rPr lang="en-US" sz="1200" b="1" baseline="0" dirty="0" smtClean="0">
                <a:latin typeface="+mn-lt"/>
                <a:cs typeface="Arial"/>
              </a:rPr>
              <a:t>Distance</a:t>
            </a:r>
            <a:r>
              <a:rPr lang="en-US" sz="1200" b="0" baseline="0" dirty="0" smtClean="0">
                <a:latin typeface="+mn-lt"/>
                <a:cs typeface="Arial"/>
              </a:rPr>
              <a:t> box, enter </a:t>
            </a:r>
            <a:r>
              <a:rPr lang="en-US" sz="1200" b="1" baseline="0" dirty="0" smtClean="0">
                <a:latin typeface="+mn-lt"/>
                <a:cs typeface="Arial"/>
              </a:rPr>
              <a:t>4 pt</a:t>
            </a:r>
            <a:r>
              <a:rPr lang="en-US" sz="1200" b="0" baseline="0" dirty="0" smtClean="0">
                <a:latin typeface="+mn-lt"/>
                <a:cs typeface="Arial"/>
              </a:rPr>
              <a:t>.</a:t>
            </a:r>
            <a:endParaRPr lang="en-US" sz="1200" b="0" dirty="0" smtClean="0">
              <a:latin typeface="+mn-lt"/>
            </a:endParaRPr>
          </a:p>
          <a:p>
            <a:pPr marL="228600" indent="-228600">
              <a:buFont typeface="+mj-lt"/>
              <a:buAutoNum type="arabicPeriod"/>
            </a:pPr>
            <a:r>
              <a:rPr lang="en-US" sz="1200" dirty="0" smtClean="0"/>
              <a:t>On the slide, drag the text box on</a:t>
            </a:r>
            <a:r>
              <a:rPr lang="en-US" sz="1200" baseline="0" dirty="0" smtClean="0"/>
              <a:t>to the second (top) rectangle. </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animate the first shape and text effects on this slide, do the following:</a:t>
            </a:r>
          </a:p>
          <a:p>
            <a:pPr marL="228600" indent="-228600">
              <a:buFont typeface="+mj-lt"/>
              <a:buAutoNum type="arabicPeriod"/>
            </a:pPr>
            <a:r>
              <a:rPr lang="en-US" sz="1200" b="0" dirty="0" smtClean="0"/>
              <a:t>In the </a:t>
            </a:r>
            <a:r>
              <a:rPr lang="en-US" sz="1200" b="1" dirty="0" smtClean="0"/>
              <a:t>Selection and Visibility</a:t>
            </a:r>
            <a:r>
              <a:rPr lang="en-US" sz="1200" b="1" baseline="0" dirty="0" smtClean="0"/>
              <a:t> </a:t>
            </a:r>
            <a:r>
              <a:rPr lang="en-US" sz="1200" b="0" baseline="0" dirty="0" smtClean="0"/>
              <a:t>pane, select the third object in the list (the </a:t>
            </a:r>
            <a:r>
              <a:rPr lang="en-US" sz="1200" b="0" i="0" baseline="0" dirty="0" smtClean="0"/>
              <a:t>first </a:t>
            </a:r>
            <a:r>
              <a:rPr lang="en-US" sz="1200" b="0" baseline="0" dirty="0" smtClean="0"/>
              <a:t>rectangle you created). On the </a:t>
            </a:r>
            <a:r>
              <a:rPr lang="en-US" sz="1200" b="1" baseline="0" dirty="0" smtClean="0"/>
              <a:t>Animations</a:t>
            </a:r>
            <a:r>
              <a:rPr lang="en-US" sz="1200" b="0" baseline="0" dirty="0" smtClean="0"/>
              <a:t> tab, in the </a:t>
            </a:r>
            <a:r>
              <a:rPr lang="en-US" sz="1200" b="1" baseline="0" dirty="0" smtClean="0"/>
              <a:t>Advanced Animation</a:t>
            </a:r>
            <a:r>
              <a:rPr lang="en-US" sz="1200" b="0" baseline="0" dirty="0" smtClean="0"/>
              <a:t> group, click </a:t>
            </a:r>
            <a:r>
              <a:rPr lang="en-US" sz="1200" b="1" baseline="0" dirty="0" smtClean="0"/>
              <a:t>Add Animation</a:t>
            </a:r>
            <a:r>
              <a:rPr lang="en-US" sz="1200" b="0" baseline="0" dirty="0" smtClean="0"/>
              <a:t>,  and then under </a:t>
            </a:r>
            <a:r>
              <a:rPr lang="en-US" sz="1200" b="1" baseline="0" dirty="0" smtClean="0"/>
              <a:t>Entrance</a:t>
            </a:r>
            <a:r>
              <a:rPr lang="en-US" sz="1200" b="0" baseline="0" dirty="0" smtClean="0"/>
              <a:t> click </a:t>
            </a:r>
            <a:r>
              <a:rPr lang="en-US" sz="1200" b="1" baseline="0" dirty="0" smtClean="0"/>
              <a:t>Float In</a:t>
            </a:r>
            <a:r>
              <a:rPr lang="en-US" sz="1200" b="0" baseline="0" dirty="0" smtClean="0"/>
              <a:t>.</a:t>
            </a:r>
          </a:p>
          <a:p>
            <a:pPr marL="228600" lvl="0" indent="-228600">
              <a:buFont typeface="+mj-lt"/>
              <a:buAutoNum type="arabicPeriod"/>
            </a:pPr>
            <a:r>
              <a:rPr lang="en-US" sz="1200" b="0" baseline="0" dirty="0" smtClean="0"/>
              <a:t>Also on the </a:t>
            </a:r>
            <a:r>
              <a:rPr lang="en-US" sz="1200" b="1" baseline="0" dirty="0" smtClean="0"/>
              <a:t>Animations</a:t>
            </a:r>
            <a:r>
              <a:rPr lang="en-US" sz="1200" b="0" baseline="0" dirty="0" smtClean="0"/>
              <a:t> tab, in the </a:t>
            </a:r>
            <a:r>
              <a:rPr lang="en-US" sz="1200" b="1" baseline="0" dirty="0" smtClean="0"/>
              <a:t>Animation</a:t>
            </a:r>
            <a:r>
              <a:rPr lang="en-US" sz="1200" b="0" baseline="0" dirty="0" smtClean="0"/>
              <a:t> group, click </a:t>
            </a:r>
            <a:r>
              <a:rPr lang="en-US" sz="1200" b="1" baseline="0" dirty="0" smtClean="0"/>
              <a:t>Effect Options</a:t>
            </a:r>
            <a:r>
              <a:rPr lang="en-US" sz="1200" b="0" baseline="0" dirty="0" smtClean="0"/>
              <a:t>, and then click </a:t>
            </a:r>
            <a:r>
              <a:rPr lang="en-US" sz="1200" b="1" baseline="0" dirty="0" smtClean="0"/>
              <a:t>Float Down</a:t>
            </a:r>
            <a:r>
              <a:rPr lang="en-US" sz="1200" b="0" baseline="0" dirty="0" smtClean="0"/>
              <a:t>.</a:t>
            </a:r>
          </a:p>
          <a:p>
            <a:pPr marL="228600" lvl="0" indent="-228600">
              <a:buFont typeface="+mj-lt"/>
              <a:buAutoNum type="arabicPeriod"/>
            </a:pPr>
            <a:r>
              <a:rPr lang="en-US" sz="1200" b="0" baseline="0" dirty="0" smtClean="0"/>
              <a:t>Also on the </a:t>
            </a:r>
            <a:r>
              <a:rPr lang="en-US" sz="1200" b="1" baseline="0" dirty="0" smtClean="0"/>
              <a:t>Animations</a:t>
            </a:r>
            <a:r>
              <a:rPr lang="en-US" sz="1200" b="0" baseline="0" dirty="0" smtClean="0"/>
              <a:t> tab, in the </a:t>
            </a:r>
            <a:r>
              <a:rPr lang="en-US" sz="1200" b="1" baseline="0" dirty="0" smtClean="0"/>
              <a:t>Timing</a:t>
            </a:r>
            <a:r>
              <a:rPr lang="en-US" sz="1200" b="0" baseline="0" dirty="0" smtClean="0"/>
              <a:t> group,</a:t>
            </a:r>
            <a:r>
              <a:rPr lang="en-US" sz="1200" b="1" baseline="0" dirty="0" smtClean="0"/>
              <a:t> </a:t>
            </a:r>
            <a:r>
              <a:rPr lang="en-US" sz="1200" b="0" baseline="0" dirty="0" smtClean="0"/>
              <a:t>do the following:</a:t>
            </a:r>
          </a:p>
          <a:p>
            <a:pPr marL="685800" lvl="1" indent="-228600">
              <a:buFont typeface="Arial" pitchFamily="34" charset="0"/>
              <a:buChar char="•"/>
            </a:pPr>
            <a:r>
              <a:rPr lang="en-US" sz="1200" b="0" baseline="0" dirty="0" smtClean="0"/>
              <a:t>In the </a:t>
            </a:r>
            <a:r>
              <a:rPr lang="en-US" sz="1200" b="1" baseline="0" dirty="0" smtClean="0"/>
              <a:t>Start</a:t>
            </a:r>
            <a:r>
              <a:rPr lang="en-US" sz="1200" b="0" baseline="0" dirty="0" smtClean="0"/>
              <a:t> list, select </a:t>
            </a:r>
            <a:r>
              <a:rPr lang="en-US" sz="1200" b="1" baseline="0" dirty="0" smtClean="0"/>
              <a:t>With</a:t>
            </a:r>
            <a:r>
              <a:rPr lang="en-US" sz="1200" b="0" baseline="0" dirty="0" smtClean="0"/>
              <a:t> </a:t>
            </a:r>
            <a:r>
              <a:rPr lang="en-US" sz="1200" b="1" baseline="0" dirty="0" smtClean="0"/>
              <a:t>Previous</a:t>
            </a:r>
            <a:r>
              <a:rPr lang="en-US" sz="1200" b="0" baseline="0" dirty="0" smtClean="0"/>
              <a:t>.</a:t>
            </a:r>
          </a:p>
          <a:p>
            <a:pPr marL="685800" lvl="1" indent="-228600">
              <a:buFont typeface="Arial" pitchFamily="34" charset="0"/>
              <a:buChar char="•"/>
            </a:pPr>
            <a:r>
              <a:rPr lang="en-US" sz="1200" b="0" baseline="0" dirty="0" smtClean="0"/>
              <a:t>In the </a:t>
            </a:r>
            <a:r>
              <a:rPr lang="en-US" sz="1200" b="1" baseline="0" dirty="0" smtClean="0"/>
              <a:t>Duration</a:t>
            </a:r>
            <a:r>
              <a:rPr lang="en-US" sz="1200" b="0" baseline="0" dirty="0" smtClean="0"/>
              <a:t> box, enter </a:t>
            </a:r>
            <a:r>
              <a:rPr lang="en-US" sz="1200" b="1" baseline="0" dirty="0" smtClean="0"/>
              <a:t>1.00 second</a:t>
            </a:r>
            <a:r>
              <a:rPr lang="en-US" sz="1200" b="0" baseline="0" dirty="0" smtClean="0"/>
              <a:t>.</a:t>
            </a:r>
            <a:endParaRPr lang="en-US" sz="1200" b="0" dirty="0" smtClean="0"/>
          </a:p>
          <a:p>
            <a:pPr marL="228600" indent="-228600">
              <a:buFont typeface="+mj-lt"/>
              <a:buAutoNum type="arabicPeriod"/>
            </a:pPr>
            <a:r>
              <a:rPr lang="en-US" sz="1200" dirty="0" smtClean="0"/>
              <a:t>In the </a:t>
            </a:r>
            <a:r>
              <a:rPr lang="en-US" sz="1200" b="1" dirty="0" smtClean="0"/>
              <a:t>Selection</a:t>
            </a:r>
            <a:r>
              <a:rPr lang="en-US" sz="1200" b="1" baseline="0" dirty="0" smtClean="0"/>
              <a:t> and Visibility </a:t>
            </a:r>
            <a:r>
              <a:rPr lang="en-US" sz="1200" baseline="0" dirty="0" smtClean="0"/>
              <a:t>pane, select the second object in the list (the second rectangle you created). 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p>
          <a:p>
            <a:pPr marL="228600" lvl="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do the following:</a:t>
            </a:r>
          </a:p>
          <a:p>
            <a:pPr marL="685800" lvl="1" indent="-228600">
              <a:buFont typeface="Arial" pitchFamily="34" charset="0"/>
              <a:buChar char="•"/>
            </a:pPr>
            <a:r>
              <a:rPr lang="en-US" sz="1200" dirty="0" smtClean="0"/>
              <a:t>In the </a:t>
            </a:r>
            <a:r>
              <a:rPr lang="en-US" sz="1200" b="1" dirty="0" smtClean="0"/>
              <a:t>Start</a:t>
            </a:r>
            <a:r>
              <a:rPr lang="en-US" sz="1200" dirty="0" smtClean="0"/>
              <a:t> list, select </a:t>
            </a:r>
            <a:r>
              <a:rPr lang="en-US" sz="1200" b="1" dirty="0" smtClean="0"/>
              <a:t>After</a:t>
            </a:r>
            <a:r>
              <a:rPr lang="en-US" sz="1200" dirty="0" smtClean="0"/>
              <a:t> </a:t>
            </a:r>
            <a:r>
              <a:rPr lang="en-US" sz="1200" b="1" dirty="0" smtClean="0"/>
              <a:t>Previous</a:t>
            </a:r>
            <a:r>
              <a:rPr lang="en-US" sz="1200" dirty="0" smtClean="0"/>
              <a:t>.</a:t>
            </a:r>
          </a:p>
          <a:p>
            <a:pPr marL="685800" lvl="1" indent="-228600">
              <a:buFont typeface="Arial" pitchFamily="34" charset="0"/>
              <a:buChar char="•"/>
            </a:pPr>
            <a:r>
              <a:rPr lang="en-US" sz="1200" dirty="0" smtClean="0"/>
              <a:t>In</a:t>
            </a:r>
            <a:r>
              <a:rPr lang="en-US" sz="1200" baseline="0" dirty="0" smtClean="0"/>
              <a:t> the </a:t>
            </a:r>
            <a:r>
              <a:rPr lang="en-US" sz="1200" b="1" baseline="0" dirty="0" smtClean="0"/>
              <a:t>Duration </a:t>
            </a:r>
            <a:r>
              <a:rPr lang="en-US" sz="1200" b="0" baseline="0" dirty="0" smtClean="0"/>
              <a:t>box</a:t>
            </a:r>
            <a:r>
              <a:rPr lang="en-US" sz="1200" baseline="0" dirty="0" smtClean="0"/>
              <a:t>, enter </a:t>
            </a:r>
            <a:r>
              <a:rPr lang="en-US" sz="1200" b="1" baseline="0" dirty="0" smtClean="0"/>
              <a:t>1.00 second</a:t>
            </a:r>
            <a:r>
              <a:rPr lang="en-US" sz="1200" baseline="0" dirty="0" smtClean="0"/>
              <a:t>.</a:t>
            </a:r>
            <a:endParaRPr lang="en-US" sz="1200" dirty="0" smtClean="0"/>
          </a:p>
          <a:p>
            <a:pPr marL="228600" indent="-228600">
              <a:buFont typeface="+mj-lt"/>
              <a:buAutoNum type="arabicPeriod"/>
            </a:pPr>
            <a:r>
              <a:rPr lang="en-US" sz="1200" dirty="0" smtClean="0"/>
              <a:t>In the </a:t>
            </a:r>
            <a:r>
              <a:rPr lang="en-US" sz="1200" b="1" dirty="0" smtClean="0"/>
              <a:t>Selection and Visibility </a:t>
            </a:r>
            <a:r>
              <a:rPr lang="en-US" sz="1200" dirty="0" smtClean="0"/>
              <a:t>pane, select the first object</a:t>
            </a:r>
            <a:r>
              <a:rPr lang="en-US" sz="1200" baseline="0" dirty="0" smtClean="0"/>
              <a:t> in the list (text box). On the </a:t>
            </a:r>
            <a:r>
              <a:rPr lang="en-US" sz="1200" b="1" baseline="0" dirty="0" smtClean="0"/>
              <a:t>Animations</a:t>
            </a:r>
            <a:r>
              <a:rPr lang="en-US" sz="1200" baseline="0" dirty="0" smtClean="0"/>
              <a:t> tab, in the </a:t>
            </a:r>
            <a:r>
              <a:rPr lang="en-US" sz="1200" b="1" baseline="0" dirty="0" smtClean="0"/>
              <a:t>Advanced Animation</a:t>
            </a:r>
            <a:r>
              <a:rPr lang="en-US" sz="1200" baseline="0" dirty="0" smtClean="0"/>
              <a:t> 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Wipe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a:t>
            </a:r>
            <a:r>
              <a:rPr lang="en-US" sz="1200" baseline="0" dirty="0" smtClean="0"/>
              <a:t>, and then click </a:t>
            </a:r>
            <a:r>
              <a:rPr lang="en-US" sz="1200" b="1" baseline="0" dirty="0" smtClean="0"/>
              <a:t>From Top</a:t>
            </a:r>
            <a:r>
              <a:rPr lang="en-US" sz="1200" baseline="0" dirty="0" smtClean="0"/>
              <a:t>.</a:t>
            </a:r>
          </a:p>
          <a:p>
            <a:pPr marL="228600" lvl="0" indent="-228600">
              <a:buFont typeface="+mj-lt"/>
              <a:buAutoNum type="arabicPeriod"/>
            </a:pPr>
            <a:r>
              <a:rPr lang="en-US" sz="1200" baseline="0" dirty="0" smtClean="0"/>
              <a:t>Also on the Animations tab, in the Timing group, do the following:</a:t>
            </a:r>
          </a:p>
          <a:p>
            <a:pPr marL="685800" lvl="1"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Duration </a:t>
            </a:r>
            <a:r>
              <a:rPr lang="en-US" sz="1200" b="0" baseline="0" dirty="0" smtClean="0"/>
              <a:t>box</a:t>
            </a:r>
            <a:r>
              <a:rPr lang="en-US" sz="1200" baseline="0" dirty="0" smtClean="0"/>
              <a:t>, enter </a:t>
            </a:r>
            <a:r>
              <a:rPr lang="en-US" sz="1200" b="1" baseline="0" dirty="0" smtClean="0"/>
              <a:t>1.00 second</a:t>
            </a:r>
            <a:r>
              <a:rPr lang="en-US" sz="1200" baseline="0" dirty="0" smtClean="0"/>
              <a:t>.</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a:t>
            </a:r>
            <a:r>
              <a:rPr lang="en-US" sz="1200" baseline="0" dirty="0" smtClean="0"/>
              <a:t> the other animated shapes and text on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Press</a:t>
            </a:r>
            <a:r>
              <a:rPr lang="en-US" sz="1200" b="0" baseline="0" dirty="0" smtClean="0"/>
              <a:t> and hold CTRL, and then in the </a:t>
            </a:r>
            <a:r>
              <a:rPr lang="en-US" sz="1200" b="1" baseline="0" dirty="0" smtClean="0"/>
              <a:t>Selection and Visibility </a:t>
            </a:r>
            <a:r>
              <a:rPr lang="en-US" sz="1200" b="0" baseline="0" dirty="0" smtClean="0"/>
              <a:t>pane, select the two rectangles and the text box. </a:t>
            </a:r>
            <a:r>
              <a:rPr lang="en-US" sz="1200" dirty="0" smtClean="0"/>
              <a:t>On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r>
              <a:rPr lang="en-US" sz="1200" b="0" dirty="0" smtClean="0"/>
              <a:t> </a:t>
            </a:r>
          </a:p>
          <a:p>
            <a:pPr marL="228600" indent="-228600">
              <a:buFont typeface="+mj-lt"/>
              <a:buAutoNum type="arabicPeriod"/>
            </a:pPr>
            <a:r>
              <a:rPr lang="en-US" sz="1200" b="0" baseline="0" dirty="0" smtClean="0"/>
              <a:t>With the second group of objects still selected on the slide, drag them under the first group of objects, aligning the right edge of the rectangles with the right edge of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With the second group of objects still selected on the slide, o</a:t>
            </a:r>
            <a:r>
              <a:rPr lang="en-US" sz="1200" dirty="0" smtClean="0"/>
              <a:t>n the </a:t>
            </a:r>
            <a:r>
              <a:rPr lang="en-US" sz="1200" b="1" dirty="0" smtClean="0"/>
              <a:t>Home</a:t>
            </a:r>
            <a:r>
              <a:rPr lang="en-US" sz="1200" dirty="0" smtClean="0"/>
              <a:t> tab, in the </a:t>
            </a:r>
            <a:r>
              <a:rPr lang="en-US" sz="1200" b="1" dirty="0" smtClean="0"/>
              <a:t>Clipboard</a:t>
            </a:r>
            <a:r>
              <a:rPr lang="en-US" sz="1200" dirty="0" smtClean="0"/>
              <a:t> group, click the arrow to the right of </a:t>
            </a:r>
            <a:r>
              <a:rPr lang="en-US" sz="1200" b="1" dirty="0" smtClean="0"/>
              <a:t>Copy</a:t>
            </a:r>
            <a:r>
              <a:rPr lang="en-US" sz="1200" b="0" dirty="0" smtClean="0"/>
              <a:t>,</a:t>
            </a:r>
            <a:r>
              <a:rPr lang="en-US" sz="1200" baseline="0" dirty="0" smtClean="0"/>
              <a:t> and then click </a:t>
            </a:r>
            <a:r>
              <a:rPr lang="en-US" sz="1200" b="1" baseline="0" dirty="0" smtClean="0"/>
              <a:t>Duplicate</a:t>
            </a:r>
            <a:r>
              <a:rPr lang="en-US" sz="1200" baseline="0" dirty="0" smtClean="0"/>
              <a:t>.</a:t>
            </a:r>
            <a:endParaRPr lang="en-US" sz="1200" b="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With the third group of objects still selected on the slide, drag them under the second group of objects, aligning the right edge of the rectangles with the right edge of the slide.</a:t>
            </a:r>
            <a:r>
              <a:rPr lang="en-US" sz="1200" b="0" dirty="0" smtClean="0"/>
              <a:t> </a:t>
            </a:r>
          </a:p>
          <a:p>
            <a:pPr marL="228600" indent="-228600">
              <a:buFont typeface="+mj-lt"/>
              <a:buAutoNum type="arabicPeriod"/>
            </a:pPr>
            <a:r>
              <a:rPr lang="en-US" sz="1200" b="0" baseline="0" dirty="0" smtClean="0"/>
              <a:t>Click in the second and third duplicate text boxes and edit the text.</a:t>
            </a:r>
          </a:p>
          <a:p>
            <a:pPr marL="228600" indent="-228600">
              <a:buFont typeface="+mj-lt"/>
              <a:buAutoNum type="arabicPeriod"/>
            </a:pPr>
            <a:endParaRPr lang="en-US" sz="1200" b="0" baseline="0" dirty="0" smtClean="0"/>
          </a:p>
          <a:p>
            <a:endParaRPr lang="en-US" sz="1200" b="0" baseline="0" dirty="0" smtClean="0"/>
          </a:p>
          <a:p>
            <a:r>
              <a:rPr lang="en-US" sz="120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in the slider.</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50% </a:t>
            </a:r>
            <a:r>
              <a:rPr lang="en-US" sz="1200" b="0" kern="1200" dirty="0" smtClean="0">
                <a:solidFill>
                  <a:schemeClr val="tx1"/>
                </a:solidFill>
                <a:latin typeface="+mn-lt"/>
                <a:ea typeface="+mn-ea"/>
                <a:cs typeface="+mn-cs"/>
              </a:rPr>
              <a:t>(fifth row, first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a:t>
            </a:r>
            <a:r>
              <a:rPr lang="en-US" sz="1200" kern="1200" smtClean="0">
                <a:solidFill>
                  <a:schemeClr val="tx1"/>
                </a:solidFill>
                <a:latin typeface="+mn-lt"/>
                <a:ea typeface="+mn-ea"/>
                <a:cs typeface="+mn-cs"/>
              </a:rPr>
              <a:t>the </a:t>
            </a:r>
            <a:r>
              <a:rPr lang="en-US" sz="1200" b="1" kern="1200" smtClean="0">
                <a:solidFill>
                  <a:schemeClr val="tx1"/>
                </a:solidFill>
                <a:latin typeface="+mn-lt"/>
                <a:ea typeface="+mn-ea"/>
                <a:cs typeface="+mn-cs"/>
              </a:rPr>
              <a:t>Position </a:t>
            </a:r>
            <a:r>
              <a:rPr lang="en-US" sz="1200" kern="1200" smtClean="0">
                <a:solidFill>
                  <a:schemeClr val="tx1"/>
                </a:solidFill>
                <a:latin typeface="+mn-lt"/>
                <a:ea typeface="+mn-ea"/>
                <a:cs typeface="+mn-cs"/>
              </a:rPr>
              <a:t>box</a:t>
            </a:r>
            <a:r>
              <a:rPr lang="en-US" sz="1200" kern="120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Lighter 5% </a:t>
            </a:r>
            <a:r>
              <a:rPr lang="en-US" sz="1200" b="0" kern="1200" dirty="0" smtClean="0">
                <a:solidFill>
                  <a:schemeClr val="tx1"/>
                </a:solidFill>
                <a:latin typeface="+mn-lt"/>
                <a:ea typeface="+mn-ea"/>
                <a:cs typeface="+mn-cs"/>
              </a:rPr>
              <a:t>(fifth row, second option from the left).</a:t>
            </a:r>
          </a:p>
          <a:p>
            <a:endParaRPr lang="en-US" sz="1200" b="1" dirty="0" smtClean="0"/>
          </a:p>
          <a:p>
            <a:endParaRPr lang="en-US" sz="1200" b="1"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588395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EF05EF-6168-407F-8025-E41839E12504}" type="datetimeFigureOut">
              <a:rPr lang="en-US" smtClean="0"/>
              <a:pPr/>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2054882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F05EF-6168-407F-8025-E41839E12504}" type="datetimeFigureOut">
              <a:rPr lang="en-US" smtClean="0"/>
              <a:pPr/>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317325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F05EF-6168-407F-8025-E41839E12504}" type="datetimeFigureOut">
              <a:rPr lang="en-US" smtClean="0"/>
              <a:pPr/>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349622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F05EF-6168-407F-8025-E41839E12504}" type="datetimeFigureOut">
              <a:rPr lang="en-US" smtClean="0"/>
              <a:pPr/>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12249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EF05EF-6168-407F-8025-E41839E12504}" type="datetimeFigureOut">
              <a:rPr lang="en-US" smtClean="0"/>
              <a:pPr/>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240670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EF05EF-6168-407F-8025-E41839E12504}" type="datetimeFigureOut">
              <a:rPr lang="en-US" smtClean="0"/>
              <a:pPr/>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21612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EF05EF-6168-407F-8025-E41839E12504}" type="datetimeFigureOut">
              <a:rPr lang="en-US" smtClean="0"/>
              <a:pPr/>
              <a:t>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380292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EF05EF-6168-407F-8025-E41839E12504}" type="datetimeFigureOut">
              <a:rPr lang="en-US" smtClean="0"/>
              <a:pPr/>
              <a:t>1/30/2015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217300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F05EF-6168-407F-8025-E41839E12504}" type="datetimeFigureOut">
              <a:rPr lang="en-US" smtClean="0"/>
              <a:pPr/>
              <a:t>1/30/2015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215604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F05EF-6168-407F-8025-E41839E12504}" type="datetimeFigureOut">
              <a:rPr lang="en-US" smtClean="0"/>
              <a:pPr/>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2272534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F05EF-6168-407F-8025-E41839E12504}" type="datetimeFigureOut">
              <a:rPr lang="en-US" smtClean="0"/>
              <a:pPr/>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59096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F05EF-6168-407F-8025-E41839E12504}" type="datetimeFigureOut">
              <a:rPr lang="en-US" smtClean="0"/>
              <a:pPr/>
              <a:t>1/30/2015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C692C-4F2D-45F6-A9A8-8A3A8FE27806}" type="slidenum">
              <a:rPr lang="en-US" smtClean="0"/>
              <a:pPr/>
              <a:t>‹#›</a:t>
            </a:fld>
            <a:endParaRPr lang="en-US"/>
          </a:p>
        </p:txBody>
      </p:sp>
    </p:spTree>
    <p:extLst>
      <p:ext uri="{BB962C8B-B14F-4D97-AF65-F5344CB8AC3E}">
        <p14:creationId xmlns:p14="http://schemas.microsoft.com/office/powerpoint/2010/main" val="2798633011"/>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www.w3schools.com/html/tryit.asp?filename=tryhtml_head_lin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w3schools.com/js/tryit.asp?filename=tryjs_myfirs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http://www.w3schools.com/js/tryit.asp?filename=tryjs_intro_lightbulb" TargetMode="External"/><Relationship Id="rId4" Type="http://schemas.openxmlformats.org/officeDocument/2006/relationships/hyperlink" Target="http://www.w3schools.com/js/tryit.asp?filename=tryjs_intro_inner_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50000"/>
              </a:schemeClr>
            </a:gs>
            <a:gs pos="100000">
              <a:schemeClr val="tx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Rectangle 13"/>
          <p:cNvSpPr/>
          <p:nvPr/>
        </p:nvSpPr>
        <p:spPr>
          <a:xfrm>
            <a:off x="2362200" y="14478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16200000" scaled="1"/>
            <a:tileRect/>
          </a:gradFill>
          <a:ln>
            <a:noFill/>
          </a:ln>
          <a:effectLst>
            <a:outerShdw blurRad="63500" sx="102000" sy="102000" algn="ctr"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2362200" y="14478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TextBox 21"/>
          <p:cNvSpPr txBox="1"/>
          <p:nvPr/>
        </p:nvSpPr>
        <p:spPr>
          <a:xfrm>
            <a:off x="3305944" y="1524000"/>
            <a:ext cx="4376519" cy="492443"/>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Lesson 04 - Head Elements</a:t>
            </a:r>
            <a:endParaRPr lang="en-US" sz="26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p:txBody>
      </p:sp>
      <p:sp>
        <p:nvSpPr>
          <p:cNvPr id="16" name="Rectangle 15"/>
          <p:cNvSpPr/>
          <p:nvPr/>
        </p:nvSpPr>
        <p:spPr>
          <a:xfrm>
            <a:off x="2362200" y="26670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16200000" scaled="1"/>
            <a:tileRect/>
          </a:gradFill>
          <a:ln>
            <a:noFill/>
          </a:ln>
          <a:effectLst>
            <a:outerShdw blurRad="63500" sx="102000" sy="102000" algn="ctr"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 name="Rectangle 16"/>
          <p:cNvSpPr/>
          <p:nvPr/>
        </p:nvSpPr>
        <p:spPr>
          <a:xfrm>
            <a:off x="2362200" y="26670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TextBox 17"/>
          <p:cNvSpPr txBox="1"/>
          <p:nvPr/>
        </p:nvSpPr>
        <p:spPr>
          <a:xfrm>
            <a:off x="3305944" y="2743200"/>
            <a:ext cx="4107599" cy="492443"/>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CIT 230~10 – Bro. Horton</a:t>
            </a:r>
            <a:endParaRPr lang="en-US" sz="26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p:txBody>
      </p:sp>
      <p:sp>
        <p:nvSpPr>
          <p:cNvPr id="19" name="Rectangle 18"/>
          <p:cNvSpPr/>
          <p:nvPr/>
        </p:nvSpPr>
        <p:spPr>
          <a:xfrm>
            <a:off x="2362200" y="38862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16200000" scaled="1"/>
            <a:tileRect/>
          </a:gradFill>
          <a:ln>
            <a:noFill/>
          </a:ln>
          <a:effectLst>
            <a:outerShdw blurRad="63500" sx="102000" sy="102000" algn="ctr"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2" name="Rectangle 31"/>
          <p:cNvSpPr/>
          <p:nvPr/>
        </p:nvSpPr>
        <p:spPr>
          <a:xfrm>
            <a:off x="2362200" y="38862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3" name="TextBox 32"/>
          <p:cNvSpPr txBox="1"/>
          <p:nvPr/>
        </p:nvSpPr>
        <p:spPr>
          <a:xfrm>
            <a:off x="3305944" y="3962400"/>
            <a:ext cx="3425938" cy="492443"/>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By Saleem Dababneh</a:t>
            </a:r>
            <a:endParaRPr lang="en-US" sz="26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p:txBody>
      </p:sp>
    </p:spTree>
    <p:extLst>
      <p:ext uri="{BB962C8B-B14F-4D97-AF65-F5344CB8AC3E}">
        <p14:creationId xmlns:p14="http://schemas.microsoft.com/office/powerpoint/2010/main" val="3841195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par>
                                <p:cTn id="14" presetID="22" presetClass="entr" presetSubtype="1"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1000"/>
                                        <p:tgtEl>
                                          <p:spTgt spid="22"/>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childTnLst>
                                </p:cTn>
                              </p:par>
                              <p:par>
                                <p:cTn id="26" presetID="22" presetClass="entr" presetSubtype="1"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1000"/>
                                        <p:tgtEl>
                                          <p:spTgt spid="18"/>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childTnLst>
                                </p:cTn>
                              </p:par>
                              <p:par>
                                <p:cTn id="38" presetID="22" presetClass="entr" presetSubtype="1"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up)">
                                      <p:cBhvr>
                                        <p:cTn id="40"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9"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50000"/>
              </a:schemeClr>
            </a:gs>
            <a:gs pos="100000">
              <a:schemeClr val="tx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Rectangle 13"/>
          <p:cNvSpPr/>
          <p:nvPr/>
        </p:nvSpPr>
        <p:spPr>
          <a:xfrm>
            <a:off x="2362200" y="3048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16200000" scaled="1"/>
            <a:tileRect/>
          </a:gradFill>
          <a:ln>
            <a:noFill/>
          </a:ln>
          <a:effectLst>
            <a:outerShdw blurRad="63500" sx="102000" sy="102000" algn="ctr"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2362200" y="3048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TextBox 21"/>
          <p:cNvSpPr txBox="1"/>
          <p:nvPr/>
        </p:nvSpPr>
        <p:spPr>
          <a:xfrm>
            <a:off x="3048000" y="404336"/>
            <a:ext cx="2285049" cy="492443"/>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Title Element</a:t>
            </a:r>
            <a:endParaRPr lang="en-US" sz="26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p:txBody>
      </p:sp>
      <p:sp>
        <p:nvSpPr>
          <p:cNvPr id="16" name="Rectangle 15"/>
          <p:cNvSpPr/>
          <p:nvPr/>
        </p:nvSpPr>
        <p:spPr>
          <a:xfrm>
            <a:off x="1181100" y="1447799"/>
            <a:ext cx="7581900" cy="3171825"/>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16200000" scaled="1"/>
            <a:tileRect/>
          </a:gradFill>
          <a:ln>
            <a:noFill/>
          </a:ln>
          <a:effectLst>
            <a:outerShdw blurRad="63500" sx="102000" sy="102000" algn="ctr"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 name="Rectangle 16"/>
          <p:cNvSpPr/>
          <p:nvPr/>
        </p:nvSpPr>
        <p:spPr>
          <a:xfrm>
            <a:off x="1181100" y="1447800"/>
            <a:ext cx="7581900" cy="39624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TextBox 17"/>
          <p:cNvSpPr txBox="1"/>
          <p:nvPr/>
        </p:nvSpPr>
        <p:spPr>
          <a:xfrm>
            <a:off x="1181100" y="1524000"/>
            <a:ext cx="7581900" cy="2985433"/>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The HTML &lt;title&gt; Element is meta data.  It defines the HTML document’s title.  The title will not be displayed in the document, but might be displayed in the browser tab.  The title provides a name for a page when added to favorites and is the display name for the page in search engine results.  </a:t>
            </a:r>
          </a:p>
          <a:p>
            <a:pPr algn="r"/>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  </a:t>
            </a:r>
            <a:endParaRPr lang="en-US" sz="26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a:p>
            <a:r>
              <a:rPr lang="en-US"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Notice in each example below how the title appears in the tab:</a:t>
            </a:r>
            <a:endParaRPr lang="en-US"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p:txBody>
      </p:sp>
      <p:pic>
        <p:nvPicPr>
          <p:cNvPr id="2" name="Picture 1"/>
          <p:cNvPicPr>
            <a:picLocks noChangeAspect="1"/>
          </p:cNvPicPr>
          <p:nvPr/>
        </p:nvPicPr>
        <p:blipFill>
          <a:blip r:embed="rId3"/>
          <a:stretch>
            <a:fillRect/>
          </a:stretch>
        </p:blipFill>
        <p:spPr>
          <a:xfrm>
            <a:off x="1643062" y="4476750"/>
            <a:ext cx="5857875" cy="1085850"/>
          </a:xfrm>
          <a:prstGeom prst="rect">
            <a:avLst/>
          </a:prstGeom>
        </p:spPr>
      </p:pic>
      <p:pic>
        <p:nvPicPr>
          <p:cNvPr id="4" name="Picture 3"/>
          <p:cNvPicPr>
            <a:picLocks noChangeAspect="1"/>
          </p:cNvPicPr>
          <p:nvPr/>
        </p:nvPicPr>
        <p:blipFill>
          <a:blip r:embed="rId4"/>
          <a:stretch>
            <a:fillRect/>
          </a:stretch>
        </p:blipFill>
        <p:spPr>
          <a:xfrm>
            <a:off x="2667000" y="5305425"/>
            <a:ext cx="5857875" cy="1171575"/>
          </a:xfrm>
          <a:prstGeom prst="rect">
            <a:avLst/>
          </a:prstGeom>
        </p:spPr>
      </p:pic>
      <p:sp>
        <p:nvSpPr>
          <p:cNvPr id="5" name="TextBox 4"/>
          <p:cNvSpPr txBox="1"/>
          <p:nvPr/>
        </p:nvSpPr>
        <p:spPr>
          <a:xfrm>
            <a:off x="0" y="6553200"/>
            <a:ext cx="9144000" cy="261610"/>
          </a:xfrm>
          <a:prstGeom prst="rect">
            <a:avLst/>
          </a:prstGeom>
          <a:noFill/>
        </p:spPr>
        <p:txBody>
          <a:bodyPr wrap="square" rtlCol="0">
            <a:spAutoFit/>
          </a:bodyPr>
          <a:lstStyle/>
          <a:p>
            <a:pPr algn="ctr"/>
            <a:r>
              <a:rPr lang="en-US" sz="1050" b="1" dirty="0">
                <a:solidFill>
                  <a:schemeClr val="bg1">
                    <a:lumMod val="75000"/>
                  </a:schemeClr>
                </a:solidFill>
                <a:effectLst>
                  <a:innerShdw blurRad="63500" dist="50800" dir="5400000">
                    <a:prstClr val="white">
                      <a:alpha val="79000"/>
                    </a:prstClr>
                  </a:innerShdw>
                </a:effectLst>
                <a:latin typeface="Trebuchet MS" pitchFamily="34" charset="0"/>
              </a:rPr>
              <a:t>Source: </a:t>
            </a:r>
            <a:r>
              <a:rPr lang="en-US" sz="1100" b="1" dirty="0">
                <a:solidFill>
                  <a:schemeClr val="bg1">
                    <a:lumMod val="75000"/>
                  </a:schemeClr>
                </a:solidFill>
                <a:effectLst>
                  <a:innerShdw blurRad="63500" dist="50800" dir="5400000">
                    <a:prstClr val="white">
                      <a:alpha val="79000"/>
                    </a:prstClr>
                  </a:innerShdw>
                </a:effectLst>
                <a:latin typeface="Trebuchet MS" pitchFamily="34" charset="0"/>
              </a:rPr>
              <a:t>http://www.w3schools.com/html/html_headings.asp</a:t>
            </a:r>
            <a:endParaRPr lang="en-US" sz="1100" dirty="0">
              <a:solidFill>
                <a:schemeClr val="bg1">
                  <a:lumMod val="75000"/>
                </a:schemeClr>
              </a:solidFill>
            </a:endParaRPr>
          </a:p>
        </p:txBody>
      </p:sp>
      <p:sp>
        <p:nvSpPr>
          <p:cNvPr id="6" name="TextBox 5"/>
          <p:cNvSpPr txBox="1"/>
          <p:nvPr/>
        </p:nvSpPr>
        <p:spPr>
          <a:xfrm>
            <a:off x="1752600" y="4619624"/>
            <a:ext cx="2133600" cy="485776"/>
          </a:xfrm>
          <a:prstGeom prst="rect">
            <a:avLst/>
          </a:prstGeom>
          <a:noFill/>
          <a:ln w="38100">
            <a:solidFill>
              <a:srgbClr val="FF0000"/>
            </a:solidFill>
          </a:ln>
        </p:spPr>
        <p:txBody>
          <a:bodyPr wrap="square" rtlCol="0">
            <a:spAutoFit/>
          </a:bodyPr>
          <a:lstStyle/>
          <a:p>
            <a:endParaRPr lang="en-US" dirty="0"/>
          </a:p>
        </p:txBody>
      </p:sp>
      <p:sp>
        <p:nvSpPr>
          <p:cNvPr id="20" name="TextBox 19"/>
          <p:cNvSpPr txBox="1"/>
          <p:nvPr/>
        </p:nvSpPr>
        <p:spPr>
          <a:xfrm>
            <a:off x="2743200" y="5410200"/>
            <a:ext cx="2133600" cy="485776"/>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622157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par>
                                <p:cTn id="14" presetID="22" presetClass="entr" presetSubtype="1"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1000"/>
                                        <p:tgtEl>
                                          <p:spTgt spid="22"/>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childTnLst>
                                </p:cTn>
                              </p:par>
                              <p:par>
                                <p:cTn id="26" presetID="22" presetClass="entr" presetSubtype="1"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1000"/>
                                        <p:tgtEl>
                                          <p:spTgt spid="18"/>
                                        </p:tgtEl>
                                      </p:cBhvr>
                                    </p:animEffect>
                                  </p:childTnLst>
                                </p:cTn>
                              </p:par>
                            </p:childTnLst>
                          </p:cTn>
                        </p:par>
                        <p:par>
                          <p:cTn id="29" fill="hold">
                            <p:stCondLst>
                              <p:cond delay="3000"/>
                            </p:stCondLst>
                            <p:childTnLst>
                              <p:par>
                                <p:cTn id="30" presetID="10" presetClass="entr" presetSubtype="0" fill="hold" nodeType="afterEffect">
                                  <p:stCondLst>
                                    <p:cond delay="100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par>
                          <p:cTn id="33" fill="hold">
                            <p:stCondLst>
                              <p:cond delay="4500"/>
                            </p:stCondLst>
                            <p:childTnLst>
                              <p:par>
                                <p:cTn id="34" presetID="6" presetClass="entr" presetSubtype="16"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circle(in)">
                                      <p:cBhvr>
                                        <p:cTn id="36" dur="2000"/>
                                        <p:tgtEl>
                                          <p:spTgt spid="6"/>
                                        </p:tgtEl>
                                      </p:cBhvr>
                                    </p:animEffect>
                                  </p:childTnLst>
                                </p:cTn>
                              </p:par>
                            </p:childTnLst>
                          </p:cTn>
                        </p:par>
                        <p:par>
                          <p:cTn id="37" fill="hold">
                            <p:stCondLst>
                              <p:cond delay="6500"/>
                            </p:stCondLst>
                            <p:childTnLst>
                              <p:par>
                                <p:cTn id="38" presetID="10" presetClass="entr" presetSubtype="0" fill="hold" nodeType="afterEffect">
                                  <p:stCondLst>
                                    <p:cond delay="50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par>
                          <p:cTn id="41" fill="hold">
                            <p:stCondLst>
                              <p:cond delay="7500"/>
                            </p:stCondLst>
                            <p:childTnLst>
                              <p:par>
                                <p:cTn id="42" presetID="1" presetClass="entr" presetSubtype="0"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par>
                          <p:cTn id="44" fill="hold">
                            <p:stCondLst>
                              <p:cond delay="7500"/>
                            </p:stCondLst>
                            <p:childTnLst>
                              <p:par>
                                <p:cTn id="45" presetID="6" presetClass="entr" presetSubtype="16"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circle(in)">
                                      <p:cBhvr>
                                        <p:cTn id="4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5" grpId="0"/>
      <p:bldP spid="6"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50000"/>
              </a:schemeClr>
            </a:gs>
            <a:gs pos="100000">
              <a:schemeClr val="tx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Rectangle 13"/>
          <p:cNvSpPr/>
          <p:nvPr/>
        </p:nvSpPr>
        <p:spPr>
          <a:xfrm>
            <a:off x="2362200" y="3048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16200000" scaled="1"/>
            <a:tileRect/>
          </a:gradFill>
          <a:ln>
            <a:noFill/>
          </a:ln>
          <a:effectLst>
            <a:outerShdw blurRad="63500" sx="102000" sy="102000" algn="ctr"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2362200" y="3048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TextBox 21"/>
          <p:cNvSpPr txBox="1"/>
          <p:nvPr/>
        </p:nvSpPr>
        <p:spPr>
          <a:xfrm>
            <a:off x="3048000" y="404336"/>
            <a:ext cx="2323072" cy="492443"/>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Meta Element</a:t>
            </a:r>
            <a:endParaRPr lang="en-US" sz="26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p:txBody>
      </p:sp>
      <p:sp>
        <p:nvSpPr>
          <p:cNvPr id="16" name="Rectangle 15"/>
          <p:cNvSpPr/>
          <p:nvPr/>
        </p:nvSpPr>
        <p:spPr>
          <a:xfrm>
            <a:off x="1181100" y="1447799"/>
            <a:ext cx="7581900" cy="3171825"/>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16200000" scaled="1"/>
            <a:tileRect/>
          </a:gradFill>
          <a:ln>
            <a:noFill/>
          </a:ln>
          <a:effectLst>
            <a:outerShdw blurRad="63500" sx="102000" sy="102000" algn="ctr"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 name="Rectangle 16"/>
          <p:cNvSpPr/>
          <p:nvPr/>
        </p:nvSpPr>
        <p:spPr>
          <a:xfrm>
            <a:off x="1181100" y="1447800"/>
            <a:ext cx="7581900" cy="39624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TextBox 17"/>
          <p:cNvSpPr txBox="1"/>
          <p:nvPr/>
        </p:nvSpPr>
        <p:spPr>
          <a:xfrm>
            <a:off x="1181100" y="1524000"/>
            <a:ext cx="7581900" cy="3693319"/>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Meta data means data about data.  HTML meta data is data about the HTML document. </a:t>
            </a:r>
          </a:p>
          <a:p>
            <a:endParaRPr lang="en-US" sz="26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a:p>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The HTML &lt;meta&gt; element is also meta data.  It can be used to define the character set, and other information about the HTML document. </a:t>
            </a:r>
          </a:p>
          <a:p>
            <a:pPr algn="r"/>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  </a:t>
            </a:r>
            <a:endParaRPr lang="en-US" sz="26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a:p>
            <a:endParaRPr lang="en-US" b="1" dirty="0" smtClean="0">
              <a:solidFill>
                <a:prstClr val="black">
                  <a:lumMod val="75000"/>
                  <a:lumOff val="25000"/>
                </a:prstClr>
              </a:solidFill>
              <a:effectLst>
                <a:innerShdw blurRad="63500" dist="50800" dir="5400000">
                  <a:prstClr val="white">
                    <a:alpha val="79000"/>
                  </a:prstClr>
                </a:innerShdw>
              </a:effectLst>
              <a:latin typeface="Trebuchet MS" pitchFamily="34" charset="0"/>
            </a:endParaRPr>
          </a:p>
          <a:p>
            <a:r>
              <a:rPr lang="en-US"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For a more comprehensive look at the HTML &lt;meta&gt; element </a:t>
            </a:r>
            <a:r>
              <a:rPr lang="en-US" b="1" dirty="0">
                <a:solidFill>
                  <a:prstClr val="black">
                    <a:lumMod val="75000"/>
                    <a:lumOff val="25000"/>
                  </a:prstClr>
                </a:solidFill>
                <a:effectLst>
                  <a:innerShdw blurRad="63500" dist="50800" dir="5400000">
                    <a:prstClr val="white">
                      <a:alpha val="79000"/>
                    </a:prstClr>
                  </a:innerShdw>
                </a:effectLst>
                <a:latin typeface="Trebuchet MS" pitchFamily="34" charset="0"/>
              </a:rPr>
              <a:t>visit : </a:t>
            </a:r>
            <a:r>
              <a:rPr lang="en-US" sz="1600" b="1" dirty="0">
                <a:solidFill>
                  <a:prstClr val="black">
                    <a:lumMod val="75000"/>
                    <a:lumOff val="25000"/>
                  </a:prstClr>
                </a:solidFill>
                <a:effectLst>
                  <a:innerShdw blurRad="63500" dist="50800" dir="5400000">
                    <a:prstClr val="white">
                      <a:alpha val="79000"/>
                    </a:prstClr>
                  </a:innerShdw>
                </a:effectLst>
                <a:latin typeface="Trebuchet MS" pitchFamily="34" charset="0"/>
              </a:rPr>
              <a:t>https://html.spec.whatwg.org/multipage/semantics.html#the-meta-element</a:t>
            </a:r>
          </a:p>
        </p:txBody>
      </p:sp>
      <p:sp>
        <p:nvSpPr>
          <p:cNvPr id="5" name="TextBox 4"/>
          <p:cNvSpPr txBox="1"/>
          <p:nvPr/>
        </p:nvSpPr>
        <p:spPr>
          <a:xfrm>
            <a:off x="3581400" y="3962400"/>
            <a:ext cx="5181600" cy="261610"/>
          </a:xfrm>
          <a:prstGeom prst="rect">
            <a:avLst/>
          </a:prstGeom>
          <a:noFill/>
        </p:spPr>
        <p:txBody>
          <a:bodyPr wrap="square" rtlCol="0">
            <a:spAutoFit/>
          </a:bodyPr>
          <a:lstStyle/>
          <a:p>
            <a:pPr algn="r"/>
            <a:r>
              <a:rPr lang="en-US" sz="1100" b="1" dirty="0">
                <a:solidFill>
                  <a:prstClr val="black">
                    <a:lumMod val="75000"/>
                    <a:lumOff val="25000"/>
                  </a:prstClr>
                </a:solidFill>
                <a:effectLst>
                  <a:innerShdw blurRad="63500" dist="50800" dir="5400000">
                    <a:prstClr val="white">
                      <a:alpha val="79000"/>
                    </a:prstClr>
                  </a:innerShdw>
                </a:effectLst>
                <a:latin typeface="Trebuchet MS" pitchFamily="34" charset="0"/>
              </a:rPr>
              <a:t>Source: http://www.w3schools.com/html/html_headings.asp</a:t>
            </a:r>
          </a:p>
        </p:txBody>
      </p:sp>
    </p:spTree>
    <p:extLst>
      <p:ext uri="{BB962C8B-B14F-4D97-AF65-F5344CB8AC3E}">
        <p14:creationId xmlns:p14="http://schemas.microsoft.com/office/powerpoint/2010/main" val="859528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par>
                                <p:cTn id="14" presetID="22" presetClass="entr" presetSubtype="1"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1000"/>
                                        <p:tgtEl>
                                          <p:spTgt spid="22"/>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childTnLst>
                                </p:cTn>
                              </p:par>
                              <p:par>
                                <p:cTn id="26" presetID="22" presetClass="entr" presetSubtype="1"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1000"/>
                                        <p:tgtEl>
                                          <p:spTgt spid="18"/>
                                        </p:tgtEl>
                                      </p:cBhvr>
                                    </p:animEffect>
                                  </p:childTnLst>
                                </p:cTn>
                              </p:par>
                            </p:childTnLst>
                          </p:cTn>
                        </p:par>
                        <p:par>
                          <p:cTn id="29" fill="hold">
                            <p:stCondLst>
                              <p:cond delay="3000"/>
                            </p:stCondLst>
                            <p:childTnLst>
                              <p:par>
                                <p:cTn id="30" presetID="1"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50000"/>
              </a:schemeClr>
            </a:gs>
            <a:gs pos="100000">
              <a:schemeClr val="tx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Rectangle 13"/>
          <p:cNvSpPr/>
          <p:nvPr/>
        </p:nvSpPr>
        <p:spPr>
          <a:xfrm>
            <a:off x="2362200" y="3048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16200000" scaled="1"/>
            <a:tileRect/>
          </a:gradFill>
          <a:ln>
            <a:noFill/>
          </a:ln>
          <a:effectLst>
            <a:outerShdw blurRad="63500" sx="102000" sy="102000" algn="ctr"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2362200" y="3048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TextBox 21"/>
          <p:cNvSpPr txBox="1"/>
          <p:nvPr/>
        </p:nvSpPr>
        <p:spPr>
          <a:xfrm>
            <a:off x="3048000" y="404336"/>
            <a:ext cx="3890809" cy="492443"/>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Meta Element Examples</a:t>
            </a:r>
            <a:endParaRPr lang="en-US" sz="26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p:txBody>
      </p:sp>
      <p:pic>
        <p:nvPicPr>
          <p:cNvPr id="6" name="Picture 5"/>
          <p:cNvPicPr>
            <a:picLocks noChangeAspect="1"/>
          </p:cNvPicPr>
          <p:nvPr/>
        </p:nvPicPr>
        <p:blipFill>
          <a:blip r:embed="rId3"/>
          <a:stretch>
            <a:fillRect/>
          </a:stretch>
        </p:blipFill>
        <p:spPr>
          <a:xfrm>
            <a:off x="400050" y="1219200"/>
            <a:ext cx="8343900" cy="2543175"/>
          </a:xfrm>
          <a:prstGeom prst="rect">
            <a:avLst/>
          </a:prstGeom>
        </p:spPr>
      </p:pic>
      <p:sp>
        <p:nvSpPr>
          <p:cNvPr id="5" name="TextBox 4"/>
          <p:cNvSpPr txBox="1"/>
          <p:nvPr/>
        </p:nvSpPr>
        <p:spPr>
          <a:xfrm>
            <a:off x="2590800" y="3485376"/>
            <a:ext cx="6629400" cy="276999"/>
          </a:xfrm>
          <a:prstGeom prst="rect">
            <a:avLst/>
          </a:prstGeom>
          <a:noFill/>
        </p:spPr>
        <p:txBody>
          <a:bodyPr wrap="square" rtlCol="0">
            <a:spAutoFit/>
          </a:bodyPr>
          <a:lstStyle/>
          <a:p>
            <a:r>
              <a:rPr lang="en-US" sz="1200" b="1" dirty="0">
                <a:solidFill>
                  <a:prstClr val="black">
                    <a:lumMod val="75000"/>
                    <a:lumOff val="25000"/>
                  </a:prstClr>
                </a:solidFill>
                <a:effectLst>
                  <a:innerShdw blurRad="63500" dist="50800" dir="5400000">
                    <a:prstClr val="white">
                      <a:alpha val="79000"/>
                    </a:prstClr>
                  </a:innerShdw>
                </a:effectLst>
                <a:latin typeface="Trebuchet MS" pitchFamily="34" charset="0"/>
              </a:rPr>
              <a:t>Source: https://html.spec.whatwg.org/multipage/semantics.html#the-meta-element</a:t>
            </a:r>
            <a:endParaRPr lang="en-US" sz="1400" dirty="0">
              <a:solidFill>
                <a:srgbClr val="4F81BD">
                  <a:lumMod val="60000"/>
                  <a:lumOff val="40000"/>
                </a:srgbClr>
              </a:solidFill>
            </a:endParaRPr>
          </a:p>
        </p:txBody>
      </p:sp>
      <p:pic>
        <p:nvPicPr>
          <p:cNvPr id="2" name="Picture 1"/>
          <p:cNvPicPr>
            <a:picLocks noChangeAspect="1"/>
          </p:cNvPicPr>
          <p:nvPr/>
        </p:nvPicPr>
        <p:blipFill>
          <a:blip r:embed="rId4"/>
          <a:stretch>
            <a:fillRect/>
          </a:stretch>
        </p:blipFill>
        <p:spPr>
          <a:xfrm>
            <a:off x="1826341" y="3886200"/>
            <a:ext cx="6334125" cy="2686050"/>
          </a:xfrm>
          <a:prstGeom prst="rect">
            <a:avLst/>
          </a:prstGeom>
        </p:spPr>
      </p:pic>
      <p:sp>
        <p:nvSpPr>
          <p:cNvPr id="11" name="TextBox 10"/>
          <p:cNvSpPr txBox="1"/>
          <p:nvPr/>
        </p:nvSpPr>
        <p:spPr>
          <a:xfrm>
            <a:off x="4114800" y="6324600"/>
            <a:ext cx="4495800" cy="276999"/>
          </a:xfrm>
          <a:prstGeom prst="rect">
            <a:avLst/>
          </a:prstGeom>
          <a:noFill/>
        </p:spPr>
        <p:txBody>
          <a:bodyPr wrap="square" rtlCol="0">
            <a:spAutoFit/>
          </a:bodyPr>
          <a:lstStyle/>
          <a:p>
            <a:r>
              <a:rPr lang="en-US" sz="1200" b="1" dirty="0">
                <a:solidFill>
                  <a:prstClr val="black">
                    <a:lumMod val="75000"/>
                    <a:lumOff val="25000"/>
                  </a:prstClr>
                </a:solidFill>
                <a:effectLst>
                  <a:innerShdw blurRad="63500" dist="50800" dir="5400000">
                    <a:prstClr val="white">
                      <a:alpha val="79000"/>
                    </a:prstClr>
                  </a:innerShdw>
                </a:effectLst>
                <a:latin typeface="Trebuchet MS" pitchFamily="34" charset="0"/>
              </a:rPr>
              <a:t>Source</a:t>
            </a:r>
            <a:r>
              <a:rPr lang="en-US" sz="12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 http</a:t>
            </a:r>
            <a:r>
              <a:rPr lang="en-US" sz="1200" b="1" dirty="0">
                <a:solidFill>
                  <a:prstClr val="black">
                    <a:lumMod val="75000"/>
                    <a:lumOff val="25000"/>
                  </a:prstClr>
                </a:solidFill>
                <a:effectLst>
                  <a:innerShdw blurRad="63500" dist="50800" dir="5400000">
                    <a:prstClr val="white">
                      <a:alpha val="79000"/>
                    </a:prstClr>
                  </a:innerShdw>
                </a:effectLst>
                <a:latin typeface="Trebuchet MS" pitchFamily="34" charset="0"/>
              </a:rPr>
              <a:t>://html5doctor.com/element-index/#meta</a:t>
            </a:r>
            <a:endParaRPr lang="en-US" sz="1400" dirty="0">
              <a:solidFill>
                <a:srgbClr val="4F81BD">
                  <a:lumMod val="60000"/>
                  <a:lumOff val="40000"/>
                </a:srgbClr>
              </a:solidFill>
            </a:endParaRPr>
          </a:p>
        </p:txBody>
      </p:sp>
      <p:sp>
        <p:nvSpPr>
          <p:cNvPr id="12" name="TextBox 11"/>
          <p:cNvSpPr txBox="1"/>
          <p:nvPr/>
        </p:nvSpPr>
        <p:spPr>
          <a:xfrm>
            <a:off x="1524000" y="2667337"/>
            <a:ext cx="7010400" cy="485776"/>
          </a:xfrm>
          <a:prstGeom prst="rect">
            <a:avLst/>
          </a:prstGeom>
          <a:noFill/>
          <a:ln w="38100">
            <a:solidFill>
              <a:srgbClr val="FF0000"/>
            </a:solidFill>
          </a:ln>
        </p:spPr>
        <p:txBody>
          <a:bodyPr wrap="square" rtlCol="0">
            <a:spAutoFit/>
          </a:bodyPr>
          <a:lstStyle/>
          <a:p>
            <a:endParaRPr lang="en-US" dirty="0"/>
          </a:p>
        </p:txBody>
      </p:sp>
      <p:sp>
        <p:nvSpPr>
          <p:cNvPr id="13" name="TextBox 12"/>
          <p:cNvSpPr txBox="1"/>
          <p:nvPr/>
        </p:nvSpPr>
        <p:spPr>
          <a:xfrm>
            <a:off x="2590800" y="4967287"/>
            <a:ext cx="1924940" cy="442913"/>
          </a:xfrm>
          <a:prstGeom prst="rect">
            <a:avLst/>
          </a:prstGeom>
          <a:noFill/>
          <a:ln w="38100">
            <a:solidFill>
              <a:srgbClr val="FF0000"/>
            </a:solidFill>
          </a:ln>
        </p:spPr>
        <p:txBody>
          <a:bodyPr wrap="square" rtlCol="0">
            <a:spAutoFit/>
          </a:bodyPr>
          <a:lstStyle/>
          <a:p>
            <a:endParaRPr lang="en-US" dirty="0"/>
          </a:p>
        </p:txBody>
      </p:sp>
      <p:sp>
        <p:nvSpPr>
          <p:cNvPr id="19" name="TextBox 18"/>
          <p:cNvSpPr txBox="1"/>
          <p:nvPr/>
        </p:nvSpPr>
        <p:spPr>
          <a:xfrm>
            <a:off x="2570860" y="5424487"/>
            <a:ext cx="3753740" cy="442913"/>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238378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par>
                                <p:cTn id="14" presetID="22" presetClass="entr" presetSubtype="1"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1000"/>
                                        <p:tgtEl>
                                          <p:spTgt spid="22"/>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500"/>
                            </p:stCondLst>
                            <p:childTnLst>
                              <p:par>
                                <p:cTn id="22" presetID="6" presetClass="entr" presetSubtype="16"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ircle(in)">
                                      <p:cBhvr>
                                        <p:cTn id="24" dur="2000"/>
                                        <p:tgtEl>
                                          <p:spTgt spid="12"/>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par>
                          <p:cTn id="32" fill="hold">
                            <p:stCondLst>
                              <p:cond delay="500"/>
                            </p:stCondLst>
                            <p:childTnLst>
                              <p:par>
                                <p:cTn id="33" presetID="6" presetClass="entr" presetSubtype="16"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ircle(in)">
                                      <p:cBhvr>
                                        <p:cTn id="35" dur="2000"/>
                                        <p:tgtEl>
                                          <p:spTgt spid="13"/>
                                        </p:tgtEl>
                                      </p:cBhvr>
                                    </p:animEffect>
                                  </p:childTnLst>
                                </p:cTn>
                              </p:par>
                            </p:childTnLst>
                          </p:cTn>
                        </p:par>
                        <p:par>
                          <p:cTn id="36" fill="hold">
                            <p:stCondLst>
                              <p:cond delay="2500"/>
                            </p:stCondLst>
                            <p:childTnLst>
                              <p:par>
                                <p:cTn id="37" presetID="6" presetClass="entr" presetSubtype="16"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circle(in)">
                                      <p:cBhvr>
                                        <p:cTn id="39" dur="2000"/>
                                        <p:tgtEl>
                                          <p:spTgt spid="19"/>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5" grpId="0"/>
      <p:bldP spid="11" grpId="0"/>
      <p:bldP spid="12" grpId="0" animBg="1"/>
      <p:bldP spid="13"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50000"/>
              </a:schemeClr>
            </a:gs>
            <a:gs pos="100000">
              <a:schemeClr val="tx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Rectangle 13"/>
          <p:cNvSpPr/>
          <p:nvPr/>
        </p:nvSpPr>
        <p:spPr>
          <a:xfrm>
            <a:off x="2362200" y="3048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16200000" scaled="1"/>
            <a:tileRect/>
          </a:gradFill>
          <a:ln>
            <a:noFill/>
          </a:ln>
          <a:effectLst>
            <a:outerShdw blurRad="63500" sx="102000" sy="102000" algn="ctr"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2362200" y="3048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TextBox 21"/>
          <p:cNvSpPr txBox="1"/>
          <p:nvPr/>
        </p:nvSpPr>
        <p:spPr>
          <a:xfrm>
            <a:off x="3048000" y="404336"/>
            <a:ext cx="2236510" cy="492443"/>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Link Element</a:t>
            </a:r>
            <a:endParaRPr lang="en-US" sz="26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p:txBody>
      </p:sp>
      <p:sp>
        <p:nvSpPr>
          <p:cNvPr id="16" name="Rectangle 15"/>
          <p:cNvSpPr/>
          <p:nvPr/>
        </p:nvSpPr>
        <p:spPr>
          <a:xfrm>
            <a:off x="1181100" y="1447799"/>
            <a:ext cx="7581900" cy="3171825"/>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16200000" scaled="1"/>
            <a:tileRect/>
          </a:gradFill>
          <a:ln>
            <a:noFill/>
          </a:ln>
          <a:effectLst>
            <a:outerShdw blurRad="63500" sx="102000" sy="102000" algn="ctr"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 name="Rectangle 16"/>
          <p:cNvSpPr/>
          <p:nvPr/>
        </p:nvSpPr>
        <p:spPr>
          <a:xfrm>
            <a:off x="1181100" y="1447800"/>
            <a:ext cx="7581900" cy="39624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TextBox 17"/>
          <p:cNvSpPr txBox="1"/>
          <p:nvPr/>
        </p:nvSpPr>
        <p:spPr>
          <a:xfrm>
            <a:off x="1181100" y="1524000"/>
            <a:ext cx="7581900" cy="4001095"/>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The HTML &lt;link&gt; Element defines the page relationship to an external resource.  The link is most often used to link to style sheets as in the online example found </a:t>
            </a:r>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hlinkClick r:id="rId3"/>
              </a:rPr>
              <a:t>here</a:t>
            </a:r>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  Try the ‘See Results’ button before and after changing the </a:t>
            </a:r>
            <a:r>
              <a:rPr lang="en-US" sz="2600" b="1" dirty="0" err="1" smtClean="0">
                <a:solidFill>
                  <a:prstClr val="black">
                    <a:lumMod val="75000"/>
                    <a:lumOff val="25000"/>
                  </a:prstClr>
                </a:solidFill>
                <a:effectLst>
                  <a:innerShdw blurRad="63500" dist="50800" dir="5400000">
                    <a:prstClr val="white">
                      <a:alpha val="79000"/>
                    </a:prstClr>
                  </a:innerShdw>
                </a:effectLst>
                <a:latin typeface="Trebuchet MS" pitchFamily="34" charset="0"/>
              </a:rPr>
              <a:t>css</a:t>
            </a:r>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 reference.  </a:t>
            </a:r>
          </a:p>
          <a:p>
            <a:pPr algn="r"/>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  </a:t>
            </a:r>
            <a:endParaRPr lang="en-US" sz="26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a:p>
            <a:r>
              <a:rPr lang="en-US"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Questions to consider:</a:t>
            </a:r>
          </a:p>
          <a:p>
            <a:pPr marL="342900" indent="-342900">
              <a:buFont typeface="+mj-lt"/>
              <a:buAutoNum type="arabicPeriod"/>
            </a:pPr>
            <a:r>
              <a:rPr lang="en-US"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Where in this sample code is the background color defined?</a:t>
            </a:r>
          </a:p>
          <a:p>
            <a:pPr marL="342900" indent="-342900">
              <a:buFont typeface="+mj-lt"/>
              <a:buAutoNum type="arabicPeriod"/>
            </a:pPr>
            <a:r>
              <a:rPr lang="en-US"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What color is the background when the </a:t>
            </a:r>
            <a:r>
              <a:rPr lang="en-US" b="1" dirty="0" err="1" smtClean="0">
                <a:solidFill>
                  <a:prstClr val="black">
                    <a:lumMod val="75000"/>
                    <a:lumOff val="25000"/>
                  </a:prstClr>
                </a:solidFill>
                <a:effectLst>
                  <a:innerShdw blurRad="63500" dist="50800" dir="5400000">
                    <a:prstClr val="white">
                      <a:alpha val="79000"/>
                    </a:prstClr>
                  </a:innerShdw>
                </a:effectLst>
                <a:latin typeface="Trebuchet MS" pitchFamily="34" charset="0"/>
              </a:rPr>
              <a:t>href</a:t>
            </a:r>
            <a:r>
              <a:rPr lang="en-US"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 is pointing to a bad link?</a:t>
            </a:r>
            <a:endParaRPr lang="en-US"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p:txBody>
      </p:sp>
      <p:sp>
        <p:nvSpPr>
          <p:cNvPr id="5" name="TextBox 4"/>
          <p:cNvSpPr txBox="1"/>
          <p:nvPr/>
        </p:nvSpPr>
        <p:spPr>
          <a:xfrm>
            <a:off x="0" y="6553200"/>
            <a:ext cx="9144000" cy="261610"/>
          </a:xfrm>
          <a:prstGeom prst="rect">
            <a:avLst/>
          </a:prstGeom>
          <a:noFill/>
        </p:spPr>
        <p:txBody>
          <a:bodyPr wrap="square" rtlCol="0">
            <a:spAutoFit/>
          </a:bodyPr>
          <a:lstStyle/>
          <a:p>
            <a:pPr algn="ctr"/>
            <a:r>
              <a:rPr lang="en-US" sz="1050" b="1" dirty="0">
                <a:solidFill>
                  <a:prstClr val="white">
                    <a:lumMod val="75000"/>
                  </a:prstClr>
                </a:solidFill>
                <a:effectLst>
                  <a:innerShdw blurRad="63500" dist="50800" dir="5400000">
                    <a:prstClr val="white">
                      <a:alpha val="79000"/>
                    </a:prstClr>
                  </a:innerShdw>
                </a:effectLst>
                <a:latin typeface="Trebuchet MS" pitchFamily="34" charset="0"/>
              </a:rPr>
              <a:t>Source: http://www.w3schools.com/html/html_head.asp</a:t>
            </a:r>
            <a:endParaRPr lang="en-US" sz="1100" dirty="0">
              <a:solidFill>
                <a:prstClr val="white">
                  <a:lumMod val="75000"/>
                </a:prstClr>
              </a:solidFill>
            </a:endParaRPr>
          </a:p>
        </p:txBody>
      </p:sp>
    </p:spTree>
    <p:extLst>
      <p:ext uri="{BB962C8B-B14F-4D97-AF65-F5344CB8AC3E}">
        <p14:creationId xmlns:p14="http://schemas.microsoft.com/office/powerpoint/2010/main" val="4049588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par>
                                <p:cTn id="14" presetID="22" presetClass="entr" presetSubtype="1"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1000"/>
                                        <p:tgtEl>
                                          <p:spTgt spid="22"/>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childTnLst>
                                </p:cTn>
                              </p:par>
                              <p:par>
                                <p:cTn id="26" presetID="22" presetClass="entr" presetSubtype="1"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1000"/>
                                        <p:tgtEl>
                                          <p:spTgt spid="18"/>
                                        </p:tgtEl>
                                      </p:cBhvr>
                                    </p:animEffect>
                                  </p:childTnLst>
                                </p:cTn>
                              </p:par>
                            </p:childTnLst>
                          </p:cTn>
                        </p:par>
                        <p:par>
                          <p:cTn id="29" fill="hold">
                            <p:stCondLst>
                              <p:cond delay="3000"/>
                            </p:stCondLst>
                            <p:childTnLst>
                              <p:par>
                                <p:cTn id="30" presetID="1"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50000"/>
              </a:schemeClr>
            </a:gs>
            <a:gs pos="100000">
              <a:schemeClr val="tx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Rectangle 13"/>
          <p:cNvSpPr/>
          <p:nvPr/>
        </p:nvSpPr>
        <p:spPr>
          <a:xfrm>
            <a:off x="2362200" y="3048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16200000" scaled="1"/>
            <a:tileRect/>
          </a:gradFill>
          <a:ln>
            <a:noFill/>
          </a:ln>
          <a:effectLst>
            <a:outerShdw blurRad="63500" sx="102000" sy="102000" algn="ctr"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2362200" y="3048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TextBox 21"/>
          <p:cNvSpPr txBox="1"/>
          <p:nvPr/>
        </p:nvSpPr>
        <p:spPr>
          <a:xfrm>
            <a:off x="3048000" y="404336"/>
            <a:ext cx="2480166" cy="492443"/>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Script Element</a:t>
            </a:r>
            <a:endParaRPr lang="en-US" sz="26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p:txBody>
      </p:sp>
      <p:sp>
        <p:nvSpPr>
          <p:cNvPr id="16" name="Rectangle 15"/>
          <p:cNvSpPr/>
          <p:nvPr/>
        </p:nvSpPr>
        <p:spPr>
          <a:xfrm>
            <a:off x="1181100" y="1447799"/>
            <a:ext cx="7581900" cy="3171825"/>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16200000" scaled="1"/>
            <a:tileRect/>
          </a:gradFill>
          <a:ln>
            <a:noFill/>
          </a:ln>
          <a:effectLst>
            <a:outerShdw blurRad="63500" sx="102000" sy="102000" algn="ctr"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 name="Rectangle 16"/>
          <p:cNvSpPr/>
          <p:nvPr/>
        </p:nvSpPr>
        <p:spPr>
          <a:xfrm>
            <a:off x="1181100" y="1447800"/>
            <a:ext cx="7581900" cy="39624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TextBox 17"/>
          <p:cNvSpPr txBox="1"/>
          <p:nvPr/>
        </p:nvSpPr>
        <p:spPr>
          <a:xfrm>
            <a:off x="1181100" y="1524000"/>
            <a:ext cx="7581900" cy="4093428"/>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The HTML &lt;script&gt; Element is used to define client-side </a:t>
            </a:r>
            <a:r>
              <a:rPr lang="en-US" sz="2400" b="1" dirty="0" err="1" smtClean="0">
                <a:solidFill>
                  <a:prstClr val="black">
                    <a:lumMod val="75000"/>
                    <a:lumOff val="25000"/>
                  </a:prstClr>
                </a:solidFill>
                <a:effectLst>
                  <a:innerShdw blurRad="63500" dist="50800" dir="5400000">
                    <a:prstClr val="white">
                      <a:alpha val="79000"/>
                    </a:prstClr>
                  </a:innerShdw>
                </a:effectLst>
                <a:latin typeface="Trebuchet MS" pitchFamily="34" charset="0"/>
              </a:rPr>
              <a:t>JavaScripts</a:t>
            </a:r>
            <a:r>
              <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 The script below writes ‘Hello JavaScript!’ into an HTML element with id=“demo”:  </a:t>
            </a:r>
          </a:p>
          <a:p>
            <a:endParaRPr lang="en-US" sz="24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a:p>
            <a:endPar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endParaRPr>
          </a:p>
          <a:p>
            <a:endParaRPr lang="en-US" sz="24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a:p>
            <a:endPar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endParaRPr>
          </a:p>
          <a:p>
            <a:r>
              <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
            </a:r>
            <a:br>
              <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br>
            <a:r>
              <a:rPr lang="en-US"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Note how the &lt;script&gt; tag is closed out with an end tag of &lt;/script&gt;</a:t>
            </a:r>
          </a:p>
          <a:p>
            <a:pPr algn="r"/>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  </a:t>
            </a:r>
            <a:endParaRPr lang="en-US" sz="26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p:txBody>
      </p:sp>
      <p:sp>
        <p:nvSpPr>
          <p:cNvPr id="5" name="TextBox 4"/>
          <p:cNvSpPr txBox="1"/>
          <p:nvPr/>
        </p:nvSpPr>
        <p:spPr>
          <a:xfrm>
            <a:off x="0" y="6553200"/>
            <a:ext cx="9144000" cy="261610"/>
          </a:xfrm>
          <a:prstGeom prst="rect">
            <a:avLst/>
          </a:prstGeom>
          <a:noFill/>
        </p:spPr>
        <p:txBody>
          <a:bodyPr wrap="square" rtlCol="0">
            <a:spAutoFit/>
          </a:bodyPr>
          <a:lstStyle/>
          <a:p>
            <a:pPr algn="ctr"/>
            <a:r>
              <a:rPr lang="en-US" sz="1050" b="1" dirty="0">
                <a:solidFill>
                  <a:prstClr val="white">
                    <a:lumMod val="75000"/>
                  </a:prstClr>
                </a:solidFill>
                <a:effectLst>
                  <a:innerShdw blurRad="63500" dist="50800" dir="5400000">
                    <a:prstClr val="white">
                      <a:alpha val="79000"/>
                    </a:prstClr>
                  </a:innerShdw>
                </a:effectLst>
                <a:latin typeface="Trebuchet MS" pitchFamily="34" charset="0"/>
              </a:rPr>
              <a:t>Source: </a:t>
            </a:r>
            <a:r>
              <a:rPr lang="en-US" sz="1050" b="1" dirty="0" smtClean="0">
                <a:solidFill>
                  <a:prstClr val="white">
                    <a:lumMod val="75000"/>
                  </a:prstClr>
                </a:solidFill>
                <a:effectLst>
                  <a:innerShdw blurRad="63500" dist="50800" dir="5400000">
                    <a:prstClr val="white">
                      <a:alpha val="79000"/>
                    </a:prstClr>
                  </a:innerShdw>
                </a:effectLst>
                <a:latin typeface="Trebuchet MS" pitchFamily="34" charset="0"/>
              </a:rPr>
              <a:t>http://www.w3schools.com/html/html_head.asp</a:t>
            </a:r>
            <a:endParaRPr lang="en-US" sz="1100" dirty="0">
              <a:solidFill>
                <a:prstClr val="white">
                  <a:lumMod val="75000"/>
                </a:prstClr>
              </a:solidFill>
            </a:endParaRPr>
          </a:p>
        </p:txBody>
      </p:sp>
      <p:pic>
        <p:nvPicPr>
          <p:cNvPr id="3" name="Picture 2"/>
          <p:cNvPicPr>
            <a:picLocks noChangeAspect="1"/>
          </p:cNvPicPr>
          <p:nvPr/>
        </p:nvPicPr>
        <p:blipFill>
          <a:blip r:embed="rId3"/>
          <a:stretch>
            <a:fillRect/>
          </a:stretch>
        </p:blipFill>
        <p:spPr>
          <a:xfrm>
            <a:off x="1371600" y="3124199"/>
            <a:ext cx="6896100" cy="1571625"/>
          </a:xfrm>
          <a:prstGeom prst="rect">
            <a:avLst/>
          </a:prstGeom>
        </p:spPr>
      </p:pic>
    </p:spTree>
    <p:extLst>
      <p:ext uri="{BB962C8B-B14F-4D97-AF65-F5344CB8AC3E}">
        <p14:creationId xmlns:p14="http://schemas.microsoft.com/office/powerpoint/2010/main" val="28679192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par>
                                <p:cTn id="14" presetID="22" presetClass="entr" presetSubtype="1"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1000"/>
                                        <p:tgtEl>
                                          <p:spTgt spid="22"/>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childTnLst>
                                </p:cTn>
                              </p:par>
                              <p:par>
                                <p:cTn id="26" presetID="22" presetClass="entr" presetSubtype="1"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1000"/>
                                        <p:tgtEl>
                                          <p:spTgt spid="18"/>
                                        </p:tgtEl>
                                      </p:cBhvr>
                                    </p:animEffect>
                                  </p:childTnLst>
                                </p:cTn>
                              </p:par>
                            </p:childTnLst>
                          </p:cTn>
                        </p:par>
                        <p:par>
                          <p:cTn id="29" fill="hold">
                            <p:stCondLst>
                              <p:cond delay="3000"/>
                            </p:stCondLst>
                            <p:childTnLst>
                              <p:par>
                                <p:cTn id="30" presetID="1"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childTnLst>
                                </p:cTn>
                              </p:par>
                              <p:par>
                                <p:cTn id="32" presetID="10"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50000"/>
              </a:schemeClr>
            </a:gs>
            <a:gs pos="100000">
              <a:schemeClr val="tx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Rectangle 13"/>
          <p:cNvSpPr/>
          <p:nvPr/>
        </p:nvSpPr>
        <p:spPr>
          <a:xfrm>
            <a:off x="2362200" y="3048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16200000" scaled="1"/>
            <a:tileRect/>
          </a:gradFill>
          <a:ln>
            <a:noFill/>
          </a:ln>
          <a:effectLst>
            <a:outerShdw blurRad="63500" sx="102000" sy="102000" algn="ctr"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2362200" y="304800"/>
            <a:ext cx="6781800" cy="6858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TextBox 21"/>
          <p:cNvSpPr txBox="1"/>
          <p:nvPr/>
        </p:nvSpPr>
        <p:spPr>
          <a:xfrm>
            <a:off x="3048000" y="404336"/>
            <a:ext cx="4107215" cy="492443"/>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Script Element Use Cases</a:t>
            </a:r>
            <a:endParaRPr lang="en-US" sz="26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p:txBody>
      </p:sp>
      <p:sp>
        <p:nvSpPr>
          <p:cNvPr id="16" name="Rectangle 15"/>
          <p:cNvSpPr/>
          <p:nvPr/>
        </p:nvSpPr>
        <p:spPr>
          <a:xfrm>
            <a:off x="1181100" y="1447799"/>
            <a:ext cx="7581900" cy="3171825"/>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16200000" scaled="1"/>
            <a:tileRect/>
          </a:gradFill>
          <a:ln>
            <a:noFill/>
          </a:ln>
          <a:effectLst>
            <a:outerShdw blurRad="63500" sx="102000" sy="102000" algn="ctr"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 name="Rectangle 16"/>
          <p:cNvSpPr/>
          <p:nvPr/>
        </p:nvSpPr>
        <p:spPr>
          <a:xfrm>
            <a:off x="1181100" y="1447800"/>
            <a:ext cx="7581900" cy="3962400"/>
          </a:xfrm>
          <a:prstGeom prst="rect">
            <a:avLst/>
          </a:prstGeom>
          <a:gradFill flip="none" rotWithShape="1">
            <a:gsLst>
              <a:gs pos="0">
                <a:schemeClr val="accent1">
                  <a:lumMod val="60000"/>
                  <a:lumOff val="40000"/>
                </a:schemeClr>
              </a:gs>
              <a:gs pos="26000">
                <a:schemeClr val="bg1">
                  <a:lumMod val="95000"/>
                </a:schemeClr>
              </a:gs>
              <a:gs pos="80000">
                <a:schemeClr val="tx1">
                  <a:lumMod val="50000"/>
                  <a:lumOff val="50000"/>
                </a:schemeClr>
              </a:gs>
              <a:gs pos="100000">
                <a:schemeClr val="bg1">
                  <a:lumMod val="6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TextBox 17"/>
          <p:cNvSpPr txBox="1"/>
          <p:nvPr/>
        </p:nvSpPr>
        <p:spPr>
          <a:xfrm>
            <a:off x="1181100" y="1524000"/>
            <a:ext cx="7581900" cy="3816429"/>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The Script element can be used to add dynamic controls to a page that will leverage the client-side system to perform operations such as calculations, dynamic comments, style changes and more.  </a:t>
            </a:r>
          </a:p>
          <a:p>
            <a:endParaRPr lang="en-US" sz="24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a:p>
            <a:r>
              <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Here are a few examples to test out:</a:t>
            </a:r>
          </a:p>
          <a:p>
            <a:pPr marL="342900" indent="-342900">
              <a:buFont typeface="Wingdings" panose="05000000000000000000" pitchFamily="2" charset="2"/>
              <a:buChar char="q"/>
            </a:pPr>
            <a:r>
              <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Date &amp; Time calculations – </a:t>
            </a:r>
            <a:r>
              <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hlinkClick r:id="rId3"/>
              </a:rPr>
              <a:t>example</a:t>
            </a:r>
            <a:endPar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endParaRPr>
          </a:p>
          <a:p>
            <a:pPr marL="342900" indent="-342900">
              <a:buFont typeface="Wingdings" panose="05000000000000000000" pitchFamily="2" charset="2"/>
              <a:buChar char="q"/>
            </a:pPr>
            <a:r>
              <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Changing existing content - </a:t>
            </a:r>
            <a:r>
              <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hlinkClick r:id="rId4"/>
              </a:rPr>
              <a:t>example</a:t>
            </a:r>
            <a:endPar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endParaRPr>
          </a:p>
          <a:p>
            <a:pPr marL="342900" indent="-342900">
              <a:buFont typeface="Wingdings" panose="05000000000000000000" pitchFamily="2" charset="2"/>
              <a:buChar char="q"/>
            </a:pPr>
            <a:r>
              <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Interactive Displays - </a:t>
            </a:r>
            <a:r>
              <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hlinkClick r:id="rId5"/>
              </a:rPr>
              <a:t>example</a:t>
            </a:r>
            <a:endParaRPr lang="en-US" sz="2400" b="1" dirty="0" smtClean="0">
              <a:solidFill>
                <a:prstClr val="black">
                  <a:lumMod val="75000"/>
                  <a:lumOff val="25000"/>
                </a:prstClr>
              </a:solidFill>
              <a:effectLst>
                <a:innerShdw blurRad="63500" dist="50800" dir="5400000">
                  <a:prstClr val="white">
                    <a:alpha val="79000"/>
                  </a:prstClr>
                </a:innerShdw>
              </a:effectLst>
              <a:latin typeface="Trebuchet MS" pitchFamily="34" charset="0"/>
            </a:endParaRPr>
          </a:p>
          <a:p>
            <a:pPr algn="r"/>
            <a:r>
              <a:rPr lang="en-US" sz="2600" b="1" dirty="0" smtClean="0">
                <a:solidFill>
                  <a:prstClr val="black">
                    <a:lumMod val="75000"/>
                    <a:lumOff val="25000"/>
                  </a:prstClr>
                </a:solidFill>
                <a:effectLst>
                  <a:innerShdw blurRad="63500" dist="50800" dir="5400000">
                    <a:prstClr val="white">
                      <a:alpha val="79000"/>
                    </a:prstClr>
                  </a:innerShdw>
                </a:effectLst>
                <a:latin typeface="Trebuchet MS" pitchFamily="34" charset="0"/>
              </a:rPr>
              <a:t>  </a:t>
            </a:r>
            <a:endParaRPr lang="en-US" sz="2600" b="1" dirty="0">
              <a:solidFill>
                <a:prstClr val="black">
                  <a:lumMod val="75000"/>
                  <a:lumOff val="25000"/>
                </a:prstClr>
              </a:solidFill>
              <a:effectLst>
                <a:innerShdw blurRad="63500" dist="50800" dir="5400000">
                  <a:prstClr val="white">
                    <a:alpha val="79000"/>
                  </a:prstClr>
                </a:innerShdw>
              </a:effectLst>
              <a:latin typeface="Trebuchet MS" pitchFamily="34" charset="0"/>
            </a:endParaRPr>
          </a:p>
        </p:txBody>
      </p:sp>
      <p:sp>
        <p:nvSpPr>
          <p:cNvPr id="5" name="TextBox 4"/>
          <p:cNvSpPr txBox="1"/>
          <p:nvPr/>
        </p:nvSpPr>
        <p:spPr>
          <a:xfrm>
            <a:off x="0" y="6553200"/>
            <a:ext cx="9144000" cy="261610"/>
          </a:xfrm>
          <a:prstGeom prst="rect">
            <a:avLst/>
          </a:prstGeom>
          <a:noFill/>
        </p:spPr>
        <p:txBody>
          <a:bodyPr wrap="square" rtlCol="0">
            <a:spAutoFit/>
          </a:bodyPr>
          <a:lstStyle/>
          <a:p>
            <a:pPr algn="ctr"/>
            <a:r>
              <a:rPr lang="en-US" sz="1050" b="1" dirty="0" smtClean="0">
                <a:solidFill>
                  <a:prstClr val="white">
                    <a:lumMod val="75000"/>
                  </a:prstClr>
                </a:solidFill>
                <a:effectLst>
                  <a:innerShdw blurRad="63500" dist="50800" dir="5400000">
                    <a:prstClr val="white">
                      <a:alpha val="79000"/>
                    </a:prstClr>
                  </a:innerShdw>
                </a:effectLst>
                <a:latin typeface="Trebuchet MS" pitchFamily="34" charset="0"/>
              </a:rPr>
              <a:t>Source: http://www.w3schools.com/js/js_intro.asp</a:t>
            </a:r>
            <a:endParaRPr lang="en-US" sz="1100" dirty="0">
              <a:solidFill>
                <a:prstClr val="white">
                  <a:lumMod val="75000"/>
                </a:prstClr>
              </a:solidFill>
            </a:endParaRPr>
          </a:p>
        </p:txBody>
      </p:sp>
    </p:spTree>
    <p:extLst>
      <p:ext uri="{BB962C8B-B14F-4D97-AF65-F5344CB8AC3E}">
        <p14:creationId xmlns:p14="http://schemas.microsoft.com/office/powerpoint/2010/main" val="23245020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par>
                                <p:cTn id="14" presetID="22" presetClass="entr" presetSubtype="1"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1000"/>
                                        <p:tgtEl>
                                          <p:spTgt spid="22"/>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childTnLst>
                                </p:cTn>
                              </p:par>
                              <p:par>
                                <p:cTn id="26" presetID="22" presetClass="entr" presetSubtype="1"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1000"/>
                                        <p:tgtEl>
                                          <p:spTgt spid="18"/>
                                        </p:tgtEl>
                                      </p:cBhvr>
                                    </p:animEffect>
                                  </p:childTnLst>
                                </p:cTn>
                              </p:par>
                            </p:childTnLst>
                          </p:cTn>
                        </p:par>
                        <p:par>
                          <p:cTn id="29" fill="hold">
                            <p:stCondLst>
                              <p:cond delay="3000"/>
                            </p:stCondLst>
                            <p:childTnLst>
                              <p:par>
                                <p:cTn id="30" presetID="1"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5" grpId="0"/>
    </p:bldLst>
  </p:timing>
</p:sld>
</file>

<file path=ppt/theme/theme1.xml><?xml version="1.0" encoding="utf-8"?>
<a:theme xmlns:a="http://schemas.openxmlformats.org/drawingml/2006/main" name="Rotating_tubes_with_tex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570D1C9-0651-4C9A-A282-6CAB9E8699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Rotating tubes with text</Template>
  <TotalTime>0</TotalTime>
  <Words>13359</Words>
  <Application>Microsoft Office PowerPoint</Application>
  <PresentationFormat>On-screen Show (4:3)</PresentationFormat>
  <Paragraphs>758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vt:lpstr>
      <vt:lpstr>Rotating_tubes_with_text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2015-01-29T04:34:27Z</dcterms:created>
  <dcterms:modified xsi:type="dcterms:W3CDTF">2015-01-31T05:14:01Z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TC024770559991</vt:lpwstr>
  </property>
</Properties>
</file>