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IQ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E17"/>
    <a:srgbClr val="534672"/>
    <a:srgbClr val="657246"/>
    <a:srgbClr val="143B02"/>
    <a:srgbClr val="BFBFBF"/>
    <a:srgbClr val="E7E7E6"/>
    <a:srgbClr val="B42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2"/>
  </p:normalViewPr>
  <p:slideViewPr>
    <p:cSldViewPr snapToGrid="0">
      <p:cViewPr>
        <p:scale>
          <a:sx n="86" d="100"/>
          <a:sy n="86" d="100"/>
        </p:scale>
        <p:origin x="16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254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1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0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7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14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0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6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4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8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46">
            <a:extLst>
              <a:ext uri="{FF2B5EF4-FFF2-40B4-BE49-F238E27FC236}">
                <a16:creationId xmlns:a16="http://schemas.microsoft.com/office/drawing/2014/main" id="{1284CA7F-B696-4085-84C6-CD66881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1827306 h 3400925"/>
              <a:gd name="connsiteX3" fmla="*/ 3892296 w 6050278"/>
              <a:gd name="connsiteY3" fmla="*/ 1827306 h 3400925"/>
              <a:gd name="connsiteX4" fmla="*/ 3892296 w 6050278"/>
              <a:gd name="connsiteY4" fmla="*/ 3400925 h 3400925"/>
              <a:gd name="connsiteX5" fmla="*/ 0 w 6050278"/>
              <a:gd name="connsiteY5" fmla="*/ 3400925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9" name="Picture 28" descr="A logo for a real estate company&#10;&#10;Description automatically generated">
            <a:extLst>
              <a:ext uri="{FF2B5EF4-FFF2-40B4-BE49-F238E27FC236}">
                <a16:creationId xmlns:a16="http://schemas.microsoft.com/office/drawing/2014/main" id="{4B2D378C-75A1-EEBC-E813-A86D066C5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40" y="643467"/>
            <a:ext cx="2435726" cy="2435726"/>
          </a:xfrm>
          <a:prstGeom prst="rect">
            <a:avLst/>
          </a:prstGeom>
        </p:spPr>
      </p:pic>
      <p:sp>
        <p:nvSpPr>
          <p:cNvPr id="60" name="Freeform: Shape 48">
            <a:extLst>
              <a:ext uri="{FF2B5EF4-FFF2-40B4-BE49-F238E27FC236}">
                <a16:creationId xmlns:a16="http://schemas.microsoft.com/office/drawing/2014/main" id="{858A10F4-B847-4777-BC82-782F6FB36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3400925 h 3400925"/>
              <a:gd name="connsiteX3" fmla="*/ 2157982 w 6050278"/>
              <a:gd name="connsiteY3" fmla="*/ 3400925 h 3400925"/>
              <a:gd name="connsiteX4" fmla="*/ 2157982 w 6050278"/>
              <a:gd name="connsiteY4" fmla="*/ 1827306 h 3400925"/>
              <a:gd name="connsiteX5" fmla="*/ 0 w 6050278"/>
              <a:gd name="connsiteY5" fmla="*/ 1827306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50">
            <a:extLst>
              <a:ext uri="{FF2B5EF4-FFF2-40B4-BE49-F238E27FC236}">
                <a16:creationId xmlns:a16="http://schemas.microsoft.com/office/drawing/2014/main" id="{8883B597-C9A1-46EF-AB6B-71DF0B1ED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89159"/>
            <a:ext cx="6050278" cy="3368841"/>
          </a:xfrm>
          <a:custGeom>
            <a:avLst/>
            <a:gdLst>
              <a:gd name="connsiteX0" fmla="*/ 0 w 6050278"/>
              <a:gd name="connsiteY0" fmla="*/ 0 h 3368841"/>
              <a:gd name="connsiteX1" fmla="*/ 3892296 w 6050278"/>
              <a:gd name="connsiteY1" fmla="*/ 0 h 3368841"/>
              <a:gd name="connsiteX2" fmla="*/ 3892296 w 6050278"/>
              <a:gd name="connsiteY2" fmla="*/ 1541535 h 3368841"/>
              <a:gd name="connsiteX3" fmla="*/ 6050278 w 6050278"/>
              <a:gd name="connsiteY3" fmla="*/ 1541535 h 3368841"/>
              <a:gd name="connsiteX4" fmla="*/ 6050278 w 6050278"/>
              <a:gd name="connsiteY4" fmla="*/ 3368841 h 3368841"/>
              <a:gd name="connsiteX5" fmla="*/ 0 w 6050278"/>
              <a:gd name="connsiteY5" fmla="*/ 3368841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52">
            <a:extLst>
              <a:ext uri="{FF2B5EF4-FFF2-40B4-BE49-F238E27FC236}">
                <a16:creationId xmlns:a16="http://schemas.microsoft.com/office/drawing/2014/main" id="{A0B38421-369F-445C-9543-5BC17BC09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3489159"/>
            <a:ext cx="6050278" cy="3368841"/>
          </a:xfrm>
          <a:custGeom>
            <a:avLst/>
            <a:gdLst>
              <a:gd name="connsiteX0" fmla="*/ 2157982 w 6050278"/>
              <a:gd name="connsiteY0" fmla="*/ 0 h 3368841"/>
              <a:gd name="connsiteX1" fmla="*/ 6050278 w 6050278"/>
              <a:gd name="connsiteY1" fmla="*/ 0 h 3368841"/>
              <a:gd name="connsiteX2" fmla="*/ 6050278 w 6050278"/>
              <a:gd name="connsiteY2" fmla="*/ 3368841 h 3368841"/>
              <a:gd name="connsiteX3" fmla="*/ 0 w 6050278"/>
              <a:gd name="connsiteY3" fmla="*/ 3368841 h 3368841"/>
              <a:gd name="connsiteX4" fmla="*/ 0 w 6050278"/>
              <a:gd name="connsiteY4" fmla="*/ 1541535 h 3368841"/>
              <a:gd name="connsiteX5" fmla="*/ 2157982 w 6050278"/>
              <a:gd name="connsiteY5" fmla="*/ 1541535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54">
            <a:extLst>
              <a:ext uri="{FF2B5EF4-FFF2-40B4-BE49-F238E27FC236}">
                <a16:creationId xmlns:a16="http://schemas.microsoft.com/office/drawing/2014/main" id="{FAA9CE81-CAF0-41E3-8E73-CAFA13A0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3736" y="1918638"/>
            <a:ext cx="4224528" cy="3020725"/>
          </a:xfrm>
          <a:custGeom>
            <a:avLst/>
            <a:gdLst>
              <a:gd name="connsiteX0" fmla="*/ 0 w 4224528"/>
              <a:gd name="connsiteY0" fmla="*/ 0 h 3020725"/>
              <a:gd name="connsiteX1" fmla="*/ 4224528 w 4224528"/>
              <a:gd name="connsiteY1" fmla="*/ 0 h 3020725"/>
              <a:gd name="connsiteX2" fmla="*/ 4224528 w 4224528"/>
              <a:gd name="connsiteY2" fmla="*/ 3020725 h 3020725"/>
              <a:gd name="connsiteX3" fmla="*/ 0 w 4224528"/>
              <a:gd name="connsiteY3" fmla="*/ 3020725 h 3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4528" h="3020725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A05746-EB9F-D12F-5228-B72014980DE9}"/>
              </a:ext>
            </a:extLst>
          </p:cNvPr>
          <p:cNvGrpSpPr/>
          <p:nvPr/>
        </p:nvGrpSpPr>
        <p:grpSpPr>
          <a:xfrm>
            <a:off x="8621460" y="4698426"/>
            <a:ext cx="2927071" cy="640338"/>
            <a:chOff x="723784" y="926429"/>
            <a:chExt cx="4188482" cy="9162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84B9E0-9ACF-C13D-9A6A-627E2B05C605}"/>
                </a:ext>
              </a:extLst>
            </p:cNvPr>
            <p:cNvSpPr/>
            <p:nvPr/>
          </p:nvSpPr>
          <p:spPr>
            <a:xfrm>
              <a:off x="1851669" y="926430"/>
              <a:ext cx="1020199" cy="916289"/>
            </a:xfrm>
            <a:prstGeom prst="rect">
              <a:avLst/>
            </a:prstGeom>
            <a:solidFill>
              <a:srgbClr val="657246"/>
            </a:solidFill>
            <a:ln>
              <a:solidFill>
                <a:srgbClr val="6572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36971">
                <a:spcAft>
                  <a:spcPts val="774"/>
                </a:spcAft>
              </a:pPr>
              <a:r>
                <a:rPr lang="en-IQ" sz="975" b="1" kern="1200">
                  <a:solidFill>
                    <a:srgbClr val="FFFFFF"/>
                  </a:solidFill>
                  <a:latin typeface="DM Sans" panose="020F0502020204030204" pitchFamily="34" charset="0"/>
                  <a:ea typeface="+mn-ea"/>
                  <a:cs typeface="+mn-cs"/>
                </a:rPr>
                <a:t>#666633</a:t>
              </a:r>
              <a:endParaRPr lang="en-IQ" sz="1400" b="1" i="0" u="none" strike="noStrike">
                <a:solidFill>
                  <a:srgbClr val="FFFFFF"/>
                </a:solidFill>
                <a:effectLst/>
                <a:latin typeface="DM Sans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0BD4D5-E2E1-1062-B108-54FF0C530409}"/>
                </a:ext>
              </a:extLst>
            </p:cNvPr>
            <p:cNvSpPr/>
            <p:nvPr/>
          </p:nvSpPr>
          <p:spPr>
            <a:xfrm>
              <a:off x="2871868" y="926429"/>
              <a:ext cx="1020199" cy="916289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36971">
                <a:spcAft>
                  <a:spcPts val="774"/>
                </a:spcAft>
              </a:pPr>
              <a:r>
                <a:rPr lang="en-US" sz="975" kern="1200">
                  <a:solidFill>
                    <a:srgbClr val="D5D6D5"/>
                  </a:solidFill>
                  <a:latin typeface="+mn-lt"/>
                  <a:ea typeface="+mn-ea"/>
                  <a:cs typeface="+mn-cs"/>
                </a:rPr>
                <a:t>#CCCCCC</a:t>
              </a:r>
              <a:endParaRPr lang="en-IQ" sz="14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64DE5E-E1E8-5592-FE37-457D5B1E68FD}"/>
                </a:ext>
              </a:extLst>
            </p:cNvPr>
            <p:cNvSpPr/>
            <p:nvPr/>
          </p:nvSpPr>
          <p:spPr>
            <a:xfrm>
              <a:off x="3892067" y="926429"/>
              <a:ext cx="1020199" cy="916289"/>
            </a:xfrm>
            <a:prstGeom prst="rect">
              <a:avLst/>
            </a:prstGeom>
            <a:solidFill>
              <a:srgbClr val="E7E7E6"/>
            </a:solidFill>
            <a:ln>
              <a:solidFill>
                <a:srgbClr val="E7E7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36971">
                <a:spcAft>
                  <a:spcPts val="774"/>
                </a:spcAft>
              </a:pPr>
              <a:r>
                <a:rPr lang="en-US" sz="1254" kern="1200">
                  <a:solidFill>
                    <a:srgbClr val="D5D6D5"/>
                  </a:solidFill>
                  <a:latin typeface="-apple-system"/>
                  <a:ea typeface="+mn-ea"/>
                  <a:cs typeface="+mn-cs"/>
                </a:rPr>
                <a:t>#e7e7e6</a:t>
              </a:r>
              <a:endParaRPr lang="en-US" b="0" i="0" u="none" strike="noStrike">
                <a:solidFill>
                  <a:srgbClr val="333333"/>
                </a:solidFill>
                <a:effectLst/>
                <a:latin typeface="-apple-system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3143A1-6276-97F1-2DD0-497AB5EA4C47}"/>
                </a:ext>
              </a:extLst>
            </p:cNvPr>
            <p:cNvSpPr/>
            <p:nvPr/>
          </p:nvSpPr>
          <p:spPr>
            <a:xfrm>
              <a:off x="723784" y="926430"/>
              <a:ext cx="1141111" cy="916289"/>
            </a:xfrm>
            <a:prstGeom prst="rect">
              <a:avLst/>
            </a:prstGeom>
            <a:solidFill>
              <a:srgbClr val="272E17"/>
            </a:solidFill>
            <a:ln>
              <a:solidFill>
                <a:srgbClr val="272E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36971">
                <a:spcAft>
                  <a:spcPts val="774"/>
                </a:spcAft>
              </a:pPr>
              <a:r>
                <a:rPr lang="en-US" sz="125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#272e17</a:t>
              </a:r>
              <a:endParaRPr lang="en-IQ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EA4A47-209C-71B1-23FF-19470D70FD46}"/>
              </a:ext>
            </a:extLst>
          </p:cNvPr>
          <p:cNvGrpSpPr/>
          <p:nvPr/>
        </p:nvGrpSpPr>
        <p:grpSpPr>
          <a:xfrm>
            <a:off x="643467" y="4706342"/>
            <a:ext cx="2927071" cy="640338"/>
            <a:chOff x="723784" y="926429"/>
            <a:chExt cx="4188482" cy="9162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A83ED5-F92F-583B-8C23-24A8B3A7670D}"/>
                </a:ext>
              </a:extLst>
            </p:cNvPr>
            <p:cNvSpPr/>
            <p:nvPr/>
          </p:nvSpPr>
          <p:spPr>
            <a:xfrm>
              <a:off x="1851669" y="926430"/>
              <a:ext cx="1020199" cy="916289"/>
            </a:xfrm>
            <a:prstGeom prst="rect">
              <a:avLst/>
            </a:prstGeom>
            <a:solidFill>
              <a:srgbClr val="272E17"/>
            </a:solidFill>
            <a:ln>
              <a:solidFill>
                <a:srgbClr val="272E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Q" sz="1400" b="1" i="0" u="none" strike="noStrike">
                <a:solidFill>
                  <a:srgbClr val="FFFFFF"/>
                </a:solidFill>
                <a:effectLst/>
                <a:latin typeface="DM Sans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0B93BD-F1EF-7BA5-53EC-A601311100D2}"/>
                </a:ext>
              </a:extLst>
            </p:cNvPr>
            <p:cNvSpPr/>
            <p:nvPr/>
          </p:nvSpPr>
          <p:spPr>
            <a:xfrm>
              <a:off x="2871868" y="926429"/>
              <a:ext cx="1020199" cy="916289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Q" sz="140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A709AE-7DA7-5D5F-2B92-EAC60C12084D}"/>
                </a:ext>
              </a:extLst>
            </p:cNvPr>
            <p:cNvSpPr/>
            <p:nvPr/>
          </p:nvSpPr>
          <p:spPr>
            <a:xfrm>
              <a:off x="3892067" y="926429"/>
              <a:ext cx="1020199" cy="916289"/>
            </a:xfrm>
            <a:prstGeom prst="rect">
              <a:avLst/>
            </a:prstGeom>
            <a:solidFill>
              <a:srgbClr val="E7E7E6"/>
            </a:solidFill>
            <a:ln>
              <a:solidFill>
                <a:srgbClr val="E7E7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u="none" strike="noStrike">
                <a:solidFill>
                  <a:srgbClr val="333333"/>
                </a:solidFill>
                <a:effectLst/>
                <a:latin typeface="-apple-system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773883-A284-99A1-5BA4-AD5A3B48674C}"/>
                </a:ext>
              </a:extLst>
            </p:cNvPr>
            <p:cNvSpPr/>
            <p:nvPr/>
          </p:nvSpPr>
          <p:spPr>
            <a:xfrm>
              <a:off x="723784" y="926430"/>
              <a:ext cx="1141111" cy="91628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Q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3E43FD-E202-EAAC-75D5-D62B152AE6CE}"/>
              </a:ext>
            </a:extLst>
          </p:cNvPr>
          <p:cNvGrpSpPr/>
          <p:nvPr/>
        </p:nvGrpSpPr>
        <p:grpSpPr>
          <a:xfrm>
            <a:off x="8621460" y="1521960"/>
            <a:ext cx="2927071" cy="640338"/>
            <a:chOff x="723784" y="926429"/>
            <a:chExt cx="4188482" cy="9162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A42D4A3-9F49-B951-DD97-93B0C44885E4}"/>
                </a:ext>
              </a:extLst>
            </p:cNvPr>
            <p:cNvSpPr/>
            <p:nvPr/>
          </p:nvSpPr>
          <p:spPr>
            <a:xfrm>
              <a:off x="1851669" y="926430"/>
              <a:ext cx="1020199" cy="916289"/>
            </a:xfrm>
            <a:prstGeom prst="rect">
              <a:avLst/>
            </a:prstGeom>
            <a:solidFill>
              <a:srgbClr val="657246"/>
            </a:solidFill>
            <a:ln>
              <a:solidFill>
                <a:srgbClr val="6572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Q" sz="1400" b="1" i="0" u="none" strike="noStrike">
                <a:solidFill>
                  <a:srgbClr val="FFFFFF"/>
                </a:solidFill>
                <a:effectLst/>
                <a:latin typeface="DM Sans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A88190-40BB-A5C1-E794-FF5631F1D171}"/>
                </a:ext>
              </a:extLst>
            </p:cNvPr>
            <p:cNvSpPr/>
            <p:nvPr/>
          </p:nvSpPr>
          <p:spPr>
            <a:xfrm>
              <a:off x="2871868" y="926429"/>
              <a:ext cx="1020199" cy="916289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Q" sz="14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365726-C260-BDD6-8047-9D378DE20313}"/>
                </a:ext>
              </a:extLst>
            </p:cNvPr>
            <p:cNvSpPr/>
            <p:nvPr/>
          </p:nvSpPr>
          <p:spPr>
            <a:xfrm>
              <a:off x="3892067" y="926429"/>
              <a:ext cx="1020199" cy="9162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7E7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u="none" strike="noStrike">
                <a:solidFill>
                  <a:srgbClr val="333333"/>
                </a:solidFill>
                <a:effectLst/>
                <a:latin typeface="-apple-system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F7818D0-C051-7667-15F6-16D3A4A149B7}"/>
                </a:ext>
              </a:extLst>
            </p:cNvPr>
            <p:cNvSpPr/>
            <p:nvPr/>
          </p:nvSpPr>
          <p:spPr>
            <a:xfrm>
              <a:off x="723784" y="926430"/>
              <a:ext cx="1141111" cy="91628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272E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Q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F12C0A-CB38-E8BF-59E5-0B6ABCE2D8A9}"/>
              </a:ext>
            </a:extLst>
          </p:cNvPr>
          <p:cNvGrpSpPr/>
          <p:nvPr/>
        </p:nvGrpSpPr>
        <p:grpSpPr>
          <a:xfrm>
            <a:off x="4305469" y="3037296"/>
            <a:ext cx="3581061" cy="783408"/>
            <a:chOff x="723784" y="926429"/>
            <a:chExt cx="4188482" cy="9162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141F1CE-30FE-E282-233B-BA31111A90A5}"/>
                </a:ext>
              </a:extLst>
            </p:cNvPr>
            <p:cNvSpPr/>
            <p:nvPr/>
          </p:nvSpPr>
          <p:spPr>
            <a:xfrm>
              <a:off x="1851669" y="926430"/>
              <a:ext cx="1020199" cy="91628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6572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Q" sz="1400" b="1" i="0" u="none" strike="noStrike">
                <a:solidFill>
                  <a:srgbClr val="FFFFFF"/>
                </a:solidFill>
                <a:effectLst/>
                <a:latin typeface="DM Sans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F21372F-1CFD-5534-E6B7-1C7BF469F9DC}"/>
                </a:ext>
              </a:extLst>
            </p:cNvPr>
            <p:cNvSpPr/>
            <p:nvPr/>
          </p:nvSpPr>
          <p:spPr>
            <a:xfrm>
              <a:off x="2871868" y="926429"/>
              <a:ext cx="1020199" cy="916289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Q" sz="140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B13EA6-D1BD-F7B2-2214-3B287DA5BD63}"/>
                </a:ext>
              </a:extLst>
            </p:cNvPr>
            <p:cNvSpPr/>
            <p:nvPr/>
          </p:nvSpPr>
          <p:spPr>
            <a:xfrm>
              <a:off x="3892067" y="926429"/>
              <a:ext cx="1020199" cy="916289"/>
            </a:xfrm>
            <a:prstGeom prst="rect">
              <a:avLst/>
            </a:prstGeom>
            <a:solidFill>
              <a:srgbClr val="E7E7E6"/>
            </a:solidFill>
            <a:ln>
              <a:solidFill>
                <a:srgbClr val="E7E7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u="none" strike="noStrike">
                <a:solidFill>
                  <a:srgbClr val="333333"/>
                </a:solidFill>
                <a:effectLst/>
                <a:latin typeface="-apple-system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CCBBD84-C029-7E93-01FC-DBF5EFA87DBE}"/>
                </a:ext>
              </a:extLst>
            </p:cNvPr>
            <p:cNvSpPr/>
            <p:nvPr/>
          </p:nvSpPr>
          <p:spPr>
            <a:xfrm>
              <a:off x="723784" y="926430"/>
              <a:ext cx="1141111" cy="916289"/>
            </a:xfrm>
            <a:prstGeom prst="rect">
              <a:avLst/>
            </a:prstGeom>
            <a:solidFill>
              <a:srgbClr val="272E17"/>
            </a:solidFill>
            <a:ln>
              <a:solidFill>
                <a:srgbClr val="272E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Q"/>
            </a:p>
          </p:txBody>
        </p:sp>
      </p:grpSp>
    </p:spTree>
    <p:extLst>
      <p:ext uri="{BB962C8B-B14F-4D97-AF65-F5344CB8AC3E}">
        <p14:creationId xmlns:p14="http://schemas.microsoft.com/office/powerpoint/2010/main" val="981212658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Poise">
      <a:dk1>
        <a:sysClr val="windowText" lastClr="000000"/>
      </a:dk1>
      <a:lt1>
        <a:sysClr val="window" lastClr="FFFFFF"/>
      </a:lt1>
      <a:dk2>
        <a:srgbClr val="403739"/>
      </a:dk2>
      <a:lt2>
        <a:srgbClr val="F4E9E6"/>
      </a:lt2>
      <a:accent1>
        <a:srgbClr val="B18083"/>
      </a:accent1>
      <a:accent2>
        <a:srgbClr val="C17A69"/>
      </a:accent2>
      <a:accent3>
        <a:srgbClr val="CE9573"/>
      </a:accent3>
      <a:accent4>
        <a:srgbClr val="82907A"/>
      </a:accent4>
      <a:accent5>
        <a:srgbClr val="9A9966"/>
      </a:accent5>
      <a:accent6>
        <a:srgbClr val="AB9955"/>
      </a:accent6>
      <a:hlink>
        <a:srgbClr val="A97979"/>
      </a:hlink>
      <a:folHlink>
        <a:srgbClr val="BB7563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DM Sans</vt:lpstr>
      <vt:lpstr>Goudy Old Style</vt:lpstr>
      <vt:lpstr>Univers Light</vt:lpstr>
      <vt:lpstr>PoiseVTI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Daban Sherwani</dc:creator>
  <cp:lastModifiedBy>Daban Sherwani</cp:lastModifiedBy>
  <cp:revision>2</cp:revision>
  <dcterms:created xsi:type="dcterms:W3CDTF">2024-04-20T21:16:23Z</dcterms:created>
  <dcterms:modified xsi:type="dcterms:W3CDTF">2024-04-21T06:18:01Z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2024-04-20T21:53:43Z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b3310bec-3432-48ee-ad2d-4b6e99ac2663</vt:lpwstr>
  </property>
  <property fmtid="{D5CDD505-2E9C-101B-9397-08002B2CF9AE}" pid="7" name="MSIP_Label_defa4170-0d19-0005-0004-bc88714345d2_ActionId">
    <vt:lpwstr>7d798160-4b58-4281-ac22-32b3c968e284</vt:lpwstr>
  </property>
  <property fmtid="{D5CDD505-2E9C-101B-9397-08002B2CF9AE}" pid="8" name="MSIP_Label_defa4170-0d19-0005-0004-bc88714345d2_ContentBits">
    <vt:lpwstr>0</vt:lpwstr>
  </property>
</Properties>
</file>