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2" r:id="rId2"/>
    <p:sldId id="276" r:id="rId3"/>
    <p:sldId id="274" r:id="rId4"/>
    <p:sldId id="288" r:id="rId5"/>
    <p:sldId id="277" r:id="rId6"/>
    <p:sldId id="282" r:id="rId7"/>
    <p:sldId id="285" r:id="rId8"/>
    <p:sldId id="256" r:id="rId9"/>
    <p:sldId id="283" r:id="rId10"/>
    <p:sldId id="284" r:id="rId11"/>
    <p:sldId id="268" r:id="rId12"/>
    <p:sldId id="289" r:id="rId13"/>
    <p:sldId id="266" r:id="rId14"/>
    <p:sldId id="267" r:id="rId15"/>
    <p:sldId id="287" r:id="rId16"/>
    <p:sldId id="280" r:id="rId17"/>
    <p:sldId id="281" r:id="rId18"/>
    <p:sldId id="269" r:id="rId19"/>
    <p:sldId id="278" r:id="rId20"/>
    <p:sldId id="275" r:id="rId21"/>
  </p:sldIdLst>
  <p:sldSz cx="9144000" cy="5715000" type="screen16x10"/>
  <p:notesSz cx="6794500" cy="9906000"/>
  <p:defaultTextStyle>
    <a:defPPr>
      <a:defRPr lang="en-US"/>
    </a:defPPr>
    <a:lvl1pPr algn="l" rtl="0" fontAlgn="base">
      <a:spcBef>
        <a:spcPct val="0"/>
      </a:spcBef>
      <a:spcAft>
        <a:spcPct val="0"/>
      </a:spcAft>
      <a:defRPr sz="1000" kern="1200">
        <a:solidFill>
          <a:schemeClr val="tx1"/>
        </a:solidFill>
        <a:latin typeface="Verdana" pitchFamily="34" charset="0"/>
        <a:ea typeface="+mn-ea"/>
        <a:cs typeface="Arial" charset="0"/>
      </a:defRPr>
    </a:lvl1pPr>
    <a:lvl2pPr marL="457200" algn="l" rtl="0" fontAlgn="base">
      <a:spcBef>
        <a:spcPct val="0"/>
      </a:spcBef>
      <a:spcAft>
        <a:spcPct val="0"/>
      </a:spcAft>
      <a:defRPr sz="1000" kern="1200">
        <a:solidFill>
          <a:schemeClr val="tx1"/>
        </a:solidFill>
        <a:latin typeface="Verdana" pitchFamily="34" charset="0"/>
        <a:ea typeface="+mn-ea"/>
        <a:cs typeface="Arial" charset="0"/>
      </a:defRPr>
    </a:lvl2pPr>
    <a:lvl3pPr marL="914400" algn="l" rtl="0" fontAlgn="base">
      <a:spcBef>
        <a:spcPct val="0"/>
      </a:spcBef>
      <a:spcAft>
        <a:spcPct val="0"/>
      </a:spcAft>
      <a:defRPr sz="1000" kern="1200">
        <a:solidFill>
          <a:schemeClr val="tx1"/>
        </a:solidFill>
        <a:latin typeface="Verdana" pitchFamily="34" charset="0"/>
        <a:ea typeface="+mn-ea"/>
        <a:cs typeface="Arial" charset="0"/>
      </a:defRPr>
    </a:lvl3pPr>
    <a:lvl4pPr marL="1371600" algn="l" rtl="0" fontAlgn="base">
      <a:spcBef>
        <a:spcPct val="0"/>
      </a:spcBef>
      <a:spcAft>
        <a:spcPct val="0"/>
      </a:spcAft>
      <a:defRPr sz="1000" kern="1200">
        <a:solidFill>
          <a:schemeClr val="tx1"/>
        </a:solidFill>
        <a:latin typeface="Verdana" pitchFamily="34" charset="0"/>
        <a:ea typeface="+mn-ea"/>
        <a:cs typeface="Arial" charset="0"/>
      </a:defRPr>
    </a:lvl4pPr>
    <a:lvl5pPr marL="1828800" algn="l" rtl="0" fontAlgn="base">
      <a:spcBef>
        <a:spcPct val="0"/>
      </a:spcBef>
      <a:spcAft>
        <a:spcPct val="0"/>
      </a:spcAft>
      <a:defRPr sz="1000" kern="1200">
        <a:solidFill>
          <a:schemeClr val="tx1"/>
        </a:solidFill>
        <a:latin typeface="Verdana" pitchFamily="34" charset="0"/>
        <a:ea typeface="+mn-ea"/>
        <a:cs typeface="Arial" charset="0"/>
      </a:defRPr>
    </a:lvl5pPr>
    <a:lvl6pPr marL="2286000" algn="l" defTabSz="914400" rtl="0" eaLnBrk="1" latinLnBrk="0" hangingPunct="1">
      <a:defRPr sz="1000" kern="1200">
        <a:solidFill>
          <a:schemeClr val="tx1"/>
        </a:solidFill>
        <a:latin typeface="Verdana" pitchFamily="34" charset="0"/>
        <a:ea typeface="+mn-ea"/>
        <a:cs typeface="Arial" charset="0"/>
      </a:defRPr>
    </a:lvl6pPr>
    <a:lvl7pPr marL="2743200" algn="l" defTabSz="914400" rtl="0" eaLnBrk="1" latinLnBrk="0" hangingPunct="1">
      <a:defRPr sz="1000" kern="1200">
        <a:solidFill>
          <a:schemeClr val="tx1"/>
        </a:solidFill>
        <a:latin typeface="Verdana" pitchFamily="34" charset="0"/>
        <a:ea typeface="+mn-ea"/>
        <a:cs typeface="Arial" charset="0"/>
      </a:defRPr>
    </a:lvl7pPr>
    <a:lvl8pPr marL="3200400" algn="l" defTabSz="914400" rtl="0" eaLnBrk="1" latinLnBrk="0" hangingPunct="1">
      <a:defRPr sz="1000" kern="1200">
        <a:solidFill>
          <a:schemeClr val="tx1"/>
        </a:solidFill>
        <a:latin typeface="Verdana" pitchFamily="34" charset="0"/>
        <a:ea typeface="+mn-ea"/>
        <a:cs typeface="Arial" charset="0"/>
      </a:defRPr>
    </a:lvl8pPr>
    <a:lvl9pPr marL="3657600" algn="l" defTabSz="914400" rtl="0" eaLnBrk="1" latinLnBrk="0" hangingPunct="1">
      <a:defRPr sz="10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xmlns="">
        <p15:guide id="1" orient="horz" pos="574">
          <p15:clr>
            <a:srgbClr val="A4A3A4"/>
          </p15:clr>
        </p15:guide>
        <p15:guide id="2"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99"/>
    <a:srgbClr val="FF9966"/>
    <a:srgbClr val="002B82"/>
    <a:srgbClr val="FF7C80"/>
    <a:srgbClr val="FF9900"/>
    <a:srgbClr val="DE8400"/>
    <a:srgbClr val="FFFF99"/>
    <a:srgbClr val="B6DF8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2629" autoAdjust="0"/>
  </p:normalViewPr>
  <p:slideViewPr>
    <p:cSldViewPr snapToGrid="0" snapToObjects="1">
      <p:cViewPr>
        <p:scale>
          <a:sx n="100" d="100"/>
          <a:sy n="100" d="100"/>
        </p:scale>
        <p:origin x="-1860" y="-282"/>
      </p:cViewPr>
      <p:guideLst>
        <p:guide orient="horz" pos="574"/>
        <p:guide pos="2879"/>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snapToObjects="1">
      <p:cViewPr varScale="1">
        <p:scale>
          <a:sx n="85" d="100"/>
          <a:sy n="85" d="100"/>
        </p:scale>
        <p:origin x="-3834" y="-9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48646" y="0"/>
            <a:ext cx="2944283" cy="495300"/>
          </a:xfrm>
          <a:prstGeom prst="rect">
            <a:avLst/>
          </a:prstGeom>
        </p:spPr>
        <p:txBody>
          <a:bodyPr vert="horz" lIns="91440" tIns="45720" rIns="91440" bIns="45720" rtlCol="0"/>
          <a:lstStyle>
            <a:lvl1pPr algn="r">
              <a:defRPr sz="1200"/>
            </a:lvl1pPr>
          </a:lstStyle>
          <a:p>
            <a:fld id="{EB6CB200-CCEA-4165-AB23-068A7EE86152}" type="datetimeFigureOut">
              <a:rPr lang="nb-NO" smtClean="0"/>
              <a:t>19.12.2013</a:t>
            </a:fld>
            <a:endParaRPr lang="nb-NO"/>
          </a:p>
        </p:txBody>
      </p:sp>
      <p:sp>
        <p:nvSpPr>
          <p:cNvPr id="4" name="Footer Placeholder 3"/>
          <p:cNvSpPr>
            <a:spLocks noGrp="1"/>
          </p:cNvSpPr>
          <p:nvPr>
            <p:ph type="ftr" sz="quarter" idx="2"/>
          </p:nvPr>
        </p:nvSpPr>
        <p:spPr>
          <a:xfrm>
            <a:off x="1" y="9408982"/>
            <a:ext cx="2944283" cy="495300"/>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48646" y="9408982"/>
            <a:ext cx="2944283" cy="495300"/>
          </a:xfrm>
          <a:prstGeom prst="rect">
            <a:avLst/>
          </a:prstGeom>
        </p:spPr>
        <p:txBody>
          <a:bodyPr vert="horz" lIns="91440" tIns="45720" rIns="91440" bIns="45720" rtlCol="0" anchor="b"/>
          <a:lstStyle>
            <a:lvl1pPr algn="r">
              <a:defRPr sz="1200"/>
            </a:lvl1pPr>
          </a:lstStyle>
          <a:p>
            <a:fld id="{2E861A3B-5B59-475B-AF36-8D46AA4B2532}" type="slidenum">
              <a:rPr lang="nb-NO" smtClean="0"/>
              <a:t>‹#›</a:t>
            </a:fld>
            <a:endParaRPr lang="nb-NO"/>
          </a:p>
        </p:txBody>
      </p:sp>
    </p:spTree>
    <p:extLst>
      <p:ext uri="{BB962C8B-B14F-4D97-AF65-F5344CB8AC3E}">
        <p14:creationId xmlns:p14="http://schemas.microsoft.com/office/powerpoint/2010/main" val="347418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1" y="0"/>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8195" name="Rectangle 3"/>
          <p:cNvSpPr>
            <a:spLocks noGrp="1" noChangeArrowheads="1"/>
          </p:cNvSpPr>
          <p:nvPr>
            <p:ph type="dt" idx="1"/>
          </p:nvPr>
        </p:nvSpPr>
        <p:spPr bwMode="auto">
          <a:xfrm>
            <a:off x="3848646" y="0"/>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425450" y="742950"/>
            <a:ext cx="5943600"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79450" y="4705351"/>
            <a:ext cx="5435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1"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48646" y="9408982"/>
            <a:ext cx="294428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4A279843-50CA-414E-9545-1D769C4069BB}" type="slidenum">
              <a:rPr lang="en-US"/>
              <a:pPr>
                <a:defRPr/>
              </a:pPr>
              <a:t>‹#›</a:t>
            </a:fld>
            <a:endParaRPr lang="en-US"/>
          </a:p>
        </p:txBody>
      </p:sp>
    </p:spTree>
    <p:extLst>
      <p:ext uri="{BB962C8B-B14F-4D97-AF65-F5344CB8AC3E}">
        <p14:creationId xmlns:p14="http://schemas.microsoft.com/office/powerpoint/2010/main" val="3385574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1</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Default</a:t>
            </a:r>
            <a:r>
              <a:rPr lang="nb-NO" sz="1800" kern="1200" baseline="0" smtClean="0">
                <a:solidFill>
                  <a:schemeClr val="tx1"/>
                </a:solidFill>
                <a:latin typeface="Arial" charset="0"/>
                <a:ea typeface="Verdana" pitchFamily="34" charset="0"/>
                <a:cs typeface="Verdana" pitchFamily="34" charset="0"/>
              </a:rPr>
              <a:t> window layout: maximised+widescreen, but should also work with 4:3 or custom size</a:t>
            </a:r>
            <a:endParaRPr lang="nb-NO" sz="1800" kern="1200" smtClean="0">
              <a:solidFill>
                <a:schemeClr val="tx1"/>
              </a:solidFill>
              <a:latin typeface="Arial" charset="0"/>
              <a:ea typeface="Verdana" pitchFamily="34" charset="0"/>
              <a:cs typeface="Verdana" pitchFamily="34" charset="0"/>
            </a:endParaRPr>
          </a:p>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Superusers and regular users: different GUI? Or additional/different settings module for superusers.</a:t>
            </a:r>
          </a:p>
          <a:p>
            <a:pPr marL="285750" indent="-285750">
              <a:buFont typeface="Arial" panose="020B0604020202020204" pitchFamily="34" charset="0"/>
              <a:buChar char="•"/>
            </a:pPr>
            <a:r>
              <a:rPr lang="nb-NO" sz="1800" kern="1200" smtClean="0">
                <a:solidFill>
                  <a:schemeClr val="tx1"/>
                </a:solidFill>
                <a:latin typeface="Arial" charset="0"/>
                <a:ea typeface="Verdana" pitchFamily="34" charset="0"/>
                <a:cs typeface="Verdana" pitchFamily="34" charset="0"/>
              </a:rPr>
              <a:t>Two separate reviewers + final approval – system should keep track</a:t>
            </a:r>
            <a:r>
              <a:rPr lang="nb-NO" sz="1800" kern="1200" baseline="0" smtClean="0">
                <a:solidFill>
                  <a:schemeClr val="tx1"/>
                </a:solidFill>
                <a:latin typeface="Arial" charset="0"/>
                <a:ea typeface="Verdana" pitchFamily="34" charset="0"/>
                <a:cs typeface="Verdana" pitchFamily="34" charset="0"/>
              </a:rPr>
              <a:t> of users and analyses. Second and final should retrieve all evaluations performed by first user.</a:t>
            </a:r>
            <a:endParaRPr lang="nb-NO" sz="1800" kern="1200" smtClean="0">
              <a:solidFill>
                <a:schemeClr val="tx1"/>
              </a:solidFill>
              <a:latin typeface="Arial" charset="0"/>
              <a:ea typeface="Verdana" pitchFamily="34" charset="0"/>
              <a:cs typeface="Verdana" pitchFamily="34" charset="0"/>
            </a:endParaRPr>
          </a:p>
          <a:p>
            <a:pPr marL="171450" indent="-171450" eaLnBrk="1" hangingPunct="1">
              <a:buFont typeface="Arial" panose="020B0604020202020204" pitchFamily="34" charset="0"/>
              <a:buChar char="•"/>
            </a:pPr>
            <a:endParaRPr lang="nb-NO" smtClean="0"/>
          </a:p>
        </p:txBody>
      </p:sp>
    </p:spTree>
    <p:extLst>
      <p:ext uri="{BB962C8B-B14F-4D97-AF65-F5344CB8AC3E}">
        <p14:creationId xmlns:p14="http://schemas.microsoft.com/office/powerpoint/2010/main" val="28377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F92B155-56F4-47E8-A11B-9430F01FE741}" type="slidenum">
              <a:rPr lang="en-US" sz="1200">
                <a:latin typeface="Arial" charset="0"/>
              </a:rPr>
              <a:pPr eaLnBrk="1" hangingPunct="1"/>
              <a:t>11</a:t>
            </a:fld>
            <a:endParaRPr lang="en-US" sz="1200">
              <a:latin typeface="Arial" charset="0"/>
            </a:endParaRPr>
          </a:p>
        </p:txBody>
      </p:sp>
      <p:sp>
        <p:nvSpPr>
          <p:cNvPr id="14339" name="Rectangle 2"/>
          <p:cNvSpPr>
            <a:spLocks noGrp="1" noRot="1" noChangeAspect="1" noChangeArrowheads="1" noTextEdit="1"/>
          </p:cNvSpPr>
          <p:nvPr>
            <p:ph type="sldImg"/>
          </p:nvPr>
        </p:nvSpPr>
        <p:spPr>
          <a:xfrm>
            <a:off x="425450" y="742950"/>
            <a:ext cx="5943600" cy="3714750"/>
          </a:xfrm>
          <a:ln/>
        </p:spPr>
      </p:sp>
      <p:sp>
        <p:nvSpPr>
          <p:cNvPr id="1434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BIC only trusted resource - only shown for BRCA1 and BRCA2.</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
            </a:r>
            <a:br>
              <a:rPr lang="nb-NO" sz="1800" kern="1200" smtClean="0">
                <a:solidFill>
                  <a:schemeClr val="tx1"/>
                </a:solidFill>
                <a:latin typeface="Arial" charset="0"/>
                <a:ea typeface="Verdana" pitchFamily="34" charset="0"/>
                <a:cs typeface="Verdana" pitchFamily="34" charset="0"/>
              </a:rPr>
            </a:br>
            <a:r>
              <a:rPr lang="nb-NO" sz="1800" kern="1200" smtClean="0">
                <a:solidFill>
                  <a:schemeClr val="tx1"/>
                </a:solidFill>
                <a:latin typeface="Arial" charset="0"/>
                <a:ea typeface="Verdana" pitchFamily="34" charset="0"/>
                <a:cs typeface="Verdana" pitchFamily="34" charset="0"/>
              </a:rPr>
              <a:t>Tab</a:t>
            </a:r>
            <a:r>
              <a:rPr lang="nb-NO" sz="1800" kern="1200" baseline="0" smtClean="0">
                <a:solidFill>
                  <a:schemeClr val="tx1"/>
                </a:solidFill>
                <a:latin typeface="Arial" charset="0"/>
                <a:ea typeface="Verdana" pitchFamily="34" charset="0"/>
                <a:cs typeface="Verdana" pitchFamily="34" charset="0"/>
              </a:rPr>
              <a:t> necessary? Only displays information, no editing necessary. Could be reserved for final report. </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BIC - accept conclusion?</a:t>
            </a:r>
          </a:p>
          <a:p>
            <a:pPr marL="0" marR="0" indent="0" algn="l" defTabSz="914400" rtl="0" eaLnBrk="1" fontAlgn="base" latinLnBrk="0" hangingPunct="1">
              <a:lnSpc>
                <a:spcPct val="100000"/>
              </a:lnSpc>
              <a:spcBef>
                <a:spcPct val="30000"/>
              </a:spcBef>
              <a:spcAft>
                <a:spcPct val="0"/>
              </a:spcAft>
              <a:buClrTx/>
              <a:buSzTx/>
              <a:buFontTx/>
              <a:buNone/>
              <a:tabLst/>
              <a:defRPr/>
            </a:pPr>
            <a:endParaRPr lang="nb-NO" sz="1800" kern="1200" baseline="0" smtClean="0">
              <a:solidFill>
                <a:schemeClr val="tx1"/>
              </a:solidFill>
              <a:latin typeface="Arial" charset="0"/>
              <a:ea typeface="Verdana" pitchFamily="34" charset="0"/>
              <a:cs typeface="Verdana"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Should display counter-indicative information also here (a la frequency tab)?</a:t>
            </a:r>
            <a:endParaRPr lang="nb-NO" sz="1800" kern="1200" smtClean="0">
              <a:solidFill>
                <a:schemeClr val="tx1"/>
              </a:solidFill>
              <a:latin typeface="Arial" charset="0"/>
              <a:ea typeface="Verdana" pitchFamily="34" charset="0"/>
              <a:cs typeface="Verdana" pitchFamily="34" charset="0"/>
            </a:endParaRPr>
          </a:p>
          <a:p>
            <a:pPr eaLnBrk="1" hangingPunct="1"/>
            <a:endParaRPr lang="nb-NO" smtClean="0"/>
          </a:p>
        </p:txBody>
      </p:sp>
    </p:spTree>
    <p:extLst>
      <p:ext uri="{BB962C8B-B14F-4D97-AF65-F5344CB8AC3E}">
        <p14:creationId xmlns:p14="http://schemas.microsoft.com/office/powerpoint/2010/main" val="242942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F92B155-56F4-47E8-A11B-9430F01FE741}" type="slidenum">
              <a:rPr lang="en-US" sz="1200">
                <a:latin typeface="Arial" charset="0"/>
              </a:rPr>
              <a:pPr eaLnBrk="1" hangingPunct="1"/>
              <a:t>12</a:t>
            </a:fld>
            <a:endParaRPr lang="en-US" sz="1200">
              <a:latin typeface="Arial" charset="0"/>
            </a:endParaRPr>
          </a:p>
        </p:txBody>
      </p:sp>
      <p:sp>
        <p:nvSpPr>
          <p:cNvPr id="14339" name="Rectangle 2"/>
          <p:cNvSpPr>
            <a:spLocks noGrp="1" noRot="1" noChangeAspect="1" noChangeArrowheads="1" noTextEdit="1"/>
          </p:cNvSpPr>
          <p:nvPr>
            <p:ph type="sldImg"/>
          </p:nvPr>
        </p:nvSpPr>
        <p:spPr>
          <a:xfrm>
            <a:off x="425450" y="742950"/>
            <a:ext cx="5943600" cy="3714750"/>
          </a:xfrm>
          <a:ln/>
        </p:spPr>
      </p:sp>
      <p:sp>
        <p:nvSpPr>
          <p:cNvPr id="14340"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BIC only trusted resource - only shown for BRCA1 and BRCA2.</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smtClean="0">
                <a:solidFill>
                  <a:schemeClr val="tx1"/>
                </a:solidFill>
                <a:latin typeface="Arial" charset="0"/>
                <a:ea typeface="Verdana" pitchFamily="34" charset="0"/>
                <a:cs typeface="Verdana" pitchFamily="34" charset="0"/>
              </a:rPr>
              <a:t/>
            </a:r>
            <a:br>
              <a:rPr lang="nb-NO" sz="1800" kern="1200" smtClean="0">
                <a:solidFill>
                  <a:schemeClr val="tx1"/>
                </a:solidFill>
                <a:latin typeface="Arial" charset="0"/>
                <a:ea typeface="Verdana" pitchFamily="34" charset="0"/>
                <a:cs typeface="Verdana" pitchFamily="34" charset="0"/>
              </a:rPr>
            </a:br>
            <a:r>
              <a:rPr lang="nb-NO" sz="1800" kern="1200" smtClean="0">
                <a:solidFill>
                  <a:schemeClr val="tx1"/>
                </a:solidFill>
                <a:latin typeface="Arial" charset="0"/>
                <a:ea typeface="Verdana" pitchFamily="34" charset="0"/>
                <a:cs typeface="Verdana" pitchFamily="34" charset="0"/>
              </a:rPr>
              <a:t>Tab</a:t>
            </a:r>
            <a:r>
              <a:rPr lang="nb-NO" sz="1800" kern="1200" baseline="0" smtClean="0">
                <a:solidFill>
                  <a:schemeClr val="tx1"/>
                </a:solidFill>
                <a:latin typeface="Arial" charset="0"/>
                <a:ea typeface="Verdana" pitchFamily="34" charset="0"/>
                <a:cs typeface="Verdana" pitchFamily="34" charset="0"/>
              </a:rPr>
              <a:t> necessary? Only displays information, no editing necessary. Could be reserved for final report. </a:t>
            </a:r>
          </a:p>
          <a:p>
            <a:pPr marL="0" marR="0" indent="0" algn="l" defTabSz="914400" rtl="0" eaLnBrk="1" fontAlgn="base" latinLnBrk="0" hangingPunct="1">
              <a:lnSpc>
                <a:spcPct val="100000"/>
              </a:lnSpc>
              <a:spcBef>
                <a:spcPct val="30000"/>
              </a:spcBef>
              <a:spcAft>
                <a:spcPct val="0"/>
              </a:spcAft>
              <a:buClrTx/>
              <a:buSzTx/>
              <a:buFontTx/>
              <a:buNone/>
              <a:tabLst/>
              <a:defRPr/>
            </a:pPr>
            <a:r>
              <a:rPr lang="nb-NO" sz="1800" kern="1200" baseline="0" smtClean="0">
                <a:solidFill>
                  <a:schemeClr val="tx1"/>
                </a:solidFill>
                <a:latin typeface="Arial" charset="0"/>
                <a:ea typeface="Verdana" pitchFamily="34" charset="0"/>
                <a:cs typeface="Verdana" pitchFamily="34" charset="0"/>
              </a:rPr>
              <a:t>BIC - accept conclusion?</a:t>
            </a:r>
            <a:endParaRPr lang="nb-NO" sz="1800" kern="1200" smtClean="0">
              <a:solidFill>
                <a:schemeClr val="tx1"/>
              </a:solidFill>
              <a:latin typeface="Arial" charset="0"/>
              <a:ea typeface="Verdana" pitchFamily="34" charset="0"/>
              <a:cs typeface="Verdana" pitchFamily="34" charset="0"/>
            </a:endParaRPr>
          </a:p>
          <a:p>
            <a:pPr eaLnBrk="1" hangingPunct="1"/>
            <a:endParaRPr lang="nb-NO" smtClean="0"/>
          </a:p>
        </p:txBody>
      </p:sp>
    </p:spTree>
    <p:extLst>
      <p:ext uri="{BB962C8B-B14F-4D97-AF65-F5344CB8AC3E}">
        <p14:creationId xmlns:p14="http://schemas.microsoft.com/office/powerpoint/2010/main" val="242942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90AC480E-9D24-43BB-A1A0-3BDA550A91E0}" type="slidenum">
              <a:rPr lang="en-US" sz="1200">
                <a:latin typeface="Arial" charset="0"/>
              </a:rPr>
              <a:pPr eaLnBrk="1" hangingPunct="1"/>
              <a:t>13</a:t>
            </a:fld>
            <a:endParaRPr lang="en-US" sz="1200">
              <a:latin typeface="Arial" charset="0"/>
            </a:endParaRPr>
          </a:p>
        </p:txBody>
      </p:sp>
      <p:sp>
        <p:nvSpPr>
          <p:cNvPr id="15363" name="Rectangle 2"/>
          <p:cNvSpPr>
            <a:spLocks noGrp="1" noRot="1" noChangeAspect="1" noChangeArrowheads="1" noTextEdit="1"/>
          </p:cNvSpPr>
          <p:nvPr>
            <p:ph type="sldImg"/>
          </p:nvPr>
        </p:nvSpPr>
        <p:spPr>
          <a:xfrm>
            <a:off x="425450" y="742950"/>
            <a:ext cx="5943600" cy="3714750"/>
          </a:xfrm>
          <a:ln/>
        </p:spPr>
      </p:sp>
      <p:sp>
        <p:nvSpPr>
          <p:cNvPr id="15364" name="Rectangle 3"/>
          <p:cNvSpPr>
            <a:spLocks noGrp="1" noChangeArrowheads="1"/>
          </p:cNvSpPr>
          <p:nvPr>
            <p:ph type="body" idx="1"/>
          </p:nvPr>
        </p:nvSpPr>
        <p:spPr>
          <a:noFill/>
        </p:spPr>
        <p:txBody>
          <a:bodyPr/>
          <a:lstStyle/>
          <a:p>
            <a:r>
              <a:rPr lang="nb-NO" sz="1800" kern="1200" smtClean="0">
                <a:solidFill>
                  <a:schemeClr val="tx1"/>
                </a:solidFill>
                <a:latin typeface="Arial" charset="0"/>
                <a:ea typeface="Verdana" pitchFamily="34" charset="0"/>
                <a:cs typeface="Verdana" pitchFamily="34" charset="0"/>
              </a:rPr>
              <a:t>NB: last</a:t>
            </a:r>
            <a:r>
              <a:rPr lang="nb-NO" sz="1800" kern="1200" baseline="0" smtClean="0">
                <a:solidFill>
                  <a:schemeClr val="tx1"/>
                </a:solidFill>
                <a:latin typeface="Arial" charset="0"/>
                <a:ea typeface="Verdana" pitchFamily="34" charset="0"/>
                <a:cs typeface="Verdana" pitchFamily="34" charset="0"/>
              </a:rPr>
              <a:t> exon etc. for BRCA1</a:t>
            </a:r>
          </a:p>
          <a:p>
            <a:r>
              <a:rPr lang="nb-NO" sz="1800" kern="1200" baseline="0" smtClean="0">
                <a:solidFill>
                  <a:schemeClr val="tx1"/>
                </a:solidFill>
                <a:latin typeface="Arial" charset="0"/>
                <a:ea typeface="Verdana" pitchFamily="34" charset="0"/>
                <a:cs typeface="Verdana" pitchFamily="34" charset="0"/>
              </a:rPr>
              <a:t>Alt to open Alamut for all: give warning for variants within prespecified distance to exon-intron boundary</a:t>
            </a:r>
            <a:endParaRPr lang="nb-NO" sz="1800" kern="1200" smtClean="0">
              <a:solidFill>
                <a:schemeClr val="tx1"/>
              </a:solidFill>
              <a:latin typeface="Arial" charset="0"/>
              <a:ea typeface="Verdana" pitchFamily="34" charset="0"/>
              <a:cs typeface="Verdana" pitchFamily="34" charset="0"/>
            </a:endParaRP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Non-synonymous variants:</a:t>
            </a:r>
          </a:p>
          <a:p>
            <a:r>
              <a:rPr lang="nb-NO" sz="1800" kern="1200" smtClean="0">
                <a:solidFill>
                  <a:schemeClr val="tx1"/>
                </a:solidFill>
                <a:latin typeface="Arial" charset="0"/>
                <a:ea typeface="Verdana" pitchFamily="34" charset="0"/>
                <a:cs typeface="Verdana" pitchFamily="34" charset="0"/>
              </a:rPr>
              <a:t>from annotation - includes:  </a:t>
            </a:r>
          </a:p>
          <a:p>
            <a:pPr marL="171450" indent="-171450">
              <a:buFontTx/>
              <a:buChar char="-"/>
            </a:pPr>
            <a:r>
              <a:rPr lang="nb-NO" sz="1800" kern="1200" smtClean="0">
                <a:solidFill>
                  <a:schemeClr val="tx1"/>
                </a:solidFill>
                <a:latin typeface="Arial" charset="0"/>
                <a:ea typeface="Verdana" pitchFamily="34" charset="0"/>
                <a:cs typeface="Verdana" pitchFamily="34" charset="0"/>
              </a:rPr>
              <a:t>PolyPhen-2</a:t>
            </a:r>
          </a:p>
          <a:p>
            <a:pPr marL="171450" indent="-171450">
              <a:buFontTx/>
              <a:buChar char="-"/>
            </a:pPr>
            <a:r>
              <a:rPr lang="nb-NO" sz="1800" kern="1200" smtClean="0">
                <a:solidFill>
                  <a:schemeClr val="tx1"/>
                </a:solidFill>
                <a:latin typeface="Arial" charset="0"/>
                <a:ea typeface="Verdana" pitchFamily="34" charset="0"/>
                <a:cs typeface="Verdana" pitchFamily="34" charset="0"/>
              </a:rPr>
              <a:t>SIFT</a:t>
            </a:r>
          </a:p>
          <a:p>
            <a:pPr marL="171450" indent="-171450">
              <a:buFontTx/>
              <a:buChar char="-"/>
            </a:pPr>
            <a:r>
              <a:rPr lang="nb-NO" sz="1800" kern="1200" smtClean="0">
                <a:solidFill>
                  <a:schemeClr val="tx1"/>
                </a:solidFill>
                <a:latin typeface="Arial" charset="0"/>
                <a:ea typeface="Verdana" pitchFamily="34" charset="0"/>
                <a:cs typeface="Verdana" pitchFamily="34" charset="0"/>
              </a:rPr>
              <a:t>MutationTaster</a:t>
            </a: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Splice prediction: from Alamut API</a:t>
            </a:r>
          </a:p>
          <a:p>
            <a:pPr eaLnBrk="1" hangingPunct="1"/>
            <a:endParaRPr lang="nb-NO" smtClean="0"/>
          </a:p>
        </p:txBody>
      </p:sp>
    </p:spTree>
    <p:extLst>
      <p:ext uri="{BB962C8B-B14F-4D97-AF65-F5344CB8AC3E}">
        <p14:creationId xmlns:p14="http://schemas.microsoft.com/office/powerpoint/2010/main" val="2916680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14</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r>
              <a:rPr lang="nb-NO" sz="1000" smtClean="0">
                <a:latin typeface="Arial (Body)"/>
                <a:ea typeface="Verdana" pitchFamily="34" charset="0"/>
                <a:cs typeface="Verdana" pitchFamily="34" charset="0"/>
              </a:rPr>
              <a:t>Perform additional query: automatically generated search strings, opens in browser</a:t>
            </a:r>
          </a:p>
          <a:p>
            <a:r>
              <a:rPr lang="nb-NO" sz="1000" smtClean="0">
                <a:latin typeface="Arial (Body)"/>
                <a:ea typeface="Verdana" pitchFamily="34" charset="0"/>
                <a:cs typeface="Verdana" pitchFamily="34" charset="0"/>
              </a:rPr>
              <a:t>Entering PMID automatically fetches details from PubMed</a:t>
            </a:r>
          </a:p>
          <a:p>
            <a:r>
              <a:rPr lang="nb-NO" sz="1000" smtClean="0">
                <a:latin typeface="Arial (Body)"/>
                <a:ea typeface="Verdana" pitchFamily="34" charset="0"/>
                <a:cs typeface="Verdana" pitchFamily="34" charset="0"/>
              </a:rPr>
              <a:t>Age of evidence fetched from reference details</a:t>
            </a:r>
          </a:p>
          <a:p>
            <a:endParaRPr lang="nb-NO" sz="1000" smtClean="0">
              <a:latin typeface="Arial (Body)"/>
              <a:ea typeface="Verdana" pitchFamily="34" charset="0"/>
              <a:cs typeface="Verdana" pitchFamily="34" charset="0"/>
            </a:endParaRPr>
          </a:p>
          <a:p>
            <a:r>
              <a:rPr lang="nb-NO" sz="1000" smtClean="0">
                <a:latin typeface="Arial (Body)"/>
                <a:ea typeface="Verdana" pitchFamily="34" charset="0"/>
                <a:cs typeface="Verdana" pitchFamily="34" charset="0"/>
              </a:rPr>
              <a:t>*Where to put variant details (like the previous tabs)? Reference evaluation</a:t>
            </a:r>
            <a:r>
              <a:rPr lang="nb-NO" sz="1000" baseline="0" smtClean="0">
                <a:latin typeface="Arial (Body)"/>
                <a:ea typeface="Verdana" pitchFamily="34" charset="0"/>
                <a:cs typeface="Verdana" pitchFamily="34" charset="0"/>
              </a:rPr>
              <a:t> module in separate window?*</a:t>
            </a:r>
            <a:endParaRPr lang="nb-NO" sz="1000" smtClean="0">
              <a:latin typeface="Arial (Body)"/>
              <a:ea typeface="Verdana" pitchFamily="34" charset="0"/>
              <a:cs typeface="Verdana" pitchFamily="34" charset="0"/>
            </a:endParaRPr>
          </a:p>
          <a:p>
            <a:pPr eaLnBrk="1" hangingPunct="1"/>
            <a:endParaRPr lang="nb-NO" sz="1000" smtClean="0"/>
          </a:p>
        </p:txBody>
      </p:sp>
    </p:spTree>
    <p:extLst>
      <p:ext uri="{BB962C8B-B14F-4D97-AF65-F5344CB8AC3E}">
        <p14:creationId xmlns:p14="http://schemas.microsoft.com/office/powerpoint/2010/main" val="3050444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15</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r>
              <a:rPr lang="nb-NO" sz="1000" smtClean="0">
                <a:latin typeface="Arial (Body)"/>
                <a:ea typeface="Verdana" pitchFamily="34" charset="0"/>
                <a:cs typeface="Verdana" pitchFamily="34" charset="0"/>
              </a:rPr>
              <a:t>Perform additional query: automatically generated search strings, opens in browser</a:t>
            </a:r>
          </a:p>
          <a:p>
            <a:r>
              <a:rPr lang="nb-NO" sz="1000" smtClean="0">
                <a:latin typeface="Arial (Body)"/>
                <a:ea typeface="Verdana" pitchFamily="34" charset="0"/>
                <a:cs typeface="Verdana" pitchFamily="34" charset="0"/>
              </a:rPr>
              <a:t>Entering PMID automatically fetches details from PubMed</a:t>
            </a:r>
          </a:p>
          <a:p>
            <a:r>
              <a:rPr lang="nb-NO" sz="1000" smtClean="0">
                <a:latin typeface="Arial (Body)"/>
                <a:ea typeface="Verdana" pitchFamily="34" charset="0"/>
                <a:cs typeface="Verdana" pitchFamily="34" charset="0"/>
              </a:rPr>
              <a:t>Age of evidence fetched from reference details</a:t>
            </a:r>
          </a:p>
          <a:p>
            <a:r>
              <a:rPr lang="nb-NO" sz="1000" smtClean="0">
                <a:latin typeface="Arial (Body)"/>
                <a:ea typeface="Verdana" pitchFamily="34" charset="0"/>
                <a:cs typeface="Verdana" pitchFamily="34" charset="0"/>
              </a:rPr>
              <a:t>Where to put variant details (like the previous tabs)?</a:t>
            </a:r>
          </a:p>
          <a:p>
            <a:pPr eaLnBrk="1" hangingPunct="1"/>
            <a:endParaRPr lang="nb-NO" sz="1000" smtClean="0"/>
          </a:p>
        </p:txBody>
      </p:sp>
    </p:spTree>
    <p:extLst>
      <p:ext uri="{BB962C8B-B14F-4D97-AF65-F5344CB8AC3E}">
        <p14:creationId xmlns:p14="http://schemas.microsoft.com/office/powerpoint/2010/main" val="3976485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16</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pPr eaLnBrk="1" hangingPunct="1"/>
            <a:endParaRPr lang="nb-NO" sz="1000" smtClean="0"/>
          </a:p>
        </p:txBody>
      </p:sp>
    </p:spTree>
    <p:extLst>
      <p:ext uri="{BB962C8B-B14F-4D97-AF65-F5344CB8AC3E}">
        <p14:creationId xmlns:p14="http://schemas.microsoft.com/office/powerpoint/2010/main" val="188794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51D03F6D-1FD8-4AB8-9EF7-0893BB09AE8E}" type="slidenum">
              <a:rPr lang="en-US" sz="1200">
                <a:latin typeface="Arial" charset="0"/>
              </a:rPr>
              <a:pPr eaLnBrk="1" hangingPunct="1"/>
              <a:t>17</a:t>
            </a:fld>
            <a:endParaRPr lang="en-US" sz="1200">
              <a:latin typeface="Arial" charset="0"/>
            </a:endParaRPr>
          </a:p>
        </p:txBody>
      </p:sp>
      <p:sp>
        <p:nvSpPr>
          <p:cNvPr id="16387" name="Rectangle 2"/>
          <p:cNvSpPr>
            <a:spLocks noGrp="1" noRot="1" noChangeAspect="1" noChangeArrowheads="1" noTextEdit="1"/>
          </p:cNvSpPr>
          <p:nvPr>
            <p:ph type="sldImg"/>
          </p:nvPr>
        </p:nvSpPr>
        <p:spPr>
          <a:xfrm>
            <a:off x="425450" y="742950"/>
            <a:ext cx="5943600" cy="3714750"/>
          </a:xfrm>
          <a:ln/>
        </p:spPr>
      </p:sp>
      <p:sp>
        <p:nvSpPr>
          <p:cNvPr id="16388" name="Rectangle 3"/>
          <p:cNvSpPr>
            <a:spLocks noGrp="1" noChangeArrowheads="1"/>
          </p:cNvSpPr>
          <p:nvPr>
            <p:ph type="body" idx="1"/>
          </p:nvPr>
        </p:nvSpPr>
        <p:spPr>
          <a:noFill/>
        </p:spPr>
        <p:txBody>
          <a:bodyPr/>
          <a:lstStyle/>
          <a:p>
            <a:pPr eaLnBrk="1" hangingPunct="1"/>
            <a:r>
              <a:rPr lang="nb-NO" sz="1000" smtClean="0"/>
              <a:t>In</a:t>
            </a:r>
            <a:r>
              <a:rPr lang="nb-NO" sz="1000" baseline="0" smtClean="0"/>
              <a:t> case of conflicting references on the same variant: how to resolve? Override one of the references (especially if low quality)? Done here or in the report?</a:t>
            </a:r>
            <a:endParaRPr lang="nb-NO" sz="1000" smtClean="0"/>
          </a:p>
        </p:txBody>
      </p:sp>
    </p:spTree>
    <p:extLst>
      <p:ext uri="{BB962C8B-B14F-4D97-AF65-F5344CB8AC3E}">
        <p14:creationId xmlns:p14="http://schemas.microsoft.com/office/powerpoint/2010/main" val="203060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E4911E88-A45C-4B2C-8C6A-8688191525E3}" type="slidenum">
              <a:rPr lang="en-US" sz="1200">
                <a:latin typeface="Arial" charset="0"/>
              </a:rPr>
              <a:pPr eaLnBrk="1" hangingPunct="1"/>
              <a:t>18</a:t>
            </a:fld>
            <a:endParaRPr lang="en-US" sz="1200">
              <a:latin typeface="Arial" charset="0"/>
            </a:endParaRPr>
          </a:p>
        </p:txBody>
      </p:sp>
      <p:sp>
        <p:nvSpPr>
          <p:cNvPr id="17411" name="Rectangle 2"/>
          <p:cNvSpPr>
            <a:spLocks noGrp="1" noRot="1" noChangeAspect="1" noChangeArrowheads="1" noTextEdit="1"/>
          </p:cNvSpPr>
          <p:nvPr>
            <p:ph type="sldImg"/>
          </p:nvPr>
        </p:nvSpPr>
        <p:spPr>
          <a:xfrm>
            <a:off x="425450" y="742950"/>
            <a:ext cx="5943600" cy="3714750"/>
          </a:xfrm>
          <a:ln/>
        </p:spPr>
      </p:sp>
      <p:sp>
        <p:nvSpPr>
          <p:cNvPr id="17412" name="Rectangle 3"/>
          <p:cNvSpPr>
            <a:spLocks noGrp="1" noChangeArrowheads="1"/>
          </p:cNvSpPr>
          <p:nvPr>
            <p:ph type="body" idx="1"/>
          </p:nvPr>
        </p:nvSpPr>
        <p:spPr>
          <a:noFill/>
        </p:spPr>
        <p:txBody>
          <a:bodyPr/>
          <a:lstStyle/>
          <a:p>
            <a:pPr marL="285750" indent="-285750" defTabSz="180000">
              <a:buFont typeface="Arial" panose="020B0604020202020204" pitchFamily="34" charset="0"/>
              <a:buChar char="•"/>
            </a:pPr>
            <a:r>
              <a:rPr lang="en-US" sz="1800" kern="1200" dirty="0">
                <a:solidFill>
                  <a:schemeClr val="tx1"/>
                </a:solidFill>
                <a:latin typeface="Arial" charset="0"/>
                <a:ea typeface="Verdana" pitchFamily="34" charset="0"/>
                <a:cs typeface="Verdana" pitchFamily="34" charset="0"/>
              </a:rPr>
              <a:t>Check-points to ensure that all </a:t>
            </a:r>
            <a:r>
              <a:rPr lang="en-US" sz="1800" kern="1200" dirty="0" err="1">
                <a:solidFill>
                  <a:schemeClr val="tx1"/>
                </a:solidFill>
                <a:latin typeface="Arial" charset="0"/>
                <a:ea typeface="Verdana" pitchFamily="34" charset="0"/>
                <a:cs typeface="Verdana" pitchFamily="34" charset="0"/>
              </a:rPr>
              <a:t>nessesary</a:t>
            </a:r>
            <a:r>
              <a:rPr lang="en-US" sz="1800" kern="1200" dirty="0">
                <a:solidFill>
                  <a:schemeClr val="tx1"/>
                </a:solidFill>
                <a:latin typeface="Arial" charset="0"/>
                <a:ea typeface="Verdana" pitchFamily="34" charset="0"/>
                <a:cs typeface="Verdana" pitchFamily="34" charset="0"/>
              </a:rPr>
              <a:t> steps have been taken</a:t>
            </a:r>
          </a:p>
          <a:p>
            <a:pPr marL="285750" indent="-285750" defTabSz="180000">
              <a:buFont typeface="Arial" panose="020B0604020202020204" pitchFamily="34" charset="0"/>
              <a:buChar char="•"/>
            </a:pPr>
            <a:r>
              <a:rPr lang="nb-NO" sz="1800" kern="1200" dirty="0" err="1">
                <a:solidFill>
                  <a:schemeClr val="tx1"/>
                </a:solidFill>
                <a:latin typeface="Arial" charset="0"/>
                <a:ea typeface="Verdana" pitchFamily="34" charset="0"/>
                <a:cs typeface="Verdana" pitchFamily="34" charset="0"/>
              </a:rPr>
              <a:t>Dynamically</a:t>
            </a:r>
            <a:r>
              <a:rPr lang="nb-NO" sz="1800" kern="120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updated</a:t>
            </a:r>
            <a:r>
              <a:rPr lang="nb-NO" sz="1800" kern="1200" dirty="0">
                <a:solidFill>
                  <a:schemeClr val="tx1"/>
                </a:solidFill>
                <a:latin typeface="Arial" charset="0"/>
                <a:ea typeface="Verdana" pitchFamily="34" charset="0"/>
                <a:cs typeface="Verdana" pitchFamily="34" charset="0"/>
              </a:rPr>
              <a:t> as </a:t>
            </a:r>
            <a:r>
              <a:rPr lang="nb-NO" sz="1800" kern="1200" dirty="0" err="1">
                <a:solidFill>
                  <a:schemeClr val="tx1"/>
                </a:solidFill>
                <a:latin typeface="Arial" charset="0"/>
                <a:ea typeface="Verdana" pitchFamily="34" charset="0"/>
                <a:cs typeface="Verdana" pitchFamily="34" charset="0"/>
              </a:rPr>
              <a:t>information</a:t>
            </a:r>
            <a:r>
              <a:rPr lang="nb-NO" sz="1800" kern="1200" dirty="0">
                <a:solidFill>
                  <a:schemeClr val="tx1"/>
                </a:solidFill>
                <a:latin typeface="Arial" charset="0"/>
                <a:ea typeface="Verdana" pitchFamily="34" charset="0"/>
                <a:cs typeface="Verdana" pitchFamily="34" charset="0"/>
              </a:rPr>
              <a:t> is </a:t>
            </a:r>
            <a:r>
              <a:rPr lang="nb-NO" sz="1800" kern="1200" dirty="0" err="1">
                <a:solidFill>
                  <a:schemeClr val="tx1"/>
                </a:solidFill>
                <a:latin typeface="Arial" charset="0"/>
                <a:ea typeface="Verdana" pitchFamily="34" charset="0"/>
                <a:cs typeface="Verdana" pitchFamily="34" charset="0"/>
              </a:rPr>
              <a:t>entered</a:t>
            </a:r>
            <a:r>
              <a:rPr lang="nb-NO" sz="1800" kern="1200" dirty="0">
                <a:solidFill>
                  <a:schemeClr val="tx1"/>
                </a:solidFill>
                <a:latin typeface="Arial" charset="0"/>
                <a:ea typeface="Verdana" pitchFamily="34" charset="0"/>
                <a:cs typeface="Verdana" pitchFamily="34" charset="0"/>
              </a:rPr>
              <a:t> in </a:t>
            </a:r>
            <a:r>
              <a:rPr lang="nb-NO" sz="1800" kern="1200" dirty="0" err="1">
                <a:solidFill>
                  <a:schemeClr val="tx1"/>
                </a:solidFill>
                <a:latin typeface="Arial" charset="0"/>
                <a:ea typeface="Verdana" pitchFamily="34" charset="0"/>
                <a:cs typeface="Verdana" pitchFamily="34" charset="0"/>
              </a:rPr>
              <a:t>the</a:t>
            </a:r>
            <a:r>
              <a:rPr lang="nb-NO" sz="1800" kern="1200" dirty="0">
                <a:solidFill>
                  <a:schemeClr val="tx1"/>
                </a:solidFill>
                <a:latin typeface="Arial" charset="0"/>
                <a:ea typeface="Verdana" pitchFamily="34" charset="0"/>
                <a:cs typeface="Verdana" pitchFamily="34" charset="0"/>
              </a:rPr>
              <a:t> separate tabs.</a:t>
            </a:r>
          </a:p>
          <a:p>
            <a:pPr marL="285750" indent="-285750" defTabSz="180000">
              <a:buFont typeface="Arial" panose="020B0604020202020204" pitchFamily="34" charset="0"/>
              <a:buChar char="•"/>
            </a:pPr>
            <a:r>
              <a:rPr lang="nb-NO" sz="1800" kern="1200" dirty="0" err="1">
                <a:solidFill>
                  <a:schemeClr val="tx1"/>
                </a:solidFill>
                <a:latin typeface="Arial" charset="0"/>
                <a:ea typeface="Verdana" pitchFamily="34" charset="0"/>
                <a:cs typeface="Verdana" pitchFamily="34" charset="0"/>
              </a:rPr>
              <a:t>Summary</a:t>
            </a:r>
            <a:r>
              <a:rPr lang="nb-NO" sz="1800" kern="1200" dirty="0">
                <a:solidFill>
                  <a:schemeClr val="tx1"/>
                </a:solidFill>
                <a:latin typeface="Arial" charset="0"/>
                <a:ea typeface="Verdana" pitchFamily="34" charset="0"/>
                <a:cs typeface="Verdana" pitchFamily="34" charset="0"/>
              </a:rPr>
              <a:t> first,</a:t>
            </a:r>
            <a:r>
              <a:rPr lang="nb-NO" sz="1800" kern="1200" baseline="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details</a:t>
            </a:r>
            <a:r>
              <a:rPr lang="nb-NO" sz="1800" kern="1200" dirty="0">
                <a:solidFill>
                  <a:schemeClr val="tx1"/>
                </a:solidFill>
                <a:latin typeface="Arial" charset="0"/>
                <a:ea typeface="Verdana" pitchFamily="34" charset="0"/>
                <a:cs typeface="Verdana" pitchFamily="34" charset="0"/>
              </a:rPr>
              <a:t> </a:t>
            </a:r>
            <a:r>
              <a:rPr lang="nb-NO" sz="1800" kern="1200" dirty="0" err="1">
                <a:solidFill>
                  <a:schemeClr val="tx1"/>
                </a:solidFill>
                <a:latin typeface="Arial" charset="0"/>
                <a:ea typeface="Verdana" pitchFamily="34" charset="0"/>
                <a:cs typeface="Verdana" pitchFamily="34" charset="0"/>
              </a:rPr>
              <a:t>below</a:t>
            </a:r>
            <a:r>
              <a:rPr lang="nb-NO" sz="1800" kern="1200" dirty="0">
                <a:solidFill>
                  <a:schemeClr val="tx1"/>
                </a:solidFill>
                <a:latin typeface="Arial" charset="0"/>
                <a:ea typeface="Verdana" pitchFamily="34" charset="0"/>
                <a:cs typeface="Verdana" pitchFamily="34" charset="0"/>
              </a:rPr>
              <a:t> or right </a:t>
            </a:r>
            <a:r>
              <a:rPr lang="nb-NO" sz="1800" kern="1200" dirty="0" err="1">
                <a:solidFill>
                  <a:schemeClr val="tx1"/>
                </a:solidFill>
                <a:latin typeface="Arial" charset="0"/>
                <a:ea typeface="Verdana" pitchFamily="34" charset="0"/>
                <a:cs typeface="Verdana" pitchFamily="34" charset="0"/>
              </a:rPr>
              <a:t>column</a:t>
            </a:r>
            <a:endParaRPr lang="nb-NO" sz="1800" kern="1200" dirty="0">
              <a:solidFill>
                <a:schemeClr val="tx1"/>
              </a:solidFill>
              <a:latin typeface="Arial" charset="0"/>
              <a:ea typeface="Verdana" pitchFamily="34" charset="0"/>
              <a:cs typeface="Verdana" pitchFamily="34" charset="0"/>
            </a:endParaRPr>
          </a:p>
          <a:p>
            <a:pPr marL="0" indent="0" defTabSz="180000">
              <a:buFont typeface="Arial" panose="020B0604020202020204" pitchFamily="34" charset="0"/>
              <a:buNone/>
            </a:pPr>
            <a:r>
              <a:rPr lang="en-US" sz="1800" kern="1200" dirty="0">
                <a:solidFill>
                  <a:schemeClr val="tx1"/>
                </a:solidFill>
                <a:latin typeface="Arial" charset="0"/>
                <a:ea typeface="Verdana" pitchFamily="34" charset="0"/>
                <a:cs typeface="Arial"/>
              </a:rPr>
              <a:t/>
            </a:r>
            <a:br>
              <a:rPr lang="en-US" sz="1800" kern="1200" dirty="0">
                <a:solidFill>
                  <a:schemeClr val="tx1"/>
                </a:solidFill>
                <a:latin typeface="Arial" charset="0"/>
                <a:ea typeface="Verdana" pitchFamily="34" charset="0"/>
                <a:cs typeface="Arial"/>
              </a:rPr>
            </a:br>
            <a:endParaRPr lang="en-US" sz="800" kern="0" dirty="0">
              <a:solidFill>
                <a:schemeClr val="tx1"/>
              </a:solidFill>
              <a:latin typeface="Arial" charset="0"/>
              <a:ea typeface="+mn-ea"/>
              <a:cs typeface="Arial" charset="0"/>
            </a:endParaRPr>
          </a:p>
        </p:txBody>
      </p:sp>
    </p:spTree>
    <p:extLst>
      <p:ext uri="{BB962C8B-B14F-4D97-AF65-F5344CB8AC3E}">
        <p14:creationId xmlns:p14="http://schemas.microsoft.com/office/powerpoint/2010/main" val="3544617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800" kern="1200" smtClean="0">
                <a:solidFill>
                  <a:schemeClr val="tx1"/>
                </a:solidFill>
                <a:latin typeface="Arial" charset="0"/>
                <a:ea typeface="Verdana" pitchFamily="34" charset="0"/>
                <a:cs typeface="Verdana" pitchFamily="34" charset="0"/>
              </a:rPr>
              <a:t>Options specific to gene package loaded with sample</a:t>
            </a:r>
          </a:p>
          <a:p>
            <a:endParaRPr lang="nb-NO" sz="1800" kern="1200" smtClean="0">
              <a:solidFill>
                <a:schemeClr val="tx1"/>
              </a:solidFill>
              <a:latin typeface="Arial" charset="0"/>
              <a:ea typeface="Verdana" pitchFamily="34" charset="0"/>
              <a:cs typeface="Verdana" pitchFamily="34" charset="0"/>
            </a:endParaRPr>
          </a:p>
          <a:p>
            <a:r>
              <a:rPr lang="nb-NO" sz="1800" kern="1200" smtClean="0">
                <a:solidFill>
                  <a:schemeClr val="tx1"/>
                </a:solidFill>
                <a:latin typeface="Arial" charset="0"/>
                <a:ea typeface="Verdana" pitchFamily="34" charset="0"/>
                <a:cs typeface="Verdana" pitchFamily="34" charset="0"/>
              </a:rPr>
              <a:t>General rules: across all gene packages, restricted to unit?</a:t>
            </a:r>
          </a:p>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19</a:t>
            </a:fld>
            <a:endParaRPr lang="en-US"/>
          </a:p>
        </p:txBody>
      </p:sp>
    </p:spTree>
    <p:extLst>
      <p:ext uri="{BB962C8B-B14F-4D97-AF65-F5344CB8AC3E}">
        <p14:creationId xmlns:p14="http://schemas.microsoft.com/office/powerpoint/2010/main" val="4208499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800" kern="1200" smtClean="0">
                <a:solidFill>
                  <a:schemeClr val="tx1"/>
                </a:solidFill>
                <a:latin typeface="Arial" charset="0"/>
                <a:ea typeface="Verdana" pitchFamily="34" charset="0"/>
                <a:cs typeface="Verdana" pitchFamily="34" charset="0"/>
              </a:rPr>
              <a:t>Wiki-page</a:t>
            </a:r>
          </a:p>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20</a:t>
            </a:fld>
            <a:endParaRPr lang="en-US"/>
          </a:p>
        </p:txBody>
      </p:sp>
    </p:spTree>
    <p:extLst>
      <p:ext uri="{BB962C8B-B14F-4D97-AF65-F5344CB8AC3E}">
        <p14:creationId xmlns:p14="http://schemas.microsoft.com/office/powerpoint/2010/main" val="1999981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3</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eaLnBrk="1" hangingPunct="1"/>
            <a:r>
              <a:rPr lang="en-US" baseline="0" noProof="0" dirty="0" smtClean="0"/>
              <a:t>IGV: needs access to bam-files</a:t>
            </a:r>
          </a:p>
          <a:p>
            <a:pPr eaLnBrk="1" hangingPunct="1"/>
            <a:r>
              <a:rPr lang="en-US" baseline="0" noProof="0" dirty="0" smtClean="0"/>
              <a:t>QC: </a:t>
            </a:r>
            <a:r>
              <a:rPr lang="en-US" baseline="0" noProof="0" dirty="0" err="1" smtClean="0"/>
              <a:t>pdf</a:t>
            </a:r>
            <a:endParaRPr lang="en-US" baseline="0" noProof="0" dirty="0" smtClean="0"/>
          </a:p>
        </p:txBody>
      </p:sp>
    </p:spTree>
    <p:extLst>
      <p:ext uri="{BB962C8B-B14F-4D97-AF65-F5344CB8AC3E}">
        <p14:creationId xmlns:p14="http://schemas.microsoft.com/office/powerpoint/2010/main" val="2393657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23A6B755-0381-4BFF-AC96-362D457DDDA1}" type="slidenum">
              <a:rPr lang="en-US" sz="1200">
                <a:latin typeface="Arial" charset="0"/>
              </a:rPr>
              <a:pPr eaLnBrk="1" hangingPunct="1"/>
              <a:t>4</a:t>
            </a:fld>
            <a:endParaRPr lang="en-US" sz="1200">
              <a:latin typeface="Arial" charset="0"/>
            </a:endParaRPr>
          </a:p>
        </p:txBody>
      </p:sp>
      <p:sp>
        <p:nvSpPr>
          <p:cNvPr id="12291" name="Rectangle 2"/>
          <p:cNvSpPr>
            <a:spLocks noGrp="1" noRot="1" noChangeAspect="1" noChangeArrowheads="1" noTextEdit="1"/>
          </p:cNvSpPr>
          <p:nvPr>
            <p:ph type="sldImg"/>
          </p:nvPr>
        </p:nvSpPr>
        <p:spPr>
          <a:xfrm>
            <a:off x="425450" y="742950"/>
            <a:ext cx="5943600" cy="3714750"/>
          </a:xfrm>
          <a:ln/>
        </p:spPr>
      </p:sp>
      <p:sp>
        <p:nvSpPr>
          <p:cNvPr id="12292" name="Rectangle 3"/>
          <p:cNvSpPr>
            <a:spLocks noGrp="1" noChangeArrowheads="1"/>
          </p:cNvSpPr>
          <p:nvPr>
            <p:ph type="body" idx="1"/>
          </p:nvPr>
        </p:nvSpPr>
        <p:spPr>
          <a:noFill/>
        </p:spPr>
        <p:txBody>
          <a:bodyPr/>
          <a:lstStyle/>
          <a:p>
            <a:pPr eaLnBrk="1" hangingPunct="1"/>
            <a:r>
              <a:rPr lang="en-US" baseline="0" noProof="0" smtClean="0"/>
              <a:t>IGV: needs access to bam-files</a:t>
            </a:r>
          </a:p>
          <a:p>
            <a:pPr eaLnBrk="1" hangingPunct="1"/>
            <a:r>
              <a:rPr lang="en-US" baseline="0" noProof="0" smtClean="0"/>
              <a:t>QC: pdf</a:t>
            </a:r>
          </a:p>
        </p:txBody>
      </p:sp>
    </p:spTree>
    <p:extLst>
      <p:ext uri="{BB962C8B-B14F-4D97-AF65-F5344CB8AC3E}">
        <p14:creationId xmlns:p14="http://schemas.microsoft.com/office/powerpoint/2010/main" val="5391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5</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mtClean="0"/>
              <a:t>References:</a:t>
            </a:r>
            <a:r>
              <a:rPr lang="nb-NO" baseline="0" smtClean="0"/>
              <a:t> light red, as only one is not considered definitive. If reference is considered low quality: grey.</a:t>
            </a:r>
          </a:p>
          <a:p>
            <a:endParaRPr lang="nb-NO" baseline="0" smtClean="0"/>
          </a:p>
          <a:p>
            <a:r>
              <a:rPr lang="nb-NO" baseline="0" smtClean="0"/>
              <a:t>Expansion of details should be «in-between» lines, so that all items are in the same place no matter which tab.  </a:t>
            </a:r>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6</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A279843-50CA-414E-9545-1D769C4069BB}" type="slidenum">
              <a:rPr lang="en-US" smtClean="0"/>
              <a:pPr>
                <a:defRPr/>
              </a:pPr>
              <a:t>7</a:t>
            </a:fld>
            <a:endParaRPr lang="en-US"/>
          </a:p>
        </p:txBody>
      </p:sp>
    </p:spTree>
    <p:extLst>
      <p:ext uri="{BB962C8B-B14F-4D97-AF65-F5344CB8AC3E}">
        <p14:creationId xmlns:p14="http://schemas.microsoft.com/office/powerpoint/2010/main" val="187570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8</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 “Accept conclusion, class 1”</a:t>
            </a:r>
          </a:p>
          <a:p>
            <a:pPr eaLnBrk="1" hangingPunct="1"/>
            <a:endParaRPr lang="nb-NO" smtClean="0"/>
          </a:p>
        </p:txBody>
      </p:sp>
    </p:spTree>
    <p:extLst>
      <p:ext uri="{BB962C8B-B14F-4D97-AF65-F5344CB8AC3E}">
        <p14:creationId xmlns:p14="http://schemas.microsoft.com/office/powerpoint/2010/main" val="170493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9</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a:t>
            </a:r>
          </a:p>
          <a:p>
            <a:pPr eaLnBrk="1" hangingPunct="1"/>
            <a:endParaRPr lang="nb-NO" smtClean="0"/>
          </a:p>
        </p:txBody>
      </p:sp>
    </p:spTree>
    <p:extLst>
      <p:ext uri="{BB962C8B-B14F-4D97-AF65-F5344CB8AC3E}">
        <p14:creationId xmlns:p14="http://schemas.microsoft.com/office/powerpoint/2010/main" val="343618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fld id="{6897A57A-7FEF-4EBA-95D6-626EC95BC3B2}" type="slidenum">
              <a:rPr lang="en-US" sz="1200">
                <a:latin typeface="Arial" charset="0"/>
              </a:rPr>
              <a:pPr eaLnBrk="1" hangingPunct="1"/>
              <a:t>10</a:t>
            </a:fld>
            <a:endParaRPr lang="en-US" sz="1200">
              <a:latin typeface="Arial" charset="0"/>
            </a:endParaRPr>
          </a:p>
        </p:txBody>
      </p:sp>
      <p:sp>
        <p:nvSpPr>
          <p:cNvPr id="13315" name="Rectangle 2"/>
          <p:cNvSpPr>
            <a:spLocks noGrp="1" noRot="1" noChangeAspect="1" noChangeArrowheads="1" noTextEdit="1"/>
          </p:cNvSpPr>
          <p:nvPr>
            <p:ph type="sldImg"/>
          </p:nvPr>
        </p:nvSpPr>
        <p:spPr>
          <a:xfrm>
            <a:off x="425450" y="742950"/>
            <a:ext cx="5943600" cy="3714750"/>
          </a:xfrm>
          <a:ln/>
        </p:spPr>
      </p:sp>
      <p:sp>
        <p:nvSpPr>
          <p:cNvPr id="13316"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800" kern="1200" smtClean="0">
                <a:solidFill>
                  <a:schemeClr val="tx1"/>
                </a:solidFill>
                <a:latin typeface="Arial" charset="0"/>
                <a:ea typeface="Verdana" pitchFamily="34" charset="0"/>
                <a:cs typeface="Verdana" pitchFamily="34" charset="0"/>
              </a:rPr>
              <a:t>Variants that meet the frequency criteria may produce hits in external DBs (especially for low-frequent SNPs, associations)</a:t>
            </a:r>
          </a:p>
          <a:p>
            <a:pPr eaLnBrk="1" hangingPunct="1"/>
            <a:endParaRPr lang="nb-NO" smtClean="0"/>
          </a:p>
        </p:txBody>
      </p:sp>
    </p:spTree>
    <p:extLst>
      <p:ext uri="{BB962C8B-B14F-4D97-AF65-F5344CB8AC3E}">
        <p14:creationId xmlns:p14="http://schemas.microsoft.com/office/powerpoint/2010/main" val="240059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2027" y="1320950"/>
            <a:ext cx="6914626" cy="1225021"/>
          </a:xfrm>
          <a:prstGeom prst="rect">
            <a:avLst/>
          </a:prstGeom>
        </p:spPr>
        <p:txBody>
          <a:bodyPr/>
          <a:lstStyle>
            <a:lvl1pPr>
              <a:defRPr sz="400"/>
            </a:lvl1pPr>
          </a:lstStyle>
          <a:p>
            <a:r>
              <a:rPr lang="en-US" smtClean="0"/>
              <a:t>Click to edit Master title style</a:t>
            </a:r>
            <a:endParaRPr lang="nb-NO"/>
          </a:p>
        </p:txBody>
      </p:sp>
      <p:sp>
        <p:nvSpPr>
          <p:cNvPr id="3" name="Subtitle 2"/>
          <p:cNvSpPr>
            <a:spLocks noGrp="1"/>
          </p:cNvSpPr>
          <p:nvPr>
            <p:ph type="subTitle" idx="1"/>
          </p:nvPr>
        </p:nvSpPr>
        <p:spPr>
          <a:xfrm>
            <a:off x="1807827" y="2784096"/>
            <a:ext cx="5694398" cy="1460500"/>
          </a:xfrm>
          <a:prstGeom prst="rect">
            <a:avLst/>
          </a:prstGeom>
        </p:spPr>
        <p:txBody>
          <a:bodyPr/>
          <a:lstStyle>
            <a:lvl1pPr marL="0" indent="0" algn="ctr">
              <a:buNone/>
              <a:defRPr sz="1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nb-NO"/>
          </a:p>
        </p:txBody>
      </p:sp>
    </p:spTree>
    <p:extLst>
      <p:ext uri="{BB962C8B-B14F-4D97-AF65-F5344CB8AC3E}">
        <p14:creationId xmlns:p14="http://schemas.microsoft.com/office/powerpoint/2010/main" val="3577668657"/>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88752" y="739280"/>
            <a:ext cx="8804246" cy="3881656"/>
          </a:xfrm>
          <a:prstGeom prst="rect">
            <a:avLst/>
          </a:prstGeom>
        </p:spPr>
        <p:txBody>
          <a:bodyPr vert="eaVert"/>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462499692"/>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7239" y="713065"/>
            <a:ext cx="1918981" cy="3586294"/>
          </a:xfrm>
          <a:prstGeom prst="rect">
            <a:avLst/>
          </a:prstGeom>
        </p:spPr>
        <p:txBody>
          <a:bodyPr vert="eaVert"/>
          <a:lstStyle>
            <a:lvl1pPr>
              <a:defRPr sz="400"/>
            </a:lvl1pPr>
          </a:lstStyle>
          <a:p>
            <a:r>
              <a:rPr lang="en-US" smtClean="0"/>
              <a:t>Click to edit Master title style</a:t>
            </a:r>
            <a:endParaRPr lang="nb-NO"/>
          </a:p>
        </p:txBody>
      </p:sp>
      <p:sp>
        <p:nvSpPr>
          <p:cNvPr id="3" name="Vertical Text Placeholder 2"/>
          <p:cNvSpPr>
            <a:spLocks noGrp="1"/>
          </p:cNvSpPr>
          <p:nvPr>
            <p:ph type="body" orient="vert" idx="1"/>
          </p:nvPr>
        </p:nvSpPr>
        <p:spPr>
          <a:xfrm>
            <a:off x="155196" y="713065"/>
            <a:ext cx="6757332" cy="3586294"/>
          </a:xfrm>
          <a:prstGeom prst="rect">
            <a:avLst/>
          </a:prstGeom>
        </p:spPr>
        <p:txBody>
          <a:bodyPr vert="eaVert"/>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3172897410"/>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585" y="713065"/>
            <a:ext cx="8837802" cy="3907872"/>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2156776375"/>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918" y="3532600"/>
            <a:ext cx="6852946" cy="1135063"/>
          </a:xfrm>
          <a:prstGeom prst="rect">
            <a:avLst/>
          </a:prstGeom>
        </p:spPr>
        <p:txBody>
          <a:bodyPr anchor="t"/>
          <a:lstStyle>
            <a:lvl1pPr algn="l">
              <a:defRPr sz="2400" b="1" cap="all"/>
            </a:lvl1pPr>
          </a:lstStyle>
          <a:p>
            <a:r>
              <a:rPr lang="en-US" smtClean="0"/>
              <a:t>Click to edit Master title style</a:t>
            </a:r>
            <a:endParaRPr lang="nb-NO"/>
          </a:p>
        </p:txBody>
      </p:sp>
      <p:sp>
        <p:nvSpPr>
          <p:cNvPr id="3" name="Text Placeholder 2"/>
          <p:cNvSpPr>
            <a:spLocks noGrp="1"/>
          </p:cNvSpPr>
          <p:nvPr>
            <p:ph type="body" idx="1"/>
          </p:nvPr>
        </p:nvSpPr>
        <p:spPr>
          <a:xfrm>
            <a:off x="260918" y="2282445"/>
            <a:ext cx="6852946" cy="1250156"/>
          </a:xfrm>
          <a:prstGeom prst="rect">
            <a:avLst/>
          </a:prstGeom>
        </p:spPr>
        <p:txBody>
          <a:bodyPr anchor="b"/>
          <a:lstStyle>
            <a:lvl1pPr marL="0" indent="0">
              <a:buNone/>
              <a:defRPr sz="1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928364"/>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9651" y="697335"/>
            <a:ext cx="4325572" cy="398393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Content Placeholder 3"/>
          <p:cNvSpPr>
            <a:spLocks noGrp="1"/>
          </p:cNvSpPr>
          <p:nvPr>
            <p:ph sz="half" idx="2"/>
          </p:nvPr>
        </p:nvSpPr>
        <p:spPr>
          <a:xfrm>
            <a:off x="4706224" y="697335"/>
            <a:ext cx="4325572" cy="3983933"/>
          </a:xfrm>
          <a:prstGeom prst="rect">
            <a:avLst/>
          </a:prstGeom>
        </p:spPr>
        <p:txBody>
          <a:bodyPr/>
          <a:lstStyle>
            <a:lvl1pPr>
              <a:defRPr sz="1600"/>
            </a:lvl1pPr>
            <a:lvl2pPr>
              <a:defRPr sz="1400"/>
            </a:lvl2pPr>
            <a:lvl3pPr>
              <a:defRPr sz="1200"/>
            </a:lvl3pPr>
            <a:lvl4pPr>
              <a:defRPr sz="1100"/>
            </a:lvl4pPr>
            <a:lvl5pPr>
              <a:defRPr sz="11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163980478"/>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78110"/>
            <a:ext cx="8229600" cy="503255"/>
          </a:xfrm>
          <a:prstGeom prst="rect">
            <a:avLst/>
          </a:prstGeom>
        </p:spPr>
        <p:txBody>
          <a:bodyPr/>
          <a:lstStyle>
            <a:lvl1pPr>
              <a:defRPr/>
            </a:lvl1pPr>
          </a:lstStyle>
          <a:p>
            <a:r>
              <a:rPr lang="en-US" smtClean="0"/>
              <a:t>Click to edit Master title style</a:t>
            </a:r>
            <a:endParaRPr lang="nb-NO"/>
          </a:p>
        </p:txBody>
      </p:sp>
      <p:sp>
        <p:nvSpPr>
          <p:cNvPr id="3" name="Text Placeholder 2"/>
          <p:cNvSpPr>
            <a:spLocks noGrp="1"/>
          </p:cNvSpPr>
          <p:nvPr>
            <p:ph type="body" idx="1"/>
          </p:nvPr>
        </p:nvSpPr>
        <p:spPr>
          <a:xfrm>
            <a:off x="457200" y="1279261"/>
            <a:ext cx="4040188" cy="533135"/>
          </a:xfrm>
          <a:prstGeom prst="rect">
            <a:avLst/>
          </a:prstGeom>
        </p:spPr>
        <p:txBody>
          <a:bodyPr anchor="b"/>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2808540"/>
          </a:xfrm>
          <a:prstGeom prst="rect">
            <a:avLst/>
          </a:prstGeom>
        </p:spPr>
        <p:txBody>
          <a:bodyPr/>
          <a:lstStyle>
            <a:lvl1pPr>
              <a:defRPr sz="1400"/>
            </a:lvl1pPr>
            <a:lvl2pPr>
              <a:defRPr sz="1200"/>
            </a:lvl2pPr>
            <a:lvl3pPr>
              <a:defRPr sz="1100"/>
            </a:lvl3pPr>
            <a:lvl4pPr>
              <a:defRPr sz="1050"/>
            </a:lvl4pPr>
            <a:lvl5pPr>
              <a:defRPr sz="105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5" name="Text Placeholder 4"/>
          <p:cNvSpPr>
            <a:spLocks noGrp="1"/>
          </p:cNvSpPr>
          <p:nvPr>
            <p:ph type="body" sz="quarter" idx="3"/>
          </p:nvPr>
        </p:nvSpPr>
        <p:spPr>
          <a:xfrm>
            <a:off x="4645026" y="1279261"/>
            <a:ext cx="4041775" cy="533135"/>
          </a:xfrm>
          <a:prstGeom prst="rect">
            <a:avLst/>
          </a:prstGeom>
        </p:spPr>
        <p:txBody>
          <a:bodyPr anchor="b"/>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2808540"/>
          </a:xfrm>
          <a:prstGeom prst="rect">
            <a:avLst/>
          </a:prstGeom>
        </p:spPr>
        <p:txBody>
          <a:bodyPr/>
          <a:lstStyle>
            <a:lvl1pPr>
              <a:defRPr sz="1400"/>
            </a:lvl1pPr>
            <a:lvl2pPr>
              <a:defRPr sz="1200"/>
            </a:lvl2pPr>
            <a:lvl3pPr>
              <a:defRPr sz="1100"/>
            </a:lvl3pPr>
            <a:lvl4pPr>
              <a:defRPr sz="1050"/>
            </a:lvl4pPr>
            <a:lvl5pPr>
              <a:defRPr sz="105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Tree>
    <p:extLst>
      <p:ext uri="{BB962C8B-B14F-4D97-AF65-F5344CB8AC3E}">
        <p14:creationId xmlns:p14="http://schemas.microsoft.com/office/powerpoint/2010/main" val="232701982"/>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339451"/>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368929"/>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753" y="772825"/>
            <a:ext cx="3008313" cy="968375"/>
          </a:xfrm>
          <a:prstGeom prst="rect">
            <a:avLst/>
          </a:prstGeom>
        </p:spPr>
        <p:txBody>
          <a:bodyPr anchor="b"/>
          <a:lstStyle>
            <a:lvl1pPr algn="l">
              <a:defRPr sz="1200" b="1"/>
            </a:lvl1pPr>
          </a:lstStyle>
          <a:p>
            <a:r>
              <a:rPr lang="en-US" smtClean="0"/>
              <a:t>Click to edit Master title style</a:t>
            </a:r>
            <a:endParaRPr lang="nb-NO"/>
          </a:p>
        </p:txBody>
      </p:sp>
      <p:sp>
        <p:nvSpPr>
          <p:cNvPr id="3" name="Content Placeholder 2"/>
          <p:cNvSpPr>
            <a:spLocks noGrp="1"/>
          </p:cNvSpPr>
          <p:nvPr>
            <p:ph idx="1"/>
          </p:nvPr>
        </p:nvSpPr>
        <p:spPr>
          <a:xfrm>
            <a:off x="3306602" y="772826"/>
            <a:ext cx="5636063" cy="3876073"/>
          </a:xfrm>
          <a:prstGeom prst="rect">
            <a:avLst/>
          </a:prstGeom>
        </p:spPr>
        <p:txBody>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b-NO"/>
          </a:p>
        </p:txBody>
      </p:sp>
      <p:sp>
        <p:nvSpPr>
          <p:cNvPr id="4" name="Text Placeholder 3"/>
          <p:cNvSpPr>
            <a:spLocks noGrp="1"/>
          </p:cNvSpPr>
          <p:nvPr>
            <p:ph type="body" sz="half" idx="2"/>
          </p:nvPr>
        </p:nvSpPr>
        <p:spPr>
          <a:xfrm>
            <a:off x="188753" y="1810624"/>
            <a:ext cx="3008313" cy="2838276"/>
          </a:xfrm>
          <a:prstGeom prst="rect">
            <a:avLst/>
          </a:prstGeom>
        </p:spPr>
        <p:txBody>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2529477"/>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4842" y="3540652"/>
            <a:ext cx="5486400" cy="472282"/>
          </a:xfrm>
          <a:prstGeom prst="rect">
            <a:avLst/>
          </a:prstGeom>
        </p:spPr>
        <p:txBody>
          <a:bodyPr anchor="b"/>
          <a:lstStyle>
            <a:lvl1pPr algn="l">
              <a:defRPr sz="1200" b="1"/>
            </a:lvl1pPr>
          </a:lstStyle>
          <a:p>
            <a:r>
              <a:rPr lang="en-US" smtClean="0"/>
              <a:t>Click to edit Master title style</a:t>
            </a:r>
            <a:endParaRPr lang="nb-NO"/>
          </a:p>
        </p:txBody>
      </p:sp>
      <p:sp>
        <p:nvSpPr>
          <p:cNvPr id="3" name="Picture Placeholder 2"/>
          <p:cNvSpPr>
            <a:spLocks noGrp="1"/>
          </p:cNvSpPr>
          <p:nvPr>
            <p:ph type="pic" idx="1"/>
          </p:nvPr>
        </p:nvSpPr>
        <p:spPr>
          <a:xfrm>
            <a:off x="2301152" y="737447"/>
            <a:ext cx="4233780" cy="2646113"/>
          </a:xfrm>
          <a:prstGeom prst="rect">
            <a:avLst/>
          </a:prstGeom>
        </p:spPr>
        <p:txBody>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b-NO" noProof="0" smtClean="0"/>
          </a:p>
        </p:txBody>
      </p:sp>
      <p:sp>
        <p:nvSpPr>
          <p:cNvPr id="4" name="Text Placeholder 3"/>
          <p:cNvSpPr>
            <a:spLocks noGrp="1"/>
          </p:cNvSpPr>
          <p:nvPr>
            <p:ph type="body" sz="half" idx="2"/>
          </p:nvPr>
        </p:nvSpPr>
        <p:spPr>
          <a:xfrm>
            <a:off x="1674842" y="4012934"/>
            <a:ext cx="5486400" cy="670718"/>
          </a:xfrm>
          <a:prstGeom prst="rect">
            <a:avLst/>
          </a:prstGeom>
        </p:spPr>
        <p:txBody>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0167208"/>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9.xml"/><Relationship Id="rId18" Type="http://schemas.openxmlformats.org/officeDocument/2006/relationships/slide" Target="../slides/slide11.xml"/><Relationship Id="rId3" Type="http://schemas.openxmlformats.org/officeDocument/2006/relationships/slideLayout" Target="../slideLayouts/slideLayout3.xml"/><Relationship Id="rId21" Type="http://schemas.openxmlformats.org/officeDocument/2006/relationships/slide" Target="../slides/slide1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slide" Target="../slides/slide8.xml"/><Relationship Id="rId2" Type="http://schemas.openxmlformats.org/officeDocument/2006/relationships/slideLayout" Target="../slideLayouts/slideLayout2.xml"/><Relationship Id="rId16" Type="http://schemas.openxmlformats.org/officeDocument/2006/relationships/slide" Target="../slides/slide4.xml"/><Relationship Id="rId20" Type="http://schemas.openxmlformats.org/officeDocument/2006/relationships/slide" Target="../slides/slide1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0.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 Target="../slides/slide1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xml"/><Relationship Id="rId22"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7"/>
          <p:cNvSpPr>
            <a:spLocks noChangeArrowheads="1"/>
          </p:cNvSpPr>
          <p:nvPr userDrawn="1"/>
        </p:nvSpPr>
        <p:spPr bwMode="auto">
          <a:xfrm>
            <a:off x="35999" y="31005"/>
            <a:ext cx="9072000" cy="5436524"/>
          </a:xfrm>
          <a:prstGeom prst="rect">
            <a:avLst/>
          </a:prstGeom>
          <a:solidFill>
            <a:srgbClr val="FFFFFF"/>
          </a:solidFill>
          <a:ln w="6350">
            <a:solidFill>
              <a:schemeClr val="bg1">
                <a:lumMod val="50000"/>
              </a:schemeClr>
            </a:solid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p:spPr>
        <p:txBody>
          <a:bodyPr wrap="none" anchor="ctr"/>
          <a:lstStyle/>
          <a:p>
            <a:endParaRPr lang="nb-NO"/>
          </a:p>
        </p:txBody>
      </p:sp>
      <p:sp>
        <p:nvSpPr>
          <p:cNvPr id="3" name="Text Box 8"/>
          <p:cNvSpPr txBox="1">
            <a:spLocks noChangeArrowheads="1"/>
          </p:cNvSpPr>
          <p:nvPr userDrawn="1"/>
        </p:nvSpPr>
        <p:spPr bwMode="auto">
          <a:xfrm>
            <a:off x="7403392" y="460212"/>
            <a:ext cx="16002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algn="r" eaLnBrk="1" hangingPunct="1">
              <a:spcBef>
                <a:spcPct val="50000"/>
              </a:spcBef>
            </a:pPr>
            <a:r>
              <a:rPr lang="en-US" sz="700" u="none" kern="1200" baseline="0" smtClean="0">
                <a:solidFill>
                  <a:schemeClr val="bg2"/>
                </a:solidFill>
                <a:latin typeface="+mn-lt"/>
                <a:ea typeface="+mn-ea"/>
                <a:cs typeface="Arial" charset="0"/>
                <a:hlinkClick r:id="rId13" action="ppaction://hlinksldjump"/>
              </a:rPr>
              <a:t>Options</a:t>
            </a:r>
            <a:r>
              <a:rPr lang="en-US" sz="700" u="none" kern="1200" baseline="0" smtClean="0">
                <a:solidFill>
                  <a:schemeClr val="bg2"/>
                </a:solidFill>
                <a:latin typeface="+mn-lt"/>
                <a:ea typeface="+mn-ea"/>
                <a:cs typeface="Arial" charset="0"/>
              </a:rPr>
              <a:t> | </a:t>
            </a:r>
            <a:r>
              <a:rPr lang="en-US" sz="700" u="sng" smtClean="0">
                <a:solidFill>
                  <a:schemeClr val="bg2"/>
                </a:solidFill>
                <a:latin typeface="+mn-lt"/>
                <a:hlinkClick r:id="rId14" action="ppaction://hlinksldjump"/>
              </a:rPr>
              <a:t>Sign out</a:t>
            </a:r>
            <a:r>
              <a:rPr lang="en-US" sz="700" u="none" baseline="0" smtClean="0">
                <a:solidFill>
                  <a:schemeClr val="bg2"/>
                </a:solidFill>
                <a:latin typeface="+mn-lt"/>
              </a:rPr>
              <a:t> | </a:t>
            </a:r>
            <a:r>
              <a:rPr lang="en-US" sz="700" u="sng" smtClean="0">
                <a:solidFill>
                  <a:schemeClr val="bg2"/>
                </a:solidFill>
                <a:latin typeface="+mn-lt"/>
                <a:hlinkClick r:id="rId15" action="ppaction://hlinksldjump"/>
              </a:rPr>
              <a:t>Help</a:t>
            </a:r>
            <a:endParaRPr lang="en-US" sz="700" u="none">
              <a:solidFill>
                <a:schemeClr val="bg2"/>
              </a:solidFill>
              <a:latin typeface="+mn-lt"/>
            </a:endParaRPr>
          </a:p>
        </p:txBody>
      </p:sp>
      <p:grpSp>
        <p:nvGrpSpPr>
          <p:cNvPr id="7" name="Group 6"/>
          <p:cNvGrpSpPr/>
          <p:nvPr userDrawn="1"/>
        </p:nvGrpSpPr>
        <p:grpSpPr>
          <a:xfrm>
            <a:off x="175403" y="97212"/>
            <a:ext cx="1325291" cy="276999"/>
            <a:chOff x="7212408" y="154615"/>
            <a:chExt cx="1325291" cy="276999"/>
          </a:xfrm>
        </p:grpSpPr>
        <p:sp>
          <p:nvSpPr>
            <p:cNvPr id="1032" name="Text Box 10"/>
            <p:cNvSpPr txBox="1">
              <a:spLocks noChangeArrowheads="1"/>
            </p:cNvSpPr>
            <p:nvPr userDrawn="1"/>
          </p:nvSpPr>
          <p:spPr bwMode="auto">
            <a:xfrm>
              <a:off x="7212408" y="154615"/>
              <a:ext cx="7509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spcBef>
                  <a:spcPct val="50000"/>
                </a:spcBef>
              </a:pPr>
              <a:r>
                <a:rPr lang="en-US" sz="1800" b="1" smtClean="0">
                  <a:solidFill>
                    <a:schemeClr val="tx1"/>
                  </a:solidFill>
                  <a:latin typeface="+mj-lt"/>
                </a:rPr>
                <a:t>genAP</a:t>
              </a:r>
              <a:endParaRPr lang="en-US" sz="1800" b="1">
                <a:solidFill>
                  <a:schemeClr val="tx1"/>
                </a:solidFill>
                <a:latin typeface="+mj-lt"/>
              </a:endParaRPr>
            </a:p>
          </p:txBody>
        </p:sp>
        <p:sp>
          <p:nvSpPr>
            <p:cNvPr id="1033" name="Text Box 13"/>
            <p:cNvSpPr txBox="1">
              <a:spLocks noChangeArrowheads="1"/>
            </p:cNvSpPr>
            <p:nvPr userDrawn="1"/>
          </p:nvSpPr>
          <p:spPr bwMode="auto">
            <a:xfrm>
              <a:off x="7963332" y="192903"/>
              <a:ext cx="574367" cy="205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eaLnBrk="0" hangingPunct="0">
                <a:defRPr sz="1000">
                  <a:solidFill>
                    <a:schemeClr val="tx1"/>
                  </a:solidFill>
                  <a:latin typeface="Verdana" pitchFamily="34" charset="0"/>
                  <a:cs typeface="Arial" charset="0"/>
                </a:defRPr>
              </a:lvl1pPr>
              <a:lvl2pPr marL="742950" indent="-285750" eaLnBrk="0" hangingPunct="0">
                <a:defRPr sz="1000">
                  <a:solidFill>
                    <a:schemeClr val="tx1"/>
                  </a:solidFill>
                  <a:latin typeface="Verdana" pitchFamily="34" charset="0"/>
                  <a:cs typeface="Arial" charset="0"/>
                </a:defRPr>
              </a:lvl2pPr>
              <a:lvl3pPr marL="1143000" indent="-228600" eaLnBrk="0" hangingPunct="0">
                <a:defRPr sz="1000">
                  <a:solidFill>
                    <a:schemeClr val="tx1"/>
                  </a:solidFill>
                  <a:latin typeface="Verdana" pitchFamily="34" charset="0"/>
                  <a:cs typeface="Arial" charset="0"/>
                </a:defRPr>
              </a:lvl3pPr>
              <a:lvl4pPr marL="1600200" indent="-228600" eaLnBrk="0" hangingPunct="0">
                <a:defRPr sz="1000">
                  <a:solidFill>
                    <a:schemeClr val="tx1"/>
                  </a:solidFill>
                  <a:latin typeface="Verdana" pitchFamily="34" charset="0"/>
                  <a:cs typeface="Arial" charset="0"/>
                </a:defRPr>
              </a:lvl4pPr>
              <a:lvl5pPr marL="2057400" indent="-228600" eaLnBrk="0" hangingPunct="0">
                <a:defRPr sz="1000">
                  <a:solidFill>
                    <a:schemeClr val="tx1"/>
                  </a:solidFill>
                  <a:latin typeface="Verdana" pitchFamily="34" charset="0"/>
                  <a:cs typeface="Arial" charset="0"/>
                </a:defRPr>
              </a:lvl5pPr>
              <a:lvl6pPr marL="2514600" indent="-228600" eaLnBrk="0" fontAlgn="base" hangingPunct="0">
                <a:spcBef>
                  <a:spcPct val="0"/>
                </a:spcBef>
                <a:spcAft>
                  <a:spcPct val="0"/>
                </a:spcAft>
                <a:defRPr sz="1000">
                  <a:solidFill>
                    <a:schemeClr val="tx1"/>
                  </a:solidFill>
                  <a:latin typeface="Verdana" pitchFamily="34" charset="0"/>
                  <a:cs typeface="Arial" charset="0"/>
                </a:defRPr>
              </a:lvl6pPr>
              <a:lvl7pPr marL="2971800" indent="-228600" eaLnBrk="0" fontAlgn="base" hangingPunct="0">
                <a:spcBef>
                  <a:spcPct val="0"/>
                </a:spcBef>
                <a:spcAft>
                  <a:spcPct val="0"/>
                </a:spcAft>
                <a:defRPr sz="1000">
                  <a:solidFill>
                    <a:schemeClr val="tx1"/>
                  </a:solidFill>
                  <a:latin typeface="Verdana" pitchFamily="34" charset="0"/>
                  <a:cs typeface="Arial" charset="0"/>
                </a:defRPr>
              </a:lvl7pPr>
              <a:lvl8pPr marL="3429000" indent="-228600" eaLnBrk="0" fontAlgn="base" hangingPunct="0">
                <a:spcBef>
                  <a:spcPct val="0"/>
                </a:spcBef>
                <a:spcAft>
                  <a:spcPct val="0"/>
                </a:spcAft>
                <a:defRPr sz="1000">
                  <a:solidFill>
                    <a:schemeClr val="tx1"/>
                  </a:solidFill>
                  <a:latin typeface="Verdana" pitchFamily="34" charset="0"/>
                  <a:cs typeface="Arial" charset="0"/>
                </a:defRPr>
              </a:lvl8pPr>
              <a:lvl9pPr marL="3886200" indent="-228600" eaLnBrk="0" fontAlgn="base" hangingPunct="0">
                <a:spcBef>
                  <a:spcPct val="0"/>
                </a:spcBef>
                <a:spcAft>
                  <a:spcPct val="0"/>
                </a:spcAft>
                <a:defRPr sz="1000">
                  <a:solidFill>
                    <a:schemeClr val="tx1"/>
                  </a:solidFill>
                  <a:latin typeface="Verdana" pitchFamily="34" charset="0"/>
                  <a:cs typeface="Arial" charset="0"/>
                </a:defRPr>
              </a:lvl9pPr>
            </a:lstStyle>
            <a:p>
              <a:pPr eaLnBrk="1" hangingPunct="1">
                <a:lnSpc>
                  <a:spcPts val="800"/>
                </a:lnSpc>
                <a:spcBef>
                  <a:spcPts val="0"/>
                </a:spcBef>
              </a:pPr>
              <a:r>
                <a:rPr lang="en-US" sz="800" b="0" kern="1200" smtClean="0">
                  <a:solidFill>
                    <a:schemeClr val="tx1"/>
                  </a:solidFill>
                  <a:latin typeface="Verdana" pitchFamily="34" charset="0"/>
                  <a:ea typeface="+mn-ea"/>
                  <a:cs typeface="Arial" charset="0"/>
                </a:rPr>
                <a:t>analysis</a:t>
              </a:r>
              <a:br>
                <a:rPr lang="en-US" sz="800" b="0" kern="1200" smtClean="0">
                  <a:solidFill>
                    <a:schemeClr val="tx1"/>
                  </a:solidFill>
                  <a:latin typeface="Verdana" pitchFamily="34" charset="0"/>
                  <a:ea typeface="+mn-ea"/>
                  <a:cs typeface="Arial" charset="0"/>
                </a:rPr>
              </a:br>
              <a:r>
                <a:rPr lang="en-US" sz="800" b="0" kern="1200" smtClean="0">
                  <a:solidFill>
                    <a:schemeClr val="tx1"/>
                  </a:solidFill>
                  <a:latin typeface="Verdana" pitchFamily="34" charset="0"/>
                  <a:ea typeface="+mn-ea"/>
                  <a:cs typeface="Arial" charset="0"/>
                </a:rPr>
                <a:t>workbench</a:t>
              </a:r>
              <a:endParaRPr lang="en-US" sz="700" b="0">
                <a:latin typeface="Tahoma" charset="0"/>
              </a:endParaRPr>
            </a:p>
          </p:txBody>
        </p:sp>
      </p:grpSp>
      <p:sp>
        <p:nvSpPr>
          <p:cNvPr id="1034" name="Rectangle 15"/>
          <p:cNvSpPr>
            <a:spLocks noChangeArrowheads="1"/>
          </p:cNvSpPr>
          <p:nvPr userDrawn="1"/>
        </p:nvSpPr>
        <p:spPr bwMode="auto">
          <a:xfrm>
            <a:off x="1030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6" action="ppaction://hlinksldjump"/>
              </a:rPr>
              <a:t>Sample</a:t>
            </a:r>
            <a:endParaRPr lang="en-US" sz="700">
              <a:latin typeface="+mn-lt"/>
            </a:endParaRPr>
          </a:p>
        </p:txBody>
      </p:sp>
      <p:sp>
        <p:nvSpPr>
          <p:cNvPr id="1035" name="Rectangle 16"/>
          <p:cNvSpPr>
            <a:spLocks noChangeArrowheads="1"/>
          </p:cNvSpPr>
          <p:nvPr userDrawn="1"/>
        </p:nvSpPr>
        <p:spPr bwMode="auto">
          <a:xfrm>
            <a:off x="16629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7" action="ppaction://hlinksldjump"/>
              </a:rPr>
              <a:t>Frequency</a:t>
            </a:r>
            <a:endParaRPr lang="en-US" sz="700">
              <a:latin typeface="+mn-lt"/>
            </a:endParaRPr>
          </a:p>
        </p:txBody>
      </p:sp>
      <p:sp>
        <p:nvSpPr>
          <p:cNvPr id="1036" name="Rectangle 17"/>
          <p:cNvSpPr>
            <a:spLocks noChangeArrowheads="1"/>
          </p:cNvSpPr>
          <p:nvPr userDrawn="1"/>
        </p:nvSpPr>
        <p:spPr bwMode="auto">
          <a:xfrm>
            <a:off x="24428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8" action="ppaction://hlinksldjump"/>
              </a:rPr>
              <a:t>External DB</a:t>
            </a:r>
            <a:endParaRPr lang="en-US" sz="700">
              <a:latin typeface="+mn-lt"/>
            </a:endParaRPr>
          </a:p>
        </p:txBody>
      </p:sp>
      <p:sp>
        <p:nvSpPr>
          <p:cNvPr id="1037" name="Line 18"/>
          <p:cNvSpPr>
            <a:spLocks noChangeShapeType="1"/>
          </p:cNvSpPr>
          <p:nvPr userDrawn="1"/>
        </p:nvSpPr>
        <p:spPr bwMode="auto">
          <a:xfrm>
            <a:off x="114443" y="607394"/>
            <a:ext cx="8896046"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3" name="Rectangle 17"/>
          <p:cNvSpPr>
            <a:spLocks noChangeArrowheads="1"/>
          </p:cNvSpPr>
          <p:nvPr userDrawn="1"/>
        </p:nvSpPr>
        <p:spPr bwMode="auto">
          <a:xfrm>
            <a:off x="32228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19" action="ppaction://hlinksldjump"/>
              </a:rPr>
              <a:t>Prediction</a:t>
            </a:r>
            <a:endParaRPr lang="en-US" sz="700">
              <a:latin typeface="+mn-lt"/>
            </a:endParaRPr>
          </a:p>
        </p:txBody>
      </p:sp>
      <p:sp>
        <p:nvSpPr>
          <p:cNvPr id="14" name="Rectangle 17"/>
          <p:cNvSpPr>
            <a:spLocks noChangeArrowheads="1"/>
          </p:cNvSpPr>
          <p:nvPr userDrawn="1"/>
        </p:nvSpPr>
        <p:spPr bwMode="auto">
          <a:xfrm>
            <a:off x="40027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0" action="ppaction://hlinksldjump"/>
              </a:rPr>
              <a:t>References</a:t>
            </a:r>
            <a:endParaRPr lang="en-US" sz="700">
              <a:latin typeface="+mn-lt"/>
            </a:endParaRPr>
          </a:p>
        </p:txBody>
      </p:sp>
      <p:sp>
        <p:nvSpPr>
          <p:cNvPr id="15" name="Rectangle 17"/>
          <p:cNvSpPr>
            <a:spLocks noChangeArrowheads="1"/>
          </p:cNvSpPr>
          <p:nvPr userDrawn="1"/>
        </p:nvSpPr>
        <p:spPr bwMode="auto">
          <a:xfrm>
            <a:off x="478271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1" action="ppaction://hlinksldjump"/>
              </a:rPr>
              <a:t>Report</a:t>
            </a:r>
            <a:endParaRPr lang="en-US" sz="700">
              <a:latin typeface="+mn-lt"/>
            </a:endParaRPr>
          </a:p>
        </p:txBody>
      </p:sp>
      <p:sp>
        <p:nvSpPr>
          <p:cNvPr id="33" name="Rectangle 19"/>
          <p:cNvSpPr>
            <a:spLocks noGrp="1" noChangeArrowheads="1"/>
          </p:cNvSpPr>
          <p:nvPr userDrawn="1">
            <p:ph type="title"/>
          </p:nvPr>
        </p:nvSpPr>
        <p:spPr bwMode="auto">
          <a:xfrm>
            <a:off x="2296150" y="107462"/>
            <a:ext cx="1569720" cy="19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 name="Rectangle 16"/>
          <p:cNvSpPr>
            <a:spLocks noChangeArrowheads="1"/>
          </p:cNvSpPr>
          <p:nvPr userDrawn="1"/>
        </p:nvSpPr>
        <p:spPr bwMode="auto">
          <a:xfrm>
            <a:off x="882963" y="416894"/>
            <a:ext cx="720000" cy="190500"/>
          </a:xfrm>
          <a:prstGeom prst="rect">
            <a:avLst/>
          </a:prstGeom>
          <a:solidFill>
            <a:srgbClr val="E6E6E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n-lt"/>
                <a:hlinkClick r:id="rId22" action="ppaction://hlinksldjump"/>
              </a:rPr>
              <a:t>VarDB</a:t>
            </a:r>
            <a:endParaRPr lang="en-US" sz="700">
              <a:latin typeface="+mn-lt"/>
            </a:endParaRPr>
          </a:p>
        </p:txBody>
      </p:sp>
      <p:grpSp>
        <p:nvGrpSpPr>
          <p:cNvPr id="5" name="Group 4"/>
          <p:cNvGrpSpPr/>
          <p:nvPr userDrawn="1"/>
        </p:nvGrpSpPr>
        <p:grpSpPr>
          <a:xfrm>
            <a:off x="8429580" y="31005"/>
            <a:ext cx="677055" cy="105027"/>
            <a:chOff x="8429580" y="31005"/>
            <a:chExt cx="677055" cy="105027"/>
          </a:xfrm>
        </p:grpSpPr>
        <p:sp>
          <p:nvSpPr>
            <p:cNvPr id="18" name="Round Same Side Corner Rectangle 17"/>
            <p:cNvSpPr/>
            <p:nvPr/>
          </p:nvSpPr>
          <p:spPr>
            <a:xfrm rot="10800000" flipV="1">
              <a:off x="8429580" y="33521"/>
              <a:ext cx="677055" cy="102510"/>
            </a:xfrm>
            <a:prstGeom prst="round2SameRect">
              <a:avLst>
                <a:gd name="adj1" fmla="val 4815"/>
                <a:gd name="adj2" fmla="val 15595"/>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 name="Round Single Corner Rectangle 3"/>
            <p:cNvSpPr/>
            <p:nvPr userDrawn="1"/>
          </p:nvSpPr>
          <p:spPr>
            <a:xfrm flipV="1">
              <a:off x="8852769" y="33521"/>
              <a:ext cx="253866" cy="102511"/>
            </a:xfrm>
            <a:prstGeom prst="round1Rect">
              <a:avLst/>
            </a:prstGeom>
            <a:gradFill flip="none" rotWithShape="1">
              <a:gsLst>
                <a:gs pos="25000">
                  <a:srgbClr val="FF5050"/>
                </a:gs>
                <a:gs pos="0">
                  <a:srgbClr val="FF5050"/>
                </a:gs>
                <a:gs pos="75000">
                  <a:srgbClr val="FF5050"/>
                </a:gs>
                <a:gs pos="50000">
                  <a:srgbClr val="D30F0F"/>
                </a:gs>
                <a:gs pos="100000">
                  <a:srgbClr val="FF5050"/>
                </a:gs>
              </a:gsLst>
              <a:lin ang="5400000" scaled="1"/>
              <a:tileRect/>
            </a:gra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nb-NO" sz="1800" b="0" i="0" u="none" strike="noStrike" kern="0" cap="none" spc="0" normalizeH="0" baseline="0">
                <a:ln>
                  <a:noFill/>
                </a:ln>
                <a:solidFill>
                  <a:prstClr val="white"/>
                </a:solidFill>
                <a:effectLst/>
                <a:uLnTx/>
                <a:uFillTx/>
                <a:latin typeface="Calibri"/>
              </a:endParaRPr>
            </a:p>
          </p:txBody>
        </p:sp>
        <p:cxnSp>
          <p:nvCxnSpPr>
            <p:cNvPr id="19" name="Straight Connector 18"/>
            <p:cNvCxnSpPr/>
            <p:nvPr/>
          </p:nvCxnSpPr>
          <p:spPr>
            <a:xfrm rot="5400000">
              <a:off x="8801971" y="84320"/>
              <a:ext cx="102510" cy="913"/>
            </a:xfrm>
            <a:prstGeom prst="line">
              <a:avLst/>
            </a:prstGeom>
            <a:noFill/>
            <a:ln w="6350" cap="flat" cmpd="sng" algn="ctr">
              <a:solidFill>
                <a:sysClr val="windowText" lastClr="000000"/>
              </a:solidFill>
              <a:prstDash val="solid"/>
            </a:ln>
            <a:effectLst/>
          </p:spPr>
        </p:cxnSp>
        <p:cxnSp>
          <p:nvCxnSpPr>
            <p:cNvPr id="20" name="Straight Connector 19"/>
            <p:cNvCxnSpPr/>
            <p:nvPr/>
          </p:nvCxnSpPr>
          <p:spPr>
            <a:xfrm rot="16200000" flipH="1">
              <a:off x="8599061" y="83051"/>
              <a:ext cx="105026" cy="934"/>
            </a:xfrm>
            <a:prstGeom prst="line">
              <a:avLst/>
            </a:prstGeom>
            <a:noFill/>
            <a:ln w="6350" cap="flat" cmpd="sng" algn="ctr">
              <a:solidFill>
                <a:sysClr val="windowText" lastClr="000000"/>
              </a:solidFill>
              <a:prstDash val="solid"/>
            </a:ln>
            <a:effectLst/>
          </p:spPr>
        </p:cxnSp>
        <p:sp>
          <p:nvSpPr>
            <p:cNvPr id="26" name="Rectangle 25"/>
            <p:cNvSpPr/>
            <p:nvPr/>
          </p:nvSpPr>
          <p:spPr>
            <a:xfrm rot="16200000" flipV="1">
              <a:off x="8752741" y="55455"/>
              <a:ext cx="36505" cy="43806"/>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7" name="Rectangle 26"/>
            <p:cNvSpPr/>
            <p:nvPr/>
          </p:nvSpPr>
          <p:spPr>
            <a:xfrm rot="16200000" flipV="1">
              <a:off x="8734491" y="70937"/>
              <a:ext cx="40618" cy="48741"/>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23" name="Straight Connector 22"/>
            <p:cNvCxnSpPr/>
            <p:nvPr userDrawn="1"/>
          </p:nvCxnSpPr>
          <p:spPr>
            <a:xfrm flipV="1">
              <a:off x="8494285" y="110700"/>
              <a:ext cx="86829" cy="1"/>
            </a:xfrm>
            <a:prstGeom prst="line">
              <a:avLst/>
            </a:prstGeom>
            <a:noFill/>
            <a:ln w="12700" cap="flat" cmpd="sng" algn="ctr">
              <a:solidFill>
                <a:sysClr val="windowText" lastClr="000000"/>
              </a:solidFill>
              <a:prstDash val="solid"/>
            </a:ln>
            <a:effectLst/>
          </p:spPr>
        </p:cxnSp>
        <p:grpSp>
          <p:nvGrpSpPr>
            <p:cNvPr id="6" name="Group 5"/>
            <p:cNvGrpSpPr/>
            <p:nvPr userDrawn="1"/>
          </p:nvGrpSpPr>
          <p:grpSpPr>
            <a:xfrm>
              <a:off x="8938718" y="63799"/>
              <a:ext cx="71193" cy="48886"/>
              <a:chOff x="7771802" y="363973"/>
              <a:chExt cx="71193" cy="58663"/>
            </a:xfrm>
          </p:grpSpPr>
          <p:sp>
            <p:nvSpPr>
              <p:cNvPr id="24" name="Parallelogram 23"/>
              <p:cNvSpPr/>
              <p:nvPr/>
            </p:nvSpPr>
            <p:spPr>
              <a:xfrm rot="10800000" flipV="1">
                <a:off x="7774183" y="363973"/>
                <a:ext cx="68812" cy="57124"/>
              </a:xfrm>
              <a:prstGeom prst="parallelogram">
                <a:avLst>
                  <a:gd name="adj" fmla="val 85064"/>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Parallelogram 27"/>
              <p:cNvSpPr/>
              <p:nvPr userDrawn="1"/>
            </p:nvSpPr>
            <p:spPr>
              <a:xfrm rot="10800000">
                <a:off x="7771802" y="365512"/>
                <a:ext cx="68812" cy="57124"/>
              </a:xfrm>
              <a:prstGeom prst="parallelogram">
                <a:avLst>
                  <a:gd name="adj" fmla="val 85064"/>
                </a:avLst>
              </a:prstGeom>
              <a:solidFill>
                <a:sysClr val="windowText" lastClr="0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pic>
        <p:nvPicPr>
          <p:cNvPr id="1027" name="Picture 3"/>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5471160"/>
            <a:ext cx="9143999" cy="250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ounded Rectangle 31">
            <a:hlinkClick r:id="" action="ppaction://hlinkshowjump?jump=nextslide"/>
          </p:cNvPr>
          <p:cNvSpPr>
            <a:spLocks noChangeAspect="1"/>
          </p:cNvSpPr>
          <p:nvPr userDrawn="1"/>
        </p:nvSpPr>
        <p:spPr>
          <a:xfrm>
            <a:off x="8436475" y="52729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 action="ppaction://hlinkshowjump?jump=nextslide"/>
              </a:rPr>
              <a:t>Next</a:t>
            </a:r>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iming>
    <p:tnLst>
      <p:par>
        <p:cTn id="1" dur="indefinite" restart="never" nodeType="tmRoot"/>
      </p:par>
    </p:tnLst>
  </p:timing>
  <p:txStyles>
    <p:titleStyle>
      <a:lvl1pPr algn="ctr" rtl="0" eaLnBrk="0" fontAlgn="base" hangingPunct="0">
        <a:spcBef>
          <a:spcPct val="0"/>
        </a:spcBef>
        <a:spcAft>
          <a:spcPct val="0"/>
        </a:spcAft>
        <a:defRPr sz="800">
          <a:solidFill>
            <a:srgbClr val="FFFFFF"/>
          </a:solidFill>
          <a:latin typeface="+mj-lt"/>
          <a:ea typeface="+mj-ea"/>
          <a:cs typeface="+mj-cs"/>
        </a:defRPr>
      </a:lvl1pPr>
      <a:lvl2pPr algn="ctr" rtl="0" eaLnBrk="0" fontAlgn="base" hangingPunct="0">
        <a:spcBef>
          <a:spcPct val="0"/>
        </a:spcBef>
        <a:spcAft>
          <a:spcPct val="0"/>
        </a:spcAft>
        <a:defRPr sz="800">
          <a:solidFill>
            <a:srgbClr val="FFFFFF"/>
          </a:solidFill>
          <a:latin typeface="Arial" charset="0"/>
          <a:cs typeface="Arial" charset="0"/>
        </a:defRPr>
      </a:lvl2pPr>
      <a:lvl3pPr algn="ctr" rtl="0" eaLnBrk="0" fontAlgn="base" hangingPunct="0">
        <a:spcBef>
          <a:spcPct val="0"/>
        </a:spcBef>
        <a:spcAft>
          <a:spcPct val="0"/>
        </a:spcAft>
        <a:defRPr sz="800">
          <a:solidFill>
            <a:srgbClr val="FFFFFF"/>
          </a:solidFill>
          <a:latin typeface="Arial" charset="0"/>
          <a:cs typeface="Arial" charset="0"/>
        </a:defRPr>
      </a:lvl3pPr>
      <a:lvl4pPr algn="ctr" rtl="0" eaLnBrk="0" fontAlgn="base" hangingPunct="0">
        <a:spcBef>
          <a:spcPct val="0"/>
        </a:spcBef>
        <a:spcAft>
          <a:spcPct val="0"/>
        </a:spcAft>
        <a:defRPr sz="800">
          <a:solidFill>
            <a:srgbClr val="FFFFFF"/>
          </a:solidFill>
          <a:latin typeface="Arial" charset="0"/>
          <a:cs typeface="Arial" charset="0"/>
        </a:defRPr>
      </a:lvl4pPr>
      <a:lvl5pPr algn="ctr" rtl="0" eaLnBrk="0" fontAlgn="base" hangingPunct="0">
        <a:spcBef>
          <a:spcPct val="0"/>
        </a:spcBef>
        <a:spcAft>
          <a:spcPct val="0"/>
        </a:spcAft>
        <a:defRPr sz="800">
          <a:solidFill>
            <a:srgbClr val="FFFFFF"/>
          </a:solidFill>
          <a:latin typeface="Arial" charset="0"/>
          <a:cs typeface="Arial" charset="0"/>
        </a:defRPr>
      </a:lvl5pPr>
      <a:lvl6pPr marL="457200" algn="ctr" rtl="0" fontAlgn="base">
        <a:spcBef>
          <a:spcPct val="0"/>
        </a:spcBef>
        <a:spcAft>
          <a:spcPct val="0"/>
        </a:spcAft>
        <a:defRPr sz="800">
          <a:solidFill>
            <a:srgbClr val="FFFFFF"/>
          </a:solidFill>
          <a:latin typeface="Arial" charset="0"/>
          <a:cs typeface="Arial" charset="0"/>
        </a:defRPr>
      </a:lvl6pPr>
      <a:lvl7pPr marL="914400" algn="ctr" rtl="0" fontAlgn="base">
        <a:spcBef>
          <a:spcPct val="0"/>
        </a:spcBef>
        <a:spcAft>
          <a:spcPct val="0"/>
        </a:spcAft>
        <a:defRPr sz="800">
          <a:solidFill>
            <a:srgbClr val="FFFFFF"/>
          </a:solidFill>
          <a:latin typeface="Arial" charset="0"/>
          <a:cs typeface="Arial" charset="0"/>
        </a:defRPr>
      </a:lvl7pPr>
      <a:lvl8pPr marL="1371600" algn="ctr" rtl="0" fontAlgn="base">
        <a:spcBef>
          <a:spcPct val="0"/>
        </a:spcBef>
        <a:spcAft>
          <a:spcPct val="0"/>
        </a:spcAft>
        <a:defRPr sz="800">
          <a:solidFill>
            <a:srgbClr val="FFFFFF"/>
          </a:solidFill>
          <a:latin typeface="Arial" charset="0"/>
          <a:cs typeface="Arial" charset="0"/>
        </a:defRPr>
      </a:lvl8pPr>
      <a:lvl9pPr marL="1828800" algn="ctr" rtl="0" fontAlgn="base">
        <a:spcBef>
          <a:spcPct val="0"/>
        </a:spcBef>
        <a:spcAft>
          <a:spcPct val="0"/>
        </a:spcAft>
        <a:defRPr sz="800">
          <a:solidFill>
            <a:srgbClr val="FFFFFF"/>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image" Target="../media/image4.pn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8.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5.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15.xml"/><Relationship Id="rId7"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8.xml"/><Relationship Id="rId4" Type="http://schemas.openxmlformats.org/officeDocument/2006/relationships/slide" Target="slide11.xml"/><Relationship Id="rId9" Type="http://schemas.openxmlformats.org/officeDocument/2006/relationships/slide" Target="slide4.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11.xml"/><Relationship Id="rId7" Type="http://schemas.openxmlformats.org/officeDocument/2006/relationships/slide" Target="slide1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 Id="rId9" Type="http://schemas.openxmlformats.org/officeDocument/2006/relationships/slide" Target="slide4.xml"/></Relationships>
</file>

<file path=ppt/slides/_rels/slide1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6.xml"/><Relationship Id="rId7" Type="http://schemas.openxmlformats.org/officeDocument/2006/relationships/slide" Target="slide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4.xml"/><Relationship Id="rId5" Type="http://schemas.openxmlformats.org/officeDocument/2006/relationships/slide" Target="slide17.xml"/><Relationship Id="rId10" Type="http://schemas.openxmlformats.org/officeDocument/2006/relationships/image" Target="../media/image4.png"/><Relationship Id="rId4" Type="http://schemas.openxmlformats.org/officeDocument/2006/relationships/image" Target="../media/image11.png"/><Relationship Id="rId9" Type="http://schemas.openxmlformats.org/officeDocument/2006/relationships/slide" Target="slide13.xml"/></Relationships>
</file>

<file path=ppt/slides/_rels/slide17.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1.xml"/><Relationship Id="rId7"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s>
</file>

<file path=ppt/slides/_rels/slide18.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11.xml"/><Relationship Id="rId7" Type="http://schemas.openxmlformats.org/officeDocument/2006/relationships/slide" Target="slide1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5.xml"/><Relationship Id="rId4" Type="http://schemas.openxmlformats.org/officeDocument/2006/relationships/slide" Target="slide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slide" Target="slide6.xml"/><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7.xml"/><Relationship Id="rId5" Type="http://schemas.openxmlformats.org/officeDocument/2006/relationships/image" Target="../media/image6.png"/><Relationship Id="rId10" Type="http://schemas.openxmlformats.org/officeDocument/2006/relationships/slide" Target="slide4.xm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6.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image" Target="../media/image4.pn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slide" Target="slide5.xml"/><Relationship Id="rId5" Type="http://schemas.openxmlformats.org/officeDocument/2006/relationships/image" Target="../media/image6.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slide" Target="slide10.xml"/><Relationship Id="rId1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43300" y="1743075"/>
            <a:ext cx="2324100" cy="1362075"/>
          </a:xfrm>
          <a:prstGeom prst="roundRect">
            <a:avLst/>
          </a:prstGeom>
          <a:solidFill>
            <a:schemeClr val="accent1">
              <a:lumMod val="9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Rectangle 10"/>
          <p:cNvSpPr>
            <a:spLocks/>
          </p:cNvSpPr>
          <p:nvPr/>
        </p:nvSpPr>
        <p:spPr>
          <a:xfrm>
            <a:off x="3929550" y="2133781"/>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AU" sz="700" kern="0" smtClean="0">
                <a:latin typeface="+mn-lt"/>
                <a:cs typeface="+mn-cs"/>
              </a:rPr>
              <a:t>mceike</a:t>
            </a:r>
            <a:r>
              <a:rPr lang="en-AU" sz="700" kern="0" smtClean="0">
                <a:solidFill>
                  <a:srgbClr val="B2B2B2"/>
                </a:solidFill>
                <a:latin typeface="+mn-lt"/>
                <a:cs typeface="+mn-cs"/>
              </a:rPr>
              <a:t> [User]</a:t>
            </a:r>
            <a:endParaRPr lang="en-AU" sz="700" kern="0">
              <a:solidFill>
                <a:srgbClr val="B2B2B2"/>
              </a:solidFill>
              <a:latin typeface="+mn-lt"/>
              <a:cs typeface="+mn-cs"/>
            </a:endParaRPr>
          </a:p>
        </p:txBody>
      </p:sp>
      <p:sp>
        <p:nvSpPr>
          <p:cNvPr id="12" name="Rectangle 11"/>
          <p:cNvSpPr>
            <a:spLocks/>
          </p:cNvSpPr>
          <p:nvPr/>
        </p:nvSpPr>
        <p:spPr>
          <a:xfrm>
            <a:off x="3929550" y="2335416"/>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AU" sz="700" kern="0" smtClean="0">
                <a:latin typeface="+mn-lt"/>
                <a:cs typeface="+mn-cs"/>
              </a:rPr>
              <a:t>**********</a:t>
            </a:r>
            <a:r>
              <a:rPr lang="en-AU" sz="700" kern="0" smtClean="0">
                <a:solidFill>
                  <a:srgbClr val="B2B2B2"/>
                </a:solidFill>
                <a:latin typeface="+mn-lt"/>
                <a:cs typeface="+mn-cs"/>
              </a:rPr>
              <a:t> [Password]</a:t>
            </a:r>
            <a:endParaRPr lang="en-AU" sz="700" kern="0">
              <a:solidFill>
                <a:srgbClr val="B2B2B2"/>
              </a:solidFill>
              <a:latin typeface="+mn-lt"/>
              <a:cs typeface="+mn-cs"/>
            </a:endParaRPr>
          </a:p>
        </p:txBody>
      </p:sp>
      <p:sp>
        <p:nvSpPr>
          <p:cNvPr id="2053" name="Rectangle 28"/>
          <p:cNvSpPr>
            <a:spLocks noGrp="1" noChangeArrowheads="1"/>
          </p:cNvSpPr>
          <p:nvPr>
            <p:ph type="title" idx="4294967295"/>
          </p:nvPr>
        </p:nvSpPr>
        <p:spPr>
          <a:xfrm>
            <a:off x="3362632" y="434258"/>
            <a:ext cx="1042220" cy="200742"/>
          </a:xfrm>
          <a:prstGeom prst="rect">
            <a:avLst/>
          </a:prstGeom>
          <a:noFill/>
        </p:spPr>
        <p:txBody>
          <a:bodyPr/>
          <a:lstStyle/>
          <a:p>
            <a:pPr eaLnBrk="1" hangingPunct="1"/>
            <a:r>
              <a:rPr lang="en-US" smtClean="0"/>
              <a:t>Login</a:t>
            </a:r>
          </a:p>
        </p:txBody>
      </p:sp>
      <p:sp>
        <p:nvSpPr>
          <p:cNvPr id="30" name="Rounded Rectangle 29">
            <a:hlinkClick r:id="" action="ppaction://hlinkshowjump?jump=nextslide"/>
          </p:cNvPr>
          <p:cNvSpPr>
            <a:spLocks noChangeAspect="1"/>
          </p:cNvSpPr>
          <p:nvPr/>
        </p:nvSpPr>
        <p:spPr>
          <a:xfrm>
            <a:off x="4411977" y="266282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 action="ppaction://hlinkshowjump?jump=nextslide"/>
              </a:rPr>
              <a:t>Login</a:t>
            </a:r>
            <a:endParaRPr lang="en-US" dirty="0">
              <a:solidFill>
                <a:schemeClr val="tx1"/>
              </a:solidFill>
            </a:endParaRPr>
          </a:p>
        </p:txBody>
      </p:sp>
      <p:sp>
        <p:nvSpPr>
          <p:cNvPr id="31" name="Rectangle 50"/>
          <p:cNvSpPr>
            <a:spLocks noChangeArrowheads="1"/>
          </p:cNvSpPr>
          <p:nvPr/>
        </p:nvSpPr>
        <p:spPr bwMode="auto">
          <a:xfrm>
            <a:off x="96789" y="401067"/>
            <a:ext cx="871193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sp>
        <p:nvSpPr>
          <p:cNvPr id="32" name="Rectangle 50"/>
          <p:cNvSpPr>
            <a:spLocks noChangeArrowheads="1"/>
          </p:cNvSpPr>
          <p:nvPr/>
        </p:nvSpPr>
        <p:spPr bwMode="auto">
          <a:xfrm>
            <a:off x="2356956" y="158773"/>
            <a:ext cx="780124" cy="201745"/>
          </a:xfrm>
          <a:prstGeom prst="rect">
            <a:avLst/>
          </a:prstGeom>
          <a:solidFill>
            <a:srgbClr val="FFFFFF"/>
          </a:solidFill>
          <a:ln w="9525">
            <a:noFill/>
            <a:miter lim="800000"/>
            <a:headEnd/>
            <a:tailEnd/>
          </a:ln>
          <a:effectLst/>
          <a:extLst/>
        </p:spPr>
        <p:txBody>
          <a:bodyPr wrap="none" anchor="ctr"/>
          <a:lstStyle/>
          <a:p>
            <a:endParaRPr lang="nb-NO"/>
          </a:p>
        </p:txBody>
      </p:sp>
      <p:sp>
        <p:nvSpPr>
          <p:cNvPr id="8"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3" name="Rectangle 51"/>
          <p:cNvSpPr>
            <a:spLocks noChangeArrowheads="1"/>
          </p:cNvSpPr>
          <p:nvPr/>
        </p:nvSpPr>
        <p:spPr bwMode="auto">
          <a:xfrm>
            <a:off x="4369591" y="2626006"/>
            <a:ext cx="677141" cy="199437"/>
          </a:xfrm>
          <a:prstGeom prst="rect">
            <a:avLst/>
          </a:prstGeom>
          <a:noFill/>
          <a:ln w="28575">
            <a:solidFill>
              <a:srgbClr val="E49D0E"/>
            </a:solidFill>
            <a:miter lim="800000"/>
            <a:headEnd/>
            <a:tailEnd/>
          </a:ln>
          <a:effectLst/>
          <a:extLst/>
        </p:spPr>
        <p:txBody>
          <a:bodyPr wrap="none" anchor="ctr"/>
          <a:lstStyle/>
          <a:p>
            <a:endParaRPr lang="nb-NO"/>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Table 66"/>
          <p:cNvGraphicFramePr>
            <a:graphicFrameLocks noGrp="1"/>
          </p:cNvGraphicFramePr>
          <p:nvPr>
            <p:extLst>
              <p:ext uri="{D42A27DB-BD31-4B8C-83A1-F6EECF244321}">
                <p14:modId xmlns:p14="http://schemas.microsoft.com/office/powerpoint/2010/main" val="1598156480"/>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c.434A&gt;C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0.0234</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c.2311T&gt;C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0.0446</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c.873T&gt;C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0.0089</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0000"/>
                          </a:solidFill>
                        </a:rPr>
                        <a:t>Warning</a:t>
                      </a:r>
                      <a:r>
                        <a:rPr lang="nb-NO" sz="600" smtClean="0"/>
                        <a:t>: entry found</a:t>
                      </a:r>
                      <a:r>
                        <a:rPr lang="nb-NO" sz="600" baseline="0" smtClean="0"/>
                        <a:t> in 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 - filter</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VarDB</a:t>
            </a:r>
            <a:endParaRPr lang="en-US" sz="700">
              <a:latin typeface="+mj-lt"/>
            </a:endParaRPr>
          </a:p>
        </p:txBody>
      </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sp>
        <p:nvSpPr>
          <p:cNvPr id="48"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49" name="Rectangle 48"/>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grpSp>
        <p:nvGrpSpPr>
          <p:cNvPr id="35" name="Group 34"/>
          <p:cNvGrpSpPr/>
          <p:nvPr/>
        </p:nvGrpSpPr>
        <p:grpSpPr>
          <a:xfrm>
            <a:off x="6030277" y="1297911"/>
            <a:ext cx="86610" cy="116176"/>
            <a:chOff x="1989288" y="2349886"/>
            <a:chExt cx="86610" cy="116176"/>
          </a:xfrm>
        </p:grpSpPr>
        <p:sp>
          <p:nvSpPr>
            <p:cNvPr id="41" name="Rectangle 4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L-Shape 4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4" name="Group 43"/>
          <p:cNvGrpSpPr/>
          <p:nvPr/>
        </p:nvGrpSpPr>
        <p:grpSpPr>
          <a:xfrm>
            <a:off x="5833427" y="1641312"/>
            <a:ext cx="86610" cy="116176"/>
            <a:chOff x="1989288" y="2349886"/>
            <a:chExt cx="86610" cy="116176"/>
          </a:xfrm>
        </p:grpSpPr>
        <p:sp>
          <p:nvSpPr>
            <p:cNvPr id="45" name="Rectangle 4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1" name="L-Shape 5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54" name="Group 53"/>
          <p:cNvGrpSpPr/>
          <p:nvPr/>
        </p:nvGrpSpPr>
        <p:grpSpPr>
          <a:xfrm>
            <a:off x="5833427" y="1467836"/>
            <a:ext cx="86610" cy="116176"/>
            <a:chOff x="1989288" y="2349886"/>
            <a:chExt cx="86610" cy="116176"/>
          </a:xfrm>
        </p:grpSpPr>
        <p:sp>
          <p:nvSpPr>
            <p:cNvPr id="55" name="Rectangle 5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6" name="L-Shape 5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7" name="Rectangle 5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59" name="Group 58"/>
          <p:cNvGrpSpPr/>
          <p:nvPr/>
        </p:nvGrpSpPr>
        <p:grpSpPr>
          <a:xfrm>
            <a:off x="5833427" y="2445736"/>
            <a:ext cx="86610" cy="116176"/>
            <a:chOff x="1989288" y="2349886"/>
            <a:chExt cx="86610" cy="116176"/>
          </a:xfrm>
        </p:grpSpPr>
        <p:sp>
          <p:nvSpPr>
            <p:cNvPr id="63" name="Rectangle 6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5" name="L-Shape 6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6" name="Rounded Rectangle 65">
            <a:hlinkClick r:id="rId4" action="ppaction://hlinksldjump"/>
          </p:cNvPr>
          <p:cNvSpPr>
            <a:spLocks noChangeAspect="1"/>
          </p:cNvSpPr>
          <p:nvPr/>
        </p:nvSpPr>
        <p:spPr>
          <a:xfrm>
            <a:off x="5696919" y="295600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4" action="ppaction://hlinksldjump"/>
              </a:rPr>
              <a:t>Edit</a:t>
            </a:r>
            <a:endParaRPr lang="en-US" dirty="0">
              <a:solidFill>
                <a:schemeClr val="tx1"/>
              </a:solidFill>
            </a:endParaRPr>
          </a:p>
        </p:txBody>
      </p:sp>
      <p:cxnSp>
        <p:nvCxnSpPr>
          <p:cNvPr id="33" name="Straight Connector 32"/>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M:\pc\Desktop\icons\eye.png">
            <a:hlinkClick r:id="rId6"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251" y="267331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2"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Sample</a:t>
            </a:r>
            <a:endParaRPr lang="en-US" sz="700">
              <a:latin typeface="+mj-lt"/>
            </a:endParaRPr>
          </a:p>
        </p:txBody>
      </p:sp>
      <p:cxnSp>
        <p:nvCxnSpPr>
          <p:cNvPr id="60" name="Straight Connector 59"/>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221920"/>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 name="Rectangle 20"/>
          <p:cNvSpPr>
            <a:spLocks noGrp="1" noChangeArrowheads="1"/>
          </p:cNvSpPr>
          <p:nvPr>
            <p:ph type="title" idx="4294967295"/>
          </p:nvPr>
        </p:nvSpPr>
        <p:spPr>
          <a:xfrm>
            <a:off x="2230487" y="77838"/>
            <a:ext cx="1705897" cy="290871"/>
          </a:xfrm>
          <a:prstGeom prst="rect">
            <a:avLst/>
          </a:prstGeom>
        </p:spPr>
        <p:txBody>
          <a:bodyPr/>
          <a:lstStyle/>
          <a:p>
            <a:pPr eaLnBrk="1" hangingPunct="1"/>
            <a:r>
              <a:rPr lang="en-US" smtClean="0"/>
              <a:t>External DB</a:t>
            </a:r>
          </a:p>
        </p:txBody>
      </p:sp>
      <p:grpSp>
        <p:nvGrpSpPr>
          <p:cNvPr id="2" name="Group 1"/>
          <p:cNvGrpSpPr/>
          <p:nvPr/>
        </p:nvGrpSpPr>
        <p:grpSpPr>
          <a:xfrm>
            <a:off x="2441985" y="417486"/>
            <a:ext cx="720000" cy="232173"/>
            <a:chOff x="1978025" y="940593"/>
            <a:chExt cx="720000" cy="278607"/>
          </a:xfrm>
        </p:grpSpPr>
        <p:sp>
          <p:nvSpPr>
            <p:cNvPr id="48" name="Rectangle 49"/>
            <p:cNvSpPr>
              <a:spLocks noChangeArrowheads="1"/>
            </p:cNvSpPr>
            <p:nvPr/>
          </p:nvSpPr>
          <p:spPr bwMode="auto">
            <a:xfrm>
              <a:off x="1978025"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External DB</a:t>
              </a:r>
              <a:endParaRPr lang="en-US" sz="700">
                <a:latin typeface="+mj-lt"/>
              </a:endParaRPr>
            </a:p>
          </p:txBody>
        </p:sp>
        <p:sp>
          <p:nvSpPr>
            <p:cNvPr id="49" name="Rectangle 50"/>
            <p:cNvSpPr>
              <a:spLocks noChangeArrowheads="1"/>
            </p:cNvSpPr>
            <p:nvPr/>
          </p:nvSpPr>
          <p:spPr bwMode="auto">
            <a:xfrm>
              <a:off x="1983581"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29" name="Rectangle 28"/>
          <p:cNvSpPr/>
          <p:nvPr/>
        </p:nvSpPr>
        <p:spPr>
          <a:xfrm>
            <a:off x="194558" y="89830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hits:</a:t>
            </a:r>
          </a:p>
        </p:txBody>
      </p:sp>
      <p:sp>
        <p:nvSpPr>
          <p:cNvPr id="20"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Frequency</a:t>
            </a:r>
            <a:endParaRPr lang="en-US" sz="700">
              <a:latin typeface="+mj-lt"/>
            </a:endParaRPr>
          </a:p>
        </p:txBody>
      </p:sp>
      <p:sp>
        <p:nvSpPr>
          <p:cNvPr id="21"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VarDB</a:t>
            </a:r>
            <a:endParaRPr lang="en-US" sz="700">
              <a:latin typeface="+mj-lt"/>
            </a:endParaRPr>
          </a:p>
        </p:txBody>
      </p:sp>
      <p:graphicFrame>
        <p:nvGraphicFramePr>
          <p:cNvPr id="43" name="Table 42"/>
          <p:cNvGraphicFramePr>
            <a:graphicFrameLocks noGrp="1"/>
          </p:cNvGraphicFramePr>
          <p:nvPr>
            <p:extLst>
              <p:ext uri="{D42A27DB-BD31-4B8C-83A1-F6EECF244321}">
                <p14:modId xmlns:p14="http://schemas.microsoft.com/office/powerpoint/2010/main" val="290497597"/>
              </p:ext>
            </p:extLst>
          </p:nvPr>
        </p:nvGraphicFramePr>
        <p:xfrm>
          <a:off x="180394" y="1115043"/>
          <a:ext cx="6253354" cy="777240"/>
        </p:xfrm>
        <a:graphic>
          <a:graphicData uri="http://schemas.openxmlformats.org/drawingml/2006/table">
            <a:tbl>
              <a:tblPr firstRow="1" bandRow="1">
                <a:effectLst/>
                <a:tableStyleId>{5940675A-B579-460E-94D1-54222C63F5DA}</a:tableStyleId>
              </a:tblPr>
              <a:tblGrid>
                <a:gridCol w="448197"/>
                <a:gridCol w="686305"/>
                <a:gridCol w="934034"/>
                <a:gridCol w="894320"/>
                <a:gridCol w="802674"/>
                <a:gridCol w="790833"/>
                <a:gridCol w="843849"/>
                <a:gridCol w="853142"/>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b="0" smtClean="0"/>
                        <a:t>BIC</a:t>
                      </a:r>
                    </a:p>
                    <a:p>
                      <a:r>
                        <a:rPr lang="nb-NO" sz="600" b="0" baseline="0" smtClean="0"/>
                        <a:t>Accept conclusion</a:t>
                      </a:r>
                      <a:endParaRPr lang="nb-NO" sz="600" b="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BIC</a:t>
                      </a:r>
                    </a:p>
                    <a:p>
                      <a:r>
                        <a:rPr lang="nb-NO" sz="600" smtClean="0"/>
                        <a:t>Add comment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a:t>
                      </a:r>
                      <a:r>
                        <a:rPr lang="nb-NO" sz="600" baseline="0" smtClean="0"/>
                        <a:t>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ClinVar</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OMIM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Disease-associated mutation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c.3607C&gt;T</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Clinically important</a:t>
                      </a:r>
                    </a:p>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t>Myriad</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 causing polymorphism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cxnSp>
        <p:nvCxnSpPr>
          <p:cNvPr id="64" name="Straight Connector 63"/>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29"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659" y="142577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659" y="1688125"/>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0"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57" name="Rounded Rectangle 56">
            <a:hlinkClick r:id="rId7" action="ppaction://hlinksldjump"/>
          </p:cNvPr>
          <p:cNvSpPr>
            <a:spLocks noChangeAspect="1"/>
          </p:cNvSpPr>
          <p:nvPr/>
        </p:nvSpPr>
        <p:spPr>
          <a:xfrm>
            <a:off x="2496333" y="198225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7" action="ppaction://hlinksldjump"/>
              </a:rPr>
              <a:t>Done</a:t>
            </a:r>
            <a:endParaRPr lang="en-US" dirty="0">
              <a:solidFill>
                <a:schemeClr val="tx1"/>
              </a:solidFill>
            </a:endParaRPr>
          </a:p>
        </p:txBody>
      </p:sp>
      <p:grpSp>
        <p:nvGrpSpPr>
          <p:cNvPr id="60" name="Group 59"/>
          <p:cNvGrpSpPr/>
          <p:nvPr/>
        </p:nvGrpSpPr>
        <p:grpSpPr>
          <a:xfrm>
            <a:off x="2085061" y="1206474"/>
            <a:ext cx="86610" cy="116176"/>
            <a:chOff x="1989288" y="2349886"/>
            <a:chExt cx="86610" cy="116176"/>
          </a:xfrm>
        </p:grpSpPr>
        <p:sp>
          <p:nvSpPr>
            <p:cNvPr id="61" name="Rectangle 6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2" name="L-Shape 6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3" name="Rectangle 51">
            <a:hlinkClick r:id="rId7" action="ppaction://hlinksldjump"/>
          </p:cNvPr>
          <p:cNvSpPr>
            <a:spLocks noChangeArrowheads="1"/>
          </p:cNvSpPr>
          <p:nvPr/>
        </p:nvSpPr>
        <p:spPr bwMode="auto">
          <a:xfrm>
            <a:off x="2451135" y="1947821"/>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66" name="Rectangle 65"/>
          <p:cNvSpPr/>
          <p:nvPr/>
        </p:nvSpPr>
        <p:spPr>
          <a:xfrm>
            <a:off x="2728416" y="2405104"/>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Removes selected variants from further analysis, adds to report.</a:t>
            </a:r>
            <a:endParaRPr lang="nb-NO" sz="700">
              <a:solidFill>
                <a:schemeClr val="tx1"/>
              </a:solidFill>
            </a:endParaRPr>
          </a:p>
        </p:txBody>
      </p:sp>
      <p:cxnSp>
        <p:nvCxnSpPr>
          <p:cNvPr id="67" name="Straight Connector 66"/>
          <p:cNvCxnSpPr>
            <a:stCxn id="66" idx="0"/>
            <a:endCxn id="63" idx="3"/>
          </p:cNvCxnSpPr>
          <p:nvPr/>
        </p:nvCxnSpPr>
        <p:spPr>
          <a:xfrm flipH="1" flipV="1">
            <a:off x="3128276" y="2047540"/>
            <a:ext cx="140914" cy="3575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p:cNvSpPr/>
          <p:nvPr/>
        </p:nvSpPr>
        <p:spPr>
          <a:xfrm>
            <a:off x="894232" y="2416672"/>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Selection only possible for trusted sources (currently only BIC)</a:t>
            </a:r>
            <a:endParaRPr lang="en-US" sz="700" dirty="0" smtClean="0">
              <a:solidFill>
                <a:schemeClr val="tx1"/>
              </a:solidFill>
            </a:endParaRPr>
          </a:p>
        </p:txBody>
      </p:sp>
      <p:cxnSp>
        <p:nvCxnSpPr>
          <p:cNvPr id="69" name="Straight Connector 68"/>
          <p:cNvCxnSpPr>
            <a:stCxn id="68" idx="0"/>
            <a:endCxn id="74" idx="3"/>
          </p:cNvCxnSpPr>
          <p:nvPr/>
        </p:nvCxnSpPr>
        <p:spPr>
          <a:xfrm flipV="1">
            <a:off x="1493954" y="1718257"/>
            <a:ext cx="670371" cy="69841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3" name="Group 72"/>
          <p:cNvGrpSpPr/>
          <p:nvPr/>
        </p:nvGrpSpPr>
        <p:grpSpPr>
          <a:xfrm>
            <a:off x="2085061" y="1641712"/>
            <a:ext cx="86610" cy="116176"/>
            <a:chOff x="1989288" y="2349886"/>
            <a:chExt cx="86610" cy="116176"/>
          </a:xfrm>
        </p:grpSpPr>
        <p:sp>
          <p:nvSpPr>
            <p:cNvPr id="74" name="Rectangle 7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5" name="L-Shape 7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6" name="Rectangle 75"/>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 for each variant available by clicking on eye as in other tabs]</a:t>
            </a:r>
            <a:endParaRPr lang="en-AU" sz="700" b="1" kern="0">
              <a:latin typeface="+mn-lt"/>
              <a:cs typeface="+mn-cs"/>
            </a:endParaRPr>
          </a:p>
        </p:txBody>
      </p:sp>
      <p:cxnSp>
        <p:nvCxnSpPr>
          <p:cNvPr id="77" name="Straight Connector 76"/>
          <p:cNvCxnSpPr/>
          <p:nvPr/>
        </p:nvCxnSpPr>
        <p:spPr>
          <a:xfrm>
            <a:off x="3140811"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311863"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94558" y="1939552"/>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Click on entry to get details, option to open in browser?</a:t>
            </a:r>
            <a:endParaRPr lang="en-US" sz="700" dirty="0" smtClean="0">
              <a:solidFill>
                <a:schemeClr val="tx1"/>
              </a:solidFill>
            </a:endParaRPr>
          </a:p>
        </p:txBody>
      </p:sp>
      <p:cxnSp>
        <p:nvCxnSpPr>
          <p:cNvPr id="45" name="Straight Connector 44"/>
          <p:cNvCxnSpPr>
            <a:stCxn id="42" idx="0"/>
          </p:cNvCxnSpPr>
          <p:nvPr/>
        </p:nvCxnSpPr>
        <p:spPr>
          <a:xfrm flipV="1">
            <a:off x="794280" y="1757888"/>
            <a:ext cx="599722" cy="1816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0" name="Rectangle 79"/>
          <p:cNvSpPr/>
          <p:nvPr/>
        </p:nvSpPr>
        <p:spPr>
          <a:xfrm>
            <a:off x="1522379" y="3105944"/>
            <a:ext cx="1199444"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Reason for accepting/refusing conclusion</a:t>
            </a:r>
            <a:endParaRPr lang="en-US" sz="700" dirty="0" smtClean="0">
              <a:solidFill>
                <a:schemeClr val="tx1"/>
              </a:solidFill>
            </a:endParaRPr>
          </a:p>
        </p:txBody>
      </p:sp>
      <p:cxnSp>
        <p:nvCxnSpPr>
          <p:cNvPr id="82" name="Straight Connector 81"/>
          <p:cNvCxnSpPr>
            <a:stCxn id="80" idx="0"/>
          </p:cNvCxnSpPr>
          <p:nvPr/>
        </p:nvCxnSpPr>
        <p:spPr>
          <a:xfrm flipV="1">
            <a:off x="2122101" y="1848723"/>
            <a:ext cx="174859" cy="125722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hlinkClick r:id="rId3" action="ppaction://hlinksldjump"/>
          </p:cNvPr>
          <p:cNvSpPr>
            <a:spLocks noChangeAspect="1"/>
          </p:cNvSpPr>
          <p:nvPr/>
        </p:nvSpPr>
        <p:spPr>
          <a:xfrm>
            <a:off x="2496331" y="198225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Edit</a:t>
            </a:r>
            <a:endParaRPr lang="en-US" dirty="0">
              <a:solidFill>
                <a:schemeClr val="tx1"/>
              </a:solidFill>
            </a:endParaRPr>
          </a:p>
        </p:txBody>
      </p:sp>
      <p:sp>
        <p:nvSpPr>
          <p:cNvPr id="4116" name="Rectangle 20"/>
          <p:cNvSpPr>
            <a:spLocks noGrp="1" noChangeArrowheads="1"/>
          </p:cNvSpPr>
          <p:nvPr>
            <p:ph type="title" idx="4294967295"/>
          </p:nvPr>
        </p:nvSpPr>
        <p:spPr>
          <a:xfrm>
            <a:off x="2230487" y="77838"/>
            <a:ext cx="1705897" cy="290871"/>
          </a:xfrm>
          <a:prstGeom prst="rect">
            <a:avLst/>
          </a:prstGeom>
        </p:spPr>
        <p:txBody>
          <a:bodyPr/>
          <a:lstStyle/>
          <a:p>
            <a:pPr eaLnBrk="1" hangingPunct="1"/>
            <a:r>
              <a:rPr lang="en-US" smtClean="0"/>
              <a:t>External DB - filter</a:t>
            </a:r>
          </a:p>
        </p:txBody>
      </p:sp>
      <p:grpSp>
        <p:nvGrpSpPr>
          <p:cNvPr id="2" name="Group 1"/>
          <p:cNvGrpSpPr/>
          <p:nvPr/>
        </p:nvGrpSpPr>
        <p:grpSpPr>
          <a:xfrm>
            <a:off x="2441985" y="417486"/>
            <a:ext cx="720000" cy="232173"/>
            <a:chOff x="1978025" y="940593"/>
            <a:chExt cx="720000" cy="278607"/>
          </a:xfrm>
        </p:grpSpPr>
        <p:sp>
          <p:nvSpPr>
            <p:cNvPr id="48" name="Rectangle 49"/>
            <p:cNvSpPr>
              <a:spLocks noChangeArrowheads="1"/>
            </p:cNvSpPr>
            <p:nvPr/>
          </p:nvSpPr>
          <p:spPr bwMode="auto">
            <a:xfrm>
              <a:off x="1978025"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External DB</a:t>
              </a:r>
              <a:endParaRPr lang="en-US" sz="700">
                <a:latin typeface="+mj-lt"/>
              </a:endParaRPr>
            </a:p>
          </p:txBody>
        </p:sp>
        <p:sp>
          <p:nvSpPr>
            <p:cNvPr id="49" name="Rectangle 50"/>
            <p:cNvSpPr>
              <a:spLocks noChangeArrowheads="1"/>
            </p:cNvSpPr>
            <p:nvPr/>
          </p:nvSpPr>
          <p:spPr bwMode="auto">
            <a:xfrm>
              <a:off x="1983581"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29" name="Rectangle 28"/>
          <p:cNvSpPr/>
          <p:nvPr/>
        </p:nvSpPr>
        <p:spPr>
          <a:xfrm>
            <a:off x="194558" y="89830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hits:</a:t>
            </a:r>
          </a:p>
        </p:txBody>
      </p:sp>
      <p:sp>
        <p:nvSpPr>
          <p:cNvPr id="19"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20"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21"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cxnSp>
        <p:nvCxnSpPr>
          <p:cNvPr id="64" name="Straight Connector 63"/>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0"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76" name="Rectangle 75"/>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graphicFrame>
        <p:nvGraphicFramePr>
          <p:cNvPr id="99" name="Table 98"/>
          <p:cNvGraphicFramePr>
            <a:graphicFrameLocks noGrp="1"/>
          </p:cNvGraphicFramePr>
          <p:nvPr>
            <p:extLst>
              <p:ext uri="{D42A27DB-BD31-4B8C-83A1-F6EECF244321}">
                <p14:modId xmlns:p14="http://schemas.microsoft.com/office/powerpoint/2010/main" val="3047348697"/>
              </p:ext>
            </p:extLst>
          </p:nvPr>
        </p:nvGraphicFramePr>
        <p:xfrm>
          <a:off x="180394" y="1115043"/>
          <a:ext cx="6253354" cy="777240"/>
        </p:xfrm>
        <a:graphic>
          <a:graphicData uri="http://schemas.openxmlformats.org/drawingml/2006/table">
            <a:tbl>
              <a:tblPr firstRow="1" bandRow="1">
                <a:effectLst/>
                <a:tableStyleId>{5940675A-B579-460E-94D1-54222C63F5DA}</a:tableStyleId>
              </a:tblPr>
              <a:tblGrid>
                <a:gridCol w="448197"/>
                <a:gridCol w="686305"/>
                <a:gridCol w="934034"/>
                <a:gridCol w="894320"/>
                <a:gridCol w="802674"/>
                <a:gridCol w="790833"/>
                <a:gridCol w="843849"/>
                <a:gridCol w="853142"/>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b="0" smtClean="0"/>
                        <a:t>BIC</a:t>
                      </a:r>
                    </a:p>
                    <a:p>
                      <a:r>
                        <a:rPr lang="nb-NO" sz="600" b="0" baseline="0" smtClean="0"/>
                        <a:t>Accept conclusion</a:t>
                      </a:r>
                      <a:endParaRPr lang="nb-NO" sz="600" b="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BIC</a:t>
                      </a:r>
                    </a:p>
                    <a:p>
                      <a:r>
                        <a:rPr lang="nb-NO" sz="600" smtClean="0"/>
                        <a:t>Add comment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a:t>
                      </a:r>
                      <a:r>
                        <a:rPr lang="nb-NO" sz="600" baseline="0" smtClean="0"/>
                        <a:t>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ClinVar</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OMIM</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a:t>
                      </a:r>
                      <a:endParaRPr lang="en-GB"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nb-NO" sz="600" smtClean="0"/>
                        <a:t>Disease-associated mutation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u="none" kern="1200" smtClean="0">
                          <a:solidFill>
                            <a:schemeClr val="bg1">
                              <a:lumMod val="50000"/>
                            </a:schemeClr>
                          </a:solidFill>
                          <a:latin typeface="+mn-lt"/>
                          <a:ea typeface="+mn-ea"/>
                          <a:cs typeface="+mn-cs"/>
                        </a:rPr>
                        <a:t>c.3607C&gt;T</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bg1">
                              <a:lumMod val="50000"/>
                            </a:schemeClr>
                          </a:solidFill>
                        </a:rPr>
                        <a:t>Clinically important</a:t>
                      </a:r>
                    </a:p>
                    <a:p>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Myriad </a:t>
                      </a:r>
                      <a:endParaRPr lang="en-GB"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Disease causing polymorphism</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nb-NO" sz="600" smtClean="0">
                          <a:solidFill>
                            <a:schemeClr val="bg1">
                              <a:lumMod val="50000"/>
                            </a:schemeClr>
                          </a:solidFill>
                        </a:rPr>
                        <a:t>-</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pic>
        <p:nvPicPr>
          <p:cNvPr id="100"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659" y="142577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8659" y="1688125"/>
            <a:ext cx="87188" cy="61430"/>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Group 102"/>
          <p:cNvGrpSpPr/>
          <p:nvPr/>
        </p:nvGrpSpPr>
        <p:grpSpPr>
          <a:xfrm>
            <a:off x="2085061" y="1206474"/>
            <a:ext cx="86610" cy="116176"/>
            <a:chOff x="1989288" y="2349886"/>
            <a:chExt cx="86610" cy="116176"/>
          </a:xfrm>
        </p:grpSpPr>
        <p:sp>
          <p:nvSpPr>
            <p:cNvPr id="104" name="Rectangle 10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5" name="L-Shape 10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23" name="Group 122"/>
          <p:cNvGrpSpPr/>
          <p:nvPr/>
        </p:nvGrpSpPr>
        <p:grpSpPr>
          <a:xfrm>
            <a:off x="2085061" y="1641712"/>
            <a:ext cx="86610" cy="116176"/>
            <a:chOff x="1989288" y="2349886"/>
            <a:chExt cx="86610" cy="116176"/>
          </a:xfrm>
        </p:grpSpPr>
        <p:sp>
          <p:nvSpPr>
            <p:cNvPr id="124" name="Rectangle 12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5" name="L-Shape 12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26" name="Straight Connector 125"/>
          <p:cNvCxnSpPr/>
          <p:nvPr/>
        </p:nvCxnSpPr>
        <p:spPr>
          <a:xfrm>
            <a:off x="3140811"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311863" y="1119191"/>
            <a:ext cx="0" cy="1031081"/>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150511"/>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7"/>
          <p:cNvSpPr>
            <a:spLocks noGrp="1" noChangeArrowheads="1"/>
          </p:cNvSpPr>
          <p:nvPr>
            <p:ph type="title" idx="4294967295"/>
          </p:nvPr>
        </p:nvSpPr>
        <p:spPr>
          <a:xfrm>
            <a:off x="2235201" y="130741"/>
            <a:ext cx="1248697" cy="233516"/>
          </a:xfrm>
          <a:prstGeom prst="rect">
            <a:avLst/>
          </a:prstGeom>
          <a:noFill/>
        </p:spPr>
        <p:txBody>
          <a:bodyPr/>
          <a:lstStyle/>
          <a:p>
            <a:pPr eaLnBrk="1" hangingPunct="1"/>
            <a:r>
              <a:rPr lang="en-US" sz="800" smtClean="0">
                <a:solidFill>
                  <a:srgbClr val="FFFFFF"/>
                </a:solidFill>
                <a:effectLst/>
                <a:latin typeface="+mj-lt"/>
                <a:ea typeface="+mj-ea"/>
                <a:cs typeface="+mj-cs"/>
              </a:rPr>
              <a:t>Prediction</a:t>
            </a:r>
            <a:endParaRPr lang="en-US" smtClean="0"/>
          </a:p>
        </p:txBody>
      </p:sp>
      <p:grpSp>
        <p:nvGrpSpPr>
          <p:cNvPr id="2" name="Group 1"/>
          <p:cNvGrpSpPr/>
          <p:nvPr/>
        </p:nvGrpSpPr>
        <p:grpSpPr>
          <a:xfrm>
            <a:off x="3223781" y="417835"/>
            <a:ext cx="720000" cy="232173"/>
            <a:chOff x="2757056" y="940593"/>
            <a:chExt cx="720000" cy="278607"/>
          </a:xfrm>
        </p:grpSpPr>
        <p:sp>
          <p:nvSpPr>
            <p:cNvPr id="13" name="Rectangle 49"/>
            <p:cNvSpPr>
              <a:spLocks noChangeArrowheads="1"/>
            </p:cNvSpPr>
            <p:nvPr/>
          </p:nvSpPr>
          <p:spPr bwMode="auto">
            <a:xfrm>
              <a:off x="2757056"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Prediction</a:t>
              </a:r>
              <a:endParaRPr lang="en-US" sz="700">
                <a:latin typeface="+mj-lt"/>
              </a:endParaRPr>
            </a:p>
          </p:txBody>
        </p:sp>
        <p:sp>
          <p:nvSpPr>
            <p:cNvPr id="14" name="Rectangle 50"/>
            <p:cNvSpPr>
              <a:spLocks noChangeArrowheads="1"/>
            </p:cNvSpPr>
            <p:nvPr/>
          </p:nvSpPr>
          <p:spPr bwMode="auto">
            <a:xfrm>
              <a:off x="2762612" y="1150144"/>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00"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148" name="Rectangle 147"/>
          <p:cNvSpPr/>
          <p:nvPr/>
        </p:nvSpPr>
        <p:spPr>
          <a:xfrm>
            <a:off x="188612" y="2355356"/>
            <a:ext cx="172353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Non-synonymous variants prediction:</a:t>
            </a:r>
          </a:p>
        </p:txBody>
      </p:sp>
      <p:sp>
        <p:nvSpPr>
          <p:cNvPr id="149" name="Rectangle 148"/>
          <p:cNvSpPr/>
          <p:nvPr/>
        </p:nvSpPr>
        <p:spPr>
          <a:xfrm>
            <a:off x="188612" y="3603131"/>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Splice-site prediction:</a:t>
            </a:r>
          </a:p>
        </p:txBody>
      </p:sp>
      <p:sp>
        <p:nvSpPr>
          <p:cNvPr id="150" name="Rectangle 149"/>
          <p:cNvSpPr/>
          <p:nvPr/>
        </p:nvSpPr>
        <p:spPr>
          <a:xfrm>
            <a:off x="188612" y="904674"/>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Likely pathogenic:</a:t>
            </a:r>
          </a:p>
        </p:txBody>
      </p:sp>
      <p:graphicFrame>
        <p:nvGraphicFramePr>
          <p:cNvPr id="152" name="Table 151"/>
          <p:cNvGraphicFramePr>
            <a:graphicFrameLocks noGrp="1"/>
          </p:cNvGraphicFramePr>
          <p:nvPr>
            <p:extLst>
              <p:ext uri="{D42A27DB-BD31-4B8C-83A1-F6EECF244321}">
                <p14:modId xmlns:p14="http://schemas.microsoft.com/office/powerpoint/2010/main" val="3092933752"/>
              </p:ext>
            </p:extLst>
          </p:nvPr>
        </p:nvGraphicFramePr>
        <p:xfrm>
          <a:off x="179086" y="1086764"/>
          <a:ext cx="6246427" cy="670560"/>
        </p:xfrm>
        <a:graphic>
          <a:graphicData uri="http://schemas.openxmlformats.org/drawingml/2006/table">
            <a:tbl>
              <a:tblPr firstRow="1" bandRow="1">
                <a:effectLst/>
                <a:tableStyleId>{5940675A-B579-460E-94D1-54222C63F5DA}</a:tableStyleId>
              </a:tblPr>
              <a:tblGrid>
                <a:gridCol w="502269"/>
                <a:gridCol w="877453"/>
                <a:gridCol w="1829508"/>
                <a:gridCol w="1595576"/>
                <a:gridCol w="1441621"/>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Effect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Comment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u="sng"/>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Nonsense</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solidFill>
                            <a:schemeClr val="bg1">
                              <a:lumMod val="10000"/>
                            </a:schemeClr>
                          </a:solidFill>
                        </a:rPr>
                        <a:t>[not</a:t>
                      </a:r>
                      <a:r>
                        <a:rPr lang="nb-NO" sz="600" baseline="0" smtClean="0">
                          <a:solidFill>
                            <a:schemeClr val="bg1">
                              <a:lumMod val="10000"/>
                            </a:schemeClr>
                          </a:solidFill>
                        </a:rPr>
                        <a:t> in last exon]</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Frameshift</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nb-NO" sz="600" smtClean="0">
                          <a:solidFill>
                            <a:schemeClr val="bg1">
                              <a:lumMod val="10000"/>
                            </a:schemeClr>
                          </a:solidFill>
                        </a:rPr>
                        <a:t>[not</a:t>
                      </a:r>
                      <a:r>
                        <a:rPr lang="nb-NO" sz="600" baseline="0" smtClean="0">
                          <a:solidFill>
                            <a:schemeClr val="bg1">
                              <a:lumMod val="10000"/>
                            </a:schemeClr>
                          </a:solidFill>
                        </a:rPr>
                        <a:t> in last exon]</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Within canonical splice site (+/-2 bp)</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3"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56"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60"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graphicFrame>
        <p:nvGraphicFramePr>
          <p:cNvPr id="18" name="Table 17"/>
          <p:cNvGraphicFramePr>
            <a:graphicFrameLocks noGrp="1"/>
          </p:cNvGraphicFramePr>
          <p:nvPr>
            <p:extLst>
              <p:ext uri="{D42A27DB-BD31-4B8C-83A1-F6EECF244321}">
                <p14:modId xmlns:p14="http://schemas.microsoft.com/office/powerpoint/2010/main" val="1423050580"/>
              </p:ext>
            </p:extLst>
          </p:nvPr>
        </p:nvGraphicFramePr>
        <p:xfrm>
          <a:off x="179086" y="2537373"/>
          <a:ext cx="4173839" cy="670560"/>
        </p:xfrm>
        <a:graphic>
          <a:graphicData uri="http://schemas.openxmlformats.org/drawingml/2006/table">
            <a:tbl>
              <a:tblPr firstRow="1" bandRow="1">
                <a:effectLst/>
                <a:tableStyleId>{5940675A-B579-460E-94D1-54222C63F5DA}</a:tableStyleId>
              </a:tblPr>
              <a:tblGrid>
                <a:gridCol w="519414"/>
                <a:gridCol w="863600"/>
                <a:gridCol w="752732"/>
                <a:gridCol w="837943"/>
                <a:gridCol w="1200150"/>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SIFT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PolyPhen-2</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MutationTaster</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c.2311T&gt;C</a:t>
                      </a: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DAMAGING</a:t>
                      </a:r>
                      <a:r>
                        <a:rPr lang="nb-NO" sz="600" baseline="0" smtClean="0">
                          <a:solidFill>
                            <a:schemeClr val="bg1">
                              <a:lumMod val="10000"/>
                            </a:schemeClr>
                          </a:solidFill>
                        </a:rPr>
                        <a:t> 0.04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r>
                        <a:rPr lang="nb-NO" sz="600" smtClean="0">
                          <a:solidFill>
                            <a:schemeClr val="bg1">
                              <a:lumMod val="10000"/>
                            </a:schemeClr>
                          </a:solidFill>
                        </a:rPr>
                        <a:t>-</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solidFill>
                            <a:schemeClr val="bg1">
                              <a:lumMod val="10000"/>
                            </a:schemeClr>
                          </a:solidFill>
                        </a:rPr>
                        <a:t>Disease</a:t>
                      </a:r>
                      <a:r>
                        <a:rPr lang="nb-NO" sz="600" baseline="0" smtClean="0">
                          <a:solidFill>
                            <a:schemeClr val="bg1">
                              <a:lumMod val="10000"/>
                            </a:schemeClr>
                          </a:solidFill>
                        </a:rPr>
                        <a:t> causing prob 1.000</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54689585"/>
              </p:ext>
            </p:extLst>
          </p:nvPr>
        </p:nvGraphicFramePr>
        <p:xfrm>
          <a:off x="179087" y="3813723"/>
          <a:ext cx="3354688" cy="838200"/>
        </p:xfrm>
        <a:graphic>
          <a:graphicData uri="http://schemas.openxmlformats.org/drawingml/2006/table">
            <a:tbl>
              <a:tblPr firstRow="1" bandRow="1">
                <a:effectLst/>
                <a:tableStyleId>{5940675A-B579-460E-94D1-54222C63F5DA}</a:tableStyleId>
              </a:tblPr>
              <a:tblGrid>
                <a:gridCol w="367665"/>
                <a:gridCol w="642303"/>
                <a:gridCol w="302578"/>
                <a:gridCol w="545465"/>
                <a:gridCol w="494665"/>
                <a:gridCol w="336043"/>
                <a:gridCol w="665969"/>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SSFL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MaxEntScan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NNSPLICE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HSF</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Open in Alamut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u="sng"/>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r h="165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1" smtClean="0"/>
                        <a:t>BRCA1</a:t>
                      </a:r>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r h="165100">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FF0000"/>
                        </a:solidFill>
                      </a:endParaRPr>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4" name="Rectangle 23"/>
          <p:cNvSpPr/>
          <p:nvPr/>
        </p:nvSpPr>
        <p:spPr>
          <a:xfrm>
            <a:off x="4463823" y="273393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Predicted damaging: </a:t>
            </a:r>
            <a:r>
              <a:rPr lang="en-US" sz="700" kern="0" smtClean="0">
                <a:solidFill>
                  <a:srgbClr val="FF0000"/>
                </a:solidFill>
                <a:latin typeface="+mn-lt"/>
                <a:cs typeface="+mn-cs"/>
              </a:rPr>
              <a:t>2/2</a:t>
            </a:r>
          </a:p>
        </p:txBody>
      </p:sp>
      <p:sp>
        <p:nvSpPr>
          <p:cNvPr id="25" name="Rectangle 24"/>
          <p:cNvSpPr/>
          <p:nvPr/>
        </p:nvSpPr>
        <p:spPr>
          <a:xfrm>
            <a:off x="3533775" y="400216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Predicted splice site change: </a:t>
            </a:r>
            <a:r>
              <a:rPr lang="en-US" sz="700" kern="0" smtClean="0">
                <a:solidFill>
                  <a:srgbClr val="FF0000"/>
                </a:solidFill>
                <a:latin typeface="+mn-lt"/>
                <a:cs typeface="+mn-cs"/>
              </a:rPr>
              <a:t>3/4</a:t>
            </a:r>
          </a:p>
        </p:txBody>
      </p:sp>
      <p:sp>
        <p:nvSpPr>
          <p:cNvPr id="26" name="Rounded Rectangle 25"/>
          <p:cNvSpPr>
            <a:spLocks noChangeAspect="1"/>
          </p:cNvSpPr>
          <p:nvPr/>
        </p:nvSpPr>
        <p:spPr>
          <a:xfrm>
            <a:off x="2878914" y="3998376"/>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View</a:t>
            </a:r>
            <a:endParaRPr lang="en-US" sz="700" dirty="0">
              <a:solidFill>
                <a:schemeClr val="tx1"/>
              </a:solidFill>
            </a:endParaRPr>
          </a:p>
        </p:txBody>
      </p:sp>
      <p:cxnSp>
        <p:nvCxnSpPr>
          <p:cNvPr id="52" name="Straight Connector 51"/>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96"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299603"/>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47882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164550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275939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293242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6850" y="3099116"/>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6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Sample</a:t>
            </a:r>
            <a:endParaRPr lang="en-US" sz="700">
              <a:latin typeface="+mj-lt"/>
            </a:endParaRPr>
          </a:p>
        </p:txBody>
      </p:sp>
      <p:sp>
        <p:nvSpPr>
          <p:cNvPr id="65" name="Rectangle 64"/>
          <p:cNvSpPr/>
          <p:nvPr/>
        </p:nvSpPr>
        <p:spPr>
          <a:xfrm>
            <a:off x="2857470" y="4453988"/>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smtClean="0">
                <a:solidFill>
                  <a:schemeClr val="tx1"/>
                </a:solidFill>
              </a:rPr>
              <a:t>Open in </a:t>
            </a:r>
            <a:r>
              <a:rPr lang="nb-NO" sz="700" dirty="0" err="1" smtClean="0">
                <a:solidFill>
                  <a:schemeClr val="tx1"/>
                </a:solidFill>
              </a:rPr>
              <a:t>Alamut</a:t>
            </a:r>
            <a:r>
              <a:rPr lang="nb-NO" sz="700" dirty="0" smtClean="0">
                <a:solidFill>
                  <a:schemeClr val="tx1"/>
                </a:solidFill>
              </a:rPr>
              <a:t>, or </a:t>
            </a:r>
            <a:r>
              <a:rPr lang="nb-NO" sz="700" dirty="0" err="1" smtClean="0">
                <a:solidFill>
                  <a:schemeClr val="tx1"/>
                </a:solidFill>
              </a:rPr>
              <a:t>use</a:t>
            </a:r>
            <a:r>
              <a:rPr lang="nb-NO" sz="700" dirty="0" smtClean="0">
                <a:solidFill>
                  <a:schemeClr val="tx1"/>
                </a:solidFill>
              </a:rPr>
              <a:t> API to </a:t>
            </a:r>
            <a:r>
              <a:rPr lang="nb-NO" sz="700" dirty="0" err="1" smtClean="0">
                <a:solidFill>
                  <a:schemeClr val="tx1"/>
                </a:solidFill>
              </a:rPr>
              <a:t>retrieve</a:t>
            </a:r>
            <a:r>
              <a:rPr lang="nb-NO" sz="700" dirty="0" smtClean="0">
                <a:solidFill>
                  <a:schemeClr val="tx1"/>
                </a:solidFill>
              </a:rPr>
              <a:t> </a:t>
            </a:r>
            <a:r>
              <a:rPr lang="nb-NO" sz="700" dirty="0" err="1" smtClean="0">
                <a:solidFill>
                  <a:schemeClr val="tx1"/>
                </a:solidFill>
              </a:rPr>
              <a:t>results</a:t>
            </a:r>
            <a:r>
              <a:rPr lang="nb-NO" sz="700" dirty="0" smtClean="0">
                <a:solidFill>
                  <a:schemeClr val="tx1"/>
                </a:solidFill>
              </a:rPr>
              <a:t> for </a:t>
            </a:r>
            <a:r>
              <a:rPr lang="nb-NO" sz="700" dirty="0" err="1" smtClean="0">
                <a:solidFill>
                  <a:schemeClr val="tx1"/>
                </a:solidFill>
              </a:rPr>
              <a:t>view</a:t>
            </a:r>
            <a:r>
              <a:rPr lang="nb-NO" sz="700" dirty="0" smtClean="0">
                <a:solidFill>
                  <a:schemeClr val="tx1"/>
                </a:solidFill>
              </a:rPr>
              <a:t> in </a:t>
            </a:r>
            <a:r>
              <a:rPr lang="nb-NO" sz="700" dirty="0" err="1" smtClean="0">
                <a:solidFill>
                  <a:schemeClr val="tx1"/>
                </a:solidFill>
              </a:rPr>
              <a:t>this</a:t>
            </a:r>
            <a:r>
              <a:rPr lang="nb-NO" sz="700" dirty="0" smtClean="0">
                <a:solidFill>
                  <a:schemeClr val="tx1"/>
                </a:solidFill>
              </a:rPr>
              <a:t> GUI?</a:t>
            </a:r>
            <a:endParaRPr lang="nb-NO" sz="700" dirty="0">
              <a:solidFill>
                <a:schemeClr val="tx1"/>
              </a:solidFill>
            </a:endParaRPr>
          </a:p>
        </p:txBody>
      </p:sp>
      <p:cxnSp>
        <p:nvCxnSpPr>
          <p:cNvPr id="66" name="Straight Connector 65"/>
          <p:cNvCxnSpPr>
            <a:stCxn id="26" idx="2"/>
            <a:endCxn id="65" idx="0"/>
          </p:cNvCxnSpPr>
          <p:nvPr/>
        </p:nvCxnSpPr>
        <p:spPr>
          <a:xfrm>
            <a:off x="3172288" y="4128941"/>
            <a:ext cx="225956" cy="32504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7" name="Rectangle 66"/>
          <p:cNvSpPr/>
          <p:nvPr/>
        </p:nvSpPr>
        <p:spPr>
          <a:xfrm>
            <a:off x="5390607" y="3508067"/>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smtClean="0">
                <a:solidFill>
                  <a:schemeClr val="tx1"/>
                </a:solidFill>
              </a:rPr>
              <a:t>Sum up for report; </a:t>
            </a:r>
            <a:r>
              <a:rPr lang="nb-NO" sz="700" dirty="0" err="1" smtClean="0">
                <a:solidFill>
                  <a:schemeClr val="tx1"/>
                </a:solidFill>
              </a:rPr>
              <a:t>when</a:t>
            </a:r>
            <a:r>
              <a:rPr lang="nb-NO" sz="700" dirty="0" smtClean="0">
                <a:solidFill>
                  <a:schemeClr val="tx1"/>
                </a:solidFill>
              </a:rPr>
              <a:t> not </a:t>
            </a:r>
            <a:r>
              <a:rPr lang="nb-NO" sz="700" dirty="0" err="1" smtClean="0">
                <a:solidFill>
                  <a:schemeClr val="tx1"/>
                </a:solidFill>
              </a:rPr>
              <a:t>predicted</a:t>
            </a:r>
            <a:r>
              <a:rPr lang="nb-NO" sz="700" dirty="0" smtClean="0">
                <a:solidFill>
                  <a:schemeClr val="tx1"/>
                </a:solidFill>
              </a:rPr>
              <a:t> </a:t>
            </a:r>
            <a:r>
              <a:rPr lang="nb-NO" sz="700" dirty="0" err="1" smtClean="0">
                <a:solidFill>
                  <a:schemeClr val="tx1"/>
                </a:solidFill>
              </a:rPr>
              <a:t>damaging</a:t>
            </a:r>
            <a:r>
              <a:rPr lang="nb-NO" sz="700" dirty="0" smtClean="0">
                <a:solidFill>
                  <a:schemeClr val="tx1"/>
                </a:solidFill>
              </a:rPr>
              <a:t>/</a:t>
            </a:r>
            <a:r>
              <a:rPr lang="nb-NO" sz="700" dirty="0" err="1" smtClean="0">
                <a:solidFill>
                  <a:schemeClr val="tx1"/>
                </a:solidFill>
              </a:rPr>
              <a:t>change</a:t>
            </a:r>
            <a:r>
              <a:rPr lang="nb-NO" sz="700" dirty="0" smtClean="0">
                <a:solidFill>
                  <a:schemeClr val="tx1"/>
                </a:solidFill>
              </a:rPr>
              <a:t> in </a:t>
            </a:r>
            <a:r>
              <a:rPr lang="nb-NO" sz="700" dirty="0" err="1" smtClean="0">
                <a:solidFill>
                  <a:schemeClr val="tx1"/>
                </a:solidFill>
              </a:rPr>
              <a:t>splice</a:t>
            </a:r>
            <a:r>
              <a:rPr lang="nb-NO" sz="700" dirty="0" smtClean="0">
                <a:solidFill>
                  <a:schemeClr val="tx1"/>
                </a:solidFill>
              </a:rPr>
              <a:t> </a:t>
            </a:r>
            <a:r>
              <a:rPr lang="nb-NO" sz="700" dirty="0" err="1" smtClean="0">
                <a:solidFill>
                  <a:schemeClr val="tx1"/>
                </a:solidFill>
              </a:rPr>
              <a:t>site</a:t>
            </a:r>
            <a:r>
              <a:rPr lang="nb-NO" sz="700" dirty="0" smtClean="0">
                <a:solidFill>
                  <a:schemeClr val="tx1"/>
                </a:solidFill>
              </a:rPr>
              <a:t>, </a:t>
            </a:r>
            <a:r>
              <a:rPr lang="nb-NO" sz="700" dirty="0" err="1" smtClean="0">
                <a:solidFill>
                  <a:schemeClr val="tx1"/>
                </a:solidFill>
              </a:rPr>
              <a:t>label</a:t>
            </a:r>
            <a:r>
              <a:rPr lang="nb-NO" sz="700" dirty="0" smtClean="0">
                <a:solidFill>
                  <a:schemeClr val="tx1"/>
                </a:solidFill>
              </a:rPr>
              <a:t> variant as Class 2</a:t>
            </a:r>
            <a:endParaRPr lang="nb-NO" sz="700" dirty="0">
              <a:solidFill>
                <a:schemeClr val="tx1"/>
              </a:solidFill>
            </a:endParaRPr>
          </a:p>
        </p:txBody>
      </p:sp>
      <p:cxnSp>
        <p:nvCxnSpPr>
          <p:cNvPr id="68" name="Straight Connector 67"/>
          <p:cNvCxnSpPr>
            <a:stCxn id="24" idx="2"/>
            <a:endCxn id="67" idx="1"/>
          </p:cNvCxnSpPr>
          <p:nvPr/>
        </p:nvCxnSpPr>
        <p:spPr>
          <a:xfrm>
            <a:off x="5200499" y="2841652"/>
            <a:ext cx="190108" cy="97207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p:cNvCxnSpPr>
            <a:stCxn id="25" idx="3"/>
            <a:endCxn id="67" idx="1"/>
          </p:cNvCxnSpPr>
          <p:nvPr/>
        </p:nvCxnSpPr>
        <p:spPr>
          <a:xfrm flipV="1">
            <a:off x="5007127" y="3813723"/>
            <a:ext cx="383480" cy="24230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0" name="Rectangle 69"/>
          <p:cNvSpPr/>
          <p:nvPr/>
        </p:nvSpPr>
        <p:spPr>
          <a:xfrm>
            <a:off x="3524882" y="1959487"/>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dirty="0" err="1" smtClean="0">
                <a:solidFill>
                  <a:schemeClr val="tx1"/>
                </a:solidFill>
              </a:rPr>
              <a:t>Partially</a:t>
            </a:r>
            <a:r>
              <a:rPr lang="nb-NO" sz="700" dirty="0" smtClean="0">
                <a:solidFill>
                  <a:schemeClr val="tx1"/>
                </a:solidFill>
              </a:rPr>
              <a:t> </a:t>
            </a:r>
            <a:r>
              <a:rPr lang="nb-NO" sz="700" dirty="0" err="1" smtClean="0">
                <a:solidFill>
                  <a:schemeClr val="tx1"/>
                </a:solidFill>
              </a:rPr>
              <a:t>independent</a:t>
            </a:r>
            <a:r>
              <a:rPr lang="nb-NO" sz="700" dirty="0" smtClean="0">
                <a:solidFill>
                  <a:schemeClr val="tx1"/>
                </a:solidFill>
              </a:rPr>
              <a:t> </a:t>
            </a:r>
            <a:r>
              <a:rPr lang="nb-NO" sz="700" dirty="0" err="1" smtClean="0">
                <a:solidFill>
                  <a:schemeClr val="tx1"/>
                </a:solidFill>
              </a:rPr>
              <a:t>of</a:t>
            </a:r>
            <a:r>
              <a:rPr lang="nb-NO" sz="700" dirty="0" smtClean="0">
                <a:solidFill>
                  <a:schemeClr val="tx1"/>
                </a:solidFill>
              </a:rPr>
              <a:t> non-syn </a:t>
            </a:r>
            <a:r>
              <a:rPr lang="nb-NO" sz="700" dirty="0" err="1" smtClean="0">
                <a:solidFill>
                  <a:schemeClr val="tx1"/>
                </a:solidFill>
              </a:rPr>
              <a:t>predictions</a:t>
            </a:r>
            <a:r>
              <a:rPr lang="nb-NO" sz="700" dirty="0" smtClean="0">
                <a:solidFill>
                  <a:schemeClr val="tx1"/>
                </a:solidFill>
              </a:rPr>
              <a:t>, </a:t>
            </a:r>
            <a:r>
              <a:rPr lang="nb-NO" sz="700" dirty="0" err="1" smtClean="0">
                <a:solidFill>
                  <a:schemeClr val="tx1"/>
                </a:solidFill>
              </a:rPr>
              <a:t>but</a:t>
            </a:r>
            <a:r>
              <a:rPr lang="nb-NO" sz="700" dirty="0" smtClean="0">
                <a:solidFill>
                  <a:schemeClr val="tx1"/>
                </a:solidFill>
              </a:rPr>
              <a:t> </a:t>
            </a:r>
            <a:r>
              <a:rPr lang="nb-NO" sz="700" dirty="0" err="1" smtClean="0">
                <a:solidFill>
                  <a:schemeClr val="tx1"/>
                </a:solidFill>
              </a:rPr>
              <a:t>maybe</a:t>
            </a:r>
            <a:r>
              <a:rPr lang="nb-NO" sz="700" dirty="0" smtClean="0">
                <a:solidFill>
                  <a:schemeClr val="tx1"/>
                </a:solidFill>
              </a:rPr>
              <a:t> display </a:t>
            </a:r>
            <a:r>
              <a:rPr lang="nb-NO" sz="700" dirty="0" err="1" smtClean="0">
                <a:solidFill>
                  <a:schemeClr val="tx1"/>
                </a:solidFill>
              </a:rPr>
              <a:t>together</a:t>
            </a:r>
            <a:r>
              <a:rPr lang="nb-NO" sz="700" dirty="0" smtClean="0">
                <a:solidFill>
                  <a:schemeClr val="tx1"/>
                </a:solidFill>
              </a:rPr>
              <a:t>?</a:t>
            </a:r>
            <a:endParaRPr lang="nb-NO" sz="700" dirty="0">
              <a:solidFill>
                <a:schemeClr val="tx1"/>
              </a:solidFill>
            </a:endParaRPr>
          </a:p>
        </p:txBody>
      </p:sp>
      <p:cxnSp>
        <p:nvCxnSpPr>
          <p:cNvPr id="71" name="Straight Connector 70"/>
          <p:cNvCxnSpPr>
            <a:stCxn id="152" idx="2"/>
            <a:endCxn id="70" idx="1"/>
          </p:cNvCxnSpPr>
          <p:nvPr/>
        </p:nvCxnSpPr>
        <p:spPr>
          <a:xfrm>
            <a:off x="3302299" y="1757324"/>
            <a:ext cx="222583" cy="40009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2" name="Rectangle 71"/>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 for each variant available by clicking on eye as in other tabs]</a:t>
            </a:r>
            <a:endParaRPr lang="en-AU" sz="700" b="1" kern="0">
              <a:latin typeface="+mn-lt"/>
              <a:cs typeface="+mn-cs"/>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51">
            <a:hlinkClick r:id="rId3" action="ppaction://hlinksldjump"/>
          </p:cNvPr>
          <p:cNvSpPr>
            <a:spLocks noChangeArrowheads="1"/>
          </p:cNvSpPr>
          <p:nvPr/>
        </p:nvSpPr>
        <p:spPr bwMode="auto">
          <a:xfrm>
            <a:off x="4676510" y="4680978"/>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131" name="Rectangle 130"/>
          <p:cNvSpPr>
            <a:spLocks/>
          </p:cNvSpPr>
          <p:nvPr/>
        </p:nvSpPr>
        <p:spPr>
          <a:xfrm>
            <a:off x="1939537" y="388661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a:latin typeface="+mn-lt"/>
                <a:ea typeface="Verdana" pitchFamily="34" charset="0"/>
                <a:cs typeface="Verdana" pitchFamily="34" charset="0"/>
              </a:rPr>
              <a:t>22334712 </a:t>
            </a:r>
          </a:p>
        </p:txBody>
      </p:sp>
      <p:sp>
        <p:nvSpPr>
          <p:cNvPr id="132" name="Rectangle 131"/>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134" name="Rectangle 133"/>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135" name="Rectangle 134"/>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136" name="Rounded Rectangle 135">
            <a:hlinkClick r:id="rId3" action="ppaction://hlinksldjump"/>
          </p:cNvPr>
          <p:cNvSpPr>
            <a:spLocks noChangeAspect="1"/>
          </p:cNvSpPr>
          <p:nvPr/>
        </p:nvSpPr>
        <p:spPr>
          <a:xfrm>
            <a:off x="4721708" y="4712686"/>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Add</a:t>
            </a:r>
            <a:endParaRPr lang="en-US" sz="700" u="sng" dirty="0">
              <a:solidFill>
                <a:srgbClr val="002B82"/>
              </a:solidFill>
            </a:endParaRPr>
          </a:p>
        </p:txBody>
      </p:sp>
      <p:sp>
        <p:nvSpPr>
          <p:cNvPr id="137" name="Rectangle 136"/>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grpSp>
        <p:nvGrpSpPr>
          <p:cNvPr id="138" name="Group 137"/>
          <p:cNvGrpSpPr>
            <a:grpSpLocks noChangeAspect="1"/>
          </p:cNvGrpSpPr>
          <p:nvPr/>
        </p:nvGrpSpPr>
        <p:grpSpPr>
          <a:xfrm>
            <a:off x="189645" y="3885669"/>
            <a:ext cx="1550205" cy="150020"/>
            <a:chOff x="2357422" y="6072206"/>
            <a:chExt cx="2214578" cy="214314"/>
          </a:xfrm>
        </p:grpSpPr>
        <p:sp>
          <p:nvSpPr>
            <p:cNvPr id="142" name="Rectangle 14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i="1" kern="0" smtClean="0">
                  <a:latin typeface="+mn-lt"/>
                  <a:cs typeface="+mn-cs"/>
                </a:rPr>
                <a:t>BRCA1</a:t>
              </a:r>
              <a:endParaRPr lang="en-US" sz="700" i="1" kern="0" dirty="0">
                <a:latin typeface="+mn-lt"/>
                <a:cs typeface="+mn-cs"/>
              </a:endParaRPr>
            </a:p>
          </p:txBody>
        </p:sp>
        <p:sp>
          <p:nvSpPr>
            <p:cNvPr id="143" name="Right Triangle 14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39" name="Group 138"/>
          <p:cNvGrpSpPr>
            <a:grpSpLocks noChangeAspect="1"/>
          </p:cNvGrpSpPr>
          <p:nvPr/>
        </p:nvGrpSpPr>
        <p:grpSpPr>
          <a:xfrm>
            <a:off x="189645" y="4109724"/>
            <a:ext cx="1550205" cy="150020"/>
            <a:chOff x="2357422" y="6072206"/>
            <a:chExt cx="2214578" cy="214314"/>
          </a:xfrm>
        </p:grpSpPr>
        <p:sp>
          <p:nvSpPr>
            <p:cNvPr id="140" name="Rectangle 139"/>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a:latin typeface="+mn-lt"/>
                  <a:cs typeface="+mn-cs"/>
                </a:rPr>
                <a:t>c.483T&gt;G</a:t>
              </a:r>
              <a:endParaRPr lang="en-US" sz="700" kern="0" dirty="0">
                <a:latin typeface="+mn-lt"/>
                <a:cs typeface="+mn-cs"/>
              </a:endParaRPr>
            </a:p>
          </p:txBody>
        </p:sp>
        <p:sp>
          <p:nvSpPr>
            <p:cNvPr id="141" name="Right Triangle 140"/>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06" name="Group 105"/>
          <p:cNvGrpSpPr>
            <a:grpSpLocks noChangeAspect="1"/>
          </p:cNvGrpSpPr>
          <p:nvPr/>
        </p:nvGrpSpPr>
        <p:grpSpPr>
          <a:xfrm>
            <a:off x="190677" y="3118268"/>
            <a:ext cx="1550205" cy="150020"/>
            <a:chOff x="2357422" y="6072206"/>
            <a:chExt cx="2214578" cy="214314"/>
          </a:xfrm>
        </p:grpSpPr>
        <p:sp>
          <p:nvSpPr>
            <p:cNvPr id="107" name="Rectangle 106"/>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17" name="Right Triangle 116"/>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aphicFrame>
        <p:nvGraphicFramePr>
          <p:cNvPr id="129" name="Table 128"/>
          <p:cNvGraphicFramePr>
            <a:graphicFrameLocks noGrp="1"/>
          </p:cNvGraphicFramePr>
          <p:nvPr>
            <p:extLst>
              <p:ext uri="{D42A27DB-BD31-4B8C-83A1-F6EECF244321}">
                <p14:modId xmlns:p14="http://schemas.microsoft.com/office/powerpoint/2010/main" val="2177791531"/>
              </p:ext>
            </p:extLst>
          </p:nvPr>
        </p:nvGraphicFramePr>
        <p:xfrm>
          <a:off x="180395" y="1080367"/>
          <a:ext cx="5264816" cy="130776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Hide completed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Marsteiner </a:t>
                      </a:r>
                      <a:r>
                        <a:rPr lang="nb-NO" sz="600" baseline="0" smtClean="0">
                          <a:solidFill>
                            <a:schemeClr val="bg1">
                              <a:lumMod val="50000"/>
                            </a:schemeClr>
                          </a:solidFill>
                        </a:rPr>
                        <a:t>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23835752</a:t>
                      </a:r>
                      <a:r>
                        <a:rPr lang="nb-NO" sz="600" baseline="0" smtClean="0">
                          <a:solidFill>
                            <a:schemeClr val="tx1"/>
                          </a:solidFill>
                          <a:sym typeface="Wingdings"/>
                        </a:rPr>
                        <a:t></a:t>
                      </a:r>
                      <a:endParaRPr lang="nb-NO" sz="600">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start</a:t>
            </a:r>
            <a:endParaRPr lang="en-US" smtClean="0"/>
          </a:p>
        </p:txBody>
      </p:sp>
      <p:sp>
        <p:nvSpPr>
          <p:cNvPr id="97" name="Rounded Rectangle 96"/>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grpSp>
        <p:nvGrpSpPr>
          <p:cNvPr id="98" name="Group 97"/>
          <p:cNvGrpSpPr>
            <a:grpSpLocks noChangeAspect="1"/>
          </p:cNvGrpSpPr>
          <p:nvPr/>
        </p:nvGrpSpPr>
        <p:grpSpPr>
          <a:xfrm>
            <a:off x="190677" y="3342323"/>
            <a:ext cx="1550205" cy="150020"/>
            <a:chOff x="2357422" y="6072206"/>
            <a:chExt cx="2214578" cy="214314"/>
          </a:xfrm>
        </p:grpSpPr>
        <p:sp>
          <p:nvSpPr>
            <p:cNvPr id="99" name="Rectangle 9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00" name="Right Triangle 9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01" name="Rounded Rectangle 100"/>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102" name="Rectangle 101"/>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04" name="Rectangle 103"/>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Prediction</a:t>
            </a:r>
            <a:endParaRPr lang="en-US" sz="700">
              <a:latin typeface="+mj-lt"/>
            </a:endParaRPr>
          </a:p>
        </p:txBody>
      </p:sp>
      <p:sp>
        <p:nvSpPr>
          <p:cNvPr id="152" name="Rounded Rectangle 151"/>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3" name="Rounded Rectangle 15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7" name="Rounded Rectangle 156"/>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83" name="Rounded Rectangle 182"/>
          <p:cNvSpPr>
            <a:spLocks noChangeAspect="1"/>
          </p:cNvSpPr>
          <p:nvPr/>
        </p:nvSpPr>
        <p:spPr>
          <a:xfrm>
            <a:off x="4831597" y="21374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321" name="Rectangle 320"/>
          <p:cNvSpPr/>
          <p:nvPr/>
        </p:nvSpPr>
        <p:spPr>
          <a:xfrm>
            <a:off x="679184" y="2537358"/>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Variants aldready in list dimmed, but still selectable</a:t>
            </a:r>
            <a:endParaRPr lang="nb-NO" sz="700">
              <a:solidFill>
                <a:schemeClr val="tx1"/>
              </a:solidFill>
            </a:endParaRPr>
          </a:p>
        </p:txBody>
      </p:sp>
      <p:cxnSp>
        <p:nvCxnSpPr>
          <p:cNvPr id="322" name="Straight Connector 321"/>
          <p:cNvCxnSpPr>
            <a:stCxn id="321" idx="2"/>
            <a:endCxn id="99" idx="0"/>
          </p:cNvCxnSpPr>
          <p:nvPr/>
        </p:nvCxnSpPr>
        <p:spPr>
          <a:xfrm flipH="1">
            <a:off x="965780" y="2933227"/>
            <a:ext cx="254178" cy="40909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2" name="Rectangle 41"/>
          <p:cNvSpPr/>
          <p:nvPr/>
        </p:nvSpPr>
        <p:spPr>
          <a:xfrm>
            <a:off x="2033419" y="2485319"/>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Generates search string and opens in browser (alt: displays search string for cut &amp; paste)</a:t>
            </a:r>
            <a:endParaRPr lang="nb-NO" sz="700">
              <a:solidFill>
                <a:schemeClr val="tx1"/>
              </a:solidFill>
            </a:endParaRPr>
          </a:p>
        </p:txBody>
      </p:sp>
      <p:cxnSp>
        <p:nvCxnSpPr>
          <p:cNvPr id="43" name="Straight Connector 42"/>
          <p:cNvCxnSpPr>
            <a:stCxn id="42" idx="2"/>
            <a:endCxn id="101" idx="0"/>
          </p:cNvCxnSpPr>
          <p:nvPr/>
        </p:nvCxnSpPr>
        <p:spPr>
          <a:xfrm flipH="1">
            <a:off x="2244413" y="2988909"/>
            <a:ext cx="329780"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a:stCxn id="42" idx="2"/>
            <a:endCxn id="97" idx="0"/>
          </p:cNvCxnSpPr>
          <p:nvPr/>
        </p:nvCxnSpPr>
        <p:spPr>
          <a:xfrm>
            <a:off x="2574193" y="2988909"/>
            <a:ext cx="333898"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5" name="Rectangle 44"/>
          <p:cNvSpPr/>
          <p:nvPr/>
        </p:nvSpPr>
        <p:spPr>
          <a:xfrm>
            <a:off x="1597946" y="786069"/>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Same variant, two references</a:t>
            </a:r>
            <a:endParaRPr lang="nb-NO" sz="700">
              <a:solidFill>
                <a:schemeClr val="tx1"/>
              </a:solidFill>
            </a:endParaRPr>
          </a:p>
        </p:txBody>
      </p:sp>
      <p:cxnSp>
        <p:nvCxnSpPr>
          <p:cNvPr id="46" name="Straight Connector 45"/>
          <p:cNvCxnSpPr>
            <a:stCxn id="45" idx="1"/>
          </p:cNvCxnSpPr>
          <p:nvPr/>
        </p:nvCxnSpPr>
        <p:spPr>
          <a:xfrm flipH="1">
            <a:off x="883824" y="930143"/>
            <a:ext cx="714122" cy="39863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a:stCxn id="45" idx="1"/>
          </p:cNvCxnSpPr>
          <p:nvPr/>
        </p:nvCxnSpPr>
        <p:spPr>
          <a:xfrm flipH="1">
            <a:off x="883824" y="930143"/>
            <a:ext cx="714122" cy="6515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26" name="Rectangle 125"/>
          <p:cNvSpPr/>
          <p:nvPr/>
        </p:nvSpPr>
        <p:spPr>
          <a:xfrm>
            <a:off x="3418606" y="2487114"/>
            <a:ext cx="1960619"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Previous evaluations: </a:t>
            </a:r>
          </a:p>
          <a:p>
            <a:r>
              <a:rPr lang="nb-NO" sz="700" smtClean="0">
                <a:solidFill>
                  <a:schemeClr val="tx1"/>
                </a:solidFill>
              </a:rPr>
              <a:t>- for different variant: view only, no conclusion</a:t>
            </a:r>
          </a:p>
          <a:p>
            <a:r>
              <a:rPr lang="nb-NO" sz="700" smtClean="0">
                <a:solidFill>
                  <a:schemeClr val="tx1"/>
                </a:solidFill>
              </a:rPr>
              <a:t>- for same variant: adds conclusion (editable), which includes type of evidence</a:t>
            </a:r>
            <a:endParaRPr lang="nb-NO" sz="700">
              <a:solidFill>
                <a:schemeClr val="tx1"/>
              </a:solidFill>
            </a:endParaRPr>
          </a:p>
        </p:txBody>
      </p:sp>
      <p:cxnSp>
        <p:nvCxnSpPr>
          <p:cNvPr id="127" name="Straight Connector 126"/>
          <p:cNvCxnSpPr>
            <a:stCxn id="126" idx="0"/>
          </p:cNvCxnSpPr>
          <p:nvPr/>
        </p:nvCxnSpPr>
        <p:spPr>
          <a:xfrm flipH="1" flipV="1">
            <a:off x="3499526" y="2008306"/>
            <a:ext cx="899390" cy="47880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8" name="Straight Connector 127"/>
          <p:cNvCxnSpPr>
            <a:stCxn id="126" idx="0"/>
          </p:cNvCxnSpPr>
          <p:nvPr/>
        </p:nvCxnSpPr>
        <p:spPr>
          <a:xfrm flipH="1" flipV="1">
            <a:off x="4147924" y="2268004"/>
            <a:ext cx="250992" cy="21911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5" name="Rectangle 144"/>
          <p:cNvSpPr/>
          <p:nvPr/>
        </p:nvSpPr>
        <p:spPr>
          <a:xfrm>
            <a:off x="4461700" y="4950409"/>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Adds reference to list above</a:t>
            </a:r>
            <a:endParaRPr lang="nb-NO" sz="700">
              <a:solidFill>
                <a:schemeClr val="tx1"/>
              </a:solidFill>
            </a:endParaRPr>
          </a:p>
        </p:txBody>
      </p:sp>
      <p:cxnSp>
        <p:nvCxnSpPr>
          <p:cNvPr id="146" name="Straight Connector 145"/>
          <p:cNvCxnSpPr>
            <a:endCxn id="144" idx="2"/>
          </p:cNvCxnSpPr>
          <p:nvPr/>
        </p:nvCxnSpPr>
        <p:spPr>
          <a:xfrm flipH="1" flipV="1">
            <a:off x="5015081" y="4880415"/>
            <a:ext cx="63593" cy="6999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p:cNvCxnSpPr>
            <a:stCxn id="147" idx="0"/>
            <a:endCxn id="140" idx="2"/>
          </p:cNvCxnSpPr>
          <p:nvPr/>
        </p:nvCxnSpPr>
        <p:spPr>
          <a:xfrm flipH="1" flipV="1">
            <a:off x="964748" y="4259744"/>
            <a:ext cx="703175" cy="14590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p:cNvCxnSpPr>
            <a:stCxn id="147" idx="0"/>
            <a:endCxn id="142" idx="2"/>
          </p:cNvCxnSpPr>
          <p:nvPr/>
        </p:nvCxnSpPr>
        <p:spPr>
          <a:xfrm flipH="1" flipV="1">
            <a:off x="964748" y="4035689"/>
            <a:ext cx="703175" cy="36995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1" name="Rectangle 150"/>
          <p:cNvSpPr/>
          <p:nvPr/>
        </p:nvSpPr>
        <p:spPr>
          <a:xfrm>
            <a:off x="2800031" y="899942"/>
            <a:ext cx="124041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Link to full-text article (pdf)</a:t>
            </a:r>
            <a:endParaRPr lang="nb-NO" sz="700">
              <a:solidFill>
                <a:schemeClr val="tx1"/>
              </a:solidFill>
            </a:endParaRPr>
          </a:p>
        </p:txBody>
      </p:sp>
      <p:cxnSp>
        <p:nvCxnSpPr>
          <p:cNvPr id="155" name="Straight Connector 154"/>
          <p:cNvCxnSpPr>
            <a:stCxn id="151" idx="1"/>
          </p:cNvCxnSpPr>
          <p:nvPr/>
        </p:nvCxnSpPr>
        <p:spPr>
          <a:xfrm flipH="1">
            <a:off x="2314575" y="990155"/>
            <a:ext cx="485456" cy="4691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6" name="Rectangle 155"/>
          <p:cNvSpPr/>
          <p:nvPr/>
        </p:nvSpPr>
        <p:spPr>
          <a:xfrm>
            <a:off x="5379226" y="112328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8" name="Rectangle 157"/>
          <p:cNvSpPr/>
          <p:nvPr/>
        </p:nvSpPr>
        <p:spPr>
          <a:xfrm>
            <a:off x="4315426" y="657145"/>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Only show references that still needs to be evaluated</a:t>
            </a:r>
            <a:endParaRPr lang="nb-NO" sz="700">
              <a:solidFill>
                <a:schemeClr val="tx1"/>
              </a:solidFill>
            </a:endParaRPr>
          </a:p>
        </p:txBody>
      </p:sp>
      <p:cxnSp>
        <p:nvCxnSpPr>
          <p:cNvPr id="159" name="Straight Connector 158"/>
          <p:cNvCxnSpPr>
            <a:stCxn id="158" idx="2"/>
            <a:endCxn id="156" idx="0"/>
          </p:cNvCxnSpPr>
          <p:nvPr/>
        </p:nvCxnSpPr>
        <p:spPr>
          <a:xfrm>
            <a:off x="4887024" y="945292"/>
            <a:ext cx="531834" cy="17799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9"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7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Sample</a:t>
            </a:r>
            <a:endParaRPr lang="en-US" sz="700">
              <a:latin typeface="+mj-lt"/>
            </a:endParaRPr>
          </a:p>
        </p:txBody>
      </p:sp>
      <p:sp>
        <p:nvSpPr>
          <p:cNvPr id="75"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76" name="Rounded Rectangle 75"/>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7" name="Rectangle 76"/>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cxnSp>
        <p:nvCxnSpPr>
          <p:cNvPr id="78" name="Straight Connector 77"/>
          <p:cNvCxnSpPr>
            <a:stCxn id="42" idx="2"/>
            <a:endCxn id="76" idx="0"/>
          </p:cNvCxnSpPr>
          <p:nvPr/>
        </p:nvCxnSpPr>
        <p:spPr>
          <a:xfrm>
            <a:off x="2574193" y="2988909"/>
            <a:ext cx="991023" cy="1343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0" name="Rectangle 79"/>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147" name="Rectangle 146"/>
          <p:cNvSpPr/>
          <p:nvPr/>
        </p:nvSpPr>
        <p:spPr>
          <a:xfrm>
            <a:off x="1127149" y="4405648"/>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 andvariant selected, PMID </a:t>
            </a:r>
            <a:r>
              <a:rPr lang="nb-NO" sz="700" dirty="0" err="1" smtClean="0">
                <a:solidFill>
                  <a:schemeClr val="tx1"/>
                </a:solidFill>
              </a:rPr>
              <a:t>filled</a:t>
            </a:r>
            <a:r>
              <a:rPr lang="nb-NO" sz="700" dirty="0" smtClean="0">
                <a:solidFill>
                  <a:schemeClr val="tx1"/>
                </a:solidFill>
              </a:rPr>
              <a:t> </a:t>
            </a:r>
            <a:r>
              <a:rPr lang="nb-NO" sz="700" smtClean="0">
                <a:solidFill>
                  <a:schemeClr val="tx1"/>
                </a:solidFill>
              </a:rPr>
              <a:t>in manually. Also possible: BibTeX or completely manual.</a:t>
            </a:r>
            <a:endParaRPr lang="nb-NO" sz="700" dirty="0">
              <a:solidFill>
                <a:schemeClr val="tx1"/>
              </a:solidFill>
            </a:endParaRPr>
          </a:p>
        </p:txBody>
      </p:sp>
      <p:cxnSp>
        <p:nvCxnSpPr>
          <p:cNvPr id="150" name="Straight Connector 149"/>
          <p:cNvCxnSpPr>
            <a:stCxn id="131" idx="2"/>
            <a:endCxn id="147" idx="0"/>
          </p:cNvCxnSpPr>
          <p:nvPr/>
        </p:nvCxnSpPr>
        <p:spPr>
          <a:xfrm flipH="1">
            <a:off x="1667923" y="4037813"/>
            <a:ext cx="1047414" cy="36783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2" name="Rectangle 81"/>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83" name="Rectangle 82"/>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 name="Table 128"/>
          <p:cNvGraphicFramePr>
            <a:graphicFrameLocks noGrp="1"/>
          </p:cNvGraphicFramePr>
          <p:nvPr>
            <p:extLst>
              <p:ext uri="{D42A27DB-BD31-4B8C-83A1-F6EECF244321}">
                <p14:modId xmlns:p14="http://schemas.microsoft.com/office/powerpoint/2010/main" val="4277228540"/>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ref added</a:t>
            </a:r>
            <a:endParaRPr lang="en-US" smtClean="0"/>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152" name="Rounded Rectangle 151">
            <a:hlinkClick r:id="rId7" action="ppaction://hlinksldjump"/>
          </p:cNvPr>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Evaluate</a:t>
            </a:r>
            <a:endParaRPr lang="en-US" sz="700" u="sng" dirty="0">
              <a:solidFill>
                <a:srgbClr val="002B82"/>
              </a:solidFill>
            </a:endParaRPr>
          </a:p>
        </p:txBody>
      </p:sp>
      <p:sp>
        <p:nvSpPr>
          <p:cNvPr id="153" name="Rounded Rectangle 15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57" name="Rounded Rectangle 156"/>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83" name="Rounded Rectangle 182"/>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19" name="Rectangle 318"/>
          <p:cNvSpPr/>
          <p:nvPr/>
        </p:nvSpPr>
        <p:spPr>
          <a:xfrm>
            <a:off x="4327964" y="719164"/>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Brings up reference evaluation module</a:t>
            </a:r>
            <a:endParaRPr lang="nb-NO" sz="700">
              <a:solidFill>
                <a:schemeClr val="tx1"/>
              </a:solidFill>
            </a:endParaRPr>
          </a:p>
        </p:txBody>
      </p:sp>
      <p:cxnSp>
        <p:nvCxnSpPr>
          <p:cNvPr id="320" name="Straight Connector 319"/>
          <p:cNvCxnSpPr>
            <a:stCxn id="319" idx="2"/>
            <a:endCxn id="154" idx="0"/>
          </p:cNvCxnSpPr>
          <p:nvPr/>
        </p:nvCxnSpPr>
        <p:spPr>
          <a:xfrm>
            <a:off x="4899562" y="1007311"/>
            <a:ext cx="226678" cy="290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1" name="Rounded Rectangle 60"/>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60" name="Rectangle 59"/>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62" name="Rectangle 61"/>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63" name="Rectangle 62"/>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sp>
        <p:nvSpPr>
          <p:cNvPr id="71" name="Rounded Rectangle 70"/>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73" name="Rectangle 72"/>
          <p:cNvSpPr/>
          <p:nvPr/>
        </p:nvSpPr>
        <p:spPr>
          <a:xfrm>
            <a:off x="1358483" y="2711980"/>
            <a:ext cx="108154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Reference added</a:t>
            </a:r>
            <a:endParaRPr lang="nb-NO" sz="700">
              <a:solidFill>
                <a:schemeClr val="tx1"/>
              </a:solidFill>
            </a:endParaRPr>
          </a:p>
        </p:txBody>
      </p:sp>
      <p:cxnSp>
        <p:nvCxnSpPr>
          <p:cNvPr id="74" name="Straight Connector 73"/>
          <p:cNvCxnSpPr>
            <a:stCxn id="73" idx="0"/>
          </p:cNvCxnSpPr>
          <p:nvPr/>
        </p:nvCxnSpPr>
        <p:spPr>
          <a:xfrm flipH="1" flipV="1">
            <a:off x="1491049" y="2164620"/>
            <a:ext cx="408208" cy="54736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81" name="Group 80"/>
          <p:cNvGrpSpPr>
            <a:grpSpLocks noChangeAspect="1"/>
          </p:cNvGrpSpPr>
          <p:nvPr/>
        </p:nvGrpSpPr>
        <p:grpSpPr>
          <a:xfrm>
            <a:off x="190677" y="3885144"/>
            <a:ext cx="1550205" cy="150020"/>
            <a:chOff x="2357422" y="6072206"/>
            <a:chExt cx="2214578" cy="214314"/>
          </a:xfrm>
        </p:grpSpPr>
        <p:sp>
          <p:nvSpPr>
            <p:cNvPr id="82" name="Rectangle 8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83" name="Right Triangle 8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4" name="Group 83"/>
          <p:cNvGrpSpPr>
            <a:grpSpLocks noChangeAspect="1"/>
          </p:cNvGrpSpPr>
          <p:nvPr/>
        </p:nvGrpSpPr>
        <p:grpSpPr>
          <a:xfrm>
            <a:off x="190677" y="4109199"/>
            <a:ext cx="1550205" cy="150020"/>
            <a:chOff x="2357422" y="6072206"/>
            <a:chExt cx="2214578" cy="214314"/>
          </a:xfrm>
        </p:grpSpPr>
        <p:sp>
          <p:nvSpPr>
            <p:cNvPr id="85" name="Rectangle 84"/>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86" name="Right Triangle 85"/>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7" name="Group 86"/>
          <p:cNvGrpSpPr>
            <a:grpSpLocks noChangeAspect="1"/>
          </p:cNvGrpSpPr>
          <p:nvPr/>
        </p:nvGrpSpPr>
        <p:grpSpPr>
          <a:xfrm>
            <a:off x="190677" y="3118268"/>
            <a:ext cx="1550205" cy="150020"/>
            <a:chOff x="2357422" y="6072206"/>
            <a:chExt cx="2214578" cy="214314"/>
          </a:xfrm>
        </p:grpSpPr>
        <p:sp>
          <p:nvSpPr>
            <p:cNvPr id="88" name="Rectangle 87"/>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89" name="Right Triangle 88"/>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91" name="Group 90"/>
          <p:cNvGrpSpPr>
            <a:grpSpLocks noChangeAspect="1"/>
          </p:cNvGrpSpPr>
          <p:nvPr/>
        </p:nvGrpSpPr>
        <p:grpSpPr>
          <a:xfrm>
            <a:off x="190677" y="3342323"/>
            <a:ext cx="1550205" cy="150020"/>
            <a:chOff x="2357422" y="6072206"/>
            <a:chExt cx="2214578" cy="214314"/>
          </a:xfrm>
        </p:grpSpPr>
        <p:sp>
          <p:nvSpPr>
            <p:cNvPr id="92" name="Rectangle 9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93" name="Right Triangle 9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05" name="Rectangle 104"/>
          <p:cNvSpPr/>
          <p:nvPr/>
        </p:nvSpPr>
        <p:spPr>
          <a:xfrm>
            <a:off x="5379226" y="1128698"/>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4" name="Rectangle 51">
            <a:hlinkClick r:id="rId7" action="ppaction://hlinksldjump"/>
          </p:cNvPr>
          <p:cNvSpPr>
            <a:spLocks noChangeArrowheads="1"/>
          </p:cNvSpPr>
          <p:nvPr/>
        </p:nvSpPr>
        <p:spPr bwMode="auto">
          <a:xfrm>
            <a:off x="4787669" y="1297410"/>
            <a:ext cx="677141" cy="199437"/>
          </a:xfrm>
          <a:prstGeom prst="rect">
            <a:avLst/>
          </a:prstGeom>
          <a:noFill/>
          <a:ln w="28575">
            <a:solidFill>
              <a:srgbClr val="E49D0E"/>
            </a:solidFill>
            <a:miter lim="800000"/>
            <a:headEnd/>
            <a:tailEnd/>
          </a:ln>
          <a:effectLst/>
          <a:extLst/>
        </p:spPr>
        <p:txBody>
          <a:bodyPr wrap="none" anchor="ctr"/>
          <a:lstStyle/>
          <a:p>
            <a:endParaRPr lang="nb-NO"/>
          </a:p>
        </p:txBody>
      </p:sp>
      <p:cxnSp>
        <p:nvCxnSpPr>
          <p:cNvPr id="52" name="Straight Connector 51"/>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M:\pc\Desktop\icons\ey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67"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Sample</a:t>
            </a:r>
            <a:endParaRPr lang="en-US" sz="700">
              <a:latin typeface="+mj-lt"/>
            </a:endParaRPr>
          </a:p>
        </p:txBody>
      </p:sp>
      <p:sp>
        <p:nvSpPr>
          <p:cNvPr id="6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69" name="Rounded Rectangle 68"/>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72" name="Rounded Rectangle 71"/>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75" name="Rounded Rectangle 74"/>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6" name="Rectangle 75"/>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sp>
        <p:nvSpPr>
          <p:cNvPr id="77" name="Rectangle 76"/>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78" name="Rectangle 77"/>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79" name="Rectangle 78"/>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94" name="Rectangle 93"/>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95" name="Rectangle 94"/>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96" name="Rectangle 95"/>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97" name="Rectangle 96"/>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extLst>
      <p:ext uri="{BB962C8B-B14F-4D97-AF65-F5344CB8AC3E}">
        <p14:creationId xmlns:p14="http://schemas.microsoft.com/office/powerpoint/2010/main" val="424732606"/>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22" descr="M:\pc\Desktop\icons\Help.png">
            <a:hlinkClick r:id="rId3" action="ppaction://hlinksldjump" tooltip="If a LOD&gt;3 is reported, this is counted as definitive evidence. If LOD&lt;3 or there is no LOD-score, you can still click &quot;YES&quot; if the following requirements are fulfilled: [...]"/>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865" y="2026488"/>
            <a:ext cx="116114" cy="116114"/>
          </a:xfrm>
          <a:prstGeom prst="rect">
            <a:avLst/>
          </a:prstGeom>
          <a:noFill/>
          <a:extLst>
            <a:ext uri="{909E8E84-426E-40DD-AFC4-6F175D3DCCD1}">
              <a14:hiddenFill xmlns:a14="http://schemas.microsoft.com/office/drawing/2010/main">
                <a:solidFill>
                  <a:srgbClr val="FFFFFF"/>
                </a:solidFill>
              </a14:hiddenFill>
            </a:ext>
          </a:extLst>
        </p:spPr>
      </p:pic>
      <p:cxnSp>
        <p:nvCxnSpPr>
          <p:cNvPr id="150" name="Straight Connector 149"/>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51">
            <a:hlinkClick r:id="rId5" action="ppaction://hlinksldjump"/>
          </p:cNvPr>
          <p:cNvSpPr>
            <a:spLocks noChangeArrowheads="1"/>
          </p:cNvSpPr>
          <p:nvPr/>
        </p:nvSpPr>
        <p:spPr bwMode="auto">
          <a:xfrm>
            <a:off x="8173910" y="4526808"/>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321" name="Table 320"/>
          <p:cNvGraphicFramePr>
            <a:graphicFrameLocks noGrp="1"/>
          </p:cNvGraphicFramePr>
          <p:nvPr>
            <p:extLst>
              <p:ext uri="{D42A27DB-BD31-4B8C-83A1-F6EECF244321}">
                <p14:modId xmlns:p14="http://schemas.microsoft.com/office/powerpoint/2010/main" val="2861823578"/>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HGMD Pro, LOVD</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Van Hausen et al 2012 PMID: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r>
                        <a:rPr lang="nb-NO" sz="600" baseline="0" smtClean="0">
                          <a:solidFill>
                            <a:srgbClr val="002B82"/>
                          </a:solidFill>
                        </a:rPr>
                        <a:t> </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322" name="Rounded Rectangle 321"/>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3" name="Rounded Rectangle 322"/>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4" name="Rounded Rectangle 323"/>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5" name="Rounded Rectangle 324"/>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326" name="Rounded Rectangle 325"/>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298" name="Rectangle 297"/>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299" name="Rectangle 298"/>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300" name="Rectangle 299"/>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grpSp>
        <p:nvGrpSpPr>
          <p:cNvPr id="315" name="Group 314"/>
          <p:cNvGrpSpPr>
            <a:grpSpLocks noChangeAspect="1"/>
          </p:cNvGrpSpPr>
          <p:nvPr/>
        </p:nvGrpSpPr>
        <p:grpSpPr>
          <a:xfrm>
            <a:off x="190677" y="3885144"/>
            <a:ext cx="1550205" cy="150020"/>
            <a:chOff x="2357422" y="6072206"/>
            <a:chExt cx="2214578" cy="214314"/>
          </a:xfrm>
        </p:grpSpPr>
        <p:sp>
          <p:nvSpPr>
            <p:cNvPr id="316" name="Rectangle 315"/>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317" name="Right Triangle 316"/>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18" name="Group 317"/>
          <p:cNvGrpSpPr>
            <a:grpSpLocks noChangeAspect="1"/>
          </p:cNvGrpSpPr>
          <p:nvPr/>
        </p:nvGrpSpPr>
        <p:grpSpPr>
          <a:xfrm>
            <a:off x="190677" y="4109199"/>
            <a:ext cx="1550205" cy="150020"/>
            <a:chOff x="2357422" y="6072206"/>
            <a:chExt cx="2214578" cy="214314"/>
          </a:xfrm>
        </p:grpSpPr>
        <p:sp>
          <p:nvSpPr>
            <p:cNvPr id="319" name="Rectangle 31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320" name="Right Triangle 31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evaluate</a:t>
            </a:r>
            <a:endParaRPr lang="en-US" smtClean="0"/>
          </a:p>
        </p:txBody>
      </p:sp>
      <p:sp>
        <p:nvSpPr>
          <p:cNvPr id="33" name="Rectangle 32"/>
          <p:cNvSpPr/>
          <p:nvPr/>
        </p:nvSpPr>
        <p:spPr>
          <a:xfrm>
            <a:off x="5728455" y="1179612"/>
            <a:ext cx="77615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Category</a:t>
            </a:r>
          </a:p>
        </p:txBody>
      </p:sp>
      <p:sp>
        <p:nvSpPr>
          <p:cNvPr id="44" name="Rectangle 43"/>
          <p:cNvSpPr/>
          <p:nvPr/>
        </p:nvSpPr>
        <p:spPr>
          <a:xfrm>
            <a:off x="7644869" y="1179612"/>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YES</a:t>
            </a:r>
          </a:p>
        </p:txBody>
      </p:sp>
      <p:sp>
        <p:nvSpPr>
          <p:cNvPr id="45" name="Rectangle 44"/>
          <p:cNvSpPr/>
          <p:nvPr/>
        </p:nvSpPr>
        <p:spPr>
          <a:xfrm>
            <a:off x="7885617" y="1179612"/>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NO</a:t>
            </a:r>
          </a:p>
        </p:txBody>
      </p:sp>
      <p:sp>
        <p:nvSpPr>
          <p:cNvPr id="48" name="Rectangle 47"/>
          <p:cNvSpPr/>
          <p:nvPr/>
        </p:nvSpPr>
        <p:spPr>
          <a:xfrm>
            <a:off x="8440140" y="1179612"/>
            <a:ext cx="441418"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Score</a:t>
            </a:r>
          </a:p>
        </p:txBody>
      </p:sp>
      <p:sp>
        <p:nvSpPr>
          <p:cNvPr id="66" name="Rectangle 65"/>
          <p:cNvSpPr/>
          <p:nvPr/>
        </p:nvSpPr>
        <p:spPr>
          <a:xfrm>
            <a:off x="5728455" y="74820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Reference evaluation</a:t>
            </a:r>
          </a:p>
        </p:txBody>
      </p:sp>
      <p:cxnSp>
        <p:nvCxnSpPr>
          <p:cNvPr id="67" name="Straight Connector 66"/>
          <p:cNvCxnSpPr/>
          <p:nvPr/>
        </p:nvCxnSpPr>
        <p:spPr>
          <a:xfrm>
            <a:off x="5698643" y="1336970"/>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734871" y="1179612"/>
            <a:ext cx="853766"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Evaluation</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9" action="ppaction://hlinksldjump"/>
              </a:rPr>
              <a:t>Prediction</a:t>
            </a:r>
            <a:endParaRPr lang="en-US" sz="700">
              <a:latin typeface="+mj-lt"/>
            </a:endParaRPr>
          </a:p>
        </p:txBody>
      </p:sp>
      <p:sp>
        <p:nvSpPr>
          <p:cNvPr id="134" name="Rectangle 133"/>
          <p:cNvSpPr/>
          <p:nvPr/>
        </p:nvSpPr>
        <p:spPr>
          <a:xfrm>
            <a:off x="5728455" y="1465768"/>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Relevance</a:t>
            </a:r>
          </a:p>
        </p:txBody>
      </p:sp>
      <p:sp>
        <p:nvSpPr>
          <p:cNvPr id="138" name="Rectangle 137"/>
          <p:cNvSpPr/>
          <p:nvPr/>
        </p:nvSpPr>
        <p:spPr>
          <a:xfrm>
            <a:off x="6734871" y="1414968"/>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Is reference relevant?</a:t>
            </a:r>
          </a:p>
        </p:txBody>
      </p:sp>
      <p:sp>
        <p:nvSpPr>
          <p:cNvPr id="146" name="Rectangle 145"/>
          <p:cNvSpPr/>
          <p:nvPr/>
        </p:nvSpPr>
        <p:spPr>
          <a:xfrm>
            <a:off x="5728454" y="871553"/>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Selected reference: </a:t>
            </a:r>
            <a:r>
              <a:rPr lang="en-AU" sz="700" kern="0">
                <a:latin typeface="+mn-lt"/>
              </a:rPr>
              <a:t>Van Hausen et al 2012 (</a:t>
            </a:r>
            <a:r>
              <a:rPr lang="en-AU" sz="700" kern="0" smtClean="0">
                <a:latin typeface="+mn-lt"/>
              </a:rPr>
              <a:t>PMID:23709336)</a:t>
            </a:r>
            <a:r>
              <a:rPr lang="en-US" sz="700" b="1" kern="0" smtClean="0">
                <a:latin typeface="+mn-lt"/>
                <a:cs typeface="+mn-cs"/>
              </a:rPr>
              <a:t> </a:t>
            </a:r>
          </a:p>
        </p:txBody>
      </p:sp>
      <p:sp>
        <p:nvSpPr>
          <p:cNvPr id="169" name="Rectangle 168"/>
          <p:cNvSpPr/>
          <p:nvPr/>
        </p:nvSpPr>
        <p:spPr>
          <a:xfrm>
            <a:off x="5728454" y="998062"/>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 </a:t>
            </a:r>
            <a:r>
              <a:rPr lang="en-US" sz="700" i="1" kern="0" smtClean="0">
                <a:latin typeface="+mn-lt"/>
                <a:cs typeface="+mn-cs"/>
              </a:rPr>
              <a:t>BRCA1</a:t>
            </a:r>
            <a:r>
              <a:rPr lang="en-US" sz="700" b="1" kern="0" smtClean="0">
                <a:latin typeface="+mn-lt"/>
                <a:cs typeface="+mn-cs"/>
              </a:rPr>
              <a:t> </a:t>
            </a:r>
            <a:r>
              <a:rPr lang="nb-NO" sz="700" kern="0" smtClean="0">
                <a:latin typeface="+mn-lt"/>
              </a:rPr>
              <a:t>c.38T&gt;C</a:t>
            </a:r>
            <a:endParaRPr lang="en-US" sz="700" b="1" kern="0" smtClean="0">
              <a:latin typeface="+mn-lt"/>
              <a:cs typeface="+mn-cs"/>
            </a:endParaRPr>
          </a:p>
        </p:txBody>
      </p:sp>
      <p:sp>
        <p:nvSpPr>
          <p:cNvPr id="158" name="Rectangle 157"/>
          <p:cNvSpPr>
            <a:spLocks/>
          </p:cNvSpPr>
          <p:nvPr/>
        </p:nvSpPr>
        <p:spPr>
          <a:xfrm>
            <a:off x="8440140" y="3369428"/>
            <a:ext cx="360000" cy="151200"/>
          </a:xfrm>
          <a:prstGeom prst="rect">
            <a:avLst/>
          </a:prstGeom>
          <a:solidFill>
            <a:schemeClr val="bg1">
              <a:lumMod val="10000"/>
            </a:schemeClr>
          </a:solid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a:solidFill>
                  <a:srgbClr val="FFFFFF"/>
                </a:solidFill>
                <a:latin typeface="+mn-lt"/>
                <a:ea typeface="Verdana" pitchFamily="34" charset="0"/>
                <a:cs typeface="Verdana" pitchFamily="34" charset="0"/>
              </a:rPr>
              <a:t>+</a:t>
            </a:r>
            <a:r>
              <a:rPr lang="en-AU" sz="700" kern="0" smtClean="0">
                <a:solidFill>
                  <a:srgbClr val="FFFFFF"/>
                </a:solidFill>
                <a:latin typeface="+mn-lt"/>
                <a:ea typeface="Verdana" pitchFamily="34" charset="0"/>
                <a:cs typeface="Verdana" pitchFamily="34" charset="0"/>
              </a:rPr>
              <a:t>5</a:t>
            </a:r>
            <a:endParaRPr lang="en-AU" sz="700" kern="0">
              <a:solidFill>
                <a:srgbClr val="FFFFFF"/>
              </a:solidFill>
              <a:latin typeface="+mn-lt"/>
              <a:ea typeface="Verdana" pitchFamily="34" charset="0"/>
              <a:cs typeface="Verdana" pitchFamily="34" charset="0"/>
            </a:endParaRPr>
          </a:p>
        </p:txBody>
      </p:sp>
      <p:sp>
        <p:nvSpPr>
          <p:cNvPr id="159" name="Rectangle 158"/>
          <p:cNvSpPr>
            <a:spLocks/>
          </p:cNvSpPr>
          <p:nvPr/>
        </p:nvSpPr>
        <p:spPr>
          <a:xfrm>
            <a:off x="8440140" y="2004107"/>
            <a:ext cx="360000" cy="151200"/>
          </a:xfrm>
          <a:prstGeom prst="rect">
            <a:avLst/>
          </a:prstGeom>
          <a:solidFill>
            <a:schemeClr val="bg1">
              <a:lumMod val="10000"/>
            </a:schemeClr>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FFFFFF"/>
                </a:solidFill>
                <a:latin typeface="+mn-lt"/>
                <a:cs typeface="+mn-cs"/>
              </a:rPr>
              <a:t>+5</a:t>
            </a:r>
            <a:endParaRPr lang="en-AU" sz="700" kern="0">
              <a:solidFill>
                <a:srgbClr val="FFFFFF"/>
              </a:solidFill>
              <a:latin typeface="+mn-lt"/>
              <a:cs typeface="+mn-cs"/>
            </a:endParaRPr>
          </a:p>
        </p:txBody>
      </p:sp>
      <p:sp>
        <p:nvSpPr>
          <p:cNvPr id="160" name="Rectangle 159"/>
          <p:cNvSpPr>
            <a:spLocks/>
          </p:cNvSpPr>
          <p:nvPr/>
        </p:nvSpPr>
        <p:spPr>
          <a:xfrm>
            <a:off x="8440140" y="2276949"/>
            <a:ext cx="360000" cy="151200"/>
          </a:xfrm>
          <a:prstGeom prst="rect">
            <a:avLst/>
          </a:prstGeom>
          <a:solidFill>
            <a:srgbClr val="FFFFFF"/>
          </a:solidFill>
          <a:ln w="6350" cap="flat" cmpd="sng" algn="ctr">
            <a:solidFill>
              <a:srgbClr val="B2B2B2"/>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a:t>
            </a:r>
            <a:endParaRPr lang="en-AU" sz="700" kern="0">
              <a:solidFill>
                <a:srgbClr val="B2B2B2"/>
              </a:solidFill>
              <a:latin typeface="+mn-lt"/>
              <a:cs typeface="+mn-cs"/>
            </a:endParaRPr>
          </a:p>
        </p:txBody>
      </p:sp>
      <p:sp>
        <p:nvSpPr>
          <p:cNvPr id="161" name="Rectangle 160"/>
          <p:cNvSpPr>
            <a:spLocks/>
          </p:cNvSpPr>
          <p:nvPr/>
        </p:nvSpPr>
        <p:spPr>
          <a:xfrm>
            <a:off x="8440140" y="2549100"/>
            <a:ext cx="360000" cy="151200"/>
          </a:xfrm>
          <a:prstGeom prst="rect">
            <a:avLst/>
          </a:prstGeom>
          <a:solidFill>
            <a:srgbClr val="FFFFFF"/>
          </a:solidFill>
          <a:ln w="6350" cap="flat" cmpd="sng" algn="ctr">
            <a:solidFill>
              <a:srgbClr val="B2B2B2"/>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a:t>
            </a:r>
            <a:endParaRPr lang="en-AU" sz="700" kern="0">
              <a:solidFill>
                <a:srgbClr val="B2B2B2"/>
              </a:solidFill>
              <a:latin typeface="+mn-lt"/>
              <a:cs typeface="+mn-cs"/>
            </a:endParaRPr>
          </a:p>
        </p:txBody>
      </p:sp>
      <p:sp>
        <p:nvSpPr>
          <p:cNvPr id="162" name="Rectangle 161"/>
          <p:cNvSpPr>
            <a:spLocks/>
          </p:cNvSpPr>
          <p:nvPr/>
        </p:nvSpPr>
        <p:spPr>
          <a:xfrm>
            <a:off x="8440140" y="2821556"/>
            <a:ext cx="360000" cy="151200"/>
          </a:xfrm>
          <a:prstGeom prst="rect">
            <a:avLst/>
          </a:prstGeom>
          <a:solidFill>
            <a:srgbClr val="FFFFFF"/>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0</a:t>
            </a:r>
            <a:endParaRPr lang="en-AU" sz="700" kern="0">
              <a:solidFill>
                <a:srgbClr val="B2B2B2"/>
              </a:solidFill>
              <a:latin typeface="+mn-lt"/>
              <a:cs typeface="+mn-cs"/>
            </a:endParaRPr>
          </a:p>
        </p:txBody>
      </p:sp>
      <p:sp>
        <p:nvSpPr>
          <p:cNvPr id="163" name="Rectangle 162"/>
          <p:cNvSpPr>
            <a:spLocks/>
          </p:cNvSpPr>
          <p:nvPr/>
        </p:nvSpPr>
        <p:spPr>
          <a:xfrm>
            <a:off x="8440140" y="3093095"/>
            <a:ext cx="360000" cy="151200"/>
          </a:xfrm>
          <a:prstGeom prst="rect">
            <a:avLst/>
          </a:prstGeom>
          <a:solidFill>
            <a:srgbClr val="FFFFFF"/>
          </a:solidFill>
          <a:ln w="6350" cap="flat" cmpd="sng" algn="ctr">
            <a:solidFill>
              <a:sysClr val="windowText" lastClr="000000"/>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700" kern="0" smtClean="0">
                <a:solidFill>
                  <a:srgbClr val="B2B2B2"/>
                </a:solidFill>
                <a:latin typeface="+mn-lt"/>
                <a:cs typeface="+mn-cs"/>
              </a:rPr>
              <a:t>0</a:t>
            </a:r>
            <a:endParaRPr lang="en-AU" sz="700" kern="0">
              <a:solidFill>
                <a:srgbClr val="B2B2B2"/>
              </a:solidFill>
              <a:latin typeface="+mn-lt"/>
              <a:cs typeface="+mn-cs"/>
            </a:endParaRPr>
          </a:p>
        </p:txBody>
      </p:sp>
      <p:sp>
        <p:nvSpPr>
          <p:cNvPr id="165" name="Rectangle 164"/>
          <p:cNvSpPr>
            <a:spLocks noChangeAspect="1"/>
          </p:cNvSpPr>
          <p:nvPr/>
        </p:nvSpPr>
        <p:spPr>
          <a:xfrm>
            <a:off x="6391912" y="2313110"/>
            <a:ext cx="79264" cy="79264"/>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8" name="Rectangle 167"/>
          <p:cNvSpPr/>
          <p:nvPr/>
        </p:nvSpPr>
        <p:spPr>
          <a:xfrm>
            <a:off x="5728455" y="2298881"/>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Protein</a:t>
            </a:r>
          </a:p>
        </p:txBody>
      </p:sp>
      <p:sp>
        <p:nvSpPr>
          <p:cNvPr id="170" name="Rectangle 169"/>
          <p:cNvSpPr>
            <a:spLocks noChangeAspect="1"/>
          </p:cNvSpPr>
          <p:nvPr/>
        </p:nvSpPr>
        <p:spPr>
          <a:xfrm>
            <a:off x="6391912" y="2588456"/>
            <a:ext cx="79264" cy="79264"/>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3" name="Rectangle 172"/>
          <p:cNvSpPr/>
          <p:nvPr/>
        </p:nvSpPr>
        <p:spPr>
          <a:xfrm>
            <a:off x="5728455" y="2574227"/>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RNA</a:t>
            </a:r>
          </a:p>
        </p:txBody>
      </p:sp>
      <p:sp>
        <p:nvSpPr>
          <p:cNvPr id="174" name="Rectangle 173"/>
          <p:cNvSpPr/>
          <p:nvPr/>
        </p:nvSpPr>
        <p:spPr>
          <a:xfrm>
            <a:off x="5728455" y="2841937"/>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Gene coverage</a:t>
            </a:r>
          </a:p>
        </p:txBody>
      </p:sp>
      <p:sp>
        <p:nvSpPr>
          <p:cNvPr id="175" name="Rectangle 174"/>
          <p:cNvSpPr/>
          <p:nvPr/>
        </p:nvSpPr>
        <p:spPr>
          <a:xfrm>
            <a:off x="5728455" y="3068110"/>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Age of evidence (auto)</a:t>
            </a:r>
          </a:p>
        </p:txBody>
      </p:sp>
      <p:sp>
        <p:nvSpPr>
          <p:cNvPr id="176" name="Rectangle 175"/>
          <p:cNvSpPr/>
          <p:nvPr/>
        </p:nvSpPr>
        <p:spPr>
          <a:xfrm>
            <a:off x="5728455" y="2026596"/>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Segregation</a:t>
            </a:r>
          </a:p>
        </p:txBody>
      </p:sp>
      <p:grpSp>
        <p:nvGrpSpPr>
          <p:cNvPr id="177" name="Group 176"/>
          <p:cNvGrpSpPr/>
          <p:nvPr/>
        </p:nvGrpSpPr>
        <p:grpSpPr>
          <a:xfrm>
            <a:off x="6392069" y="2003913"/>
            <a:ext cx="86610" cy="116176"/>
            <a:chOff x="1989288" y="2349886"/>
            <a:chExt cx="86610" cy="116176"/>
          </a:xfrm>
        </p:grpSpPr>
        <p:sp>
          <p:nvSpPr>
            <p:cNvPr id="178" name="Rectangle 17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9" name="L-Shape 17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80" name="Rectangle 179"/>
          <p:cNvSpPr/>
          <p:nvPr/>
        </p:nvSpPr>
        <p:spPr>
          <a:xfrm>
            <a:off x="6734871" y="1975796"/>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Consistent with conclusion?</a:t>
            </a:r>
          </a:p>
        </p:txBody>
      </p:sp>
      <p:sp>
        <p:nvSpPr>
          <p:cNvPr id="184" name="Rectangle 183"/>
          <p:cNvSpPr/>
          <p:nvPr/>
        </p:nvSpPr>
        <p:spPr>
          <a:xfrm>
            <a:off x="6734871" y="2248081"/>
            <a:ext cx="736675"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B2B2B2"/>
                </a:solidFill>
                <a:latin typeface="+mn-lt"/>
                <a:cs typeface="+mn-cs"/>
              </a:rPr>
              <a:t>Abnormal protein function?</a:t>
            </a:r>
          </a:p>
        </p:txBody>
      </p:sp>
      <p:sp>
        <p:nvSpPr>
          <p:cNvPr id="188" name="Rectangle 187"/>
          <p:cNvSpPr/>
          <p:nvPr/>
        </p:nvSpPr>
        <p:spPr>
          <a:xfrm>
            <a:off x="6734871" y="2520366"/>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B2B2B2"/>
                </a:solidFill>
                <a:latin typeface="+mn-lt"/>
                <a:cs typeface="+mn-cs"/>
              </a:rPr>
              <a:t>Abnormal splicing/ protein expression?</a:t>
            </a:r>
          </a:p>
        </p:txBody>
      </p:sp>
      <p:sp>
        <p:nvSpPr>
          <p:cNvPr id="190" name="Rectangle 189"/>
          <p:cNvSpPr/>
          <p:nvPr/>
        </p:nvSpPr>
        <p:spPr>
          <a:xfrm>
            <a:off x="6734871" y="2792651"/>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&gt;90% of gene sequenced?</a:t>
            </a:r>
          </a:p>
        </p:txBody>
      </p:sp>
      <p:sp>
        <p:nvSpPr>
          <p:cNvPr id="192" name="Rectangle 191"/>
          <p:cNvSpPr/>
          <p:nvPr/>
        </p:nvSpPr>
        <p:spPr>
          <a:xfrm>
            <a:off x="6734871" y="3064935"/>
            <a:ext cx="825419"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Reference &lt;10 years?</a:t>
            </a:r>
          </a:p>
        </p:txBody>
      </p:sp>
      <p:sp>
        <p:nvSpPr>
          <p:cNvPr id="194" name="Rectangle 193"/>
          <p:cNvSpPr/>
          <p:nvPr/>
        </p:nvSpPr>
        <p:spPr>
          <a:xfrm>
            <a:off x="5737070" y="4835369"/>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Variant </a:t>
            </a:r>
            <a:r>
              <a:rPr lang="en-US" sz="700" i="1" kern="0" smtClean="0">
                <a:latin typeface="+mn-lt"/>
                <a:cs typeface="+mn-cs"/>
              </a:rPr>
              <a:t>BRCA1</a:t>
            </a:r>
            <a:r>
              <a:rPr lang="en-US" sz="700" kern="0" smtClean="0">
                <a:latin typeface="+mn-lt"/>
                <a:cs typeface="+mn-cs"/>
              </a:rPr>
              <a:t> </a:t>
            </a:r>
            <a:r>
              <a:rPr lang="en-US" sz="700" kern="0">
                <a:latin typeface="+mn-lt"/>
                <a:cs typeface="+mn-cs"/>
              </a:rPr>
              <a:t>c.38T&gt;C</a:t>
            </a:r>
            <a:endParaRPr lang="en-US" sz="700" kern="0" smtClean="0">
              <a:latin typeface="+mn-lt"/>
              <a:cs typeface="+mn-cs"/>
            </a:endParaRPr>
          </a:p>
          <a:p>
            <a:pPr fontAlgn="auto">
              <a:spcBef>
                <a:spcPts val="0"/>
              </a:spcBef>
              <a:spcAft>
                <a:spcPts val="0"/>
              </a:spcAft>
            </a:pPr>
            <a:r>
              <a:rPr lang="en-US" sz="700" kern="0" smtClean="0">
                <a:latin typeface="+mn-lt"/>
                <a:cs typeface="+mn-cs"/>
              </a:rPr>
              <a:t>High quality evidence count</a:t>
            </a:r>
          </a:p>
        </p:txBody>
      </p:sp>
      <p:sp>
        <p:nvSpPr>
          <p:cNvPr id="195" name="Rectangle 194"/>
          <p:cNvSpPr/>
          <p:nvPr/>
        </p:nvSpPr>
        <p:spPr>
          <a:xfrm>
            <a:off x="7952292" y="3400692"/>
            <a:ext cx="441418" cy="107722"/>
          </a:xfrm>
          <a:prstGeom prst="rect">
            <a:avLst/>
          </a:prstGeom>
          <a:noFill/>
          <a:ln w="12700" cap="flat" cmpd="sng" algn="ctr">
            <a:noFill/>
            <a:prstDash val="solid"/>
          </a:ln>
          <a:effectLst/>
        </p:spPr>
        <p:txBody>
          <a:bodyPr wrap="square" lIns="0" tIns="0" rIns="0" bIns="0" rtlCol="0" anchor="t" anchorCtr="0">
            <a:spAutoFit/>
          </a:bodyPr>
          <a:lstStyle/>
          <a:p>
            <a:pPr algn="r" fontAlgn="auto">
              <a:spcBef>
                <a:spcPts val="0"/>
              </a:spcBef>
              <a:spcAft>
                <a:spcPts val="0"/>
              </a:spcAft>
            </a:pPr>
            <a:r>
              <a:rPr lang="en-US" sz="700" kern="0" smtClean="0">
                <a:latin typeface="+mn-lt"/>
                <a:cs typeface="+mn-cs"/>
              </a:rPr>
              <a:t>SUM</a:t>
            </a:r>
          </a:p>
        </p:txBody>
      </p:sp>
      <p:sp>
        <p:nvSpPr>
          <p:cNvPr id="196" name="Rectangle 195"/>
          <p:cNvSpPr/>
          <p:nvPr/>
        </p:nvSpPr>
        <p:spPr>
          <a:xfrm>
            <a:off x="5737070" y="3687197"/>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Conclusion:</a:t>
            </a:r>
          </a:p>
          <a:p>
            <a:pPr fontAlgn="auto">
              <a:spcBef>
                <a:spcPts val="0"/>
              </a:spcBef>
              <a:spcAft>
                <a:spcPts val="0"/>
              </a:spcAft>
            </a:pPr>
            <a:r>
              <a:rPr lang="en-US" sz="700" kern="0" smtClean="0">
                <a:latin typeface="+mn-lt"/>
                <a:cs typeface="+mn-cs"/>
              </a:rPr>
              <a:t>High quality evidence?</a:t>
            </a:r>
          </a:p>
        </p:txBody>
      </p:sp>
      <p:sp>
        <p:nvSpPr>
          <p:cNvPr id="200" name="Rectangle 199"/>
          <p:cNvSpPr/>
          <p:nvPr/>
        </p:nvSpPr>
        <p:spPr>
          <a:xfrm>
            <a:off x="7411342" y="3652101"/>
            <a:ext cx="222360" cy="107722"/>
          </a:xfrm>
          <a:prstGeom prst="rect">
            <a:avLst/>
          </a:prstGeom>
          <a:solidFill>
            <a:schemeClr val="accent5">
              <a:lumMod val="90000"/>
            </a:schemeClr>
          </a:solid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YES</a:t>
            </a:r>
          </a:p>
        </p:txBody>
      </p:sp>
      <p:sp>
        <p:nvSpPr>
          <p:cNvPr id="201" name="Rectangle 200"/>
          <p:cNvSpPr/>
          <p:nvPr/>
        </p:nvSpPr>
        <p:spPr>
          <a:xfrm>
            <a:off x="7909265" y="3652101"/>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NO</a:t>
            </a:r>
          </a:p>
        </p:txBody>
      </p:sp>
      <p:cxnSp>
        <p:nvCxnSpPr>
          <p:cNvPr id="203" name="Straight Connector 202"/>
          <p:cNvCxnSpPr/>
          <p:nvPr/>
        </p:nvCxnSpPr>
        <p:spPr>
          <a:xfrm>
            <a:off x="5698643" y="3587434"/>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Rectangle 203"/>
          <p:cNvSpPr>
            <a:spLocks/>
          </p:cNvSpPr>
          <p:nvPr/>
        </p:nvSpPr>
        <p:spPr>
          <a:xfrm>
            <a:off x="8440140" y="4823819"/>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a:latin typeface="+mn-lt"/>
                <a:ea typeface="Verdana" pitchFamily="34" charset="0"/>
                <a:cs typeface="Verdana" pitchFamily="34" charset="0"/>
              </a:rPr>
              <a:t>0</a:t>
            </a:r>
          </a:p>
        </p:txBody>
      </p:sp>
      <p:sp>
        <p:nvSpPr>
          <p:cNvPr id="206" name="Rectangle 205"/>
          <p:cNvSpPr>
            <a:spLocks/>
          </p:cNvSpPr>
          <p:nvPr/>
        </p:nvSpPr>
        <p:spPr>
          <a:xfrm>
            <a:off x="5728962" y="3975282"/>
            <a:ext cx="3071177" cy="510657"/>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[Comments/excerpt of article] </a:t>
            </a:r>
            <a:r>
              <a:rPr lang="en-AU" sz="700" kern="0" smtClean="0">
                <a:latin typeface="+mn-lt"/>
                <a:ea typeface="Verdana" pitchFamily="34" charset="0"/>
                <a:cs typeface="Verdana" pitchFamily="34" charset="0"/>
              </a:rPr>
              <a:t>Variant segregates with disease in two generations, from grandmother to mother to daughter. […] </a:t>
            </a:r>
            <a:r>
              <a:rPr lang="en-AU" sz="700" kern="0" smtClean="0">
                <a:solidFill>
                  <a:srgbClr val="B2B2B2"/>
                </a:solidFill>
                <a:latin typeface="+mn-lt"/>
                <a:ea typeface="Verdana" pitchFamily="34" charset="0"/>
                <a:cs typeface="Verdana" pitchFamily="34" charset="0"/>
              </a:rPr>
              <a:t> </a:t>
            </a:r>
            <a:endParaRPr lang="en-AU" sz="700" kern="0">
              <a:solidFill>
                <a:srgbClr val="B2B2B2"/>
              </a:solidFill>
              <a:latin typeface="+mn-lt"/>
              <a:ea typeface="Verdana" pitchFamily="34" charset="0"/>
              <a:cs typeface="Verdana" pitchFamily="34" charset="0"/>
            </a:endParaRPr>
          </a:p>
        </p:txBody>
      </p:sp>
      <p:cxnSp>
        <p:nvCxnSpPr>
          <p:cNvPr id="207" name="Straight Connector 206"/>
          <p:cNvCxnSpPr/>
          <p:nvPr/>
        </p:nvCxnSpPr>
        <p:spPr>
          <a:xfrm>
            <a:off x="5698643" y="4758799"/>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8192711" y="3652101"/>
            <a:ext cx="623254"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IRRELEV/VUS</a:t>
            </a:r>
          </a:p>
        </p:txBody>
      </p:sp>
      <p:sp>
        <p:nvSpPr>
          <p:cNvPr id="210" name="Rounded Rectangle 209">
            <a:hlinkClick r:id="rId5" action="ppaction://hlinksldjump"/>
          </p:cNvPr>
          <p:cNvSpPr>
            <a:spLocks noChangeAspect="1"/>
          </p:cNvSpPr>
          <p:nvPr/>
        </p:nvSpPr>
        <p:spPr>
          <a:xfrm>
            <a:off x="8210934" y="4561245"/>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Finish</a:t>
            </a:r>
            <a:endParaRPr lang="en-US" sz="700" u="sng" dirty="0">
              <a:solidFill>
                <a:srgbClr val="002B82"/>
              </a:solidFill>
            </a:endParaRPr>
          </a:p>
        </p:txBody>
      </p:sp>
      <p:sp>
        <p:nvSpPr>
          <p:cNvPr id="214" name="Rectangle 213"/>
          <p:cNvSpPr/>
          <p:nvPr/>
        </p:nvSpPr>
        <p:spPr>
          <a:xfrm>
            <a:off x="5728455" y="1731843"/>
            <a:ext cx="73667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Conclusion</a:t>
            </a:r>
          </a:p>
        </p:txBody>
      </p:sp>
      <p:sp>
        <p:nvSpPr>
          <p:cNvPr id="218" name="Rectangle 217"/>
          <p:cNvSpPr/>
          <p:nvPr/>
        </p:nvSpPr>
        <p:spPr>
          <a:xfrm>
            <a:off x="6734871" y="1681043"/>
            <a:ext cx="970718"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Does reference sup-</a:t>
            </a:r>
            <a:br>
              <a:rPr lang="en-US" sz="700" kern="0" smtClean="0">
                <a:latin typeface="+mn-lt"/>
                <a:cs typeface="+mn-cs"/>
              </a:rPr>
            </a:br>
            <a:r>
              <a:rPr lang="en-US" sz="700" kern="0" smtClean="0">
                <a:latin typeface="+mn-lt"/>
                <a:cs typeface="+mn-cs"/>
              </a:rPr>
              <a:t>port pathogenicity?</a:t>
            </a:r>
          </a:p>
        </p:txBody>
      </p:sp>
      <p:sp>
        <p:nvSpPr>
          <p:cNvPr id="220" name="Rectangle 219"/>
          <p:cNvSpPr>
            <a:spLocks/>
          </p:cNvSpPr>
          <p:nvPr/>
        </p:nvSpPr>
        <p:spPr>
          <a:xfrm>
            <a:off x="8440140" y="5016403"/>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0</a:t>
            </a:r>
            <a:endParaRPr lang="en-AU" sz="700" kern="0">
              <a:latin typeface="+mn-lt"/>
              <a:ea typeface="Verdana" pitchFamily="34" charset="0"/>
              <a:cs typeface="Verdana" pitchFamily="34" charset="0"/>
            </a:endParaRPr>
          </a:p>
        </p:txBody>
      </p:sp>
      <p:sp>
        <p:nvSpPr>
          <p:cNvPr id="221" name="Rectangle 220"/>
          <p:cNvSpPr/>
          <p:nvPr/>
        </p:nvSpPr>
        <p:spPr>
          <a:xfrm>
            <a:off x="7697227" y="4845558"/>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PATHOGENIC</a:t>
            </a:r>
          </a:p>
        </p:txBody>
      </p:sp>
      <p:sp>
        <p:nvSpPr>
          <p:cNvPr id="222" name="Rectangle 221"/>
          <p:cNvSpPr/>
          <p:nvPr/>
        </p:nvSpPr>
        <p:spPr>
          <a:xfrm>
            <a:off x="7697227" y="5038142"/>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NEUTRAL</a:t>
            </a:r>
          </a:p>
        </p:txBody>
      </p:sp>
      <p:cxnSp>
        <p:nvCxnSpPr>
          <p:cNvPr id="147" name="Straight Connector 146"/>
          <p:cNvCxnSpPr>
            <a:stCxn id="154" idx="2"/>
            <a:endCxn id="151" idx="0"/>
          </p:cNvCxnSpPr>
          <p:nvPr/>
        </p:nvCxnSpPr>
        <p:spPr>
          <a:xfrm flipH="1">
            <a:off x="6305922" y="554821"/>
            <a:ext cx="775565" cy="91074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54" name="Rectangle 153"/>
          <p:cNvSpPr/>
          <p:nvPr/>
        </p:nvSpPr>
        <p:spPr>
          <a:xfrm>
            <a:off x="6540713" y="158952"/>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More complex topics get pop-up help with link to full documentation</a:t>
            </a:r>
            <a:endParaRPr lang="en-GB" sz="700">
              <a:solidFill>
                <a:schemeClr val="tx1"/>
              </a:solidFill>
            </a:endParaRPr>
          </a:p>
        </p:txBody>
      </p:sp>
      <p:sp>
        <p:nvSpPr>
          <p:cNvPr id="142" name="Oval 141"/>
          <p:cNvSpPr>
            <a:spLocks noChangeAspect="1"/>
          </p:cNvSpPr>
          <p:nvPr/>
        </p:nvSpPr>
        <p:spPr>
          <a:xfrm>
            <a:off x="7947704" y="1477904"/>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 name="Group 1"/>
          <p:cNvGrpSpPr/>
          <p:nvPr/>
        </p:nvGrpSpPr>
        <p:grpSpPr>
          <a:xfrm>
            <a:off x="7716449" y="1477904"/>
            <a:ext cx="79200" cy="79200"/>
            <a:chOff x="7729487" y="1320425"/>
            <a:chExt cx="79200" cy="79200"/>
          </a:xfrm>
        </p:grpSpPr>
        <p:sp>
          <p:nvSpPr>
            <p:cNvPr id="167" name="Oval 166"/>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71" name="Oval 170"/>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26" name="Oval 225"/>
          <p:cNvSpPr>
            <a:spLocks noChangeAspect="1"/>
          </p:cNvSpPr>
          <p:nvPr/>
        </p:nvSpPr>
        <p:spPr>
          <a:xfrm>
            <a:off x="7947704" y="1746136"/>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27" name="Group 226"/>
          <p:cNvGrpSpPr/>
          <p:nvPr/>
        </p:nvGrpSpPr>
        <p:grpSpPr>
          <a:xfrm>
            <a:off x="7716449" y="1746136"/>
            <a:ext cx="79200" cy="79200"/>
            <a:chOff x="7729487" y="1320425"/>
            <a:chExt cx="79200" cy="79200"/>
          </a:xfrm>
        </p:grpSpPr>
        <p:sp>
          <p:nvSpPr>
            <p:cNvPr id="228" name="Oval 227"/>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29" name="Oval 228"/>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98" name="Oval 197"/>
          <p:cNvSpPr>
            <a:spLocks noChangeAspect="1"/>
          </p:cNvSpPr>
          <p:nvPr/>
        </p:nvSpPr>
        <p:spPr>
          <a:xfrm>
            <a:off x="8184273" y="1746136"/>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1" name="Oval 230"/>
          <p:cNvSpPr>
            <a:spLocks noChangeAspect="1"/>
          </p:cNvSpPr>
          <p:nvPr/>
        </p:nvSpPr>
        <p:spPr>
          <a:xfrm>
            <a:off x="7947704" y="2036648"/>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32" name="Group 231"/>
          <p:cNvGrpSpPr/>
          <p:nvPr/>
        </p:nvGrpSpPr>
        <p:grpSpPr>
          <a:xfrm>
            <a:off x="7716449" y="2036648"/>
            <a:ext cx="79200" cy="79200"/>
            <a:chOff x="7729487" y="1320425"/>
            <a:chExt cx="79200" cy="79200"/>
          </a:xfrm>
        </p:grpSpPr>
        <p:sp>
          <p:nvSpPr>
            <p:cNvPr id="233" name="Oval 232"/>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4" name="Oval 233"/>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36" name="Oval 235"/>
          <p:cNvSpPr>
            <a:spLocks noChangeAspect="1"/>
          </p:cNvSpPr>
          <p:nvPr/>
        </p:nvSpPr>
        <p:spPr>
          <a:xfrm>
            <a:off x="7947704" y="2857767"/>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37" name="Group 236"/>
          <p:cNvGrpSpPr/>
          <p:nvPr/>
        </p:nvGrpSpPr>
        <p:grpSpPr>
          <a:xfrm>
            <a:off x="7716449" y="2857767"/>
            <a:ext cx="79200" cy="79200"/>
            <a:chOff x="7729487" y="1320425"/>
            <a:chExt cx="79200" cy="79200"/>
          </a:xfrm>
        </p:grpSpPr>
        <p:sp>
          <p:nvSpPr>
            <p:cNvPr id="238" name="Oval 237"/>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39" name="Oval 238"/>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41" name="Oval 240"/>
          <p:cNvSpPr>
            <a:spLocks noChangeAspect="1"/>
          </p:cNvSpPr>
          <p:nvPr/>
        </p:nvSpPr>
        <p:spPr>
          <a:xfrm>
            <a:off x="7947704" y="258531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3" name="Oval 242"/>
          <p:cNvSpPr/>
          <p:nvPr/>
        </p:nvSpPr>
        <p:spPr>
          <a:xfrm>
            <a:off x="7716449" y="258531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1" name="Oval 250"/>
          <p:cNvSpPr>
            <a:spLocks noChangeAspect="1"/>
          </p:cNvSpPr>
          <p:nvPr/>
        </p:nvSpPr>
        <p:spPr>
          <a:xfrm>
            <a:off x="7947704" y="231294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2" name="Oval 251"/>
          <p:cNvSpPr/>
          <p:nvPr/>
        </p:nvSpPr>
        <p:spPr>
          <a:xfrm>
            <a:off x="7716449" y="2312949"/>
            <a:ext cx="79200" cy="79200"/>
          </a:xfrm>
          <a:prstGeom prst="ellipse">
            <a:avLst/>
          </a:prstGeom>
          <a:solidFill>
            <a:sysClr val="window" lastClr="FFFFFF"/>
          </a:solidFill>
          <a:ln w="6350" cap="flat" cmpd="sng" algn="ctr">
            <a:solidFill>
              <a:schemeClr val="bg2">
                <a:lumMod val="60000"/>
                <a:lumOff val="4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4" name="Oval 253"/>
          <p:cNvSpPr>
            <a:spLocks noChangeAspect="1"/>
          </p:cNvSpPr>
          <p:nvPr/>
        </p:nvSpPr>
        <p:spPr>
          <a:xfrm>
            <a:off x="7980845" y="3813419"/>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255" name="Group 254"/>
          <p:cNvGrpSpPr/>
          <p:nvPr/>
        </p:nvGrpSpPr>
        <p:grpSpPr>
          <a:xfrm>
            <a:off x="7481578" y="3813419"/>
            <a:ext cx="79200" cy="79200"/>
            <a:chOff x="7729487" y="1320425"/>
            <a:chExt cx="79200" cy="79200"/>
          </a:xfrm>
        </p:grpSpPr>
        <p:sp>
          <p:nvSpPr>
            <p:cNvPr id="256" name="Oval 255"/>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57" name="Oval 256"/>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58" name="Oval 257"/>
          <p:cNvSpPr>
            <a:spLocks noChangeAspect="1"/>
          </p:cNvSpPr>
          <p:nvPr/>
        </p:nvSpPr>
        <p:spPr>
          <a:xfrm>
            <a:off x="8464738" y="3813419"/>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327" name="Group 326"/>
          <p:cNvGrpSpPr>
            <a:grpSpLocks noChangeAspect="1"/>
          </p:cNvGrpSpPr>
          <p:nvPr/>
        </p:nvGrpSpPr>
        <p:grpSpPr>
          <a:xfrm>
            <a:off x="190677" y="3118268"/>
            <a:ext cx="1550205" cy="150020"/>
            <a:chOff x="2357422" y="6072206"/>
            <a:chExt cx="2214578" cy="214314"/>
          </a:xfrm>
        </p:grpSpPr>
        <p:sp>
          <p:nvSpPr>
            <p:cNvPr id="328" name="Rectangle 327"/>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329" name="Right Triangle 328"/>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331" name="Group 330"/>
          <p:cNvGrpSpPr>
            <a:grpSpLocks noChangeAspect="1"/>
          </p:cNvGrpSpPr>
          <p:nvPr/>
        </p:nvGrpSpPr>
        <p:grpSpPr>
          <a:xfrm>
            <a:off x="190677" y="3342323"/>
            <a:ext cx="1550205" cy="150020"/>
            <a:chOff x="2357422" y="6072206"/>
            <a:chExt cx="2214578" cy="214314"/>
          </a:xfrm>
        </p:grpSpPr>
        <p:sp>
          <p:nvSpPr>
            <p:cNvPr id="332" name="Rectangle 331"/>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333" name="Right Triangle 332"/>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23" name="Rectangle 122"/>
          <p:cNvSpPr/>
          <p:nvPr/>
        </p:nvSpPr>
        <p:spPr>
          <a:xfrm>
            <a:off x="4540065" y="2701996"/>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When unchecked: evaluation options dimmed</a:t>
            </a:r>
            <a:endParaRPr lang="nb-NO" sz="700">
              <a:solidFill>
                <a:schemeClr val="tx1"/>
              </a:solidFill>
            </a:endParaRPr>
          </a:p>
        </p:txBody>
      </p:sp>
      <p:cxnSp>
        <p:nvCxnSpPr>
          <p:cNvPr id="124" name="Straight Connector 123"/>
          <p:cNvCxnSpPr>
            <a:stCxn id="123" idx="3"/>
            <a:endCxn id="165" idx="1"/>
          </p:cNvCxnSpPr>
          <p:nvPr/>
        </p:nvCxnSpPr>
        <p:spPr>
          <a:xfrm flipV="1">
            <a:off x="5621613" y="2352742"/>
            <a:ext cx="770299" cy="54718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5" name="Straight Connector 124"/>
          <p:cNvCxnSpPr>
            <a:stCxn id="148" idx="3"/>
            <a:endCxn id="189" idx="2"/>
          </p:cNvCxnSpPr>
          <p:nvPr/>
        </p:nvCxnSpPr>
        <p:spPr>
          <a:xfrm flipV="1">
            <a:off x="5621613" y="3175832"/>
            <a:ext cx="2094836" cy="2817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p:cNvCxnSpPr>
            <a:stCxn id="126" idx="3"/>
            <a:endCxn id="206" idx="1"/>
          </p:cNvCxnSpPr>
          <p:nvPr/>
        </p:nvCxnSpPr>
        <p:spPr>
          <a:xfrm flipV="1">
            <a:off x="5618433" y="4230611"/>
            <a:ext cx="110529" cy="11288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43" name="Straight Connector 142"/>
          <p:cNvCxnSpPr>
            <a:stCxn id="223" idx="3"/>
            <a:endCxn id="142" idx="0"/>
          </p:cNvCxnSpPr>
          <p:nvPr/>
        </p:nvCxnSpPr>
        <p:spPr>
          <a:xfrm>
            <a:off x="5621613" y="1102495"/>
            <a:ext cx="2365691" cy="37540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3" name="Rectangle 222"/>
          <p:cNvSpPr/>
          <p:nvPr/>
        </p:nvSpPr>
        <p:spPr>
          <a:xfrm>
            <a:off x="4540065" y="850700"/>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GB" sz="700" smtClean="0">
                <a:solidFill>
                  <a:schemeClr val="tx1"/>
                </a:solidFill>
              </a:rPr>
              <a:t>If NO/VUS: all remaining evaluation points greyed out, no score given. Suggest “IRRELEVANT”</a:t>
            </a:r>
            <a:endParaRPr lang="en-GB" sz="700">
              <a:solidFill>
                <a:schemeClr val="tx1"/>
              </a:solidFill>
            </a:endParaRPr>
          </a:p>
        </p:txBody>
      </p:sp>
      <p:pic>
        <p:nvPicPr>
          <p:cNvPr id="153"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6" descr="M:\pc\Desktop\icons\eye.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166"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1" action="ppaction://hlinksldjump"/>
              </a:rPr>
              <a:t>Sample</a:t>
            </a:r>
            <a:endParaRPr lang="en-US" sz="700">
              <a:latin typeface="+mj-lt"/>
            </a:endParaRPr>
          </a:p>
        </p:txBody>
      </p:sp>
      <p:sp>
        <p:nvSpPr>
          <p:cNvPr id="186" name="Oval 185"/>
          <p:cNvSpPr>
            <a:spLocks noChangeAspect="1"/>
          </p:cNvSpPr>
          <p:nvPr/>
        </p:nvSpPr>
        <p:spPr>
          <a:xfrm>
            <a:off x="7947704" y="3136232"/>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187" name="Group 186"/>
          <p:cNvGrpSpPr/>
          <p:nvPr/>
        </p:nvGrpSpPr>
        <p:grpSpPr>
          <a:xfrm>
            <a:off x="7716449" y="3136232"/>
            <a:ext cx="79200" cy="79200"/>
            <a:chOff x="7729487" y="1320425"/>
            <a:chExt cx="79200" cy="79200"/>
          </a:xfrm>
        </p:grpSpPr>
        <p:sp>
          <p:nvSpPr>
            <p:cNvPr id="189" name="Oval 188"/>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91" name="Oval 190"/>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151" name="Picture 22" descr="M:\pc\Desktop\icons\Help.png">
            <a:hlinkClick r:id="rId3" action="ppaction://hlinksldjump" tooltip="A reference is relevant when and only if it contains: 1) Data on the exact variant displayed above; 2) Original research (i.e. not only a reference to another article) "/>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865" y="1465565"/>
            <a:ext cx="116114" cy="116114"/>
          </a:xfrm>
          <a:prstGeom prst="rect">
            <a:avLst/>
          </a:prstGeom>
          <a:noFill/>
          <a:extLst>
            <a:ext uri="{909E8E84-426E-40DD-AFC4-6F175D3DCCD1}">
              <a14:hiddenFill xmlns:a14="http://schemas.microsoft.com/office/drawing/2010/main">
                <a:solidFill>
                  <a:srgbClr val="FFFFFF"/>
                </a:solidFill>
              </a14:hiddenFill>
            </a:ext>
          </a:extLst>
        </p:spPr>
      </p:pic>
      <p:cxnSp>
        <p:nvCxnSpPr>
          <p:cNvPr id="193" name="Straight Connector 192"/>
          <p:cNvCxnSpPr>
            <a:stCxn id="197" idx="1"/>
            <a:endCxn id="153" idx="3"/>
          </p:cNvCxnSpPr>
          <p:nvPr/>
        </p:nvCxnSpPr>
        <p:spPr>
          <a:xfrm flipH="1">
            <a:off x="1128788" y="966978"/>
            <a:ext cx="433847" cy="38538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97" name="Rectangle 196"/>
          <p:cNvSpPr/>
          <p:nvPr/>
        </p:nvSpPr>
        <p:spPr>
          <a:xfrm>
            <a:off x="1562635" y="822904"/>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Pop-up instead of right pane?</a:t>
            </a:r>
            <a:endParaRPr lang="en-GB" sz="700">
              <a:solidFill>
                <a:schemeClr val="tx1"/>
              </a:solidFill>
            </a:endParaRPr>
          </a:p>
        </p:txBody>
      </p:sp>
      <p:sp>
        <p:nvSpPr>
          <p:cNvPr id="199" name="Rectangle 198"/>
          <p:cNvSpPr/>
          <p:nvPr/>
        </p:nvSpPr>
        <p:spPr>
          <a:xfrm>
            <a:off x="8115998" y="1618808"/>
            <a:ext cx="222360"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VUS</a:t>
            </a:r>
          </a:p>
        </p:txBody>
      </p:sp>
      <p:cxnSp>
        <p:nvCxnSpPr>
          <p:cNvPr id="202" name="Straight Connector 201"/>
          <p:cNvCxnSpPr>
            <a:stCxn id="223" idx="3"/>
            <a:endCxn id="198" idx="2"/>
          </p:cNvCxnSpPr>
          <p:nvPr/>
        </p:nvCxnSpPr>
        <p:spPr>
          <a:xfrm>
            <a:off x="5621613" y="1102495"/>
            <a:ext cx="2562660" cy="68324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9"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2" name="Rounded Rectangle 171"/>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181" name="Rounded Rectangle 180"/>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182" name="Rounded Rectangle 181"/>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183" name="Rectangle 182"/>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cxnSp>
        <p:nvCxnSpPr>
          <p:cNvPr id="209" name="Straight Connector 208"/>
          <p:cNvCxnSpPr>
            <a:stCxn id="185" idx="3"/>
            <a:endCxn id="200" idx="1"/>
          </p:cNvCxnSpPr>
          <p:nvPr/>
        </p:nvCxnSpPr>
        <p:spPr>
          <a:xfrm flipV="1">
            <a:off x="5609840" y="3705962"/>
            <a:ext cx="1801502" cy="18647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8" name="Group 17"/>
          <p:cNvGrpSpPr/>
          <p:nvPr/>
        </p:nvGrpSpPr>
        <p:grpSpPr>
          <a:xfrm rot="2700000">
            <a:off x="8743484" y="4391868"/>
            <a:ext cx="33814" cy="115520"/>
            <a:chOff x="8680992" y="4317622"/>
            <a:chExt cx="39417" cy="115520"/>
          </a:xfrm>
        </p:grpSpPr>
        <p:cxnSp>
          <p:nvCxnSpPr>
            <p:cNvPr id="8" name="Straight Connector 7"/>
            <p:cNvCxnSpPr/>
            <p:nvPr/>
          </p:nvCxnSpPr>
          <p:spPr>
            <a:xfrm flipV="1">
              <a:off x="8680992" y="4317622"/>
              <a:ext cx="0" cy="11552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8701634" y="4330979"/>
              <a:ext cx="0" cy="8880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V="1">
              <a:off x="8720409" y="4347228"/>
              <a:ext cx="0" cy="563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05" name="Rounded Rectangle 204"/>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213" name="Rectangle 212"/>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215" name="Rectangle 214"/>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216" name="Rectangle 215"/>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217" name="Rectangle 216"/>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219" name="Rectangle 218"/>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224" name="Rectangle 223"/>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225" name="Rectangle 224"/>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126" name="Rectangle 125"/>
          <p:cNvSpPr/>
          <p:nvPr/>
        </p:nvSpPr>
        <p:spPr>
          <a:xfrm>
            <a:off x="4536885" y="4199418"/>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Manual: reason for classification</a:t>
            </a:r>
            <a:endParaRPr lang="nb-NO" sz="700">
              <a:solidFill>
                <a:schemeClr val="tx1"/>
              </a:solidFill>
            </a:endParaRPr>
          </a:p>
        </p:txBody>
      </p:sp>
      <p:sp>
        <p:nvSpPr>
          <p:cNvPr id="148" name="Rectangle 147"/>
          <p:cNvSpPr/>
          <p:nvPr/>
        </p:nvSpPr>
        <p:spPr>
          <a:xfrm>
            <a:off x="4540065" y="3313541"/>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Automatically fetched from reference details</a:t>
            </a:r>
            <a:endParaRPr lang="nb-NO" sz="700">
              <a:solidFill>
                <a:schemeClr val="tx1"/>
              </a:solidFill>
            </a:endParaRPr>
          </a:p>
        </p:txBody>
      </p:sp>
      <p:sp>
        <p:nvSpPr>
          <p:cNvPr id="185" name="Rectangle 184"/>
          <p:cNvSpPr/>
          <p:nvPr/>
        </p:nvSpPr>
        <p:spPr>
          <a:xfrm>
            <a:off x="4528292" y="3640638"/>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Suggested conclusion based on score. If other selected - promt for confirmation</a:t>
            </a:r>
            <a:endParaRPr lang="nb-NO" sz="700">
              <a:solidFill>
                <a:schemeClr val="tx1"/>
              </a:solidFill>
            </a:endParaRPr>
          </a:p>
        </p:txBody>
      </p:sp>
    </p:spTree>
    <p:extLst>
      <p:ext uri="{BB962C8B-B14F-4D97-AF65-F5344CB8AC3E}">
        <p14:creationId xmlns:p14="http://schemas.microsoft.com/office/powerpoint/2010/main" val="2432211036"/>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 name="Table 132"/>
          <p:cNvGraphicFramePr>
            <a:graphicFrameLocks noGrp="1"/>
          </p:cNvGraphicFramePr>
          <p:nvPr>
            <p:extLst>
              <p:ext uri="{D42A27DB-BD31-4B8C-83A1-F6EECF244321}">
                <p14:modId xmlns:p14="http://schemas.microsoft.com/office/powerpoint/2010/main" val="1511295825"/>
              </p:ext>
            </p:extLst>
          </p:nvPr>
        </p:nvGraphicFramePr>
        <p:xfrm>
          <a:off x="180395" y="1080367"/>
          <a:ext cx="5264816" cy="1566840"/>
        </p:xfrm>
        <a:graphic>
          <a:graphicData uri="http://schemas.openxmlformats.org/drawingml/2006/table">
            <a:tbl>
              <a:tblPr firstRow="1" bandRow="1">
                <a:effectLst/>
                <a:tableStyleId>{5940675A-B579-460E-94D1-54222C63F5DA}</a:tableStyleId>
              </a:tblPr>
              <a:tblGrid>
                <a:gridCol w="367665"/>
                <a:gridCol w="642303"/>
                <a:gridCol w="506632"/>
                <a:gridCol w="881448"/>
                <a:gridCol w="1285103"/>
                <a:gridCol w="889686"/>
                <a:gridCol w="69197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Source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Reference(s)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Previous evaluations?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High quality evidence?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Hide completed</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c.38T&gt;C</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 LOVD</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solidFill>
                            <a:schemeClr val="bg1">
                              <a:lumMod val="50000"/>
                            </a:schemeClr>
                          </a:solidFill>
                          <a:latin typeface="+mn-lt"/>
                          <a:cs typeface="+mn-cs"/>
                        </a:rPr>
                        <a:t>Van Hausen et al 2012 PMID:</a:t>
                      </a:r>
                      <a:r>
                        <a:rPr lang="en-AU" sz="600" kern="0" smtClean="0">
                          <a:latin typeface="+mn-lt"/>
                          <a:cs typeface="+mn-cs"/>
                        </a:rPr>
                        <a:t> </a:t>
                      </a:r>
                      <a:r>
                        <a:rPr lang="en-AU" sz="600" u="sng" kern="0" smtClean="0">
                          <a:solidFill>
                            <a:srgbClr val="002B82"/>
                          </a:solidFill>
                          <a:latin typeface="+mn-lt"/>
                          <a:cs typeface="+mn-cs"/>
                        </a:rPr>
                        <a:t>23709336</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1200" smtClean="0">
                          <a:solidFill>
                            <a:schemeClr val="bg1">
                              <a:lumMod val="50000"/>
                            </a:schemeClr>
                          </a:solidFill>
                          <a:latin typeface="+mn-lt"/>
                          <a:ea typeface="+mn-ea"/>
                          <a:cs typeface="+mn-cs"/>
                        </a:rPr>
                        <a:t>Current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Segregation evidence.</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c.38T&gt;C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600" kern="0" smtClean="0">
                          <a:latin typeface="+mn-lt"/>
                          <a:cs typeface="+mn-cs"/>
                        </a:rPr>
                        <a:t>Elsing et al 2011 </a:t>
                      </a:r>
                      <a:br>
                        <a:rPr lang="en-AU" sz="600" kern="0" smtClean="0">
                          <a:latin typeface="+mn-lt"/>
                          <a:cs typeface="+mn-cs"/>
                        </a:rPr>
                      </a:br>
                      <a:r>
                        <a:rPr lang="en-AU" sz="600" kern="0" smtClean="0">
                          <a:latin typeface="+mn-lt"/>
                          <a:cs typeface="+mn-cs"/>
                        </a:rPr>
                        <a:t>PMID: </a:t>
                      </a:r>
                      <a:r>
                        <a:rPr lang="en-AU" sz="600" i="0" u="sng" kern="0" smtClean="0">
                          <a:solidFill>
                            <a:srgbClr val="002B82"/>
                          </a:solidFill>
                          <a:latin typeface="+mn-lt"/>
                          <a:cs typeface="+mn-cs"/>
                        </a:rPr>
                        <a:t>22904364</a:t>
                      </a:r>
                      <a:r>
                        <a:rPr lang="nb-NO" sz="600" baseline="0" smtClean="0">
                          <a:solidFill>
                            <a:schemeClr val="tx1"/>
                          </a:solidFill>
                          <a:sym typeface="Wingdings"/>
                        </a:rPr>
                        <a:t></a:t>
                      </a:r>
                      <a:endParaRPr lang="en-US" sz="600" kern="0" smtClean="0">
                        <a:solidFill>
                          <a:srgbClr val="002B82"/>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c.376A&gt;G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Vindaloo</a:t>
                      </a:r>
                      <a:r>
                        <a:rPr lang="nb-NO" sz="600" baseline="0" smtClean="0"/>
                        <a:t> et al 2013</a:t>
                      </a:r>
                      <a:br>
                        <a:rPr lang="nb-NO" sz="600" baseline="0" smtClean="0"/>
                      </a:br>
                      <a:r>
                        <a:rPr lang="nb-NO" sz="600" baseline="0" smtClean="0"/>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For </a:t>
                      </a:r>
                      <a:r>
                        <a:rPr lang="nb-NO" sz="600" i="1" smtClean="0"/>
                        <a:t>BRCA1 </a:t>
                      </a:r>
                      <a:r>
                        <a:rPr lang="nb-NO" sz="600" i="0" smtClean="0"/>
                        <a:t>c.1275C&gt;T:</a:t>
                      </a:r>
                      <a:br>
                        <a:rPr lang="nb-NO" sz="600" i="0" smtClean="0"/>
                      </a:br>
                      <a:r>
                        <a:rPr lang="en-US" sz="600" i="0" kern="1200" baseline="0" smtClean="0">
                          <a:solidFill>
                            <a:schemeClr val="tx1"/>
                          </a:solidFill>
                          <a:latin typeface="+mn-lt"/>
                          <a:ea typeface="+mn-ea"/>
                          <a:cs typeface="+mn-cs"/>
                        </a:rPr>
                        <a:t>mceike, 12.08.2013. </a:t>
                      </a:r>
                      <a:r>
                        <a:rPr lang="en-US" sz="600" u="sng" kern="1200" smtClean="0">
                          <a:solidFill>
                            <a:srgbClr val="002B82"/>
                          </a:solidFill>
                          <a:latin typeface="+mn-lt"/>
                          <a:ea typeface="+mn-ea"/>
                          <a:cs typeface="+mn-cs"/>
                        </a:rPr>
                        <a:t>View</a:t>
                      </a:r>
                      <a:endParaRPr lang="nb-NO" sz="600" u="sng" kern="1200" smtClean="0">
                        <a:solidFill>
                          <a:srgbClr val="002B82"/>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c.483T&gt;G</a:t>
                      </a:r>
                    </a:p>
                    <a:p>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Manual: mceike</a:t>
                      </a: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Mansanaar</a:t>
                      </a:r>
                      <a:r>
                        <a:rPr lang="nb-NO" sz="600" baseline="0" smtClean="0">
                          <a:solidFill>
                            <a:schemeClr val="tx1"/>
                          </a:solidFill>
                        </a:rPr>
                        <a:t> et al 2011</a:t>
                      </a:r>
                      <a:br>
                        <a:rPr lang="nb-NO" sz="600" baseline="0" smtClean="0">
                          <a:solidFill>
                            <a:schemeClr val="tx1"/>
                          </a:solidFill>
                        </a:rPr>
                      </a:br>
                      <a:r>
                        <a:rPr lang="nb-NO" sz="600" baseline="0" smtClean="0">
                          <a:solidFill>
                            <a:schemeClr val="tx1"/>
                          </a:solidFill>
                        </a:rPr>
                        <a:t>PMID:</a:t>
                      </a:r>
                      <a:r>
                        <a:rPr lang="en-AU" sz="600" u="sng" kern="0" smtClean="0">
                          <a:solidFill>
                            <a:srgbClr val="002B82"/>
                          </a:solidFill>
                          <a:latin typeface="+mn-lt"/>
                          <a:cs typeface="+mn-cs"/>
                        </a:rPr>
                        <a:t>22334712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u="none" kern="1200" smtClean="0">
                          <a:solidFill>
                            <a:schemeClr val="tx1"/>
                          </a:solidFill>
                          <a:latin typeface="+mn-lt"/>
                          <a:ea typeface="+mn-ea"/>
                          <a:cs typeface="+mn-cs"/>
                        </a:rPr>
                        <a:t>-</a:t>
                      </a:r>
                      <a:endParaRPr lang="nb-NO" sz="600" u="sng" kern="1200" smtClean="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solidFill>
                            <a:schemeClr val="bg1">
                              <a:lumMod val="50000"/>
                            </a:schemeClr>
                          </a:solidFill>
                        </a:rPr>
                        <a:t>BRCA1</a:t>
                      </a:r>
                      <a:endParaRPr lang="nb-NO" sz="600" i="1">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u="none" kern="1200" smtClean="0">
                          <a:solidFill>
                            <a:schemeClr val="bg1">
                              <a:lumMod val="50000"/>
                            </a:schemeClr>
                          </a:solidFill>
                          <a:latin typeface="+mn-lt"/>
                          <a:ea typeface="+mn-ea"/>
                          <a:cs typeface="+mn-cs"/>
                        </a:rPr>
                        <a:t>c.1435C&gt;G</a:t>
                      </a:r>
                      <a:endParaRPr lang="nb-NO" sz="600" u="none" kern="120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HGMD Pro</a:t>
                      </a:r>
                      <a:endParaRPr lang="nb-NO" sz="600">
                        <a:solidFill>
                          <a:schemeClr val="bg1">
                            <a:lumMod val="50000"/>
                          </a:schemeClr>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r>
                        <a:rPr lang="nb-NO" sz="600" smtClean="0">
                          <a:solidFill>
                            <a:schemeClr val="bg1">
                              <a:lumMod val="50000"/>
                            </a:schemeClr>
                          </a:solidFill>
                        </a:rPr>
                        <a:t>Vindaloo</a:t>
                      </a:r>
                      <a:r>
                        <a:rPr lang="nb-NO" sz="600" baseline="0" smtClean="0">
                          <a:solidFill>
                            <a:schemeClr val="bg1">
                              <a:lumMod val="50000"/>
                            </a:schemeClr>
                          </a:solidFill>
                        </a:rPr>
                        <a:t> et al 2013</a:t>
                      </a:r>
                      <a:br>
                        <a:rPr lang="nb-NO" sz="600" baseline="0" smtClean="0">
                          <a:solidFill>
                            <a:schemeClr val="bg1">
                              <a:lumMod val="50000"/>
                            </a:schemeClr>
                          </a:solidFill>
                        </a:rPr>
                      </a:br>
                      <a:r>
                        <a:rPr lang="nb-NO" sz="600" baseline="0" smtClean="0">
                          <a:solidFill>
                            <a:schemeClr val="bg1">
                              <a:lumMod val="50000"/>
                            </a:schemeClr>
                          </a:solidFill>
                        </a:rPr>
                        <a:t>PMID:</a:t>
                      </a:r>
                      <a:r>
                        <a:rPr lang="en-AU" sz="600" u="sng" kern="0" smtClean="0">
                          <a:solidFill>
                            <a:srgbClr val="002B82"/>
                          </a:solidFill>
                          <a:latin typeface="+mn-lt"/>
                          <a:cs typeface="+mn-cs"/>
                        </a:rPr>
                        <a:t>23934762</a:t>
                      </a:r>
                      <a:r>
                        <a:rPr lang="nb-NO" sz="600" baseline="0" smtClean="0">
                          <a:solidFill>
                            <a:schemeClr val="tx1"/>
                          </a:solidFill>
                          <a:sym typeface="Wingdings"/>
                        </a:rPr>
                        <a:t></a:t>
                      </a:r>
                      <a:endParaRPr lang="nb-NO" sz="600">
                        <a:solidFill>
                          <a:srgbClr val="002B82"/>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i="0" kern="1200" baseline="0" smtClean="0">
                          <a:solidFill>
                            <a:schemeClr val="bg1">
                              <a:lumMod val="50000"/>
                            </a:schemeClr>
                          </a:solidFill>
                          <a:latin typeface="+mn-lt"/>
                          <a:ea typeface="+mn-ea"/>
                          <a:cs typeface="+mn-cs"/>
                        </a:rPr>
                        <a:t>mceike, 12.08.2013.</a:t>
                      </a:r>
                      <a:endParaRPr lang="nb-NO" sz="600" u="sng" kern="1200" smtClean="0">
                        <a:solidFill>
                          <a:schemeClr val="bg1">
                            <a:lumMod val="50000"/>
                          </a:schemeClr>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kern="0" smtClean="0">
                          <a:solidFill>
                            <a:schemeClr val="bg1">
                              <a:lumMod val="50000"/>
                            </a:schemeClr>
                          </a:solidFill>
                          <a:latin typeface="+mn-lt"/>
                          <a:cs typeface="+mn-cs"/>
                        </a:rPr>
                        <a:t>Yes,</a:t>
                      </a:r>
                      <a:r>
                        <a:rPr lang="en-US" sz="600" kern="0" baseline="0" smtClean="0">
                          <a:solidFill>
                            <a:schemeClr val="bg1">
                              <a:lumMod val="50000"/>
                            </a:schemeClr>
                          </a:solidFill>
                          <a:latin typeface="+mn-lt"/>
                          <a:cs typeface="+mn-cs"/>
                        </a:rPr>
                        <a:t> pathogenic. Functional evidence: RNA.</a:t>
                      </a:r>
                      <a:endParaRPr lang="en-US" sz="600" kern="0" smtClean="0">
                        <a:solidFill>
                          <a:schemeClr val="bg1">
                            <a:lumMod val="50000"/>
                          </a:schemeClr>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600" kern="0" smtClean="0">
                        <a:solidFill>
                          <a:schemeClr val="tx1"/>
                        </a:solidFill>
                        <a:latin typeface="+mn-lt"/>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134" name="Rounded Rectangle 133"/>
          <p:cNvSpPr>
            <a:spLocks noChangeAspect="1"/>
          </p:cNvSpPr>
          <p:nvPr/>
        </p:nvSpPr>
        <p:spPr>
          <a:xfrm>
            <a:off x="4831597" y="132877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135" name="Rounded Rectangle 134"/>
          <p:cNvSpPr>
            <a:spLocks noChangeAspect="1"/>
          </p:cNvSpPr>
          <p:nvPr/>
        </p:nvSpPr>
        <p:spPr>
          <a:xfrm>
            <a:off x="4831597" y="158167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6" name="Rounded Rectangle 135"/>
          <p:cNvSpPr>
            <a:spLocks noChangeAspect="1"/>
          </p:cNvSpPr>
          <p:nvPr/>
        </p:nvSpPr>
        <p:spPr>
          <a:xfrm>
            <a:off x="4831597" y="183964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7" name="Rounded Rectangle 136"/>
          <p:cNvSpPr>
            <a:spLocks noChangeAspect="1"/>
          </p:cNvSpPr>
          <p:nvPr/>
        </p:nvSpPr>
        <p:spPr>
          <a:xfrm>
            <a:off x="4831597" y="209933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Evaluate</a:t>
            </a:r>
            <a:endParaRPr lang="en-US" sz="700" dirty="0">
              <a:solidFill>
                <a:schemeClr val="tx1"/>
              </a:solidFill>
            </a:endParaRPr>
          </a:p>
        </p:txBody>
      </p:sp>
      <p:sp>
        <p:nvSpPr>
          <p:cNvPr id="138" name="Rounded Rectangle 137"/>
          <p:cNvSpPr>
            <a:spLocks noChangeAspect="1"/>
          </p:cNvSpPr>
          <p:nvPr/>
        </p:nvSpPr>
        <p:spPr>
          <a:xfrm>
            <a:off x="4831597" y="2397788"/>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grpSp>
        <p:nvGrpSpPr>
          <p:cNvPr id="3" name="Group 2"/>
          <p:cNvGrpSpPr/>
          <p:nvPr/>
        </p:nvGrpSpPr>
        <p:grpSpPr>
          <a:xfrm>
            <a:off x="4003757" y="417834"/>
            <a:ext cx="720000" cy="232173"/>
            <a:chOff x="4329987" y="942974"/>
            <a:chExt cx="720000" cy="278607"/>
          </a:xfrm>
        </p:grpSpPr>
        <p:sp>
          <p:nvSpPr>
            <p:cNvPr id="35" name="Rectangle 49"/>
            <p:cNvSpPr>
              <a:spLocks noChangeArrowheads="1"/>
            </p:cNvSpPr>
            <p:nvPr/>
          </p:nvSpPr>
          <p:spPr bwMode="auto">
            <a:xfrm>
              <a:off x="4329987"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References</a:t>
              </a:r>
              <a:endParaRPr lang="en-US" sz="700">
                <a:latin typeface="+mj-lt"/>
              </a:endParaRPr>
            </a:p>
          </p:txBody>
        </p:sp>
        <p:sp>
          <p:nvSpPr>
            <p:cNvPr id="36" name="Rectangle 50"/>
            <p:cNvSpPr>
              <a:spLocks noChangeArrowheads="1"/>
            </p:cNvSpPr>
            <p:nvPr/>
          </p:nvSpPr>
          <p:spPr bwMode="auto">
            <a:xfrm>
              <a:off x="4335543" y="1152525"/>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6147" name="Rectangle 7"/>
          <p:cNvSpPr>
            <a:spLocks noGrp="1" noChangeArrowheads="1"/>
          </p:cNvSpPr>
          <p:nvPr>
            <p:ph type="title" idx="4294967295"/>
          </p:nvPr>
        </p:nvSpPr>
        <p:spPr>
          <a:xfrm>
            <a:off x="2268310" y="92524"/>
            <a:ext cx="1268361" cy="249903"/>
          </a:xfrm>
          <a:prstGeom prst="rect">
            <a:avLst/>
          </a:prstGeom>
          <a:noFill/>
        </p:spPr>
        <p:txBody>
          <a:bodyPr/>
          <a:lstStyle/>
          <a:p>
            <a:pPr eaLnBrk="1" hangingPunct="1"/>
            <a:r>
              <a:rPr lang="en-US" sz="800" smtClean="0">
                <a:solidFill>
                  <a:srgbClr val="FFFFFF"/>
                </a:solidFill>
                <a:effectLst/>
                <a:latin typeface="+mj-lt"/>
                <a:ea typeface="+mj-ea"/>
                <a:cs typeface="+mj-cs"/>
              </a:rPr>
              <a:t>References - finish</a:t>
            </a:r>
            <a:endParaRPr lang="en-US" smtClean="0"/>
          </a:p>
        </p:txBody>
      </p:sp>
      <p:sp>
        <p:nvSpPr>
          <p:cNvPr id="11"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66" name="Rectangle 65"/>
          <p:cNvSpPr/>
          <p:nvPr/>
        </p:nvSpPr>
        <p:spPr>
          <a:xfrm>
            <a:off x="5728455" y="748200"/>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Reference evaluation</a:t>
            </a:r>
          </a:p>
        </p:txBody>
      </p:sp>
      <p:sp>
        <p:nvSpPr>
          <p:cNvPr id="103" name="Rectangle 102"/>
          <p:cNvSpPr/>
          <p:nvPr/>
        </p:nvSpPr>
        <p:spPr>
          <a:xfrm>
            <a:off x="196623" y="89958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Variants with reference hits</a:t>
            </a:r>
          </a:p>
        </p:txBody>
      </p:sp>
      <p:sp>
        <p:nvSpPr>
          <p:cNvPr id="114"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115"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116"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118"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169" name="Rectangle 168"/>
          <p:cNvSpPr/>
          <p:nvPr/>
        </p:nvSpPr>
        <p:spPr>
          <a:xfrm>
            <a:off x="5728454" y="998062"/>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Variant: </a:t>
            </a:r>
            <a:r>
              <a:rPr lang="en-US" sz="700" i="1" kern="0" smtClean="0">
                <a:latin typeface="+mn-lt"/>
                <a:cs typeface="+mn-cs"/>
              </a:rPr>
              <a:t>BRCA1</a:t>
            </a:r>
            <a:r>
              <a:rPr lang="en-US" sz="700" b="1" kern="0" smtClean="0">
                <a:latin typeface="+mn-lt"/>
                <a:cs typeface="+mn-cs"/>
              </a:rPr>
              <a:t> </a:t>
            </a:r>
            <a:r>
              <a:rPr lang="nb-NO" sz="700" kern="0">
                <a:latin typeface="+mn-lt"/>
              </a:rPr>
              <a:t>c.38T&gt;C</a:t>
            </a:r>
            <a:endParaRPr lang="en-US" sz="700" b="1" kern="0" smtClean="0">
              <a:latin typeface="+mn-lt"/>
              <a:cs typeface="+mn-cs"/>
            </a:endParaRPr>
          </a:p>
        </p:txBody>
      </p:sp>
      <p:sp>
        <p:nvSpPr>
          <p:cNvPr id="204" name="Rectangle 203"/>
          <p:cNvSpPr>
            <a:spLocks/>
          </p:cNvSpPr>
          <p:nvPr/>
        </p:nvSpPr>
        <p:spPr>
          <a:xfrm>
            <a:off x="8440140" y="4823819"/>
            <a:ext cx="360000" cy="151200"/>
          </a:xfrm>
          <a:prstGeom prst="rect">
            <a:avLst/>
          </a:prstGeom>
          <a:solidFill>
            <a:srgbClr val="FF9999"/>
          </a:solid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1</a:t>
            </a:r>
            <a:endParaRPr lang="en-AU" sz="700" kern="0">
              <a:latin typeface="+mn-lt"/>
              <a:ea typeface="Verdana" pitchFamily="34" charset="0"/>
              <a:cs typeface="Verdana" pitchFamily="34" charset="0"/>
            </a:endParaRPr>
          </a:p>
        </p:txBody>
      </p:sp>
      <p:sp>
        <p:nvSpPr>
          <p:cNvPr id="206" name="Rectangle 205"/>
          <p:cNvSpPr>
            <a:spLocks/>
          </p:cNvSpPr>
          <p:nvPr/>
        </p:nvSpPr>
        <p:spPr>
          <a:xfrm>
            <a:off x="6263164"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Your evaluation was submitted. Changes can be made with the Edit button next to the reference</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Please select another reference, </a:t>
            </a:r>
          </a:p>
          <a:p>
            <a:pPr algn="ctr" fontAlgn="auto">
              <a:spcBef>
                <a:spcPts val="0"/>
              </a:spcBef>
              <a:spcAft>
                <a:spcPts val="0"/>
              </a:spcAft>
              <a:defRPr/>
            </a:pPr>
            <a:r>
              <a:rPr lang="en-AU" sz="700" kern="0" smtClean="0">
                <a:latin typeface="+mn-lt"/>
                <a:ea typeface="Verdana" pitchFamily="34" charset="0"/>
                <a:cs typeface="Verdana" pitchFamily="34" charset="0"/>
              </a:rPr>
              <a:t>or click Next below when you are done.</a:t>
            </a:r>
          </a:p>
        </p:txBody>
      </p:sp>
      <p:cxnSp>
        <p:nvCxnSpPr>
          <p:cNvPr id="207" name="Straight Connector 206"/>
          <p:cNvCxnSpPr/>
          <p:nvPr/>
        </p:nvCxnSpPr>
        <p:spPr>
          <a:xfrm>
            <a:off x="5698643" y="4758799"/>
            <a:ext cx="310149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tangle 219"/>
          <p:cNvSpPr>
            <a:spLocks/>
          </p:cNvSpPr>
          <p:nvPr/>
        </p:nvSpPr>
        <p:spPr>
          <a:xfrm>
            <a:off x="8440140" y="5013625"/>
            <a:ext cx="360000" cy="151200"/>
          </a:xfrm>
          <a:prstGeom prst="rect">
            <a:avLst/>
          </a:prstGeom>
          <a:noFill/>
          <a:ln w="6350" cap="flat" cmpd="sng" algn="ctr">
            <a:solidFill>
              <a:sysClr val="windowText" lastClr="000000"/>
            </a:solidFill>
            <a:prstDash val="solid"/>
          </a:ln>
          <a:effectLst/>
        </p:spPr>
        <p:txBody>
          <a:bodyPr lIns="0" tIns="0" rIns="0" bIns="0"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0</a:t>
            </a:r>
            <a:endParaRPr lang="en-AU" sz="700" kern="0">
              <a:latin typeface="+mn-lt"/>
              <a:ea typeface="Verdana" pitchFamily="34" charset="0"/>
              <a:cs typeface="Verdana" pitchFamily="34" charset="0"/>
            </a:endParaRPr>
          </a:p>
        </p:txBody>
      </p:sp>
      <p:sp>
        <p:nvSpPr>
          <p:cNvPr id="221" name="Rectangle 220"/>
          <p:cNvSpPr/>
          <p:nvPr/>
        </p:nvSpPr>
        <p:spPr>
          <a:xfrm>
            <a:off x="7697227" y="4845558"/>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PATHOGENIC</a:t>
            </a:r>
          </a:p>
        </p:txBody>
      </p:sp>
      <p:sp>
        <p:nvSpPr>
          <p:cNvPr id="222" name="Rectangle 221"/>
          <p:cNvSpPr/>
          <p:nvPr/>
        </p:nvSpPr>
        <p:spPr>
          <a:xfrm>
            <a:off x="7697227" y="5035364"/>
            <a:ext cx="601233"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NEUTRAL</a:t>
            </a:r>
          </a:p>
        </p:txBody>
      </p:sp>
      <p:sp>
        <p:nvSpPr>
          <p:cNvPr id="142" name="Rectangle 141"/>
          <p:cNvSpPr/>
          <p:nvPr/>
        </p:nvSpPr>
        <p:spPr>
          <a:xfrm>
            <a:off x="7384153" y="3971588"/>
            <a:ext cx="1219675"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Pathogenic: light red for 1, red for 2 or above</a:t>
            </a:r>
          </a:p>
          <a:p>
            <a:r>
              <a:rPr lang="nb-NO" sz="700">
                <a:solidFill>
                  <a:schemeClr val="tx1"/>
                </a:solidFill>
              </a:rPr>
              <a:t>Pathogenic: </a:t>
            </a:r>
            <a:r>
              <a:rPr lang="nb-NO" sz="700" smtClean="0">
                <a:solidFill>
                  <a:schemeClr val="tx1"/>
                </a:solidFill>
              </a:rPr>
              <a:t>light green </a:t>
            </a:r>
            <a:r>
              <a:rPr lang="nb-NO" sz="700">
                <a:solidFill>
                  <a:schemeClr val="tx1"/>
                </a:solidFill>
              </a:rPr>
              <a:t>for 1, </a:t>
            </a:r>
            <a:r>
              <a:rPr lang="nb-NO" sz="700" smtClean="0">
                <a:solidFill>
                  <a:schemeClr val="tx1"/>
                </a:solidFill>
              </a:rPr>
              <a:t>green </a:t>
            </a:r>
            <a:r>
              <a:rPr lang="nb-NO" sz="700">
                <a:solidFill>
                  <a:schemeClr val="tx1"/>
                </a:solidFill>
              </a:rPr>
              <a:t>for 2 or </a:t>
            </a:r>
            <a:r>
              <a:rPr lang="nb-NO" sz="700" smtClean="0">
                <a:solidFill>
                  <a:schemeClr val="tx1"/>
                </a:solidFill>
              </a:rPr>
              <a:t>above</a:t>
            </a:r>
            <a:endParaRPr lang="nb-NO" sz="700">
              <a:solidFill>
                <a:schemeClr val="tx1"/>
              </a:solidFill>
            </a:endParaRPr>
          </a:p>
        </p:txBody>
      </p:sp>
      <p:cxnSp>
        <p:nvCxnSpPr>
          <p:cNvPr id="143" name="Straight Connector 142"/>
          <p:cNvCxnSpPr>
            <a:stCxn id="142" idx="2"/>
            <a:endCxn id="204" idx="1"/>
          </p:cNvCxnSpPr>
          <p:nvPr/>
        </p:nvCxnSpPr>
        <p:spPr>
          <a:xfrm>
            <a:off x="7993991" y="4475178"/>
            <a:ext cx="446149" cy="42424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1" name="Straight Connector 170"/>
          <p:cNvCxnSpPr>
            <a:stCxn id="167" idx="3"/>
          </p:cNvCxnSpPr>
          <p:nvPr/>
        </p:nvCxnSpPr>
        <p:spPr>
          <a:xfrm>
            <a:off x="4695307" y="860084"/>
            <a:ext cx="440982" cy="49269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23" name="Straight Connector 222"/>
          <p:cNvCxnSpPr>
            <a:stCxn id="142" idx="2"/>
            <a:endCxn id="220" idx="1"/>
          </p:cNvCxnSpPr>
          <p:nvPr/>
        </p:nvCxnSpPr>
        <p:spPr>
          <a:xfrm>
            <a:off x="7993991" y="4475178"/>
            <a:ext cx="446149" cy="61404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5" name="Rectangle 224"/>
          <p:cNvSpPr/>
          <p:nvPr/>
        </p:nvSpPr>
        <p:spPr>
          <a:xfrm>
            <a:off x="3590571" y="1573075"/>
            <a:ext cx="1143196"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If conflicting: </a:t>
            </a:r>
          </a:p>
          <a:p>
            <a:r>
              <a:rPr lang="en-US" sz="700" smtClean="0">
                <a:solidFill>
                  <a:schemeClr val="tx1"/>
                </a:solidFill>
              </a:rPr>
              <a:t>“Yes/No, conflicting” </a:t>
            </a:r>
            <a:r>
              <a:rPr lang="en-US" sz="700" dirty="0" smtClean="0">
                <a:solidFill>
                  <a:schemeClr val="tx1"/>
                </a:solidFill>
              </a:rPr>
              <a:t>– with conflicting reference highlighted</a:t>
            </a:r>
          </a:p>
        </p:txBody>
      </p:sp>
      <p:cxnSp>
        <p:nvCxnSpPr>
          <p:cNvPr id="226" name="Straight Connector 225"/>
          <p:cNvCxnSpPr>
            <a:stCxn id="225" idx="0"/>
          </p:cNvCxnSpPr>
          <p:nvPr/>
        </p:nvCxnSpPr>
        <p:spPr>
          <a:xfrm flipV="1">
            <a:off x="4162169" y="1461942"/>
            <a:ext cx="112158" cy="11113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0" name="Rectangle 89"/>
          <p:cNvSpPr/>
          <p:nvPr/>
        </p:nvSpPr>
        <p:spPr>
          <a:xfrm>
            <a:off x="190677" y="2964033"/>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Perform additional  query</a:t>
            </a:r>
          </a:p>
        </p:txBody>
      </p:sp>
      <p:sp>
        <p:nvSpPr>
          <p:cNvPr id="91" name="Rectangle 90"/>
          <p:cNvSpPr/>
          <p:nvPr/>
        </p:nvSpPr>
        <p:spPr>
          <a:xfrm>
            <a:off x="198688" y="3719349"/>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Add reference</a:t>
            </a:r>
          </a:p>
        </p:txBody>
      </p:sp>
      <p:sp>
        <p:nvSpPr>
          <p:cNvPr id="92" name="Rectangle 91"/>
          <p:cNvSpPr>
            <a:spLocks/>
          </p:cNvSpPr>
          <p:nvPr/>
        </p:nvSpPr>
        <p:spPr>
          <a:xfrm>
            <a:off x="1940569" y="3886088"/>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PMID</a:t>
            </a:r>
            <a:endParaRPr lang="en-AU" sz="700" kern="0">
              <a:solidFill>
                <a:srgbClr val="B2B2B2"/>
              </a:solidFill>
              <a:latin typeface="+mn-lt"/>
              <a:ea typeface="Verdana" pitchFamily="34" charset="0"/>
              <a:cs typeface="Verdana" pitchFamily="34" charset="0"/>
            </a:endParaRPr>
          </a:p>
        </p:txBody>
      </p:sp>
      <p:grpSp>
        <p:nvGrpSpPr>
          <p:cNvPr id="126" name="Group 125"/>
          <p:cNvGrpSpPr>
            <a:grpSpLocks noChangeAspect="1"/>
          </p:cNvGrpSpPr>
          <p:nvPr/>
        </p:nvGrpSpPr>
        <p:grpSpPr>
          <a:xfrm>
            <a:off x="190677" y="3885144"/>
            <a:ext cx="1550205" cy="150020"/>
            <a:chOff x="2357422" y="6072206"/>
            <a:chExt cx="2214578" cy="214314"/>
          </a:xfrm>
        </p:grpSpPr>
        <p:sp>
          <p:nvSpPr>
            <p:cNvPr id="127" name="Rectangle 126"/>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28" name="Right Triangle 127"/>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30" name="Group 129"/>
          <p:cNvGrpSpPr>
            <a:grpSpLocks noChangeAspect="1"/>
          </p:cNvGrpSpPr>
          <p:nvPr/>
        </p:nvGrpSpPr>
        <p:grpSpPr>
          <a:xfrm>
            <a:off x="190677" y="4109199"/>
            <a:ext cx="1550205" cy="150020"/>
            <a:chOff x="2357422" y="6072206"/>
            <a:chExt cx="2214578" cy="214314"/>
          </a:xfrm>
        </p:grpSpPr>
        <p:sp>
          <p:nvSpPr>
            <p:cNvPr id="131" name="Rectangle 130"/>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32" name="Right Triangle 131"/>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40" name="Rectangle 139"/>
          <p:cNvSpPr/>
          <p:nvPr/>
        </p:nvSpPr>
        <p:spPr>
          <a:xfrm>
            <a:off x="5728454" y="871553"/>
            <a:ext cx="307168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Selected reference: </a:t>
            </a:r>
            <a:r>
              <a:rPr lang="en-AU" sz="700" kern="0">
                <a:latin typeface="+mn-lt"/>
              </a:rPr>
              <a:t>Van Hausen et al 2012 (</a:t>
            </a:r>
            <a:r>
              <a:rPr lang="en-AU" sz="700" kern="0" smtClean="0">
                <a:latin typeface="+mn-lt"/>
              </a:rPr>
              <a:t>PMID:23709336)</a:t>
            </a:r>
            <a:r>
              <a:rPr lang="en-US" sz="700" b="1" kern="0" smtClean="0">
                <a:latin typeface="+mn-lt"/>
                <a:cs typeface="+mn-cs"/>
              </a:rPr>
              <a:t> </a:t>
            </a:r>
          </a:p>
        </p:txBody>
      </p:sp>
      <p:grpSp>
        <p:nvGrpSpPr>
          <p:cNvPr id="141" name="Group 140"/>
          <p:cNvGrpSpPr>
            <a:grpSpLocks noChangeAspect="1"/>
          </p:cNvGrpSpPr>
          <p:nvPr/>
        </p:nvGrpSpPr>
        <p:grpSpPr>
          <a:xfrm>
            <a:off x="190677" y="3118268"/>
            <a:ext cx="1550205" cy="150020"/>
            <a:chOff x="2357422" y="6072206"/>
            <a:chExt cx="2214578" cy="214314"/>
          </a:xfrm>
        </p:grpSpPr>
        <p:sp>
          <p:nvSpPr>
            <p:cNvPr id="144" name="Rectangle 143"/>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gene…</a:t>
              </a:r>
              <a:endParaRPr lang="en-US" sz="700" kern="0" dirty="0">
                <a:solidFill>
                  <a:srgbClr val="B2B2B2"/>
                </a:solidFill>
                <a:latin typeface="+mn-lt"/>
                <a:cs typeface="+mn-cs"/>
              </a:endParaRPr>
            </a:p>
          </p:txBody>
        </p:sp>
        <p:sp>
          <p:nvSpPr>
            <p:cNvPr id="145" name="Right Triangle 144"/>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148" name="Group 147"/>
          <p:cNvGrpSpPr>
            <a:grpSpLocks noChangeAspect="1"/>
          </p:cNvGrpSpPr>
          <p:nvPr/>
        </p:nvGrpSpPr>
        <p:grpSpPr>
          <a:xfrm>
            <a:off x="190677" y="3342323"/>
            <a:ext cx="1550205" cy="150020"/>
            <a:chOff x="2357422" y="6072206"/>
            <a:chExt cx="2214578" cy="214314"/>
          </a:xfrm>
        </p:grpSpPr>
        <p:sp>
          <p:nvSpPr>
            <p:cNvPr id="149" name="Rectangle 148"/>
            <p:cNvSpPr/>
            <p:nvPr/>
          </p:nvSpPr>
          <p:spPr>
            <a:xfrm>
              <a:off x="2357422" y="6072206"/>
              <a:ext cx="2214578" cy="214314"/>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Choose variant…</a:t>
              </a:r>
              <a:endParaRPr lang="en-US" sz="700" kern="0" dirty="0">
                <a:solidFill>
                  <a:srgbClr val="B2B2B2"/>
                </a:solidFill>
                <a:latin typeface="+mn-lt"/>
                <a:cs typeface="+mn-cs"/>
              </a:endParaRPr>
            </a:p>
          </p:txBody>
        </p:sp>
        <p:sp>
          <p:nvSpPr>
            <p:cNvPr id="150" name="Right Triangle 149"/>
            <p:cNvSpPr/>
            <p:nvPr/>
          </p:nvSpPr>
          <p:spPr>
            <a:xfrm rot="18900000">
              <a:off x="4444956" y="6138811"/>
              <a:ext cx="51499" cy="5149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155" name="Rectangle 154"/>
          <p:cNvSpPr/>
          <p:nvPr/>
        </p:nvSpPr>
        <p:spPr>
          <a:xfrm>
            <a:off x="5379226" y="112328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67" name="Straight Connector 66"/>
          <p:cNvCxnSpPr/>
          <p:nvPr/>
        </p:nvCxnSpPr>
        <p:spPr>
          <a:xfrm>
            <a:off x="5567255"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8"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321649"/>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57086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183964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209326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M:\pc\Desktop\icons\ey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600" y="235245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74"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Sample</a:t>
            </a:r>
            <a:endParaRPr lang="en-US" sz="700">
              <a:latin typeface="+mj-lt"/>
            </a:endParaRPr>
          </a:p>
        </p:txBody>
      </p:sp>
      <p:sp>
        <p:nvSpPr>
          <p:cNvPr id="75" name="Rectangle 74"/>
          <p:cNvSpPr/>
          <p:nvPr/>
        </p:nvSpPr>
        <p:spPr>
          <a:xfrm>
            <a:off x="5737070" y="4835369"/>
            <a:ext cx="1473352" cy="215444"/>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Variant </a:t>
            </a:r>
            <a:r>
              <a:rPr lang="en-US" sz="700" i="1" kern="0" smtClean="0">
                <a:latin typeface="+mn-lt"/>
                <a:cs typeface="+mn-cs"/>
              </a:rPr>
              <a:t>BRCA1</a:t>
            </a:r>
            <a:r>
              <a:rPr lang="en-US" sz="700" kern="0" smtClean="0">
                <a:latin typeface="+mn-lt"/>
                <a:cs typeface="+mn-cs"/>
              </a:rPr>
              <a:t> </a:t>
            </a:r>
            <a:r>
              <a:rPr lang="en-US" sz="700" kern="0">
                <a:latin typeface="+mn-lt"/>
                <a:cs typeface="+mn-cs"/>
              </a:rPr>
              <a:t>c.38T&gt;C</a:t>
            </a:r>
            <a:endParaRPr lang="en-US" sz="700" kern="0" smtClean="0">
              <a:latin typeface="+mn-lt"/>
              <a:cs typeface="+mn-cs"/>
            </a:endParaRPr>
          </a:p>
          <a:p>
            <a:pPr fontAlgn="auto">
              <a:spcBef>
                <a:spcPts val="0"/>
              </a:spcBef>
              <a:spcAft>
                <a:spcPts val="0"/>
              </a:spcAft>
            </a:pPr>
            <a:r>
              <a:rPr lang="en-US" sz="700" kern="0" smtClean="0">
                <a:latin typeface="+mn-lt"/>
                <a:cs typeface="+mn-cs"/>
              </a:rPr>
              <a:t>High quality evidence count</a:t>
            </a:r>
          </a:p>
        </p:txBody>
      </p:sp>
      <p:sp>
        <p:nvSpPr>
          <p:cNvPr id="167" name="Rectangle 166"/>
          <p:cNvSpPr/>
          <p:nvPr/>
        </p:nvSpPr>
        <p:spPr>
          <a:xfrm>
            <a:off x="3552111" y="716010"/>
            <a:ext cx="1143196"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All completed evaluations may be edited</a:t>
            </a:r>
            <a:endParaRPr lang="nb-NO" sz="700">
              <a:solidFill>
                <a:schemeClr val="tx1"/>
              </a:solidFill>
            </a:endParaRPr>
          </a:p>
        </p:txBody>
      </p:sp>
      <p:sp>
        <p:nvSpPr>
          <p:cNvPr id="76" name="Rounded Rectangle 75"/>
          <p:cNvSpPr>
            <a:spLocks noChangeAspect="1"/>
          </p:cNvSpPr>
          <p:nvPr/>
        </p:nvSpPr>
        <p:spPr>
          <a:xfrm>
            <a:off x="2614717"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Scholar</a:t>
            </a:r>
            <a:endParaRPr lang="en-US" sz="700" dirty="0">
              <a:solidFill>
                <a:schemeClr val="tx1"/>
              </a:solidFill>
            </a:endParaRPr>
          </a:p>
        </p:txBody>
      </p:sp>
      <p:sp>
        <p:nvSpPr>
          <p:cNvPr id="77" name="Rounded Rectangle 76"/>
          <p:cNvSpPr>
            <a:spLocks noChangeAspect="1"/>
          </p:cNvSpPr>
          <p:nvPr/>
        </p:nvSpPr>
        <p:spPr>
          <a:xfrm>
            <a:off x="1951039"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PubMed</a:t>
            </a:r>
            <a:endParaRPr lang="en-US" sz="700" dirty="0">
              <a:solidFill>
                <a:schemeClr val="tx1"/>
              </a:solidFill>
            </a:endParaRPr>
          </a:p>
        </p:txBody>
      </p:sp>
      <p:sp>
        <p:nvSpPr>
          <p:cNvPr id="78" name="Rounded Rectangle 77"/>
          <p:cNvSpPr>
            <a:spLocks noChangeAspect="1"/>
          </p:cNvSpPr>
          <p:nvPr/>
        </p:nvSpPr>
        <p:spPr>
          <a:xfrm>
            <a:off x="3271842" y="312323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Google</a:t>
            </a:r>
            <a:endParaRPr lang="en-US" sz="700" dirty="0">
              <a:solidFill>
                <a:schemeClr val="tx1"/>
              </a:solidFill>
            </a:endParaRPr>
          </a:p>
        </p:txBody>
      </p:sp>
      <p:sp>
        <p:nvSpPr>
          <p:cNvPr id="79" name="Rectangle 78"/>
          <p:cNvSpPr/>
          <p:nvPr/>
        </p:nvSpPr>
        <p:spPr>
          <a:xfrm>
            <a:off x="3903567" y="3145477"/>
            <a:ext cx="888781" cy="92333"/>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600" kern="0" smtClean="0">
                <a:latin typeface="+mn-lt"/>
                <a:cs typeface="+mn-cs"/>
              </a:rPr>
              <a:t>(opens in browser)</a:t>
            </a:r>
          </a:p>
        </p:txBody>
      </p:sp>
      <p:sp>
        <p:nvSpPr>
          <p:cNvPr id="80" name="Rounded Rectangle 79"/>
          <p:cNvSpPr>
            <a:spLocks noChangeAspect="1"/>
          </p:cNvSpPr>
          <p:nvPr/>
        </p:nvSpPr>
        <p:spPr>
          <a:xfrm>
            <a:off x="4721377" y="471216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Add</a:t>
            </a:r>
            <a:endParaRPr lang="en-US" sz="700" dirty="0">
              <a:solidFill>
                <a:schemeClr val="tx1"/>
              </a:solidFill>
            </a:endParaRPr>
          </a:p>
        </p:txBody>
      </p:sp>
      <p:sp>
        <p:nvSpPr>
          <p:cNvPr id="81" name="Rectangle 80"/>
          <p:cNvSpPr>
            <a:spLocks/>
          </p:cNvSpPr>
          <p:nvPr/>
        </p:nvSpPr>
        <p:spPr>
          <a:xfrm>
            <a:off x="3766048" y="3884619"/>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First author</a:t>
            </a:r>
            <a:endParaRPr lang="en-AU" sz="700" kern="0">
              <a:solidFill>
                <a:srgbClr val="B2B2B2"/>
              </a:solidFill>
              <a:latin typeface="+mn-lt"/>
              <a:ea typeface="Verdana" pitchFamily="34" charset="0"/>
              <a:cs typeface="Verdana" pitchFamily="34" charset="0"/>
            </a:endParaRPr>
          </a:p>
        </p:txBody>
      </p:sp>
      <p:sp>
        <p:nvSpPr>
          <p:cNvPr id="82" name="Rectangle 81"/>
          <p:cNvSpPr>
            <a:spLocks/>
          </p:cNvSpPr>
          <p:nvPr/>
        </p:nvSpPr>
        <p:spPr>
          <a:xfrm>
            <a:off x="3766048" y="408624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Year</a:t>
            </a:r>
            <a:endParaRPr lang="en-AU" sz="700" kern="0">
              <a:solidFill>
                <a:srgbClr val="B2B2B2"/>
              </a:solidFill>
              <a:latin typeface="+mn-lt"/>
              <a:ea typeface="Verdana" pitchFamily="34" charset="0"/>
              <a:cs typeface="Verdana" pitchFamily="34" charset="0"/>
            </a:endParaRPr>
          </a:p>
        </p:txBody>
      </p:sp>
      <p:sp>
        <p:nvSpPr>
          <p:cNvPr id="83" name="Rectangle 82"/>
          <p:cNvSpPr>
            <a:spLocks/>
          </p:cNvSpPr>
          <p:nvPr/>
        </p:nvSpPr>
        <p:spPr>
          <a:xfrm>
            <a:off x="3766048" y="4286814"/>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Title</a:t>
            </a:r>
            <a:endParaRPr lang="en-AU" sz="700" kern="0">
              <a:solidFill>
                <a:srgbClr val="B2B2B2"/>
              </a:solidFill>
              <a:latin typeface="+mn-lt"/>
              <a:ea typeface="Verdana" pitchFamily="34" charset="0"/>
              <a:cs typeface="Verdana" pitchFamily="34" charset="0"/>
            </a:endParaRPr>
          </a:p>
        </p:txBody>
      </p:sp>
      <p:sp>
        <p:nvSpPr>
          <p:cNvPr id="84" name="Rectangle 83"/>
          <p:cNvSpPr>
            <a:spLocks/>
          </p:cNvSpPr>
          <p:nvPr/>
        </p:nvSpPr>
        <p:spPr>
          <a:xfrm>
            <a:off x="3766048" y="4486465"/>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Journal</a:t>
            </a:r>
            <a:endParaRPr lang="en-AU" sz="700" kern="0">
              <a:solidFill>
                <a:srgbClr val="B2B2B2"/>
              </a:solidFill>
              <a:latin typeface="+mn-lt"/>
              <a:ea typeface="Verdana" pitchFamily="34" charset="0"/>
              <a:cs typeface="Verdana" pitchFamily="34" charset="0"/>
            </a:endParaRPr>
          </a:p>
        </p:txBody>
      </p:sp>
      <p:sp>
        <p:nvSpPr>
          <p:cNvPr id="85" name="Rectangle 84"/>
          <p:cNvSpPr>
            <a:spLocks/>
          </p:cNvSpPr>
          <p:nvPr/>
        </p:nvSpPr>
        <p:spPr>
          <a:xfrm>
            <a:off x="1939537" y="4286813"/>
            <a:ext cx="1551600" cy="350851"/>
          </a:xfrm>
          <a:prstGeom prst="rect">
            <a:avLst/>
          </a:prstGeom>
          <a:solidFill>
            <a:srgbClr val="FFFFFF"/>
          </a:solidFill>
          <a:ln w="6350" cap="flat" cmpd="sng" algn="ctr">
            <a:solidFill>
              <a:sysClr val="windowText" lastClr="000000"/>
            </a:solidFill>
            <a:prstDash val="solid"/>
          </a:ln>
          <a:effectLst/>
        </p:spPr>
        <p:txBody>
          <a:bodyPr rtlCol="0" anchor="t"/>
          <a:lstStyle/>
          <a:p>
            <a:pPr fontAlgn="auto">
              <a:spcBef>
                <a:spcPts val="0"/>
              </a:spcBef>
              <a:spcAft>
                <a:spcPts val="0"/>
              </a:spcAft>
              <a:defRPr/>
            </a:pPr>
            <a:r>
              <a:rPr lang="en-AU" sz="700" kern="0">
                <a:solidFill>
                  <a:srgbClr val="B2B2B2"/>
                </a:solidFill>
                <a:latin typeface="+mn-lt"/>
                <a:ea typeface="Verdana" pitchFamily="34" charset="0"/>
                <a:cs typeface="Verdana" pitchFamily="34" charset="0"/>
              </a:rPr>
              <a:t>BibTeX</a:t>
            </a:r>
          </a:p>
        </p:txBody>
      </p:sp>
      <p:sp>
        <p:nvSpPr>
          <p:cNvPr id="86" name="Rectangle 85"/>
          <p:cNvSpPr/>
          <p:nvPr/>
        </p:nvSpPr>
        <p:spPr>
          <a:xfrm>
            <a:off x="3537626" y="3920949"/>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
        <p:nvSpPr>
          <p:cNvPr id="87" name="Rectangle 86"/>
          <p:cNvSpPr/>
          <p:nvPr/>
        </p:nvSpPr>
        <p:spPr>
          <a:xfrm>
            <a:off x="1967116" y="4112946"/>
            <a:ext cx="183957" cy="107722"/>
          </a:xfrm>
          <a:prstGeom prst="rect">
            <a:avLst/>
          </a:prstGeom>
          <a:noFill/>
          <a:ln w="12700" cap="flat" cmpd="sng" algn="ctr">
            <a:noFill/>
            <a:prstDash val="solid"/>
          </a:ln>
          <a:effectLst/>
        </p:spPr>
        <p:txBody>
          <a:bodyPr wrap="square" lIns="0" tIns="0" rIns="0" bIns="0" rtlCol="0" anchor="t" anchorCtr="0">
            <a:spAutoFit/>
          </a:bodyPr>
          <a:lstStyle/>
          <a:p>
            <a:pPr algn="ctr" fontAlgn="auto">
              <a:spcBef>
                <a:spcPts val="0"/>
              </a:spcBef>
              <a:spcAft>
                <a:spcPts val="0"/>
              </a:spcAft>
            </a:pPr>
            <a:r>
              <a:rPr lang="en-US" sz="700" kern="0" smtClean="0">
                <a:latin typeface="+mn-lt"/>
                <a:cs typeface="+mn-cs"/>
              </a:rPr>
              <a:t>OR</a:t>
            </a:r>
          </a:p>
        </p:txBody>
      </p:sp>
    </p:spTree>
    <p:extLst>
      <p:ext uri="{BB962C8B-B14F-4D97-AF65-F5344CB8AC3E}">
        <p14:creationId xmlns:p14="http://schemas.microsoft.com/office/powerpoint/2010/main" val="2432211036"/>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246237" y="97896"/>
            <a:ext cx="1641987" cy="274484"/>
          </a:xfrm>
          <a:prstGeom prst="rect">
            <a:avLst/>
          </a:prstGeom>
          <a:noFill/>
        </p:spPr>
        <p:txBody>
          <a:bodyPr/>
          <a:lstStyle/>
          <a:p>
            <a:pPr eaLnBrk="1" hangingPunct="1"/>
            <a:r>
              <a:rPr lang="en-US" smtClean="0"/>
              <a:t>Report</a:t>
            </a:r>
          </a:p>
        </p:txBody>
      </p:sp>
      <p:grpSp>
        <p:nvGrpSpPr>
          <p:cNvPr id="4" name="Group 3"/>
          <p:cNvGrpSpPr/>
          <p:nvPr/>
        </p:nvGrpSpPr>
        <p:grpSpPr>
          <a:xfrm>
            <a:off x="4783613" y="417359"/>
            <a:ext cx="720000" cy="232173"/>
            <a:chOff x="5097938" y="942974"/>
            <a:chExt cx="720000" cy="278607"/>
          </a:xfrm>
        </p:grpSpPr>
        <p:sp>
          <p:nvSpPr>
            <p:cNvPr id="35" name="Rectangle 49"/>
            <p:cNvSpPr>
              <a:spLocks noChangeArrowheads="1"/>
            </p:cNvSpPr>
            <p:nvPr/>
          </p:nvSpPr>
          <p:spPr bwMode="auto">
            <a:xfrm>
              <a:off x="5097938" y="942974"/>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Report</a:t>
              </a:r>
              <a:endParaRPr lang="en-US" sz="700">
                <a:latin typeface="+mj-lt"/>
              </a:endParaRPr>
            </a:p>
          </p:txBody>
        </p:sp>
        <p:sp>
          <p:nvSpPr>
            <p:cNvPr id="36" name="Rectangle 50"/>
            <p:cNvSpPr>
              <a:spLocks noChangeArrowheads="1"/>
            </p:cNvSpPr>
            <p:nvPr/>
          </p:nvSpPr>
          <p:spPr bwMode="auto">
            <a:xfrm>
              <a:off x="5100639" y="1152525"/>
              <a:ext cx="712800"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33" name="Rectangle 49"/>
          <p:cNvSpPr>
            <a:spLocks noChangeArrowheads="1"/>
          </p:cNvSpPr>
          <p:nvPr/>
        </p:nvSpPr>
        <p:spPr bwMode="auto">
          <a:xfrm>
            <a:off x="2440031"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External DB</a:t>
            </a:r>
            <a:endParaRPr lang="en-US" sz="700">
              <a:latin typeface="+mj-lt"/>
            </a:endParaRPr>
          </a:p>
        </p:txBody>
      </p:sp>
      <p:sp>
        <p:nvSpPr>
          <p:cNvPr id="38" name="Rectangle 49"/>
          <p:cNvSpPr>
            <a:spLocks noChangeArrowheads="1"/>
          </p:cNvSpPr>
          <p:nvPr/>
        </p:nvSpPr>
        <p:spPr bwMode="auto">
          <a:xfrm>
            <a:off x="1662492"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4" action="ppaction://hlinksldjump"/>
              </a:rPr>
              <a:t>Frequency</a:t>
            </a:r>
            <a:endParaRPr lang="en-US" sz="700">
              <a:latin typeface="+mj-lt"/>
            </a:endParaRPr>
          </a:p>
        </p:txBody>
      </p:sp>
      <p:sp>
        <p:nvSpPr>
          <p:cNvPr id="3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5" action="ppaction://hlinksldjump"/>
              </a:rPr>
              <a:t>VarDB</a:t>
            </a:r>
            <a:endParaRPr lang="en-US" sz="700">
              <a:latin typeface="+mj-lt"/>
            </a:endParaRPr>
          </a:p>
        </p:txBody>
      </p:sp>
      <p:sp>
        <p:nvSpPr>
          <p:cNvPr id="47" name="Rectangle 49"/>
          <p:cNvSpPr>
            <a:spLocks noChangeArrowheads="1"/>
          </p:cNvSpPr>
          <p:nvPr/>
        </p:nvSpPr>
        <p:spPr bwMode="auto">
          <a:xfrm>
            <a:off x="3223227"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Prediction</a:t>
            </a:r>
            <a:endParaRPr lang="en-US" sz="700">
              <a:latin typeface="+mj-lt"/>
            </a:endParaRPr>
          </a:p>
        </p:txBody>
      </p:sp>
      <p:sp>
        <p:nvSpPr>
          <p:cNvPr id="53" name="Rectangle 49"/>
          <p:cNvSpPr>
            <a:spLocks noChangeArrowheads="1"/>
          </p:cNvSpPr>
          <p:nvPr/>
        </p:nvSpPr>
        <p:spPr bwMode="auto">
          <a:xfrm>
            <a:off x="400189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7" action="ppaction://hlinksldjump"/>
              </a:rPr>
              <a:t>References</a:t>
            </a:r>
            <a:endParaRPr lang="en-US" sz="700">
              <a:latin typeface="+mj-lt"/>
            </a:endParaRPr>
          </a:p>
        </p:txBody>
      </p:sp>
      <p:sp>
        <p:nvSpPr>
          <p:cNvPr id="59" name="Rounded Rectangle 58"/>
          <p:cNvSpPr>
            <a:spLocks noChangeAspect="1"/>
          </p:cNvSpPr>
          <p:nvPr/>
        </p:nvSpPr>
        <p:spPr>
          <a:xfrm>
            <a:off x="7511204" y="307242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Export</a:t>
            </a:r>
            <a:endParaRPr lang="en-US" sz="700" dirty="0">
              <a:solidFill>
                <a:schemeClr val="tx1"/>
              </a:solidFill>
            </a:endParaRPr>
          </a:p>
        </p:txBody>
      </p:sp>
      <p:sp>
        <p:nvSpPr>
          <p:cNvPr id="60" name="Rounded Rectangle 59"/>
          <p:cNvSpPr>
            <a:spLocks noChangeAspect="1"/>
          </p:cNvSpPr>
          <p:nvPr/>
        </p:nvSpPr>
        <p:spPr>
          <a:xfrm>
            <a:off x="7511204" y="2835487"/>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Save</a:t>
            </a:r>
            <a:endParaRPr lang="en-US" sz="700" dirty="0">
              <a:solidFill>
                <a:schemeClr val="tx1"/>
              </a:solidFill>
            </a:endParaRPr>
          </a:p>
        </p:txBody>
      </p:sp>
      <p:sp>
        <p:nvSpPr>
          <p:cNvPr id="17" name="Rectangle 16"/>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19"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8" action="ppaction://hlinksldjump"/>
              </a:rPr>
              <a:t>Sample</a:t>
            </a:r>
            <a:endParaRPr lang="en-US" sz="700">
              <a:latin typeface="+mj-lt"/>
            </a:endParaRPr>
          </a:p>
        </p:txBody>
      </p:sp>
      <p:sp>
        <p:nvSpPr>
          <p:cNvPr id="20" name="Rounded Rectangle 19"/>
          <p:cNvSpPr>
            <a:spLocks noChangeAspect="1"/>
          </p:cNvSpPr>
          <p:nvPr/>
        </p:nvSpPr>
        <p:spPr>
          <a:xfrm>
            <a:off x="7511204" y="2361617"/>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Go to</a:t>
            </a:r>
            <a:endParaRPr lang="en-US" sz="700" dirty="0">
              <a:solidFill>
                <a:schemeClr val="tx1"/>
              </a:solidFill>
            </a:endParaRPr>
          </a:p>
        </p:txBody>
      </p:sp>
      <p:sp>
        <p:nvSpPr>
          <p:cNvPr id="21" name="Rectangle 20"/>
          <p:cNvSpPr/>
          <p:nvPr/>
        </p:nvSpPr>
        <p:spPr>
          <a:xfrm>
            <a:off x="3795423" y="692308"/>
            <a:ext cx="1128219" cy="107722"/>
          </a:xfrm>
          <a:prstGeom prst="rect">
            <a:avLst/>
          </a:prstGeom>
          <a:solidFill>
            <a:schemeClr val="accent5">
              <a:lumMod val="90000"/>
            </a:schemeClr>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All analysis steps completed</a:t>
            </a:r>
            <a:endParaRPr lang="en-US" sz="700" b="1" i="1" kern="0">
              <a:latin typeface="+mn-lt"/>
              <a:cs typeface="+mn-cs"/>
            </a:endParaRPr>
          </a:p>
        </p:txBody>
      </p:sp>
      <p:sp>
        <p:nvSpPr>
          <p:cNvPr id="22" name="Rectangle 21"/>
          <p:cNvSpPr/>
          <p:nvPr/>
        </p:nvSpPr>
        <p:spPr>
          <a:xfrm>
            <a:off x="5577213" y="304560"/>
            <a:ext cx="1143196"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If some steps incomplete: “Preliminary report only. Steps that still need to be completed: [tabs w/links]”</a:t>
            </a:r>
            <a:endParaRPr lang="en-US" sz="700" dirty="0">
              <a:solidFill>
                <a:schemeClr val="tx1"/>
              </a:solidFill>
            </a:endParaRPr>
          </a:p>
        </p:txBody>
      </p:sp>
      <p:cxnSp>
        <p:nvCxnSpPr>
          <p:cNvPr id="23" name="Straight Connector 22"/>
          <p:cNvCxnSpPr>
            <a:stCxn id="22" idx="1"/>
            <a:endCxn id="21" idx="3"/>
          </p:cNvCxnSpPr>
          <p:nvPr/>
        </p:nvCxnSpPr>
        <p:spPr>
          <a:xfrm flipH="1">
            <a:off x="4923642" y="556355"/>
            <a:ext cx="653571" cy="18981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p:cNvSpPr>
            <a:spLocks noChangeAspect="1"/>
          </p:cNvSpPr>
          <p:nvPr/>
        </p:nvSpPr>
        <p:spPr>
          <a:xfrm>
            <a:off x="4277039" y="1105725"/>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Sort</a:t>
            </a:r>
            <a:endParaRPr lang="en-US" sz="700" dirty="0">
              <a:solidFill>
                <a:schemeClr val="tx1"/>
              </a:solidFill>
            </a:endParaRPr>
          </a:p>
        </p:txBody>
      </p:sp>
      <p:sp>
        <p:nvSpPr>
          <p:cNvPr id="52" name="Rectangle 51"/>
          <p:cNvSpPr>
            <a:spLocks noChangeAspect="1"/>
          </p:cNvSpPr>
          <p:nvPr/>
        </p:nvSpPr>
        <p:spPr>
          <a:xfrm>
            <a:off x="188612" y="897122"/>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Sort results</a:t>
            </a:r>
            <a:endParaRPr lang="en-AU" sz="700" b="1" kern="0">
              <a:latin typeface="+mj-lt"/>
            </a:endParaRPr>
          </a:p>
        </p:txBody>
      </p:sp>
      <p:grpSp>
        <p:nvGrpSpPr>
          <p:cNvPr id="7190" name="Group 7189"/>
          <p:cNvGrpSpPr/>
          <p:nvPr/>
        </p:nvGrpSpPr>
        <p:grpSpPr>
          <a:xfrm>
            <a:off x="202438" y="1092497"/>
            <a:ext cx="1234198" cy="150020"/>
            <a:chOff x="4783613" y="1941511"/>
            <a:chExt cx="1234198" cy="150020"/>
          </a:xfrm>
        </p:grpSpPr>
        <p:sp>
          <p:nvSpPr>
            <p:cNvPr id="43" name="Rectangle 42"/>
            <p:cNvSpPr/>
            <p:nvPr/>
          </p:nvSpPr>
          <p:spPr>
            <a:xfrm>
              <a:off x="4783613" y="1941511"/>
              <a:ext cx="1234198"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Suggested class (5 </a:t>
              </a:r>
              <a:r>
                <a:rPr lang="en-AU" sz="700" kern="0" smtClean="0">
                  <a:solidFill>
                    <a:srgbClr val="B2B2B2"/>
                  </a:solidFill>
                  <a:latin typeface="+mn-lt"/>
                  <a:cs typeface="+mn-cs"/>
                  <a:sym typeface="Wingdings" panose="05000000000000000000" pitchFamily="2" charset="2"/>
                </a:rPr>
                <a:t> 1)</a:t>
              </a:r>
              <a:endParaRPr lang="en-US" sz="700" kern="0" dirty="0">
                <a:solidFill>
                  <a:srgbClr val="B2B2B2"/>
                </a:solidFill>
                <a:latin typeface="+mn-lt"/>
                <a:cs typeface="+mn-cs"/>
              </a:endParaRPr>
            </a:p>
          </p:txBody>
        </p:sp>
        <p:sp>
          <p:nvSpPr>
            <p:cNvPr id="44" name="Right Triangle 43"/>
            <p:cNvSpPr/>
            <p:nvPr/>
          </p:nvSpPr>
          <p:spPr>
            <a:xfrm rot="18900000">
              <a:off x="5929581" y="1988136"/>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7195" name="Group 7194"/>
          <p:cNvGrpSpPr/>
          <p:nvPr/>
        </p:nvGrpSpPr>
        <p:grpSpPr>
          <a:xfrm>
            <a:off x="1533057" y="1092497"/>
            <a:ext cx="1248023" cy="150020"/>
            <a:chOff x="188612" y="1434753"/>
            <a:chExt cx="1248023" cy="150020"/>
          </a:xfrm>
        </p:grpSpPr>
        <p:grpSp>
          <p:nvGrpSpPr>
            <p:cNvPr id="7191" name="Group 7190"/>
            <p:cNvGrpSpPr/>
            <p:nvPr/>
          </p:nvGrpSpPr>
          <p:grpSpPr>
            <a:xfrm>
              <a:off x="417068" y="1434753"/>
              <a:ext cx="1019567" cy="150020"/>
              <a:chOff x="4998243" y="2161476"/>
              <a:chExt cx="1019567" cy="150020"/>
            </a:xfrm>
          </p:grpSpPr>
          <p:sp>
            <p:nvSpPr>
              <p:cNvPr id="46" name="Rectangle 45"/>
              <p:cNvSpPr/>
              <p:nvPr/>
            </p:nvSpPr>
            <p:spPr>
              <a:xfrm>
                <a:off x="4998243" y="2161476"/>
                <a:ext cx="1019567"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Gene</a:t>
                </a:r>
                <a:endParaRPr lang="en-US" sz="700" kern="0" dirty="0">
                  <a:solidFill>
                    <a:srgbClr val="B2B2B2"/>
                  </a:solidFill>
                  <a:latin typeface="+mn-lt"/>
                  <a:cs typeface="+mn-cs"/>
                </a:endParaRPr>
              </a:p>
            </p:txBody>
          </p:sp>
          <p:sp>
            <p:nvSpPr>
              <p:cNvPr id="48" name="Right Triangle 47"/>
              <p:cNvSpPr/>
              <p:nvPr/>
            </p:nvSpPr>
            <p:spPr>
              <a:xfrm rot="18900000">
                <a:off x="5931874" y="2208101"/>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79" name="Rectangle 78"/>
            <p:cNvSpPr>
              <a:spLocks noChangeAspect="1"/>
            </p:cNvSpPr>
            <p:nvPr/>
          </p:nvSpPr>
          <p:spPr>
            <a:xfrm>
              <a:off x="188612" y="1445479"/>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kern="0" smtClean="0">
                  <a:latin typeface="+mj-lt"/>
                </a:rPr>
                <a:t>Then </a:t>
              </a:r>
              <a:endParaRPr lang="en-AU" sz="700" kern="0">
                <a:latin typeface="+mj-lt"/>
              </a:endParaRPr>
            </a:p>
          </p:txBody>
        </p:sp>
      </p:grpSp>
      <p:grpSp>
        <p:nvGrpSpPr>
          <p:cNvPr id="7196" name="Group 7195"/>
          <p:cNvGrpSpPr/>
          <p:nvPr/>
        </p:nvGrpSpPr>
        <p:grpSpPr>
          <a:xfrm>
            <a:off x="2868783" y="1089914"/>
            <a:ext cx="1248023" cy="150020"/>
            <a:chOff x="188612" y="1654717"/>
            <a:chExt cx="1248023" cy="150020"/>
          </a:xfrm>
        </p:grpSpPr>
        <p:grpSp>
          <p:nvGrpSpPr>
            <p:cNvPr id="7192" name="Group 7191"/>
            <p:cNvGrpSpPr/>
            <p:nvPr/>
          </p:nvGrpSpPr>
          <p:grpSpPr>
            <a:xfrm>
              <a:off x="417069" y="1654717"/>
              <a:ext cx="1019566" cy="150020"/>
              <a:chOff x="4998244" y="2381440"/>
              <a:chExt cx="1019566" cy="150020"/>
            </a:xfrm>
          </p:grpSpPr>
          <p:sp>
            <p:nvSpPr>
              <p:cNvPr id="50" name="Rectangle 49"/>
              <p:cNvSpPr/>
              <p:nvPr/>
            </p:nvSpPr>
            <p:spPr>
              <a:xfrm>
                <a:off x="4998244" y="2381440"/>
                <a:ext cx="1019566" cy="15002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AU" sz="700" kern="0" smtClean="0">
                    <a:solidFill>
                      <a:srgbClr val="B2B2B2"/>
                    </a:solidFill>
                    <a:latin typeface="+mn-lt"/>
                    <a:cs typeface="+mn-cs"/>
                  </a:rPr>
                  <a:t>Position</a:t>
                </a:r>
                <a:endParaRPr lang="en-US" sz="700" kern="0" dirty="0">
                  <a:solidFill>
                    <a:srgbClr val="B2B2B2"/>
                  </a:solidFill>
                  <a:latin typeface="+mn-lt"/>
                  <a:cs typeface="+mn-cs"/>
                </a:endParaRPr>
              </a:p>
            </p:txBody>
          </p:sp>
          <p:sp>
            <p:nvSpPr>
              <p:cNvPr id="51" name="Right Triangle 50"/>
              <p:cNvSpPr/>
              <p:nvPr/>
            </p:nvSpPr>
            <p:spPr>
              <a:xfrm rot="18900000">
                <a:off x="5929500" y="2428065"/>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80" name="Rectangle 79"/>
            <p:cNvSpPr>
              <a:spLocks noChangeAspect="1"/>
            </p:cNvSpPr>
            <p:nvPr/>
          </p:nvSpPr>
          <p:spPr>
            <a:xfrm>
              <a:off x="188612" y="1665443"/>
              <a:ext cx="67613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kern="0" smtClean="0">
                  <a:latin typeface="+mj-lt"/>
                </a:rPr>
                <a:t>Then</a:t>
              </a:r>
              <a:endParaRPr lang="en-AU" sz="700" kern="0">
                <a:latin typeface="+mj-lt"/>
              </a:endParaRPr>
            </a:p>
          </p:txBody>
        </p:sp>
      </p:grpSp>
      <p:sp>
        <p:nvSpPr>
          <p:cNvPr id="92" name="Rounded Rectangle 91"/>
          <p:cNvSpPr>
            <a:spLocks noChangeAspect="1"/>
          </p:cNvSpPr>
          <p:nvPr/>
        </p:nvSpPr>
        <p:spPr>
          <a:xfrm>
            <a:off x="7511204" y="259855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101" name="Rectangle 100"/>
          <p:cNvSpPr>
            <a:spLocks noChangeAspect="1"/>
          </p:cNvSpPr>
          <p:nvPr/>
        </p:nvSpPr>
        <p:spPr>
          <a:xfrm>
            <a:off x="5285866" y="897252"/>
            <a:ext cx="1019684"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Show class</a:t>
            </a:r>
            <a:endParaRPr lang="en-AU" sz="700" b="1" kern="0">
              <a:latin typeface="+mj-lt"/>
            </a:endParaRPr>
          </a:p>
        </p:txBody>
      </p:sp>
      <p:grpSp>
        <p:nvGrpSpPr>
          <p:cNvPr id="102" name="Group 101"/>
          <p:cNvGrpSpPr/>
          <p:nvPr/>
        </p:nvGrpSpPr>
        <p:grpSpPr>
          <a:xfrm>
            <a:off x="6134991" y="1099083"/>
            <a:ext cx="86610" cy="116176"/>
            <a:chOff x="1989288" y="2349886"/>
            <a:chExt cx="86610" cy="116176"/>
          </a:xfrm>
        </p:grpSpPr>
        <p:sp>
          <p:nvSpPr>
            <p:cNvPr id="103" name="Rectangle 10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4" name="L-Shape 10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07" name="Group 106"/>
          <p:cNvGrpSpPr/>
          <p:nvPr/>
        </p:nvGrpSpPr>
        <p:grpSpPr>
          <a:xfrm>
            <a:off x="5927255" y="1099083"/>
            <a:ext cx="86610" cy="116176"/>
            <a:chOff x="1989288" y="2349886"/>
            <a:chExt cx="86610" cy="116176"/>
          </a:xfrm>
        </p:grpSpPr>
        <p:sp>
          <p:nvSpPr>
            <p:cNvPr id="108" name="Rectangle 10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9" name="L-Shape 10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1" name="Group 110"/>
          <p:cNvGrpSpPr/>
          <p:nvPr/>
        </p:nvGrpSpPr>
        <p:grpSpPr>
          <a:xfrm>
            <a:off x="5719520" y="1099083"/>
            <a:ext cx="86610" cy="116176"/>
            <a:chOff x="1989288" y="2349886"/>
            <a:chExt cx="86610" cy="116176"/>
          </a:xfrm>
        </p:grpSpPr>
        <p:sp>
          <p:nvSpPr>
            <p:cNvPr id="112" name="Rectangle 11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3" name="L-Shape 11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p:cNvGrpSpPr/>
          <p:nvPr/>
        </p:nvGrpSpPr>
        <p:grpSpPr>
          <a:xfrm>
            <a:off x="5511785" y="1099083"/>
            <a:ext cx="86610" cy="116176"/>
            <a:chOff x="1989288" y="2349886"/>
            <a:chExt cx="86610" cy="116176"/>
          </a:xfrm>
        </p:grpSpPr>
        <p:sp>
          <p:nvSpPr>
            <p:cNvPr id="116" name="Rectangle 115"/>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7" name="L-Shape 116"/>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9" name="Group 118"/>
          <p:cNvGrpSpPr/>
          <p:nvPr/>
        </p:nvGrpSpPr>
        <p:grpSpPr>
          <a:xfrm>
            <a:off x="5304050" y="1099083"/>
            <a:ext cx="86610" cy="116176"/>
            <a:chOff x="1989288" y="2349886"/>
            <a:chExt cx="86610" cy="116176"/>
          </a:xfrm>
        </p:grpSpPr>
        <p:sp>
          <p:nvSpPr>
            <p:cNvPr id="120" name="Rectangle 11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1" name="L-Shape 12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4" name="Group 63"/>
          <p:cNvGrpSpPr/>
          <p:nvPr/>
        </p:nvGrpSpPr>
        <p:grpSpPr>
          <a:xfrm>
            <a:off x="5253579" y="1239576"/>
            <a:ext cx="1018494" cy="128567"/>
            <a:chOff x="914668" y="1624600"/>
            <a:chExt cx="1018494" cy="128567"/>
          </a:xfrm>
        </p:grpSpPr>
        <p:sp>
          <p:nvSpPr>
            <p:cNvPr id="106" name="Rectangle 105"/>
            <p:cNvSpPr>
              <a:spLocks noChangeAspect="1"/>
            </p:cNvSpPr>
            <p:nvPr/>
          </p:nvSpPr>
          <p:spPr>
            <a:xfrm>
              <a:off x="1745609"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smtClean="0">
                  <a:latin typeface="+mj-lt"/>
                </a:rPr>
                <a:t>1</a:t>
              </a:r>
              <a:endParaRPr lang="en-AU" sz="700" kern="0">
                <a:latin typeface="+mj-lt"/>
              </a:endParaRPr>
            </a:p>
          </p:txBody>
        </p:sp>
        <p:sp>
          <p:nvSpPr>
            <p:cNvPr id="110" name="Rectangle 109"/>
            <p:cNvSpPr>
              <a:spLocks noChangeAspect="1"/>
            </p:cNvSpPr>
            <p:nvPr/>
          </p:nvSpPr>
          <p:spPr>
            <a:xfrm>
              <a:off x="1537873"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2</a:t>
              </a:r>
              <a:endParaRPr lang="en-AU" sz="700" kern="0">
                <a:latin typeface="+mj-lt"/>
              </a:endParaRPr>
            </a:p>
          </p:txBody>
        </p:sp>
        <p:sp>
          <p:nvSpPr>
            <p:cNvPr id="114" name="Rectangle 113"/>
            <p:cNvSpPr>
              <a:spLocks noChangeAspect="1"/>
            </p:cNvSpPr>
            <p:nvPr/>
          </p:nvSpPr>
          <p:spPr>
            <a:xfrm>
              <a:off x="1330138"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AU" sz="700" kern="0" smtClean="0">
                  <a:latin typeface="+mj-lt"/>
                </a:rPr>
                <a:t>3</a:t>
              </a:r>
              <a:endParaRPr lang="en-AU" sz="700" kern="0">
                <a:latin typeface="+mj-lt"/>
              </a:endParaRPr>
            </a:p>
          </p:txBody>
        </p:sp>
        <p:sp>
          <p:nvSpPr>
            <p:cNvPr id="118" name="Rectangle 117"/>
            <p:cNvSpPr>
              <a:spLocks noChangeAspect="1"/>
            </p:cNvSpPr>
            <p:nvPr/>
          </p:nvSpPr>
          <p:spPr>
            <a:xfrm>
              <a:off x="1122403"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4</a:t>
              </a:r>
              <a:endParaRPr lang="en-AU" sz="700" kern="0">
                <a:latin typeface="+mj-lt"/>
              </a:endParaRPr>
            </a:p>
          </p:txBody>
        </p:sp>
        <p:sp>
          <p:nvSpPr>
            <p:cNvPr id="122" name="Rectangle 121"/>
            <p:cNvSpPr>
              <a:spLocks noChangeAspect="1"/>
            </p:cNvSpPr>
            <p:nvPr/>
          </p:nvSpPr>
          <p:spPr>
            <a:xfrm>
              <a:off x="914668" y="1624600"/>
              <a:ext cx="187553" cy="128567"/>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nb-NO" sz="700" kern="0">
                  <a:latin typeface="+mj-lt"/>
                </a:rPr>
                <a:t>5</a:t>
              </a:r>
              <a:endParaRPr lang="en-AU" sz="700" kern="0">
                <a:latin typeface="+mj-lt"/>
              </a:endParaRPr>
            </a:p>
          </p:txBody>
        </p:sp>
      </p:grpSp>
      <p:sp>
        <p:nvSpPr>
          <p:cNvPr id="136" name="Rounded Rectangle 135"/>
          <p:cNvSpPr>
            <a:spLocks noChangeAspect="1"/>
          </p:cNvSpPr>
          <p:nvPr/>
        </p:nvSpPr>
        <p:spPr>
          <a:xfrm>
            <a:off x="6345596" y="110572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Update</a:t>
            </a:r>
            <a:endParaRPr lang="en-US" sz="700" dirty="0">
              <a:solidFill>
                <a:schemeClr val="tx1"/>
              </a:solidFill>
            </a:endParaRPr>
          </a:p>
        </p:txBody>
      </p:sp>
      <p:sp>
        <p:nvSpPr>
          <p:cNvPr id="140" name="Rectangle 139"/>
          <p:cNvSpPr>
            <a:spLocks noChangeAspect="1"/>
          </p:cNvSpPr>
          <p:nvPr/>
        </p:nvSpPr>
        <p:spPr>
          <a:xfrm>
            <a:off x="7298816" y="897252"/>
            <a:ext cx="1211772"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nb-NO" sz="700" b="1" kern="0" smtClean="0">
                <a:latin typeface="+mj-lt"/>
              </a:rPr>
              <a:t>Show completed analyses</a:t>
            </a:r>
            <a:endParaRPr lang="en-AU" sz="700" b="1" kern="0">
              <a:latin typeface="+mj-lt"/>
            </a:endParaRPr>
          </a:p>
        </p:txBody>
      </p:sp>
      <p:cxnSp>
        <p:nvCxnSpPr>
          <p:cNvPr id="144" name="Straight Connector 143"/>
          <p:cNvCxnSpPr/>
          <p:nvPr/>
        </p:nvCxnSpPr>
        <p:spPr>
          <a:xfrm>
            <a:off x="5100530" y="897122"/>
            <a:ext cx="0" cy="4710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7138014" y="897122"/>
            <a:ext cx="0" cy="47102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Rounded Rectangle 151"/>
          <p:cNvSpPr>
            <a:spLocks noChangeAspect="1"/>
          </p:cNvSpPr>
          <p:nvPr/>
        </p:nvSpPr>
        <p:spPr>
          <a:xfrm>
            <a:off x="7511205" y="110572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Update</a:t>
            </a:r>
            <a:endParaRPr lang="en-US" sz="700" dirty="0">
              <a:solidFill>
                <a:schemeClr val="tx1"/>
              </a:solidFill>
            </a:endParaRPr>
          </a:p>
        </p:txBody>
      </p:sp>
      <p:grpSp>
        <p:nvGrpSpPr>
          <p:cNvPr id="153" name="Group 152"/>
          <p:cNvGrpSpPr/>
          <p:nvPr/>
        </p:nvGrpSpPr>
        <p:grpSpPr>
          <a:xfrm>
            <a:off x="7298816" y="1099083"/>
            <a:ext cx="86610" cy="116176"/>
            <a:chOff x="1989288" y="2349886"/>
            <a:chExt cx="86610" cy="116176"/>
          </a:xfrm>
        </p:grpSpPr>
        <p:sp>
          <p:nvSpPr>
            <p:cNvPr id="154" name="Rectangle 15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55" name="L-Shape 154"/>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0" name="Rectangle 69"/>
          <p:cNvSpPr/>
          <p:nvPr/>
        </p:nvSpPr>
        <p:spPr>
          <a:xfrm>
            <a:off x="2973317" y="1520052"/>
            <a:ext cx="1143196"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Report dynamically updated as tabs are completed</a:t>
            </a:r>
            <a:endParaRPr lang="en-US" sz="700" dirty="0">
              <a:solidFill>
                <a:schemeClr val="tx1"/>
              </a:solidFill>
            </a:endParaRPr>
          </a:p>
        </p:txBody>
      </p:sp>
      <p:cxnSp>
        <p:nvCxnSpPr>
          <p:cNvPr id="71" name="Straight Connector 70"/>
          <p:cNvCxnSpPr>
            <a:stCxn id="70" idx="2"/>
          </p:cNvCxnSpPr>
          <p:nvPr/>
        </p:nvCxnSpPr>
        <p:spPr>
          <a:xfrm flipH="1">
            <a:off x="3160031" y="1915921"/>
            <a:ext cx="384884" cy="27360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4" name="Rectangle 73"/>
          <p:cNvSpPr/>
          <p:nvPr/>
        </p:nvSpPr>
        <p:spPr>
          <a:xfrm>
            <a:off x="7298816" y="1438481"/>
            <a:ext cx="1143196"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dirty="0" smtClean="0">
                <a:solidFill>
                  <a:schemeClr val="tx1"/>
                </a:solidFill>
              </a:rPr>
              <a:t>For results that have already been approved in previous tabs</a:t>
            </a:r>
            <a:endParaRPr lang="en-US" sz="700" dirty="0">
              <a:solidFill>
                <a:schemeClr val="tx1"/>
              </a:solidFill>
            </a:endParaRPr>
          </a:p>
        </p:txBody>
      </p:sp>
      <p:cxnSp>
        <p:nvCxnSpPr>
          <p:cNvPr id="75" name="Straight Connector 74"/>
          <p:cNvCxnSpPr>
            <a:stCxn id="74" idx="0"/>
            <a:endCxn id="155" idx="2"/>
          </p:cNvCxnSpPr>
          <p:nvPr/>
        </p:nvCxnSpPr>
        <p:spPr>
          <a:xfrm flipH="1" flipV="1">
            <a:off x="7325160" y="1184547"/>
            <a:ext cx="545254" cy="25393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495080" y="2014319"/>
            <a:ext cx="4572000" cy="2246769"/>
          </a:xfrm>
          <a:prstGeom prst="rect">
            <a:avLst/>
          </a:prstGeom>
        </p:spPr>
        <p:txBody>
          <a:bodyPr>
            <a:spAutoFit/>
          </a:bodyPr>
          <a:lstStyle/>
          <a:p>
            <a:pPr marL="0" indent="0" defTabSz="180000">
              <a:buFont typeface="Arial" panose="020B0604020202020204" pitchFamily="34" charset="0"/>
              <a:buNone/>
            </a:pPr>
            <a:r>
              <a:rPr lang="en-US" kern="0" dirty="0">
                <a:latin typeface="Arial" charset="0"/>
              </a:rPr>
              <a:t>[SUMMARY] </a:t>
            </a:r>
          </a:p>
          <a:p>
            <a:pPr marL="171450" indent="-171450" fontAlgn="auto">
              <a:spcBef>
                <a:spcPts val="0"/>
              </a:spcBef>
              <a:spcAft>
                <a:spcPts val="0"/>
              </a:spcAft>
              <a:buFontTx/>
              <a:buChar char="-"/>
            </a:pPr>
            <a:r>
              <a:rPr lang="en-US" kern="0" dirty="0" smtClean="0">
                <a:latin typeface="Arial" charset="0"/>
              </a:rPr>
              <a:t>Most </a:t>
            </a:r>
            <a:r>
              <a:rPr lang="en-US" kern="0" dirty="0">
                <a:latin typeface="Arial" charset="0"/>
              </a:rPr>
              <a:t>important annotation data with </a:t>
            </a:r>
            <a:r>
              <a:rPr lang="en-US" kern="0" dirty="0" err="1">
                <a:latin typeface="Arial" charset="0"/>
              </a:rPr>
              <a:t>colour</a:t>
            </a:r>
            <a:r>
              <a:rPr lang="en-US" kern="0" dirty="0">
                <a:latin typeface="Arial" charset="0"/>
              </a:rPr>
              <a:t> </a:t>
            </a:r>
            <a:r>
              <a:rPr lang="en-US" kern="0" dirty="0" smtClean="0">
                <a:latin typeface="Arial" charset="0"/>
              </a:rPr>
              <a:t>coding (including added conclusions from tabs)</a:t>
            </a:r>
          </a:p>
          <a:p>
            <a:pPr marL="171450" indent="-171450" fontAlgn="auto">
              <a:spcBef>
                <a:spcPts val="0"/>
              </a:spcBef>
              <a:spcAft>
                <a:spcPts val="0"/>
              </a:spcAft>
              <a:buFontTx/>
              <a:buChar char="-"/>
            </a:pPr>
            <a:r>
              <a:rPr lang="en-US" kern="0" dirty="0" smtClean="0">
                <a:latin typeface="Arial" charset="0"/>
              </a:rPr>
              <a:t>All </a:t>
            </a:r>
            <a:r>
              <a:rPr lang="en-US" kern="0" dirty="0">
                <a:latin typeface="Arial" charset="0"/>
              </a:rPr>
              <a:t>variants with sort/filter function</a:t>
            </a:r>
          </a:p>
          <a:p>
            <a:pPr marL="171450" indent="-171450" fontAlgn="auto">
              <a:spcBef>
                <a:spcPts val="0"/>
              </a:spcBef>
              <a:spcAft>
                <a:spcPts val="0"/>
              </a:spcAft>
              <a:buFontTx/>
              <a:buChar char="-"/>
            </a:pPr>
            <a:r>
              <a:rPr lang="en-US" kern="0" dirty="0" smtClean="0">
                <a:latin typeface="Arial" charset="0"/>
              </a:rPr>
              <a:t>Suggested conclusion for each variant (text strings generated from each tab) with </a:t>
            </a:r>
            <a:r>
              <a:rPr lang="en-US" kern="0" dirty="0">
                <a:latin typeface="Arial" charset="0"/>
              </a:rPr>
              <a:t>edit/accept </a:t>
            </a:r>
            <a:r>
              <a:rPr lang="en-US" kern="0" dirty="0" smtClean="0">
                <a:latin typeface="Arial" charset="0"/>
              </a:rPr>
              <a:t>function. Conclusion also takes into account results for other variants (e.g., if other Class 5 is found, a Class 3 variant may be reclassified to Class 2)</a:t>
            </a:r>
          </a:p>
          <a:p>
            <a:pPr marL="171450" indent="-171450" fontAlgn="auto">
              <a:spcBef>
                <a:spcPts val="0"/>
              </a:spcBef>
              <a:spcAft>
                <a:spcPts val="0"/>
              </a:spcAft>
              <a:buFontTx/>
              <a:buChar char="-"/>
            </a:pPr>
            <a:r>
              <a:rPr lang="en-US" kern="0" dirty="0" smtClean="0">
                <a:latin typeface="Arial" charset="0"/>
              </a:rPr>
              <a:t>Check-points </a:t>
            </a:r>
            <a:r>
              <a:rPr lang="en-US" kern="0" dirty="0">
                <a:latin typeface="Arial" charset="0"/>
              </a:rPr>
              <a:t>for 2</a:t>
            </a:r>
            <a:r>
              <a:rPr lang="en-US" kern="0" baseline="30000" dirty="0">
                <a:latin typeface="Arial" charset="0"/>
              </a:rPr>
              <a:t>nd</a:t>
            </a:r>
            <a:r>
              <a:rPr lang="en-US" kern="0" dirty="0">
                <a:latin typeface="Arial" charset="0"/>
              </a:rPr>
              <a:t> reviewer and lab physician</a:t>
            </a:r>
          </a:p>
          <a:p>
            <a:pPr marL="0" indent="0" fontAlgn="auto">
              <a:spcBef>
                <a:spcPts val="0"/>
              </a:spcBef>
              <a:spcAft>
                <a:spcPts val="0"/>
              </a:spcAft>
              <a:buFontTx/>
              <a:buNone/>
            </a:pPr>
            <a:r>
              <a:rPr lang="en-US" kern="0" dirty="0">
                <a:latin typeface="Arial" charset="0"/>
              </a:rPr>
              <a:t/>
            </a:r>
            <a:br>
              <a:rPr lang="en-US" kern="0" dirty="0">
                <a:latin typeface="Arial" charset="0"/>
              </a:rPr>
            </a:br>
            <a:r>
              <a:rPr lang="en-US" kern="0" dirty="0">
                <a:latin typeface="Arial" charset="0"/>
              </a:rPr>
              <a:t>[</a:t>
            </a:r>
            <a:r>
              <a:rPr lang="en-US" kern="0" dirty="0" smtClean="0">
                <a:latin typeface="Arial" charset="0"/>
              </a:rPr>
              <a:t>DETAILS]</a:t>
            </a:r>
          </a:p>
          <a:p>
            <a:pPr marL="171450" indent="-171450" fontAlgn="auto">
              <a:spcBef>
                <a:spcPts val="0"/>
              </a:spcBef>
              <a:spcAft>
                <a:spcPts val="0"/>
              </a:spcAft>
              <a:buFontTx/>
              <a:buChar char="-"/>
            </a:pPr>
            <a:r>
              <a:rPr lang="en-US" kern="0" dirty="0">
                <a:latin typeface="Arial" charset="0"/>
              </a:rPr>
              <a:t>All annotation data with </a:t>
            </a:r>
            <a:r>
              <a:rPr lang="en-US" kern="0" dirty="0" err="1">
                <a:latin typeface="Arial" charset="0"/>
              </a:rPr>
              <a:t>colour</a:t>
            </a:r>
            <a:r>
              <a:rPr lang="en-US" kern="0" dirty="0">
                <a:latin typeface="Arial" charset="0"/>
              </a:rPr>
              <a:t> coding</a:t>
            </a:r>
          </a:p>
          <a:p>
            <a:pPr marL="171450" indent="-171450" fontAlgn="auto">
              <a:spcBef>
                <a:spcPts val="0"/>
              </a:spcBef>
              <a:spcAft>
                <a:spcPts val="0"/>
              </a:spcAft>
              <a:buFontTx/>
              <a:buChar char="-"/>
            </a:pPr>
            <a:r>
              <a:rPr lang="en-US" kern="0" dirty="0">
                <a:latin typeface="Arial" charset="0"/>
              </a:rPr>
              <a:t>All variants with sort/filter function</a:t>
            </a:r>
          </a:p>
          <a:p>
            <a:pPr marL="171450" indent="-171450" fontAlgn="auto">
              <a:spcBef>
                <a:spcPts val="0"/>
              </a:spcBef>
              <a:spcAft>
                <a:spcPts val="0"/>
              </a:spcAft>
              <a:buFontTx/>
              <a:buChar char="-"/>
            </a:pPr>
            <a:r>
              <a:rPr lang="en-US" kern="0" dirty="0">
                <a:latin typeface="Arial" charset="0"/>
              </a:rPr>
              <a:t>Option to add details to summary</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nb-NO" smtClean="0"/>
              <a:t>Options</a:t>
            </a:r>
            <a:endParaRPr lang="nb-NO"/>
          </a:p>
        </p:txBody>
      </p:sp>
      <p:graphicFrame>
        <p:nvGraphicFramePr>
          <p:cNvPr id="4" name="Table 3"/>
          <p:cNvGraphicFramePr>
            <a:graphicFrameLocks noGrp="1"/>
          </p:cNvGraphicFramePr>
          <p:nvPr>
            <p:extLst>
              <p:ext uri="{D42A27DB-BD31-4B8C-83A1-F6EECF244321}">
                <p14:modId xmlns:p14="http://schemas.microsoft.com/office/powerpoint/2010/main" val="591248091"/>
              </p:ext>
            </p:extLst>
          </p:nvPr>
        </p:nvGraphicFramePr>
        <p:xfrm>
          <a:off x="188611" y="1460905"/>
          <a:ext cx="5472000" cy="619080"/>
        </p:xfrm>
        <a:graphic>
          <a:graphicData uri="http://schemas.openxmlformats.org/drawingml/2006/table">
            <a:tbl>
              <a:tblPr firstRow="1" bandRow="1">
                <a:effectLst/>
                <a:tableStyleId>{5940675A-B579-460E-94D1-54222C63F5DA}</a:tableStyleId>
              </a:tblPr>
              <a:tblGrid>
                <a:gridCol w="1094400"/>
                <a:gridCol w="1094400"/>
                <a:gridCol w="1094400"/>
                <a:gridCol w="1094400"/>
                <a:gridCol w="1094400"/>
              </a:tblGrid>
              <a:tr h="1800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Frequency </a:t>
                      </a:r>
                    </a:p>
                    <a:p>
                      <a:r>
                        <a:rPr lang="nb-NO" sz="600" smtClean="0"/>
                        <a:t>definitively</a:t>
                      </a:r>
                      <a:r>
                        <a:rPr lang="nb-NO" sz="600" baseline="0" smtClean="0"/>
                        <a:t> </a:t>
                      </a:r>
                      <a:r>
                        <a:rPr lang="nb-NO" sz="600" smtClean="0"/>
                        <a:t>neutral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Frequency range</a:t>
                      </a:r>
                    </a:p>
                    <a:p>
                      <a:r>
                        <a:rPr lang="nb-NO" sz="600" smtClean="0"/>
                        <a:t>probably neutral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Inheritance mode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Last exon important?</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&gt;0.01</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0.001-0.01</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Dominant</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YES</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&gt;0.01</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0.001-0.01</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Dominant</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NO</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4"/>
          <p:cNvSpPr/>
          <p:nvPr/>
        </p:nvSpPr>
        <p:spPr>
          <a:xfrm>
            <a:off x="188613" y="1205161"/>
            <a:ext cx="2340276"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Specific to gene panel:</a:t>
            </a:r>
            <a:endParaRPr lang="en-US" sz="700" kern="0">
              <a:latin typeface="+mn-lt"/>
              <a:cs typeface="+mn-cs"/>
            </a:endParaRPr>
          </a:p>
        </p:txBody>
      </p:sp>
      <p:sp>
        <p:nvSpPr>
          <p:cNvPr id="6" name="Rounded Rectangle 5">
            <a:hlinkClick r:id="" action="ppaction://hlinkshowjump?jump=nextslide"/>
          </p:cNvPr>
          <p:cNvSpPr>
            <a:spLocks noChangeAspect="1"/>
          </p:cNvSpPr>
          <p:nvPr/>
        </p:nvSpPr>
        <p:spPr>
          <a:xfrm>
            <a:off x="5775255" y="1492655"/>
            <a:ext cx="586747" cy="130565"/>
          </a:xfrm>
          <a:prstGeom prst="roundRect">
            <a:avLst/>
          </a:prstGeom>
          <a:ln w="6350">
            <a:prstDash val="dash"/>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sp>
        <p:nvSpPr>
          <p:cNvPr id="7" name="Rectangle 6"/>
          <p:cNvSpPr/>
          <p:nvPr/>
        </p:nvSpPr>
        <p:spPr>
          <a:xfrm>
            <a:off x="6805693" y="1266936"/>
            <a:ext cx="1081548" cy="373381"/>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a:solidFill>
                  <a:schemeClr val="tx1"/>
                </a:solidFill>
              </a:rPr>
              <a:t>Only available to superusers</a:t>
            </a:r>
          </a:p>
        </p:txBody>
      </p:sp>
      <p:graphicFrame>
        <p:nvGraphicFramePr>
          <p:cNvPr id="8" name="Table 7"/>
          <p:cNvGraphicFramePr>
            <a:graphicFrameLocks noGrp="1"/>
          </p:cNvGraphicFramePr>
          <p:nvPr>
            <p:extLst>
              <p:ext uri="{D42A27DB-BD31-4B8C-83A1-F6EECF244321}">
                <p14:modId xmlns:p14="http://schemas.microsoft.com/office/powerpoint/2010/main" val="3126595946"/>
              </p:ext>
            </p:extLst>
          </p:nvPr>
        </p:nvGraphicFramePr>
        <p:xfrm>
          <a:off x="188611" y="2460518"/>
          <a:ext cx="3091390" cy="540000"/>
        </p:xfrm>
        <a:graphic>
          <a:graphicData uri="http://schemas.openxmlformats.org/drawingml/2006/table">
            <a:tbl>
              <a:tblPr firstRow="1" bandRow="1">
                <a:effectLst/>
                <a:tableStyleId>{5940675A-B579-460E-94D1-54222C63F5DA}</a:tableStyleId>
              </a:tblPr>
              <a:tblGrid>
                <a:gridCol w="1723390"/>
                <a:gridCol w="1368000"/>
              </a:tblGrid>
              <a:tr h="180000">
                <a:tc>
                  <a:txBody>
                    <a:bodyPr/>
                    <a:lstStyle/>
                    <a:p>
                      <a:r>
                        <a:rPr lang="en-GB" sz="600" noProof="0" smtClean="0"/>
                        <a:t>Age</a:t>
                      </a:r>
                      <a:r>
                        <a:rPr lang="en-GB" sz="600" baseline="0" noProof="0" smtClean="0"/>
                        <a:t> for outdated VarDB record:</a:t>
                      </a:r>
                      <a:endParaRPr lang="en-GB" sz="600" noProof="0"/>
                    </a:p>
                  </a:txBody>
                  <a:tcPr marL="45720" marR="45720" marT="38100" marB="3810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600" noProof="0" smtClean="0"/>
                        <a:t>1 year</a:t>
                      </a:r>
                      <a:endParaRPr lang="en-GB" sz="600" noProof="0"/>
                    </a:p>
                  </a:txBody>
                  <a:tcPr marL="45720" marR="45720" marT="38100" marB="38100">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r>
                        <a:rPr lang="en-GB" sz="600" noProof="0" smtClean="0"/>
                        <a:t>Age</a:t>
                      </a:r>
                      <a:r>
                        <a:rPr lang="en-GB" sz="600" baseline="0" noProof="0" smtClean="0"/>
                        <a:t> for “old reference”:</a:t>
                      </a:r>
                      <a:endParaRPr lang="en-GB" sz="600" noProof="0"/>
                    </a:p>
                  </a:txBody>
                  <a:tcPr marL="45720" marR="45720" marT="38100" marB="3810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GB" sz="600" noProof="0" smtClean="0"/>
                        <a:t>10 years</a:t>
                      </a:r>
                      <a:endParaRPr lang="en-GB" sz="600" noProof="0"/>
                    </a:p>
                  </a:txBody>
                  <a:tcPr marL="45720" marR="45720" marT="38100" marB="38100">
                    <a:lnL w="12700" cmpd="sng">
                      <a:noFill/>
                    </a:lnL>
                    <a:lnR w="12700" cmpd="sng">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180000">
                <a:tc>
                  <a:txBody>
                    <a:bodyPr/>
                    <a:lstStyle/>
                    <a:p>
                      <a:endParaRPr lang="en-GB" sz="600" noProof="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GB" sz="600" noProof="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Rectangle 8"/>
          <p:cNvSpPr/>
          <p:nvPr/>
        </p:nvSpPr>
        <p:spPr>
          <a:xfrm>
            <a:off x="202719" y="2271020"/>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General rules</a:t>
            </a:r>
            <a:r>
              <a:rPr lang="en-US" sz="700" kern="0" smtClean="0">
                <a:latin typeface="+mn-lt"/>
                <a:cs typeface="+mn-cs"/>
              </a:rPr>
              <a:t> applied:</a:t>
            </a:r>
            <a:endParaRPr lang="en-US" sz="700" b="1" kern="0">
              <a:latin typeface="+mn-lt"/>
              <a:cs typeface="+mn-cs"/>
            </a:endParaRPr>
          </a:p>
        </p:txBody>
      </p:sp>
      <p:sp>
        <p:nvSpPr>
          <p:cNvPr id="10" name="Rounded Rectangle 9">
            <a:hlinkClick r:id="" action="ppaction://hlinkshowjump?jump=nextslide"/>
          </p:cNvPr>
          <p:cNvSpPr>
            <a:spLocks noChangeAspect="1"/>
          </p:cNvSpPr>
          <p:nvPr/>
        </p:nvSpPr>
        <p:spPr>
          <a:xfrm>
            <a:off x="5775255" y="2460518"/>
            <a:ext cx="586747" cy="130565"/>
          </a:xfrm>
          <a:prstGeom prst="roundRect">
            <a:avLst/>
          </a:prstGeom>
          <a:ln w="6350">
            <a:prstDash val="dash"/>
          </a:ln>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EDIT</a:t>
            </a:r>
            <a:endParaRPr lang="en-US" sz="700" dirty="0">
              <a:solidFill>
                <a:schemeClr val="tx1"/>
              </a:solidFill>
            </a:endParaRPr>
          </a:p>
        </p:txBody>
      </p:sp>
      <p:cxnSp>
        <p:nvCxnSpPr>
          <p:cNvPr id="11" name="Straight Connector 10"/>
          <p:cNvCxnSpPr>
            <a:stCxn id="7" idx="1"/>
            <a:endCxn id="10" idx="3"/>
          </p:cNvCxnSpPr>
          <p:nvPr/>
        </p:nvCxnSpPr>
        <p:spPr>
          <a:xfrm flipH="1">
            <a:off x="6362002" y="1453627"/>
            <a:ext cx="443691" cy="107217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Connector 11"/>
          <p:cNvCxnSpPr>
            <a:stCxn id="7" idx="1"/>
            <a:endCxn id="6" idx="3"/>
          </p:cNvCxnSpPr>
          <p:nvPr/>
        </p:nvCxnSpPr>
        <p:spPr>
          <a:xfrm flipH="1">
            <a:off x="6362002" y="1453627"/>
            <a:ext cx="443691" cy="10431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4" name="Rectangle 50"/>
          <p:cNvSpPr>
            <a:spLocks noChangeArrowheads="1"/>
          </p:cNvSpPr>
          <p:nvPr/>
        </p:nvSpPr>
        <p:spPr bwMode="auto">
          <a:xfrm>
            <a:off x="8405813" y="5255279"/>
            <a:ext cx="700579"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21" name="Rectangle 20"/>
          <p:cNvSpPr>
            <a:spLocks noChangeAspect="1"/>
          </p:cNvSpPr>
          <p:nvPr/>
        </p:nvSpPr>
        <p:spPr>
          <a:xfrm>
            <a:off x="188612" y="896392"/>
            <a:ext cx="2062693" cy="246221"/>
          </a:xfrm>
          <a:prstGeom prst="rect">
            <a:avLst/>
          </a:prstGeom>
          <a:noFill/>
          <a:ln w="12700" cap="flat" cmpd="sng" algn="ctr">
            <a:noFill/>
            <a:prstDash val="solid"/>
          </a:ln>
          <a:effectLst/>
        </p:spPr>
        <p:txBody>
          <a:bodyPr lIns="0" tIns="0" rIns="0" bIns="0" rtlCol="0" anchor="ctr">
            <a:spAutoFit/>
          </a:bodyPr>
          <a:lstStyle/>
          <a:p>
            <a:pPr fontAlgn="auto">
              <a:spcBef>
                <a:spcPts val="0"/>
              </a:spcBef>
              <a:spcAft>
                <a:spcPts val="0"/>
              </a:spcAft>
            </a:pPr>
            <a:r>
              <a:rPr lang="en-AU" sz="1600" b="1" kern="0" smtClean="0">
                <a:latin typeface="+mj-lt"/>
                <a:cs typeface="+mn-cs"/>
              </a:rPr>
              <a:t>Options</a:t>
            </a:r>
            <a:endParaRPr lang="en-AU" sz="1600" b="1" kern="0">
              <a:latin typeface="+mj-lt"/>
              <a:cs typeface="+mn-cs"/>
            </a:endParaRPr>
          </a:p>
        </p:txBody>
      </p:sp>
      <p:sp>
        <p:nvSpPr>
          <p:cNvPr id="17" name="Rectangle 50"/>
          <p:cNvSpPr>
            <a:spLocks noChangeArrowheads="1"/>
          </p:cNvSpPr>
          <p:nvPr/>
        </p:nvSpPr>
        <p:spPr bwMode="auto">
          <a:xfrm>
            <a:off x="96789" y="401067"/>
            <a:ext cx="559911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graphicFrame>
        <p:nvGraphicFramePr>
          <p:cNvPr id="19" name="Table 18"/>
          <p:cNvGraphicFramePr>
            <a:graphicFrameLocks noGrp="1"/>
          </p:cNvGraphicFramePr>
          <p:nvPr>
            <p:extLst>
              <p:ext uri="{D42A27DB-BD31-4B8C-83A1-F6EECF244321}">
                <p14:modId xmlns:p14="http://schemas.microsoft.com/office/powerpoint/2010/main" val="3261288665"/>
              </p:ext>
            </p:extLst>
          </p:nvPr>
        </p:nvGraphicFramePr>
        <p:xfrm>
          <a:off x="188611" y="3034476"/>
          <a:ext cx="2188800" cy="540000"/>
        </p:xfrm>
        <a:graphic>
          <a:graphicData uri="http://schemas.openxmlformats.org/drawingml/2006/table">
            <a:tbl>
              <a:tblPr firstRow="1" bandRow="1">
                <a:effectLst/>
                <a:tableStyleId>{5940675A-B579-460E-94D1-54222C63F5DA}</a:tableStyleId>
              </a:tblPr>
              <a:tblGrid>
                <a:gridCol w="1094400"/>
                <a:gridCol w="1094400"/>
              </a:tblGrid>
              <a:tr h="180000">
                <a:tc>
                  <a:txBody>
                    <a:bodyPr/>
                    <a:lstStyle/>
                    <a:p>
                      <a:r>
                        <a:rPr lang="nb-NO" sz="600" smtClean="0"/>
                        <a:t>Rule</a:t>
                      </a:r>
                      <a:r>
                        <a:rPr lang="nb-NO" sz="600" baseline="0" smtClean="0"/>
                        <a:t> description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Consequence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80000">
                <a:tc>
                  <a:txBody>
                    <a:bodyPr/>
                    <a:lstStyle/>
                    <a:p>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180000">
                <a:tc>
                  <a:txBody>
                    <a:bodyPr/>
                    <a:lstStyle/>
                    <a:p>
                      <a:endParaRPr lang="nb-NO" sz="600" i="1"/>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nb-NO" sz="600"/>
                    </a:p>
                  </a:txBody>
                  <a:tcPr marL="45720" marR="45720" marT="38100" marB="3810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Rectangle 19"/>
          <p:cNvSpPr/>
          <p:nvPr/>
        </p:nvSpPr>
        <p:spPr>
          <a:xfrm>
            <a:off x="3371269" y="3340003"/>
            <a:ext cx="1081548" cy="311876"/>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Edit more complicated rules as workflow?</a:t>
            </a:r>
            <a:endParaRPr lang="nb-NO" sz="700">
              <a:solidFill>
                <a:schemeClr val="tx1"/>
              </a:solidFill>
            </a:endParaRPr>
          </a:p>
        </p:txBody>
      </p:sp>
      <p:cxnSp>
        <p:nvCxnSpPr>
          <p:cNvPr id="22" name="Straight Connector 21"/>
          <p:cNvCxnSpPr>
            <a:stCxn id="20" idx="1"/>
            <a:endCxn id="19" idx="3"/>
          </p:cNvCxnSpPr>
          <p:nvPr/>
        </p:nvCxnSpPr>
        <p:spPr>
          <a:xfrm flipH="1" flipV="1">
            <a:off x="2377411" y="3304476"/>
            <a:ext cx="993858" cy="19146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Tree>
    <p:extLst>
      <p:ext uri="{BB962C8B-B14F-4D97-AF65-F5344CB8AC3E}">
        <p14:creationId xmlns:p14="http://schemas.microsoft.com/office/powerpoint/2010/main" val="4207569834"/>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a:latin typeface="+mn-lt"/>
                <a:ea typeface="Verdana" pitchFamily="34" charset="0"/>
                <a:cs typeface="Verdana" pitchFamily="34" charset="0"/>
              </a:rPr>
              <a:t>000001A </a:t>
            </a:r>
            <a:r>
              <a:rPr lang="en-AU" sz="700" kern="0">
                <a:solidFill>
                  <a:srgbClr val="B2B2B2"/>
                </a:solidFill>
                <a:latin typeface="+mn-lt"/>
                <a:ea typeface="Verdana" pitchFamily="34" charset="0"/>
                <a:cs typeface="Verdana" pitchFamily="34" charset="0"/>
              </a:rPr>
              <a:t>[Sample ID</a:t>
            </a:r>
            <a:r>
              <a:rPr lang="en-US" sz="700" kern="0" smtClean="0">
                <a:solidFill>
                  <a:srgbClr val="B2B2B2"/>
                </a:solidFill>
                <a:latin typeface="+mn-lt"/>
                <a:ea typeface="Verdana" pitchFamily="34" charset="0"/>
                <a:cs typeface="Verdana" pitchFamily="34" charset="0"/>
              </a:rPr>
              <a:t>]</a:t>
            </a:r>
            <a:endParaRPr lang="en-AU" sz="700" kern="0">
              <a:solidFill>
                <a:srgbClr val="B2B2B2"/>
              </a:solidFill>
              <a:latin typeface="+mn-lt"/>
              <a:ea typeface="Verdana" pitchFamily="34" charset="0"/>
              <a:cs typeface="Verdana" pitchFamily="34" charset="0"/>
            </a:endParaRPr>
          </a:p>
        </p:txBody>
      </p:sp>
      <p:sp>
        <p:nvSpPr>
          <p:cNvPr id="3" name="Title 2"/>
          <p:cNvSpPr>
            <a:spLocks noGrp="1"/>
          </p:cNvSpPr>
          <p:nvPr>
            <p:ph type="title" idx="4294967295"/>
          </p:nvPr>
        </p:nvSpPr>
        <p:spPr/>
        <p:txBody>
          <a:bodyPr/>
          <a:lstStyle/>
          <a:p>
            <a:r>
              <a:rPr lang="nb-NO" baseline="0" smtClean="0"/>
              <a:t>Sample - fetch data</a:t>
            </a:r>
            <a:endParaRPr lang="nb-NO"/>
          </a:p>
        </p:txBody>
      </p:sp>
      <p:sp>
        <p:nvSpPr>
          <p:cNvPr id="5" name="Rounded Rectangle 4">
            <a:hlinkClick r:id="" action="ppaction://hlinkshowjump?jump=nextslide"/>
          </p:cNvPr>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2" action="ppaction://hlinksldjump"/>
              </a:rPr>
              <a:t>Fetch data</a:t>
            </a:r>
            <a:endParaRPr lang="en-US" sz="700" dirty="0">
              <a:solidFill>
                <a:schemeClr val="tx1"/>
              </a:solidFill>
            </a:endParaRPr>
          </a:p>
        </p:txBody>
      </p:sp>
      <p:sp>
        <p:nvSpPr>
          <p:cNvPr id="6"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7"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10" name="Rounded Rectangle 9"/>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Clear</a:t>
            </a:r>
            <a:endParaRPr lang="en-US" sz="700" dirty="0">
              <a:solidFill>
                <a:schemeClr val="tx1"/>
              </a:solidFill>
            </a:endParaRPr>
          </a:p>
        </p:txBody>
      </p:sp>
      <p:sp>
        <p:nvSpPr>
          <p:cNvPr id="8"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4" name="Rectangle 50"/>
          <p:cNvSpPr>
            <a:spLocks noChangeArrowheads="1"/>
          </p:cNvSpPr>
          <p:nvPr/>
        </p:nvSpPr>
        <p:spPr bwMode="auto">
          <a:xfrm>
            <a:off x="827592" y="404617"/>
            <a:ext cx="759156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5" name="Rectangle 51"/>
          <p:cNvSpPr>
            <a:spLocks noChangeArrowheads="1"/>
          </p:cNvSpPr>
          <p:nvPr/>
        </p:nvSpPr>
        <p:spPr bwMode="auto">
          <a:xfrm>
            <a:off x="1756026" y="669983"/>
            <a:ext cx="677141" cy="199437"/>
          </a:xfrm>
          <a:prstGeom prst="rect">
            <a:avLst/>
          </a:prstGeom>
          <a:noFill/>
          <a:ln w="28575">
            <a:solidFill>
              <a:srgbClr val="E49D0E"/>
            </a:solidFill>
            <a:miter lim="800000"/>
            <a:headEnd/>
            <a:tailEnd/>
          </a:ln>
          <a:effectLst/>
          <a:extLst/>
        </p:spPr>
        <p:txBody>
          <a:bodyPr wrap="none" anchor="ctr"/>
          <a:lstStyle/>
          <a:p>
            <a:endParaRPr lang="nb-NO"/>
          </a:p>
        </p:txBody>
      </p:sp>
    </p:spTree>
    <p:extLst>
      <p:ext uri="{BB962C8B-B14F-4D97-AF65-F5344CB8AC3E}">
        <p14:creationId xmlns:p14="http://schemas.microsoft.com/office/powerpoint/2010/main" val="1084618824"/>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nb-NO" smtClean="0"/>
              <a:t>Help</a:t>
            </a:r>
            <a:endParaRPr lang="nb-NO"/>
          </a:p>
        </p:txBody>
      </p:sp>
      <p:sp>
        <p:nvSpPr>
          <p:cNvPr id="6" name="Rectangle 5"/>
          <p:cNvSpPr/>
          <p:nvPr/>
        </p:nvSpPr>
        <p:spPr>
          <a:xfrm>
            <a:off x="194291" y="1287422"/>
            <a:ext cx="1075710" cy="1442993"/>
          </a:xfrm>
          <a:prstGeom prst="rect">
            <a:avLst/>
          </a:prstGeom>
          <a:noFill/>
          <a:ln w="12700" cap="flat" cmpd="sng" algn="ctr">
            <a:noFill/>
            <a:prstDash val="solid"/>
          </a:ln>
          <a:effectLst/>
        </p:spPr>
        <p:txBody>
          <a:bodyPr lIns="0" tIns="0" rIns="0" bIns="0" rtlCol="0" anchor="t" anchorCtr="0"/>
          <a:lstStyle/>
          <a:p>
            <a:pPr marL="0" indent="0">
              <a:buNone/>
            </a:pPr>
            <a:r>
              <a:rPr lang="nb-NO" sz="700">
                <a:latin typeface="+mn-lt"/>
              </a:rPr>
              <a:t>General usage</a:t>
            </a:r>
          </a:p>
          <a:p>
            <a:pPr marL="0" indent="0">
              <a:buNone/>
            </a:pPr>
            <a:endParaRPr lang="nb-NO" sz="700" smtClean="0">
              <a:latin typeface="+mn-lt"/>
            </a:endParaRPr>
          </a:p>
          <a:p>
            <a:pPr marL="0" indent="0">
              <a:buNone/>
            </a:pPr>
            <a:r>
              <a:rPr lang="nb-NO" sz="700" smtClean="0">
                <a:latin typeface="+mn-lt"/>
              </a:rPr>
              <a:t>Tabs</a:t>
            </a:r>
          </a:p>
          <a:p>
            <a:pPr marL="177800" lvl="1"/>
            <a:r>
              <a:rPr lang="nb-NO" sz="700" smtClean="0">
                <a:latin typeface="+mn-lt"/>
              </a:rPr>
              <a:t>Configuration</a:t>
            </a:r>
            <a:endParaRPr lang="nb-NO" sz="700">
              <a:latin typeface="+mn-lt"/>
            </a:endParaRPr>
          </a:p>
          <a:p>
            <a:pPr marL="177800" lvl="1"/>
            <a:r>
              <a:rPr lang="nb-NO" sz="700">
                <a:latin typeface="+mn-lt"/>
              </a:rPr>
              <a:t>VarDB</a:t>
            </a:r>
          </a:p>
          <a:p>
            <a:pPr marL="177800" lvl="1"/>
            <a:r>
              <a:rPr lang="nb-NO" sz="700">
                <a:latin typeface="+mn-lt"/>
              </a:rPr>
              <a:t>Frequency</a:t>
            </a:r>
          </a:p>
          <a:p>
            <a:pPr marL="177800" lvl="1"/>
            <a:r>
              <a:rPr lang="nb-NO" sz="700">
                <a:latin typeface="+mn-lt"/>
              </a:rPr>
              <a:t>External DB</a:t>
            </a:r>
          </a:p>
          <a:p>
            <a:pPr marL="177800" lvl="1"/>
            <a:r>
              <a:rPr lang="nb-NO" sz="700">
                <a:latin typeface="+mn-lt"/>
              </a:rPr>
              <a:t>References</a:t>
            </a:r>
          </a:p>
          <a:p>
            <a:pPr marL="177800" lvl="1"/>
            <a:r>
              <a:rPr lang="nb-NO" sz="700" smtClean="0">
                <a:latin typeface="+mn-lt"/>
              </a:rPr>
              <a:t>Report</a:t>
            </a:r>
          </a:p>
          <a:p>
            <a:pPr marL="0" lvl="1"/>
            <a:endParaRPr lang="nb-NO" sz="700" smtClean="0">
              <a:latin typeface="+mn-lt"/>
            </a:endParaRPr>
          </a:p>
          <a:p>
            <a:pPr marL="0" lvl="1"/>
            <a:r>
              <a:rPr lang="nb-NO" sz="700" smtClean="0">
                <a:latin typeface="+mn-lt"/>
              </a:rPr>
              <a:t>About</a:t>
            </a:r>
            <a:endParaRPr lang="nb-NO" sz="700">
              <a:latin typeface="+mn-lt"/>
            </a:endParaRPr>
          </a:p>
          <a:p>
            <a:pPr marL="0" indent="0">
              <a:buNone/>
            </a:pPr>
            <a:endParaRPr lang="nb-NO" sz="700">
              <a:latin typeface="+mn-lt"/>
            </a:endParaRPr>
          </a:p>
        </p:txBody>
      </p:sp>
      <p:sp>
        <p:nvSpPr>
          <p:cNvPr id="7" name="Rectangle 6"/>
          <p:cNvSpPr/>
          <p:nvPr/>
        </p:nvSpPr>
        <p:spPr>
          <a:xfrm>
            <a:off x="181591" y="1040345"/>
            <a:ext cx="631209"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a:latin typeface="+mn-lt"/>
                <a:cs typeface="+mn-cs"/>
              </a:rPr>
              <a:t>T</a:t>
            </a:r>
            <a:r>
              <a:rPr lang="en-AU" sz="700" b="1" kern="0" smtClean="0">
                <a:latin typeface="+mn-lt"/>
                <a:cs typeface="+mn-cs"/>
              </a:rPr>
              <a:t>opics</a:t>
            </a:r>
            <a:endParaRPr lang="en-AU" sz="700" b="1" kern="0">
              <a:latin typeface="+mn-lt"/>
              <a:cs typeface="+mn-cs"/>
            </a:endParaRPr>
          </a:p>
        </p:txBody>
      </p:sp>
      <p:sp>
        <p:nvSpPr>
          <p:cNvPr id="9" name="Rectangle 8"/>
          <p:cNvSpPr/>
          <p:nvPr/>
        </p:nvSpPr>
        <p:spPr>
          <a:xfrm>
            <a:off x="1489691" y="780596"/>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General usage</a:t>
            </a:r>
            <a:endParaRPr lang="en-AU" sz="700" b="1" kern="0">
              <a:latin typeface="+mn-lt"/>
              <a:cs typeface="+mn-cs"/>
            </a:endParaRPr>
          </a:p>
        </p:txBody>
      </p:sp>
      <p:sp>
        <p:nvSpPr>
          <p:cNvPr id="10" name="Rectangle 9"/>
          <p:cNvSpPr/>
          <p:nvPr/>
        </p:nvSpPr>
        <p:spPr>
          <a:xfrm>
            <a:off x="1489690" y="1011197"/>
            <a:ext cx="1075710" cy="1442993"/>
          </a:xfrm>
          <a:prstGeom prst="rect">
            <a:avLst/>
          </a:prstGeom>
          <a:noFill/>
          <a:ln w="12700" cap="flat" cmpd="sng" algn="ctr">
            <a:noFill/>
            <a:prstDash val="solid"/>
          </a:ln>
          <a:effectLst/>
        </p:spPr>
        <p:txBody>
          <a:bodyPr lIns="0" tIns="0" rIns="0" bIns="0" rtlCol="0" anchor="t" anchorCtr="0"/>
          <a:lstStyle/>
          <a:p>
            <a:pPr marL="0" indent="0">
              <a:buNone/>
            </a:pPr>
            <a:r>
              <a:rPr lang="nb-NO" sz="700" smtClean="0">
                <a:latin typeface="+mn-lt"/>
              </a:rPr>
              <a:t>Blabla bla bla</a:t>
            </a:r>
            <a:endParaRPr lang="nb-NO" sz="700">
              <a:latin typeface="+mn-lt"/>
            </a:endParaRPr>
          </a:p>
        </p:txBody>
      </p:sp>
      <p:sp>
        <p:nvSpPr>
          <p:cNvPr id="11" name="Rectangle 50"/>
          <p:cNvSpPr>
            <a:spLocks noChangeArrowheads="1"/>
          </p:cNvSpPr>
          <p:nvPr/>
        </p:nvSpPr>
        <p:spPr bwMode="auto">
          <a:xfrm>
            <a:off x="96789" y="409534"/>
            <a:ext cx="5599111" cy="201745"/>
          </a:xfrm>
          <a:prstGeom prst="rect">
            <a:avLst/>
          </a:prstGeom>
          <a:solidFill>
            <a:srgbClr val="FFFFFF"/>
          </a:solidFill>
          <a:ln w="9525">
            <a:noFill/>
            <a:miter lim="800000"/>
            <a:headEnd/>
            <a:tailEnd/>
          </a:ln>
          <a:effectLst/>
          <a:extLst/>
        </p:spPr>
        <p:txBody>
          <a:bodyPr wrap="none" anchor="ctr"/>
          <a:lstStyle/>
          <a:p>
            <a:r>
              <a:rPr lang="nb-NO" sz="800" smtClean="0">
                <a:latin typeface="+mj-lt"/>
              </a:rPr>
              <a:t>Mockup v0.1</a:t>
            </a:r>
            <a:endParaRPr lang="nb-NO" sz="800">
              <a:latin typeface="+mj-lt"/>
            </a:endParaRPr>
          </a:p>
        </p:txBody>
      </p:sp>
      <p:sp>
        <p:nvSpPr>
          <p:cNvPr id="12" name="Rectangle 50"/>
          <p:cNvSpPr>
            <a:spLocks noChangeArrowheads="1"/>
          </p:cNvSpPr>
          <p:nvPr/>
        </p:nvSpPr>
        <p:spPr bwMode="auto">
          <a:xfrm>
            <a:off x="7731919" y="5255279"/>
            <a:ext cx="137447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4" name="Rectangle 13"/>
          <p:cNvSpPr>
            <a:spLocks noChangeAspect="1"/>
          </p:cNvSpPr>
          <p:nvPr/>
        </p:nvSpPr>
        <p:spPr>
          <a:xfrm>
            <a:off x="188613" y="747598"/>
            <a:ext cx="543534" cy="246221"/>
          </a:xfrm>
          <a:prstGeom prst="rect">
            <a:avLst/>
          </a:prstGeom>
          <a:no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AU" sz="1600" b="1" kern="0" smtClean="0">
                <a:latin typeface="+mj-lt"/>
                <a:cs typeface="+mn-cs"/>
              </a:rPr>
              <a:t>Help</a:t>
            </a:r>
            <a:endParaRPr lang="en-AU" sz="1600" b="1" kern="0">
              <a:latin typeface="+mj-lt"/>
              <a:cs typeface="+mn-cs"/>
            </a:endParaRPr>
          </a:p>
        </p:txBody>
      </p:sp>
      <p:cxnSp>
        <p:nvCxnSpPr>
          <p:cNvPr id="13" name="Straight Connector 12"/>
          <p:cNvCxnSpPr/>
          <p:nvPr/>
        </p:nvCxnSpPr>
        <p:spPr>
          <a:xfrm>
            <a:off x="1270001" y="780596"/>
            <a:ext cx="0" cy="45343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91367"/>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Sample ID</a:t>
            </a:r>
            <a:endParaRPr lang="en-AU" sz="700" kern="0">
              <a:solidFill>
                <a:srgbClr val="B2B2B2"/>
              </a:solidFill>
              <a:latin typeface="+mn-lt"/>
              <a:ea typeface="Verdana" pitchFamily="34" charset="0"/>
              <a:cs typeface="Verdana" pitchFamily="34" charset="0"/>
            </a:endParaRPr>
          </a:p>
        </p:txBody>
      </p:sp>
      <p:sp>
        <p:nvSpPr>
          <p:cNvPr id="48" name="Rounded Rectangle 47"/>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Fetch data</a:t>
            </a:r>
            <a:endParaRPr lang="en-US" sz="700" dirty="0">
              <a:solidFill>
                <a:schemeClr val="tx1"/>
              </a:solidFill>
            </a:endParaRPr>
          </a:p>
        </p:txBody>
      </p:sp>
      <p:sp>
        <p:nvSpPr>
          <p:cNvPr id="49" name="Rounded Rectangle 48">
            <a:hlinkClick r:id="rId3" action="ppaction://hlinksldjump"/>
          </p:cNvPr>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Clear</a:t>
            </a:r>
            <a:endParaRPr lang="en-US" sz="700" dirty="0">
              <a:solidFill>
                <a:schemeClr val="tx1"/>
              </a:solidFill>
            </a:endParaRPr>
          </a:p>
        </p:txBody>
      </p:sp>
      <p:sp>
        <p:nvSpPr>
          <p:cNvPr id="2053" name="Rectangle 28"/>
          <p:cNvSpPr>
            <a:spLocks noGrp="1" noChangeArrowheads="1"/>
          </p:cNvSpPr>
          <p:nvPr>
            <p:ph type="title" idx="4294967295"/>
          </p:nvPr>
        </p:nvSpPr>
        <p:spPr>
          <a:xfrm>
            <a:off x="2320412" y="155677"/>
            <a:ext cx="1042220" cy="200742"/>
          </a:xfrm>
          <a:prstGeom prst="rect">
            <a:avLst/>
          </a:prstGeom>
          <a:noFill/>
        </p:spPr>
        <p:txBody>
          <a:bodyPr/>
          <a:lstStyle/>
          <a:p>
            <a:pPr eaLnBrk="1" hangingPunct="1"/>
            <a:r>
              <a:rPr lang="en-US" smtClean="0"/>
              <a:t>Sample – select</a:t>
            </a:r>
            <a:r>
              <a:rPr lang="en-US" baseline="0" smtClean="0"/>
              <a:t> analysis</a:t>
            </a:r>
            <a:endParaRPr lang="en-US" smtClean="0"/>
          </a:p>
        </p:txBody>
      </p:sp>
      <p:sp>
        <p:nvSpPr>
          <p:cNvPr id="16" name="Rectangle 15"/>
          <p:cNvSpPr>
            <a:spLocks noChangeAspect="1"/>
          </p:cNvSpPr>
          <p:nvPr/>
        </p:nvSpPr>
        <p:spPr>
          <a:xfrm>
            <a:off x="188611" y="908725"/>
            <a:ext cx="3073679"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smtClean="0">
                <a:latin typeface="+mn-lt"/>
                <a:cs typeface="+mn-cs"/>
              </a:rPr>
              <a:t>Sample </a:t>
            </a:r>
            <a:r>
              <a:rPr lang="en-AU" sz="700" b="1" kern="0" smtClean="0">
                <a:latin typeface="+mn-lt"/>
                <a:cs typeface="+mn-cs"/>
              </a:rPr>
              <a:t>000001A</a:t>
            </a:r>
            <a:r>
              <a:rPr lang="en-AU" sz="700" kern="0" smtClean="0">
                <a:latin typeface="+mn-lt"/>
                <a:cs typeface="+mn-cs"/>
              </a:rPr>
              <a:t> loaded  |  </a:t>
            </a:r>
            <a:r>
              <a:rPr lang="en-GB" sz="700" kern="0">
                <a:latin typeface="+mn-lt"/>
                <a:cs typeface="+mn-cs"/>
              </a:rPr>
              <a:t>Gene </a:t>
            </a:r>
            <a:r>
              <a:rPr lang="en-GB" sz="700" kern="0" smtClean="0">
                <a:latin typeface="+mn-lt"/>
                <a:cs typeface="+mn-cs"/>
              </a:rPr>
              <a:t>panel: </a:t>
            </a:r>
            <a:r>
              <a:rPr lang="en-GB" sz="700" b="1" kern="0">
                <a:latin typeface="+mn-lt"/>
                <a:cs typeface="+mn-cs"/>
              </a:rPr>
              <a:t>Breast and ovarial cancer </a:t>
            </a:r>
            <a:r>
              <a:rPr lang="en-GB" sz="700" b="1" kern="0" smtClean="0">
                <a:latin typeface="+mn-lt"/>
                <a:cs typeface="+mn-cs"/>
              </a:rPr>
              <a:t>v1.0</a:t>
            </a:r>
            <a:endParaRPr lang="en-AU" sz="700" b="1" kern="0">
              <a:latin typeface="+mn-lt"/>
              <a:cs typeface="+mn-cs"/>
            </a:endParaRPr>
          </a:p>
        </p:txBody>
      </p:sp>
      <p:sp>
        <p:nvSpPr>
          <p:cNvPr id="37"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38"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44" name="Rectangle 50"/>
          <p:cNvSpPr>
            <a:spLocks noChangeArrowheads="1"/>
          </p:cNvSpPr>
          <p:nvPr/>
        </p:nvSpPr>
        <p:spPr bwMode="auto">
          <a:xfrm>
            <a:off x="7731919"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 name="Rectangle 51"/>
          <p:cNvSpPr>
            <a:spLocks noChangeArrowheads="1"/>
          </p:cNvSpPr>
          <p:nvPr/>
        </p:nvSpPr>
        <p:spPr bwMode="auto">
          <a:xfrm>
            <a:off x="2916474" y="1306074"/>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24" name="Rectangle 23"/>
          <p:cNvSpPr/>
          <p:nvPr/>
        </p:nvSpPr>
        <p:spPr>
          <a:xfrm>
            <a:off x="190677" y="1167272"/>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 analysis type</a:t>
            </a:r>
          </a:p>
        </p:txBody>
      </p:sp>
      <p:grpSp>
        <p:nvGrpSpPr>
          <p:cNvPr id="7" name="Group 6"/>
          <p:cNvGrpSpPr/>
          <p:nvPr/>
        </p:nvGrpSpPr>
        <p:grpSpPr>
          <a:xfrm>
            <a:off x="1430353" y="1350752"/>
            <a:ext cx="1589206" cy="107722"/>
            <a:chOff x="254042" y="1342744"/>
            <a:chExt cx="1589206" cy="107722"/>
          </a:xfrm>
        </p:grpSpPr>
        <p:sp>
          <p:nvSpPr>
            <p:cNvPr id="36" name="Rectangle 35"/>
            <p:cNvSpPr/>
            <p:nvPr/>
          </p:nvSpPr>
          <p:spPr>
            <a:xfrm>
              <a:off x="384003" y="1342744"/>
              <a:ext cx="145924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Rapid test (only known variants)</a:t>
              </a:r>
            </a:p>
          </p:txBody>
        </p:sp>
        <p:sp>
          <p:nvSpPr>
            <p:cNvPr id="40" name="Oval 39"/>
            <p:cNvSpPr>
              <a:spLocks noChangeAspect="1"/>
            </p:cNvSpPr>
            <p:nvPr/>
          </p:nvSpPr>
          <p:spPr>
            <a:xfrm>
              <a:off x="254042" y="135818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 name="Group 5"/>
          <p:cNvGrpSpPr/>
          <p:nvPr/>
        </p:nvGrpSpPr>
        <p:grpSpPr>
          <a:xfrm>
            <a:off x="256079" y="1350752"/>
            <a:ext cx="1488711" cy="107722"/>
            <a:chOff x="254674" y="1502508"/>
            <a:chExt cx="1488711" cy="107722"/>
          </a:xfrm>
        </p:grpSpPr>
        <p:grpSp>
          <p:nvGrpSpPr>
            <p:cNvPr id="41" name="Group 40"/>
            <p:cNvGrpSpPr/>
            <p:nvPr/>
          </p:nvGrpSpPr>
          <p:grpSpPr>
            <a:xfrm>
              <a:off x="254674" y="1517876"/>
              <a:ext cx="79200" cy="79200"/>
              <a:chOff x="7729487" y="1320425"/>
              <a:chExt cx="79200" cy="79200"/>
            </a:xfrm>
          </p:grpSpPr>
          <p:sp>
            <p:nvSpPr>
              <p:cNvPr id="43" name="Oval 42"/>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5" name="Oval 44"/>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7" name="Rectangle 46"/>
            <p:cNvSpPr/>
            <p:nvPr/>
          </p:nvSpPr>
          <p:spPr>
            <a:xfrm>
              <a:off x="384004" y="1502508"/>
              <a:ext cx="135938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j-lt"/>
                  <a:cs typeface="+mn-cs"/>
                </a:rPr>
                <a:t>Full test </a:t>
              </a:r>
              <a:r>
                <a:rPr lang="en-US" sz="700" kern="0" smtClean="0">
                  <a:latin typeface="+mj-lt"/>
                </a:rPr>
                <a:t>(all </a:t>
              </a:r>
              <a:r>
                <a:rPr lang="en-US" sz="700" kern="0">
                  <a:latin typeface="+mj-lt"/>
                </a:rPr>
                <a:t>variants)</a:t>
              </a:r>
              <a:endParaRPr lang="en-US" sz="700" kern="0" smtClean="0">
                <a:latin typeface="+mj-lt"/>
                <a:cs typeface="+mn-cs"/>
              </a:endParaRPr>
            </a:p>
          </p:txBody>
        </p:sp>
      </p:grpSp>
      <p:sp>
        <p:nvSpPr>
          <p:cNvPr id="33" name="Rounded Rectangle 32">
            <a:hlinkClick r:id="rId4" action="ppaction://hlinksldjump"/>
          </p:cNvPr>
          <p:cNvSpPr>
            <a:spLocks noChangeAspect="1"/>
          </p:cNvSpPr>
          <p:nvPr/>
        </p:nvSpPr>
        <p:spPr>
          <a:xfrm>
            <a:off x="2968916" y="133250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a:solidFill>
                  <a:schemeClr val="tx1"/>
                </a:solidFill>
                <a:hlinkClick r:id="rId4" action="ppaction://hlinksldjump"/>
              </a:rPr>
              <a:t>OK</a:t>
            </a:r>
            <a:endParaRPr lang="en-US" sz="700" dirty="0">
              <a:solidFill>
                <a:schemeClr val="tx1"/>
              </a:solidFill>
            </a:endParaRPr>
          </a:p>
        </p:txBody>
      </p:sp>
      <p:sp>
        <p:nvSpPr>
          <p:cNvPr id="39" name="Rectangle 50"/>
          <p:cNvSpPr>
            <a:spLocks noChangeArrowheads="1"/>
          </p:cNvSpPr>
          <p:nvPr/>
        </p:nvSpPr>
        <p:spPr bwMode="auto">
          <a:xfrm>
            <a:off x="827592" y="404617"/>
            <a:ext cx="7591564"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50" name="Rectangle 49"/>
          <p:cNvSpPr/>
          <p:nvPr/>
        </p:nvSpPr>
        <p:spPr>
          <a:xfrm>
            <a:off x="1013166" y="1876080"/>
            <a:ext cx="1081548" cy="104219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Full test: all analyses of all variants. </a:t>
            </a:r>
          </a:p>
          <a:p>
            <a:endParaRPr lang="nb-NO" sz="700">
              <a:solidFill>
                <a:schemeClr val="tx1"/>
              </a:solidFill>
            </a:endParaRPr>
          </a:p>
          <a:p>
            <a:r>
              <a:rPr lang="nb-NO" sz="700" smtClean="0">
                <a:solidFill>
                  <a:schemeClr val="tx1"/>
                </a:solidFill>
              </a:rPr>
              <a:t>Rapid test: only looks for and shows known pathogenic variants. Covers most patients. Go directly to report (no other tabs shown)</a:t>
            </a:r>
            <a:endParaRPr lang="nb-NO" sz="700">
              <a:solidFill>
                <a:schemeClr val="tx1"/>
              </a:solidFill>
            </a:endParaRPr>
          </a:p>
        </p:txBody>
      </p:sp>
      <p:cxnSp>
        <p:nvCxnSpPr>
          <p:cNvPr id="51" name="Straight Connector 50"/>
          <p:cNvCxnSpPr>
            <a:stCxn id="50" idx="0"/>
          </p:cNvCxnSpPr>
          <p:nvPr/>
        </p:nvCxnSpPr>
        <p:spPr>
          <a:xfrm flipV="1">
            <a:off x="1553940" y="1505516"/>
            <a:ext cx="540774" cy="3705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a:stCxn id="50" idx="0"/>
          </p:cNvCxnSpPr>
          <p:nvPr/>
        </p:nvCxnSpPr>
        <p:spPr>
          <a:xfrm flipH="1" flipV="1">
            <a:off x="817998" y="1505516"/>
            <a:ext cx="735942" cy="37056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3" name="Rectangle 52"/>
          <p:cNvSpPr/>
          <p:nvPr/>
        </p:nvSpPr>
        <p:spPr>
          <a:xfrm>
            <a:off x="3757184" y="781274"/>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Gene panel with specific rules connected to Sample ID automatically loaded. </a:t>
            </a:r>
            <a:endParaRPr lang="nb-NO" sz="700">
              <a:solidFill>
                <a:schemeClr val="tx1"/>
              </a:solidFill>
            </a:endParaRPr>
          </a:p>
        </p:txBody>
      </p:sp>
      <p:cxnSp>
        <p:nvCxnSpPr>
          <p:cNvPr id="54" name="Straight Connector 53"/>
          <p:cNvCxnSpPr>
            <a:stCxn id="53" idx="1"/>
            <a:endCxn id="16" idx="3"/>
          </p:cNvCxnSpPr>
          <p:nvPr/>
        </p:nvCxnSpPr>
        <p:spPr>
          <a:xfrm flipH="1" flipV="1">
            <a:off x="3262290" y="973009"/>
            <a:ext cx="494894" cy="6006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Tree>
    <p:extLst>
      <p:ext uri="{BB962C8B-B14F-4D97-AF65-F5344CB8AC3E}">
        <p14:creationId xmlns:p14="http://schemas.microsoft.com/office/powerpoint/2010/main" val="1782192100"/>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a:spLocks/>
          </p:cNvSpPr>
          <p:nvPr/>
        </p:nvSpPr>
        <p:spPr>
          <a:xfrm>
            <a:off x="159115" y="694963"/>
            <a:ext cx="1551600" cy="151200"/>
          </a:xfrm>
          <a:prstGeom prst="rect">
            <a:avLst/>
          </a:prstGeom>
          <a:solidFill>
            <a:srgbClr val="FFFFFF"/>
          </a:solidFill>
          <a:ln w="6350" cap="flat" cmpd="sng" algn="ctr">
            <a:solidFill>
              <a:sysClr val="windowText" lastClr="000000"/>
            </a:solidFill>
            <a:prstDash val="solid"/>
          </a:ln>
          <a:effectLst/>
        </p:spPr>
        <p:txBody>
          <a:bodyPr rtlCol="0" anchor="ctr"/>
          <a:lstStyle/>
          <a:p>
            <a:pPr fontAlgn="auto">
              <a:spcBef>
                <a:spcPts val="0"/>
              </a:spcBef>
              <a:spcAft>
                <a:spcPts val="0"/>
              </a:spcAft>
              <a:defRPr/>
            </a:pPr>
            <a:r>
              <a:rPr lang="en-AU" sz="700" kern="0" smtClean="0">
                <a:solidFill>
                  <a:srgbClr val="B2B2B2"/>
                </a:solidFill>
                <a:latin typeface="+mn-lt"/>
                <a:ea typeface="Verdana" pitchFamily="34" charset="0"/>
                <a:cs typeface="Verdana" pitchFamily="34" charset="0"/>
              </a:rPr>
              <a:t>Sample ID</a:t>
            </a:r>
            <a:endParaRPr lang="en-AU" sz="700" kern="0">
              <a:solidFill>
                <a:srgbClr val="B2B2B2"/>
              </a:solidFill>
              <a:latin typeface="+mn-lt"/>
              <a:ea typeface="Verdana" pitchFamily="34" charset="0"/>
              <a:cs typeface="Verdana" pitchFamily="34" charset="0"/>
            </a:endParaRPr>
          </a:p>
        </p:txBody>
      </p:sp>
      <p:sp>
        <p:nvSpPr>
          <p:cNvPr id="48" name="Rounded Rectangle 47"/>
          <p:cNvSpPr>
            <a:spLocks noChangeAspect="1"/>
          </p:cNvSpPr>
          <p:nvPr/>
        </p:nvSpPr>
        <p:spPr>
          <a:xfrm>
            <a:off x="1801341"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Fetch data</a:t>
            </a:r>
            <a:endParaRPr lang="en-US" sz="700" dirty="0">
              <a:solidFill>
                <a:schemeClr val="tx1"/>
              </a:solidFill>
            </a:endParaRPr>
          </a:p>
        </p:txBody>
      </p:sp>
      <p:sp>
        <p:nvSpPr>
          <p:cNvPr id="49" name="Rounded Rectangle 48">
            <a:hlinkClick r:id="rId3" action="ppaction://hlinksldjump"/>
          </p:cNvPr>
          <p:cNvSpPr>
            <a:spLocks noChangeAspect="1"/>
          </p:cNvSpPr>
          <p:nvPr/>
        </p:nvSpPr>
        <p:spPr>
          <a:xfrm>
            <a:off x="2458567" y="704420"/>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3" action="ppaction://hlinksldjump"/>
              </a:rPr>
              <a:t>Clear</a:t>
            </a:r>
            <a:endParaRPr lang="en-US" sz="700" dirty="0">
              <a:solidFill>
                <a:schemeClr val="tx1"/>
              </a:solidFill>
            </a:endParaRPr>
          </a:p>
        </p:txBody>
      </p:sp>
      <p:sp>
        <p:nvSpPr>
          <p:cNvPr id="2053" name="Rectangle 28"/>
          <p:cNvSpPr>
            <a:spLocks noGrp="1" noChangeArrowheads="1"/>
          </p:cNvSpPr>
          <p:nvPr>
            <p:ph type="title" idx="4294967295"/>
          </p:nvPr>
        </p:nvSpPr>
        <p:spPr>
          <a:xfrm>
            <a:off x="2320412" y="155677"/>
            <a:ext cx="1042220" cy="200742"/>
          </a:xfrm>
          <a:prstGeom prst="rect">
            <a:avLst/>
          </a:prstGeom>
          <a:noFill/>
        </p:spPr>
        <p:txBody>
          <a:bodyPr/>
          <a:lstStyle/>
          <a:p>
            <a:pPr eaLnBrk="1" hangingPunct="1"/>
            <a:r>
              <a:rPr lang="en-US" smtClean="0"/>
              <a:t>Sample – QC</a:t>
            </a:r>
          </a:p>
        </p:txBody>
      </p:sp>
      <p:sp>
        <p:nvSpPr>
          <p:cNvPr id="16" name="Rectangle 15"/>
          <p:cNvSpPr>
            <a:spLocks noChangeAspect="1"/>
          </p:cNvSpPr>
          <p:nvPr/>
        </p:nvSpPr>
        <p:spPr>
          <a:xfrm>
            <a:off x="188610" y="908725"/>
            <a:ext cx="3507089"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smtClean="0">
                <a:latin typeface="+mn-lt"/>
                <a:cs typeface="+mn-cs"/>
              </a:rPr>
              <a:t>Sample </a:t>
            </a:r>
            <a:r>
              <a:rPr lang="en-AU" sz="700" b="1" kern="0" smtClean="0">
                <a:latin typeface="+mn-lt"/>
                <a:cs typeface="+mn-cs"/>
              </a:rPr>
              <a:t>000001A</a:t>
            </a:r>
            <a:r>
              <a:rPr lang="en-AU" sz="700" kern="0" smtClean="0">
                <a:latin typeface="+mn-lt"/>
                <a:cs typeface="+mn-cs"/>
              </a:rPr>
              <a:t> loaded  |  </a:t>
            </a:r>
            <a:r>
              <a:rPr lang="en-GB" sz="700" kern="0">
                <a:latin typeface="+mn-lt"/>
                <a:cs typeface="+mn-cs"/>
              </a:rPr>
              <a:t>Gene </a:t>
            </a:r>
            <a:r>
              <a:rPr lang="en-GB" sz="700" kern="0" smtClean="0">
                <a:latin typeface="+mn-lt"/>
                <a:cs typeface="+mn-cs"/>
              </a:rPr>
              <a:t>panel: </a:t>
            </a:r>
            <a:r>
              <a:rPr lang="en-GB" sz="700" b="1" kern="0">
                <a:latin typeface="+mn-lt"/>
                <a:cs typeface="+mn-cs"/>
              </a:rPr>
              <a:t>Breast and ovarial cancer </a:t>
            </a:r>
            <a:r>
              <a:rPr lang="en-GB" sz="700" b="1" kern="0" smtClean="0">
                <a:latin typeface="+mn-lt"/>
                <a:cs typeface="+mn-cs"/>
              </a:rPr>
              <a:t>v1.0  |  </a:t>
            </a:r>
            <a:r>
              <a:rPr lang="en-GB" sz="700" kern="0" smtClean="0">
                <a:latin typeface="+mn-lt"/>
                <a:cs typeface="+mn-cs"/>
              </a:rPr>
              <a:t>Test:</a:t>
            </a:r>
            <a:r>
              <a:rPr lang="en-GB" sz="700" b="1" kern="0" smtClean="0">
                <a:latin typeface="+mn-lt"/>
                <a:cs typeface="+mn-cs"/>
              </a:rPr>
              <a:t> Full</a:t>
            </a:r>
            <a:endParaRPr lang="en-AU" sz="700" kern="0">
              <a:latin typeface="+mn-lt"/>
              <a:cs typeface="+mn-cs"/>
            </a:endParaRPr>
          </a:p>
        </p:txBody>
      </p:sp>
      <p:sp>
        <p:nvSpPr>
          <p:cNvPr id="37" name="Rectangle 49"/>
          <p:cNvSpPr>
            <a:spLocks noChangeArrowheads="1"/>
          </p:cNvSpPr>
          <p:nvPr/>
        </p:nvSpPr>
        <p:spPr bwMode="auto">
          <a:xfrm>
            <a:off x="102759" y="416719"/>
            <a:ext cx="720000" cy="1905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Sample</a:t>
            </a:r>
            <a:endParaRPr lang="en-US" sz="700">
              <a:latin typeface="+mj-lt"/>
            </a:endParaRPr>
          </a:p>
        </p:txBody>
      </p:sp>
      <p:sp>
        <p:nvSpPr>
          <p:cNvPr id="38" name="Rectangle 50"/>
          <p:cNvSpPr>
            <a:spLocks noChangeArrowheads="1"/>
          </p:cNvSpPr>
          <p:nvPr/>
        </p:nvSpPr>
        <p:spPr bwMode="auto">
          <a:xfrm>
            <a:off x="108316" y="591345"/>
            <a:ext cx="709681" cy="57547"/>
          </a:xfrm>
          <a:prstGeom prst="rect">
            <a:avLst/>
          </a:prstGeom>
          <a:solidFill>
            <a:srgbClr val="FFFFFF"/>
          </a:solidFill>
          <a:ln w="9525">
            <a:noFill/>
            <a:miter lim="800000"/>
            <a:headEnd/>
            <a:tailEnd/>
          </a:ln>
          <a:effectLst/>
          <a:extLst/>
        </p:spPr>
        <p:txBody>
          <a:bodyPr wrap="none" anchor="ctr"/>
          <a:lstStyle/>
          <a:p>
            <a:endParaRPr lang="nb-NO"/>
          </a:p>
        </p:txBody>
      </p:sp>
      <p:sp>
        <p:nvSpPr>
          <p:cNvPr id="44" name="Rectangle 50"/>
          <p:cNvSpPr>
            <a:spLocks noChangeArrowheads="1"/>
          </p:cNvSpPr>
          <p:nvPr/>
        </p:nvSpPr>
        <p:spPr bwMode="auto">
          <a:xfrm>
            <a:off x="7731919"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17" name="Rectangle 51"/>
          <p:cNvSpPr>
            <a:spLocks noChangeArrowheads="1"/>
          </p:cNvSpPr>
          <p:nvPr/>
        </p:nvSpPr>
        <p:spPr bwMode="auto">
          <a:xfrm>
            <a:off x="8391206" y="5235286"/>
            <a:ext cx="677141"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33" name="Rectangle 32"/>
          <p:cNvSpPr/>
          <p:nvPr/>
        </p:nvSpPr>
        <p:spPr>
          <a:xfrm>
            <a:off x="190677" y="274404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a:latin typeface="+mn-lt"/>
                <a:cs typeface="+mn-cs"/>
              </a:rPr>
              <a:t>QC report</a:t>
            </a:r>
          </a:p>
        </p:txBody>
      </p:sp>
      <p:sp>
        <p:nvSpPr>
          <p:cNvPr id="34" name="Rectangle 33"/>
          <p:cNvSpPr/>
          <p:nvPr/>
        </p:nvSpPr>
        <p:spPr>
          <a:xfrm>
            <a:off x="190677" y="3408727"/>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Coverage</a:t>
            </a:r>
            <a:endParaRPr lang="en-US" sz="700" b="1" kern="0">
              <a:latin typeface="+mn-lt"/>
              <a:cs typeface="+mn-cs"/>
            </a:endParaRPr>
          </a:p>
        </p:txBody>
      </p:sp>
      <p:sp>
        <p:nvSpPr>
          <p:cNvPr id="35" name="Rectangle 34"/>
          <p:cNvSpPr/>
          <p:nvPr/>
        </p:nvSpPr>
        <p:spPr>
          <a:xfrm>
            <a:off x="202719" y="1667719"/>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Sample info</a:t>
            </a:r>
            <a:endParaRPr lang="en-US" sz="700" b="1" kern="0">
              <a:latin typeface="+mn-lt"/>
              <a:cs typeface="+mn-cs"/>
            </a:endParaRPr>
          </a:p>
        </p:txBody>
      </p:sp>
      <p:graphicFrame>
        <p:nvGraphicFramePr>
          <p:cNvPr id="39" name="Table 38"/>
          <p:cNvGraphicFramePr>
            <a:graphicFrameLocks noGrp="1"/>
          </p:cNvGraphicFramePr>
          <p:nvPr>
            <p:extLst>
              <p:ext uri="{D42A27DB-BD31-4B8C-83A1-F6EECF244321}">
                <p14:modId xmlns:p14="http://schemas.microsoft.com/office/powerpoint/2010/main" val="1231865477"/>
              </p:ext>
            </p:extLst>
          </p:nvPr>
        </p:nvGraphicFramePr>
        <p:xfrm>
          <a:off x="188610" y="1833564"/>
          <a:ext cx="4275721" cy="426720"/>
        </p:xfrm>
        <a:graphic>
          <a:graphicData uri="http://schemas.openxmlformats.org/drawingml/2006/table">
            <a:tbl>
              <a:tblPr firstRow="1" bandRow="1">
                <a:effectLst/>
                <a:tableStyleId>{5940675A-B579-460E-94D1-54222C63F5DA}</a:tableStyleId>
              </a:tblPr>
              <a:tblGrid>
                <a:gridCol w="805285"/>
                <a:gridCol w="1098238"/>
                <a:gridCol w="825110"/>
                <a:gridCol w="773544"/>
                <a:gridCol w="773544"/>
              </a:tblGrid>
              <a:tr h="0">
                <a:tc>
                  <a:txBody>
                    <a:bodyPr/>
                    <a:lstStyle/>
                    <a:p>
                      <a:r>
                        <a:rPr lang="nb-NO" sz="600" dirty="0" smtClean="0"/>
                        <a:t>S</a:t>
                      </a:r>
                      <a:r>
                        <a:rPr lang="nb-NO" sz="600" baseline="0" dirty="0" smtClean="0"/>
                        <a:t>ample </a:t>
                      </a:r>
                      <a:r>
                        <a:rPr lang="nb-NO" sz="600" baseline="0" dirty="0" err="1" smtClean="0"/>
                        <a:t>t</a:t>
                      </a:r>
                      <a:r>
                        <a:rPr lang="nb-NO" sz="600" dirty="0" err="1" smtClean="0"/>
                        <a:t>aken</a:t>
                      </a:r>
                      <a:endParaRPr lang="nb-NO" sz="600" dirty="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Genotyping</a:t>
                      </a:r>
                      <a:endParaRPr lang="en-GB"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Variant</a:t>
                      </a:r>
                      <a:r>
                        <a:rPr lang="nb-NO" sz="600" baseline="0" smtClean="0"/>
                        <a:t> calling</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QC status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nb-NO" sz="600" smtClean="0"/>
                        <a:t>View raw</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r>
                        <a:rPr lang="nb-NO" sz="600" i="0" smtClean="0"/>
                        <a:t>02.09.2013</a:t>
                      </a:r>
                      <a:endParaRPr lang="nb-NO" sz="600" i="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HaloPlex</a:t>
                      </a:r>
                      <a:r>
                        <a:rPr lang="nb-NO" sz="600" baseline="0" smtClean="0"/>
                        <a:t> BOCv1.2, </a:t>
                      </a:r>
                      <a:endParaRPr lang="nb-NO" sz="600" smtClean="0"/>
                    </a:p>
                    <a:p>
                      <a:r>
                        <a:rPr lang="nb-NO" sz="600" smtClean="0"/>
                        <a:t>04.09.2013</a:t>
                      </a:r>
                      <a:endParaRPr lang="en-GB"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baseline="0" smtClean="0"/>
                        <a:t>BOCv1.2, </a:t>
                      </a:r>
                      <a:br>
                        <a:rPr lang="nb-NO" sz="600" baseline="0" smtClean="0"/>
                      </a:br>
                      <a:r>
                        <a:rPr lang="nb-NO" sz="600" smtClean="0"/>
                        <a:t>05.09.2013</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nb-NO" sz="600" smtClean="0"/>
                        <a:t>OK</a:t>
                      </a:r>
                      <a:endParaRPr lang="nb-NO" sz="60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90000"/>
                      </a:schemeClr>
                    </a:solidFill>
                  </a:tcPr>
                </a:tc>
                <a:tc>
                  <a:txBody>
                    <a:bodyPr/>
                    <a:lstStyle/>
                    <a:p>
                      <a:endParaRPr lang="nb-NO" sz="600" dirty="0"/>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0" name="Rectangle 49"/>
          <p:cNvSpPr/>
          <p:nvPr/>
        </p:nvSpPr>
        <p:spPr>
          <a:xfrm>
            <a:off x="190677" y="2918128"/>
            <a:ext cx="2946705" cy="215444"/>
          </a:xfrm>
          <a:prstGeom prst="rect">
            <a:avLst/>
          </a:prstGeom>
          <a:noFill/>
          <a:ln w="12700" cap="flat" cmpd="sng" algn="ctr">
            <a:noFill/>
            <a:prstDash val="solid"/>
          </a:ln>
          <a:effectLst/>
        </p:spPr>
        <p:txBody>
          <a:bodyPr lIns="0" tIns="0" rIns="0" bIns="0" rtlCol="0" anchor="t" anchorCtr="0">
            <a:spAutoFit/>
          </a:bodyPr>
          <a:lstStyle/>
          <a:p>
            <a:pPr fontAlgn="auto">
              <a:spcBef>
                <a:spcPts val="0"/>
              </a:spcBef>
              <a:spcAft>
                <a:spcPts val="0"/>
              </a:spcAft>
            </a:pPr>
            <a:r>
              <a:rPr lang="en-US" sz="700" kern="0" smtClean="0">
                <a:latin typeface="+mn-lt"/>
                <a:cs typeface="+mn-cs"/>
              </a:rPr>
              <a:t>[Various QC parameters, averages for all variants. Different for HTS and Sanger]</a:t>
            </a:r>
            <a:endParaRPr lang="en-US" sz="700" kern="0">
              <a:latin typeface="+mn-lt"/>
              <a:cs typeface="+mn-cs"/>
            </a:endParaRPr>
          </a:p>
        </p:txBody>
      </p:sp>
      <p:sp>
        <p:nvSpPr>
          <p:cNvPr id="51" name="Rectangle 50"/>
          <p:cNvSpPr/>
          <p:nvPr/>
        </p:nvSpPr>
        <p:spPr>
          <a:xfrm>
            <a:off x="190677" y="3565452"/>
            <a:ext cx="2946705" cy="107722"/>
          </a:xfrm>
          <a:prstGeom prst="rect">
            <a:avLst/>
          </a:prstGeom>
          <a:noFill/>
          <a:ln w="12700" cap="flat" cmpd="sng" algn="ctr">
            <a:noFill/>
            <a:prstDash val="solid"/>
          </a:ln>
          <a:effectLst/>
        </p:spPr>
        <p:txBody>
          <a:bodyPr lIns="0" tIns="0" rIns="0" bIns="0" rtlCol="0" anchor="t" anchorCtr="0">
            <a:spAutoFit/>
          </a:bodyPr>
          <a:lstStyle/>
          <a:p>
            <a:pPr fontAlgn="auto">
              <a:spcBef>
                <a:spcPts val="0"/>
              </a:spcBef>
              <a:spcAft>
                <a:spcPts val="0"/>
              </a:spcAft>
            </a:pPr>
            <a:r>
              <a:rPr lang="en-US" sz="700" kern="0" smtClean="0">
                <a:latin typeface="+mn-lt"/>
                <a:cs typeface="+mn-cs"/>
              </a:rPr>
              <a:t>[HTS only, average over genes, HGMD Pro mutations covered etc.]</a:t>
            </a:r>
            <a:endParaRPr lang="en-US" sz="700" kern="0">
              <a:latin typeface="+mn-lt"/>
              <a:cs typeface="+mn-cs"/>
            </a:endParaRPr>
          </a:p>
        </p:txBody>
      </p:sp>
      <p:sp>
        <p:nvSpPr>
          <p:cNvPr id="52" name="Rectangle 51"/>
          <p:cNvSpPr/>
          <p:nvPr/>
        </p:nvSpPr>
        <p:spPr>
          <a:xfrm>
            <a:off x="3382783" y="2648974"/>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Opens external program with sample view. </a:t>
            </a:r>
            <a:r>
              <a:rPr lang="nb-NO" sz="700" smtClean="0">
                <a:solidFill>
                  <a:schemeClr val="tx1"/>
                </a:solidFill>
              </a:rPr>
              <a:t>Unavailable </a:t>
            </a:r>
            <a:r>
              <a:rPr lang="nb-NO" sz="700">
                <a:solidFill>
                  <a:schemeClr val="tx1"/>
                </a:solidFill>
              </a:rPr>
              <a:t>options greyed out. </a:t>
            </a:r>
          </a:p>
        </p:txBody>
      </p:sp>
      <p:pic>
        <p:nvPicPr>
          <p:cNvPr id="53" name="Picture 2" descr="M:\pc\Desktop\icons\ig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370" y="2050011"/>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Group 53"/>
          <p:cNvGrpSpPr>
            <a:grpSpLocks noChangeAspect="1"/>
          </p:cNvGrpSpPr>
          <p:nvPr/>
        </p:nvGrpSpPr>
        <p:grpSpPr>
          <a:xfrm>
            <a:off x="4008410" y="2051954"/>
            <a:ext cx="240986" cy="153720"/>
            <a:chOff x="3480901" y="1853957"/>
            <a:chExt cx="240986" cy="153719"/>
          </a:xfrm>
        </p:grpSpPr>
        <p:pic>
          <p:nvPicPr>
            <p:cNvPr id="55" name="Picture 2"/>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Rectangle 55"/>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cxnSp>
        <p:nvCxnSpPr>
          <p:cNvPr id="57" name="Straight Connector 56"/>
          <p:cNvCxnSpPr>
            <a:stCxn id="52" idx="0"/>
            <a:endCxn id="53" idx="2"/>
          </p:cNvCxnSpPr>
          <p:nvPr/>
        </p:nvCxnSpPr>
        <p:spPr>
          <a:xfrm flipH="1" flipV="1">
            <a:off x="3868201" y="2205672"/>
            <a:ext cx="55356" cy="44330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a:stCxn id="52" idx="0"/>
            <a:endCxn id="56" idx="2"/>
          </p:cNvCxnSpPr>
          <p:nvPr/>
        </p:nvCxnSpPr>
        <p:spPr>
          <a:xfrm flipV="1">
            <a:off x="3923557" y="2205674"/>
            <a:ext cx="205346" cy="44330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9" name="Rectangle 58"/>
          <p:cNvSpPr/>
          <p:nvPr/>
        </p:nvSpPr>
        <p:spPr>
          <a:xfrm>
            <a:off x="190677" y="1167272"/>
            <a:ext cx="1473352"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b="1" kern="0" smtClean="0">
                <a:latin typeface="+mn-lt"/>
                <a:cs typeface="+mn-cs"/>
              </a:rPr>
              <a:t>Select analysis type</a:t>
            </a:r>
          </a:p>
        </p:txBody>
      </p:sp>
      <p:grpSp>
        <p:nvGrpSpPr>
          <p:cNvPr id="60" name="Group 59"/>
          <p:cNvGrpSpPr/>
          <p:nvPr/>
        </p:nvGrpSpPr>
        <p:grpSpPr>
          <a:xfrm>
            <a:off x="1430353" y="1350752"/>
            <a:ext cx="1589206" cy="107722"/>
            <a:chOff x="254042" y="1342744"/>
            <a:chExt cx="1589206" cy="107722"/>
          </a:xfrm>
        </p:grpSpPr>
        <p:sp>
          <p:nvSpPr>
            <p:cNvPr id="61" name="Rectangle 60"/>
            <p:cNvSpPr/>
            <p:nvPr/>
          </p:nvSpPr>
          <p:spPr>
            <a:xfrm>
              <a:off x="384003" y="1342744"/>
              <a:ext cx="1459245"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latin typeface="+mn-lt"/>
                  <a:cs typeface="+mn-cs"/>
                </a:rPr>
                <a:t>Rapid test (only known variants)</a:t>
              </a:r>
            </a:p>
          </p:txBody>
        </p:sp>
        <p:sp>
          <p:nvSpPr>
            <p:cNvPr id="62" name="Oval 61"/>
            <p:cNvSpPr>
              <a:spLocks noChangeAspect="1"/>
            </p:cNvSpPr>
            <p:nvPr/>
          </p:nvSpPr>
          <p:spPr>
            <a:xfrm>
              <a:off x="254042" y="135818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3" name="Group 62"/>
          <p:cNvGrpSpPr/>
          <p:nvPr/>
        </p:nvGrpSpPr>
        <p:grpSpPr>
          <a:xfrm>
            <a:off x="256079" y="1350752"/>
            <a:ext cx="1488711" cy="107722"/>
            <a:chOff x="254674" y="1502508"/>
            <a:chExt cx="1488711" cy="107722"/>
          </a:xfrm>
        </p:grpSpPr>
        <p:grpSp>
          <p:nvGrpSpPr>
            <p:cNvPr id="64" name="Group 63"/>
            <p:cNvGrpSpPr/>
            <p:nvPr/>
          </p:nvGrpSpPr>
          <p:grpSpPr>
            <a:xfrm>
              <a:off x="254674" y="1517876"/>
              <a:ext cx="79200" cy="79200"/>
              <a:chOff x="7729487" y="1320425"/>
              <a:chExt cx="79200" cy="79200"/>
            </a:xfrm>
          </p:grpSpPr>
          <p:sp>
            <p:nvSpPr>
              <p:cNvPr id="66" name="Oval 65"/>
              <p:cNvSpPr/>
              <p:nvPr/>
            </p:nvSpPr>
            <p:spPr>
              <a:xfrm>
                <a:off x="7729487" y="1320425"/>
                <a:ext cx="79200" cy="79200"/>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7" name="Oval 66"/>
              <p:cNvSpPr/>
              <p:nvPr/>
            </p:nvSpPr>
            <p:spPr>
              <a:xfrm>
                <a:off x="7748803" y="1339741"/>
                <a:ext cx="40568" cy="40568"/>
              </a:xfrm>
              <a:prstGeom prst="ellipse">
                <a:avLst/>
              </a:prstGeom>
              <a:solidFill>
                <a:sysClr val="windowText" lastClr="000000"/>
              </a:solidFill>
              <a:ln w="1905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5" name="Rectangle 64"/>
            <p:cNvSpPr/>
            <p:nvPr/>
          </p:nvSpPr>
          <p:spPr>
            <a:xfrm>
              <a:off x="384004" y="1502508"/>
              <a:ext cx="1359381" cy="107722"/>
            </a:xfrm>
            <a:prstGeom prst="rect">
              <a:avLst/>
            </a:prstGeom>
            <a:noFill/>
            <a:ln w="12700" cap="flat" cmpd="sng" algn="ctr">
              <a:noFill/>
              <a:prstDash val="solid"/>
            </a:ln>
            <a:effectLst/>
          </p:spPr>
          <p:txBody>
            <a:bodyPr wrap="square" lIns="0" tIns="0" rIns="0" bIns="0" rtlCol="0" anchor="t" anchorCtr="0">
              <a:spAutoFit/>
            </a:bodyPr>
            <a:lstStyle/>
            <a:p>
              <a:pPr fontAlgn="auto">
                <a:spcBef>
                  <a:spcPts val="0"/>
                </a:spcBef>
                <a:spcAft>
                  <a:spcPts val="0"/>
                </a:spcAft>
              </a:pPr>
              <a:r>
                <a:rPr lang="en-US" sz="700" kern="0" smtClean="0">
                  <a:solidFill>
                    <a:srgbClr val="FF0000"/>
                  </a:solidFill>
                  <a:latin typeface="+mj-lt"/>
                  <a:cs typeface="+mn-cs"/>
                </a:rPr>
                <a:t>Full test </a:t>
              </a:r>
              <a:r>
                <a:rPr lang="en-US" sz="700" kern="0" smtClean="0">
                  <a:solidFill>
                    <a:srgbClr val="FF0000"/>
                  </a:solidFill>
                  <a:latin typeface="+mj-lt"/>
                </a:rPr>
                <a:t>(all </a:t>
              </a:r>
              <a:r>
                <a:rPr lang="en-US" sz="700" kern="0">
                  <a:solidFill>
                    <a:srgbClr val="FF0000"/>
                  </a:solidFill>
                  <a:latin typeface="+mj-lt"/>
                </a:rPr>
                <a:t>variants)</a:t>
              </a:r>
              <a:endParaRPr lang="en-US" sz="700" kern="0" smtClean="0">
                <a:solidFill>
                  <a:srgbClr val="FF0000"/>
                </a:solidFill>
                <a:latin typeface="+mj-lt"/>
                <a:cs typeface="+mn-cs"/>
              </a:endParaRPr>
            </a:p>
          </p:txBody>
        </p:sp>
      </p:grpSp>
      <p:sp>
        <p:nvSpPr>
          <p:cNvPr id="68" name="Rounded Rectangle 67"/>
          <p:cNvSpPr>
            <a:spLocks noChangeAspect="1"/>
          </p:cNvSpPr>
          <p:nvPr/>
        </p:nvSpPr>
        <p:spPr>
          <a:xfrm>
            <a:off x="2968916" y="1332502"/>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OK</a:t>
            </a:r>
            <a:endParaRPr lang="en-US" sz="700" dirty="0">
              <a:solidFill>
                <a:schemeClr val="tx1"/>
              </a:solidFill>
            </a:endParaRPr>
          </a:p>
        </p:txBody>
      </p:sp>
      <p:sp>
        <p:nvSpPr>
          <p:cNvPr id="36" name="Rectangle 35"/>
          <p:cNvSpPr/>
          <p:nvPr/>
        </p:nvSpPr>
        <p:spPr>
          <a:xfrm>
            <a:off x="4183931" y="710805"/>
            <a:ext cx="1081548" cy="826756"/>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kern="0" dirty="0" smtClean="0">
                <a:solidFill>
                  <a:schemeClr val="tx1"/>
                </a:solidFill>
                <a:latin typeface="Arial" charset="0"/>
                <a:cs typeface="Arial" charset="0"/>
              </a:rPr>
              <a:t>If sample was already </a:t>
            </a:r>
            <a:r>
              <a:rPr lang="en-US" sz="700" kern="0" dirty="0" err="1" smtClean="0">
                <a:solidFill>
                  <a:schemeClr val="tx1"/>
                </a:solidFill>
                <a:latin typeface="Arial" charset="0"/>
                <a:cs typeface="Arial" charset="0"/>
              </a:rPr>
              <a:t>analysed</a:t>
            </a:r>
            <a:r>
              <a:rPr lang="en-US" sz="700" kern="0" dirty="0" smtClean="0">
                <a:solidFill>
                  <a:schemeClr val="tx1"/>
                </a:solidFill>
                <a:latin typeface="Arial" charset="0"/>
                <a:cs typeface="Arial" charset="0"/>
              </a:rPr>
              <a:t>, show message: “Sample </a:t>
            </a:r>
            <a:r>
              <a:rPr lang="en-US" sz="700" kern="0" dirty="0">
                <a:solidFill>
                  <a:schemeClr val="tx1"/>
                </a:solidFill>
                <a:latin typeface="Arial" charset="0"/>
                <a:cs typeface="Arial" charset="0"/>
              </a:rPr>
              <a:t>was previously reviewed by [user] [</a:t>
            </a:r>
            <a:r>
              <a:rPr lang="en-US" sz="700" kern="0">
                <a:solidFill>
                  <a:schemeClr val="tx1"/>
                </a:solidFill>
                <a:latin typeface="Arial" charset="0"/>
                <a:cs typeface="Arial" charset="0"/>
              </a:rPr>
              <a:t>date</a:t>
            </a:r>
            <a:r>
              <a:rPr lang="en-US" sz="700" kern="0" smtClean="0">
                <a:solidFill>
                  <a:schemeClr val="tx1"/>
                </a:solidFill>
                <a:latin typeface="Arial" charset="0"/>
                <a:cs typeface="Arial" charset="0"/>
              </a:rPr>
              <a:t>]”. For Sanger: list genes analysed.</a:t>
            </a:r>
            <a:endParaRPr lang="nb-NO" sz="700" dirty="0">
              <a:solidFill>
                <a:schemeClr val="tx1"/>
              </a:solidFill>
            </a:endParaRPr>
          </a:p>
        </p:txBody>
      </p:sp>
      <p:cxnSp>
        <p:nvCxnSpPr>
          <p:cNvPr id="40" name="Straight Connector 39"/>
          <p:cNvCxnSpPr>
            <a:stCxn id="36" idx="1"/>
            <a:endCxn id="16" idx="3"/>
          </p:cNvCxnSpPr>
          <p:nvPr/>
        </p:nvCxnSpPr>
        <p:spPr>
          <a:xfrm flipH="1" flipV="1">
            <a:off x="3695699" y="973009"/>
            <a:ext cx="488232" cy="151174"/>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1" name="Rectangle 40"/>
          <p:cNvSpPr/>
          <p:nvPr/>
        </p:nvSpPr>
        <p:spPr>
          <a:xfrm>
            <a:off x="5066305" y="2414538"/>
            <a:ext cx="1081548" cy="934478"/>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For Sanger: </a:t>
            </a:r>
          </a:p>
          <a:p>
            <a:pPr marL="171450" indent="-171450">
              <a:buFontTx/>
              <a:buChar char="-"/>
            </a:pPr>
            <a:r>
              <a:rPr lang="nb-NO" sz="700">
                <a:solidFill>
                  <a:schemeClr val="tx1"/>
                </a:solidFill>
              </a:rPr>
              <a:t>list genes that have been sequenced</a:t>
            </a:r>
          </a:p>
          <a:p>
            <a:pPr marL="171450" indent="-171450">
              <a:buFontTx/>
              <a:buChar char="-"/>
            </a:pPr>
            <a:r>
              <a:rPr lang="nb-NO" sz="700">
                <a:solidFill>
                  <a:schemeClr val="tx1"/>
                </a:solidFill>
              </a:rPr>
              <a:t>project ID</a:t>
            </a:r>
          </a:p>
          <a:p>
            <a:pPr marL="171450" indent="-171450">
              <a:buFontTx/>
              <a:buChar char="-"/>
            </a:pPr>
            <a:r>
              <a:rPr lang="nb-NO" sz="700">
                <a:solidFill>
                  <a:schemeClr val="tx1"/>
                </a:solidFill>
              </a:rPr>
              <a:t>analysed by, </a:t>
            </a:r>
            <a:r>
              <a:rPr lang="nb-NO" sz="700" smtClean="0">
                <a:solidFill>
                  <a:schemeClr val="tx1"/>
                </a:solidFill>
              </a:rPr>
              <a:t>date</a:t>
            </a:r>
          </a:p>
          <a:p>
            <a:pPr marL="171450" indent="-171450">
              <a:buFontTx/>
              <a:buChar char="-"/>
            </a:pPr>
            <a:r>
              <a:rPr lang="nb-NO" sz="700" smtClean="0">
                <a:solidFill>
                  <a:schemeClr val="tx1"/>
                </a:solidFill>
              </a:rPr>
              <a:t>resequencing info</a:t>
            </a:r>
          </a:p>
          <a:p>
            <a:pPr marL="171450" indent="-171450">
              <a:buFontTx/>
              <a:buChar char="-"/>
            </a:pPr>
            <a:r>
              <a:rPr lang="nb-NO" sz="700" smtClean="0">
                <a:solidFill>
                  <a:schemeClr val="tx1"/>
                </a:solidFill>
              </a:rPr>
              <a:t>how far in the process?</a:t>
            </a:r>
            <a:endParaRPr lang="nb-NO" sz="700">
              <a:solidFill>
                <a:schemeClr val="tx1"/>
              </a:solidFill>
            </a:endParaRPr>
          </a:p>
        </p:txBody>
      </p:sp>
      <p:cxnSp>
        <p:nvCxnSpPr>
          <p:cNvPr id="42" name="Straight Connector 41"/>
          <p:cNvCxnSpPr>
            <a:stCxn id="41" idx="0"/>
          </p:cNvCxnSpPr>
          <p:nvPr/>
        </p:nvCxnSpPr>
        <p:spPr>
          <a:xfrm flipH="1" flipV="1">
            <a:off x="4464331" y="2159961"/>
            <a:ext cx="1142748" cy="25457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14162756"/>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sp>
        <p:nvSpPr>
          <p:cNvPr id="58" name="Rectangle 57"/>
          <p:cNvSpPr/>
          <p:nvPr/>
        </p:nvSpPr>
        <p:spPr>
          <a:xfrm>
            <a:off x="193196" y="2497219"/>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graphicFrame>
        <p:nvGraphicFramePr>
          <p:cNvPr id="30" name="Table 29"/>
          <p:cNvGraphicFramePr>
            <a:graphicFrameLocks noGrp="1"/>
          </p:cNvGraphicFramePr>
          <p:nvPr>
            <p:extLst>
              <p:ext uri="{D42A27DB-BD31-4B8C-83A1-F6EECF244321}">
                <p14:modId xmlns:p14="http://schemas.microsoft.com/office/powerpoint/2010/main" val="1532717312"/>
              </p:ext>
            </p:extLst>
          </p:nvPr>
        </p:nvGraphicFramePr>
        <p:xfrm>
          <a:off x="179087" y="2669908"/>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b="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2871150950"/>
              </p:ext>
            </p:extLst>
          </p:nvPr>
        </p:nvGraphicFramePr>
        <p:xfrm>
          <a:off x="179087" y="1034076"/>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c.1A&gt;G</a:t>
                      </a:r>
                      <a:endParaRPr lang="nb-NO" sz="60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5</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tx1"/>
                          </a:solidFill>
                        </a:rPr>
                        <a:t>Two separate, high-quality references (PMID: </a:t>
                      </a:r>
                      <a:r>
                        <a:rPr lang="nb-NO" sz="600" u="sng" smtClean="0">
                          <a:solidFill>
                            <a:srgbClr val="002B82"/>
                          </a:solidFill>
                        </a:rPr>
                        <a:t>11802209</a:t>
                      </a:r>
                      <a:r>
                        <a:rPr lang="nb-NO" sz="600" baseline="0" smtClean="0">
                          <a:solidFill>
                            <a:schemeClr val="tx1"/>
                          </a:solidFill>
                          <a:sym typeface="Wingdings"/>
                        </a:rPr>
                        <a:t> </a:t>
                      </a:r>
                      <a:r>
                        <a:rPr lang="nb-NO" sz="600" baseline="0" smtClean="0">
                          <a:solidFill>
                            <a:schemeClr val="tx1"/>
                          </a:solidFill>
                        </a:rPr>
                        <a:t>and </a:t>
                      </a:r>
                      <a:r>
                        <a:rPr lang="nb-NO" sz="600" smtClean="0">
                          <a:solidFill>
                            <a:schemeClr val="tx1"/>
                          </a:solidFill>
                        </a:rPr>
                        <a:t>PMID: </a:t>
                      </a:r>
                      <a:r>
                        <a:rPr lang="nb-NO" sz="600" u="sng" baseline="0" smtClean="0">
                          <a:solidFill>
                            <a:srgbClr val="002B82"/>
                          </a:solidFill>
                        </a:rPr>
                        <a:t>12827452</a:t>
                      </a:r>
                      <a:r>
                        <a:rPr lang="nb-NO" sz="600" baseline="0" smtClean="0">
                          <a:solidFill>
                            <a:schemeClr val="tx1"/>
                          </a:solidFill>
                          <a:sym typeface="Wingdings"/>
                        </a:rPr>
                        <a:t></a:t>
                      </a:r>
                      <a:r>
                        <a:rPr lang="nb-NO" sz="600" baseline="0" smtClean="0">
                          <a:solidFill>
                            <a:schemeClr val="tx1"/>
                          </a:solidFill>
                        </a:rPr>
                        <a:t>) and BIC (#</a:t>
                      </a:r>
                      <a:r>
                        <a:rPr lang="nb-NO" sz="600" u="sng" baseline="0" smtClean="0">
                          <a:solidFill>
                            <a:srgbClr val="002B82"/>
                          </a:solidFill>
                        </a:rPr>
                        <a:t>123434</a:t>
                      </a:r>
                      <a:r>
                        <a:rPr lang="nb-NO" sz="600" baseline="0" smtClean="0">
                          <a:solidFill>
                            <a:schemeClr val="tx1"/>
                          </a:solidFill>
                          <a:sym typeface="Wingdings"/>
                        </a:rPr>
                        <a:t></a:t>
                      </a:r>
                      <a:r>
                        <a:rPr lang="nb-NO" sz="600" baseline="0" smtClean="0">
                          <a:solidFill>
                            <a:schemeClr val="tx1"/>
                          </a:solidFill>
                        </a:rPr>
                        <a:t>) designates this as a pathogenic variant in breast cancer. The variant is missense and leads to loss of the start codon. The variant is recorded as pathogenic in HGMD Pro. The variant is predicted damaging/disease causing by SIFT and MutationTaster.</a:t>
                      </a:r>
                    </a:p>
                    <a:p>
                      <a:r>
                        <a:rPr lang="nb-NO" sz="600" baseline="0" smtClean="0">
                          <a:solidFill>
                            <a:schemeClr val="accent1">
                              <a:lumMod val="50000"/>
                            </a:schemeClr>
                          </a:solidFill>
                        </a:rPr>
                        <a:t>*NO NEW INFORMATION AVAILABLE*</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accent1">
                              <a:lumMod val="50000"/>
                            </a:schemeClr>
                          </a:solidFill>
                        </a:rPr>
                        <a:t>11.09.2013</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c.13T&gt;G</a:t>
                      </a:r>
                      <a:endParaRPr lang="nb-NO" sz="600" u="none">
                        <a:solidFill>
                          <a:schemeClr val="tx1"/>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Class</a:t>
                      </a:r>
                      <a:r>
                        <a:rPr lang="nb-NO" sz="600" baseline="0" smtClean="0"/>
                        <a:t> 3</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tx1"/>
                          </a:solidFill>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accent1">
                              <a:lumMod val="50000"/>
                            </a:schemeClr>
                          </a:solidFill>
                        </a:rPr>
                        <a:t>*NO NEW INFORMATION AVAILABLE*</a:t>
                      </a:r>
                      <a:endParaRPr lang="nb-NO" sz="600" smtClean="0">
                        <a:solidFill>
                          <a:schemeClr val="accent1">
                            <a:lumMod val="50000"/>
                          </a:schemeClr>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accent1">
                              <a:lumMod val="50000"/>
                            </a:schemeClr>
                          </a:solidFill>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 name="Title 2"/>
          <p:cNvSpPr>
            <a:spLocks noGrp="1"/>
          </p:cNvSpPr>
          <p:nvPr>
            <p:ph type="title" idx="4294967295"/>
          </p:nvPr>
        </p:nvSpPr>
        <p:spPr/>
        <p:txBody>
          <a:bodyPr/>
          <a:lstStyle/>
          <a:p>
            <a:r>
              <a:rPr lang="nb-NO" smtClean="0"/>
              <a:t>VarDB</a:t>
            </a:r>
            <a:endParaRPr lang="nb-NO"/>
          </a:p>
        </p:txBody>
      </p:sp>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cxnSp>
        <p:nvCxnSpPr>
          <p:cNvPr id="40" name="Straight Connector 39"/>
          <p:cNvCxnSpPr/>
          <p:nvPr/>
        </p:nvCxnSpPr>
        <p:spPr>
          <a:xfrm>
            <a:off x="6553200" y="1173385"/>
            <a:ext cx="0" cy="389391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96150" y="772271"/>
            <a:ext cx="1081548" cy="27634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Click on variant to get annotation details</a:t>
            </a:r>
            <a:endParaRPr lang="nb-NO" sz="700">
              <a:solidFill>
                <a:schemeClr val="tx1"/>
              </a:solidFill>
            </a:endParaRPr>
          </a:p>
        </p:txBody>
      </p:sp>
      <p:cxnSp>
        <p:nvCxnSpPr>
          <p:cNvPr id="45" name="Straight Connector 44"/>
          <p:cNvCxnSpPr>
            <a:stCxn id="44" idx="1"/>
            <a:endCxn id="71" idx="3"/>
          </p:cNvCxnSpPr>
          <p:nvPr/>
        </p:nvCxnSpPr>
        <p:spPr>
          <a:xfrm flipH="1">
            <a:off x="1128105" y="910446"/>
            <a:ext cx="1168045" cy="47296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Sample</a:t>
            </a:r>
            <a:endParaRPr lang="en-US" sz="700">
              <a:latin typeface="+mj-lt"/>
            </a:endParaRPr>
          </a:p>
        </p:txBody>
      </p:sp>
      <p:sp>
        <p:nvSpPr>
          <p:cNvPr id="71" name="Rectangle 51">
            <a:hlinkClick r:id="rId4" action="ppaction://hlinksldjump"/>
          </p:cNvPr>
          <p:cNvSpPr>
            <a:spLocks noChangeArrowheads="1"/>
          </p:cNvSpPr>
          <p:nvPr/>
        </p:nvSpPr>
        <p:spPr bwMode="auto">
          <a:xfrm>
            <a:off x="899331" y="1283696"/>
            <a:ext cx="228774"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72" name="Rectangle 71"/>
          <p:cNvSpPr/>
          <p:nvPr/>
        </p:nvSpPr>
        <p:spPr>
          <a:xfrm>
            <a:off x="2599127" y="2252057"/>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Classifications are marked as old as specified in options. Does not apply to class 1 and 5.</a:t>
            </a:r>
            <a:endParaRPr lang="nb-NO" sz="700">
              <a:solidFill>
                <a:schemeClr val="tx1"/>
              </a:solidFill>
            </a:endParaRPr>
          </a:p>
        </p:txBody>
      </p:sp>
      <p:cxnSp>
        <p:nvCxnSpPr>
          <p:cNvPr id="73" name="Straight Connector 72"/>
          <p:cNvCxnSpPr>
            <a:stCxn id="72" idx="1"/>
          </p:cNvCxnSpPr>
          <p:nvPr/>
        </p:nvCxnSpPr>
        <p:spPr>
          <a:xfrm flipH="1">
            <a:off x="2296151" y="2557713"/>
            <a:ext cx="302976" cy="1786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4" name="Group 33"/>
          <p:cNvGrpSpPr/>
          <p:nvPr/>
        </p:nvGrpSpPr>
        <p:grpSpPr>
          <a:xfrm>
            <a:off x="6031047" y="1136946"/>
            <a:ext cx="86610" cy="116176"/>
            <a:chOff x="1989288" y="2349886"/>
            <a:chExt cx="86610" cy="116176"/>
          </a:xfrm>
        </p:grpSpPr>
        <p:sp>
          <p:nvSpPr>
            <p:cNvPr id="35" name="Rectangle 3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L-Shape 3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37" name="Group 36"/>
          <p:cNvGrpSpPr/>
          <p:nvPr/>
        </p:nvGrpSpPr>
        <p:grpSpPr>
          <a:xfrm>
            <a:off x="5834197" y="1842809"/>
            <a:ext cx="86610" cy="116176"/>
            <a:chOff x="1989288" y="2349886"/>
            <a:chExt cx="86610" cy="116176"/>
          </a:xfrm>
        </p:grpSpPr>
        <p:sp>
          <p:nvSpPr>
            <p:cNvPr id="38" name="Rectangle 3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9" name="L-Shape 3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1" name="Group 40"/>
          <p:cNvGrpSpPr/>
          <p:nvPr/>
        </p:nvGrpSpPr>
        <p:grpSpPr>
          <a:xfrm>
            <a:off x="5834197" y="1306871"/>
            <a:ext cx="86610" cy="116176"/>
            <a:chOff x="1989288" y="2349886"/>
            <a:chExt cx="86610" cy="116176"/>
          </a:xfrm>
        </p:grpSpPr>
        <p:sp>
          <p:nvSpPr>
            <p:cNvPr id="42" name="Rectangle 4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L-Shape 4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6" name="Rounded Rectangle 45"/>
          <p:cNvSpPr>
            <a:spLocks noChangeAspect="1"/>
          </p:cNvSpPr>
          <p:nvPr/>
        </p:nvSpPr>
        <p:spPr>
          <a:xfrm>
            <a:off x="5691329" y="2253149"/>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Done</a:t>
            </a:r>
            <a:endParaRPr lang="en-US" dirty="0">
              <a:solidFill>
                <a:schemeClr val="tx1"/>
              </a:solidFill>
            </a:endParaRPr>
          </a:p>
        </p:txBody>
      </p:sp>
      <p:sp>
        <p:nvSpPr>
          <p:cNvPr id="47" name="Rectangle 46"/>
          <p:cNvSpPr/>
          <p:nvPr/>
        </p:nvSpPr>
        <p:spPr>
          <a:xfrm>
            <a:off x="1969524" y="3516880"/>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When new information is found in annotation data that is not already recorded in VarDB.</a:t>
            </a:r>
            <a:endParaRPr lang="nb-NO" sz="700">
              <a:solidFill>
                <a:schemeClr val="tx1"/>
              </a:solidFill>
            </a:endParaRPr>
          </a:p>
        </p:txBody>
      </p:sp>
      <p:cxnSp>
        <p:nvCxnSpPr>
          <p:cNvPr id="48" name="Straight Connector 47"/>
          <p:cNvCxnSpPr>
            <a:stCxn id="47" idx="0"/>
          </p:cNvCxnSpPr>
          <p:nvPr/>
        </p:nvCxnSpPr>
        <p:spPr>
          <a:xfrm flipH="1" flipV="1">
            <a:off x="2251306" y="3308353"/>
            <a:ext cx="258992" cy="208527"/>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9" name="Rectangle 48"/>
          <p:cNvSpPr/>
          <p:nvPr/>
        </p:nvSpPr>
        <p:spPr>
          <a:xfrm>
            <a:off x="462775" y="768085"/>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Completed tabs are highlighted</a:t>
            </a:r>
            <a:endParaRPr lang="nb-NO" sz="700">
              <a:solidFill>
                <a:schemeClr val="tx1"/>
              </a:solidFill>
            </a:endParaRPr>
          </a:p>
        </p:txBody>
      </p:sp>
      <p:cxnSp>
        <p:nvCxnSpPr>
          <p:cNvPr id="50" name="Straight Connector 49"/>
          <p:cNvCxnSpPr>
            <a:stCxn id="49" idx="0"/>
          </p:cNvCxnSpPr>
          <p:nvPr/>
        </p:nvCxnSpPr>
        <p:spPr>
          <a:xfrm flipH="1" flipV="1">
            <a:off x="710604" y="492997"/>
            <a:ext cx="292945" cy="27508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4" name="Rectangle 53"/>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pic>
        <p:nvPicPr>
          <p:cNvPr id="60"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4174377" y="657845"/>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References and DB entries: links to external records</a:t>
            </a:r>
            <a:endParaRPr lang="nb-NO" sz="700">
              <a:solidFill>
                <a:schemeClr val="tx1"/>
              </a:solidFill>
            </a:endParaRPr>
          </a:p>
        </p:txBody>
      </p:sp>
      <p:cxnSp>
        <p:nvCxnSpPr>
          <p:cNvPr id="52" name="Straight Connector 51"/>
          <p:cNvCxnSpPr>
            <a:stCxn id="51" idx="1"/>
          </p:cNvCxnSpPr>
          <p:nvPr/>
        </p:nvCxnSpPr>
        <p:spPr>
          <a:xfrm flipH="1">
            <a:off x="3278659" y="855780"/>
            <a:ext cx="895718" cy="5351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9" name="Rectangle 58"/>
          <p:cNvSpPr/>
          <p:nvPr/>
        </p:nvSpPr>
        <p:spPr>
          <a:xfrm>
            <a:off x="4339203" y="2245270"/>
            <a:ext cx="1081548" cy="39586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Conclusion from last analyses (auto generated + user edited)</a:t>
            </a:r>
            <a:endParaRPr lang="nb-NO" sz="700">
              <a:solidFill>
                <a:schemeClr val="tx1"/>
              </a:solidFill>
            </a:endParaRPr>
          </a:p>
        </p:txBody>
      </p:sp>
      <p:cxnSp>
        <p:nvCxnSpPr>
          <p:cNvPr id="61" name="Straight Connector 60"/>
          <p:cNvCxnSpPr>
            <a:stCxn id="59" idx="1"/>
          </p:cNvCxnSpPr>
          <p:nvPr/>
        </p:nvCxnSpPr>
        <p:spPr>
          <a:xfrm flipH="1" flipV="1">
            <a:off x="3587263" y="1627833"/>
            <a:ext cx="751940" cy="81537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6"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 name="Straight Connector 7"/>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917247"/>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pc\Desktop\icons\ig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90" y="2961463"/>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6723964" y="3428845"/>
            <a:ext cx="1644132" cy="212196"/>
            <a:chOff x="6723964" y="3779886"/>
            <a:chExt cx="1644132" cy="212196"/>
          </a:xfrm>
        </p:grpSpPr>
        <p:grpSp>
          <p:nvGrpSpPr>
            <p:cNvPr id="130" name="Group 129"/>
            <p:cNvGrpSpPr/>
            <p:nvPr/>
          </p:nvGrpSpPr>
          <p:grpSpPr>
            <a:xfrm>
              <a:off x="7211249" y="3792518"/>
              <a:ext cx="207726" cy="144291"/>
              <a:chOff x="7211249" y="3312529"/>
              <a:chExt cx="207726" cy="144291"/>
            </a:xfrm>
          </p:grpSpPr>
          <p:pic>
            <p:nvPicPr>
              <p:cNvPr id="131" name="Picture 5" descr="M:\pc\Desktop\icons\nhgr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1853" y="3312529"/>
                <a:ext cx="86311" cy="85448"/>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7211249" y="3411101"/>
                <a:ext cx="20772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BIC</a:t>
                </a:r>
                <a:endParaRPr lang="en-US" sz="400" kern="0">
                  <a:latin typeface="+mn-lt"/>
                  <a:cs typeface="+mn-cs"/>
                </a:endParaRPr>
              </a:p>
            </p:txBody>
          </p:sp>
        </p:grpSp>
        <p:grpSp>
          <p:nvGrpSpPr>
            <p:cNvPr id="100" name="Group 99"/>
            <p:cNvGrpSpPr/>
            <p:nvPr/>
          </p:nvGrpSpPr>
          <p:grpSpPr>
            <a:xfrm>
              <a:off x="7935923" y="3792518"/>
              <a:ext cx="169530" cy="143539"/>
              <a:chOff x="7935923" y="3312941"/>
              <a:chExt cx="169530" cy="143539"/>
            </a:xfrm>
          </p:grpSpPr>
          <p:pic>
            <p:nvPicPr>
              <p:cNvPr id="101" name="Picture 4" descr="M:\pc\Desktop\icons\ncbi.png"/>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513"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p:cNvSpPr/>
              <p:nvPr/>
            </p:nvSpPr>
            <p:spPr>
              <a:xfrm>
                <a:off x="7935923"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ClinVar</a:t>
                </a:r>
                <a:endParaRPr lang="en-US" sz="400" kern="0">
                  <a:solidFill>
                    <a:schemeClr val="bg1">
                      <a:lumMod val="75000"/>
                    </a:schemeClr>
                  </a:solidFill>
                  <a:latin typeface="+mn-lt"/>
                  <a:cs typeface="+mn-cs"/>
                </a:endParaRPr>
              </a:p>
            </p:txBody>
          </p:sp>
        </p:grpSp>
        <p:pic>
          <p:nvPicPr>
            <p:cNvPr id="103" name="Picture 7" descr="M:\pc\Desktop\icons\lovd.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1819" y="3783906"/>
              <a:ext cx="150019" cy="150019"/>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6992861" y="3791447"/>
              <a:ext cx="169530" cy="143539"/>
              <a:chOff x="6992861" y="3312941"/>
              <a:chExt cx="169530" cy="143539"/>
            </a:xfrm>
          </p:grpSpPr>
          <p:pic>
            <p:nvPicPr>
              <p:cNvPr id="115" name="Picture 4" descr="M:\pc\Desktop\icons\ncb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81"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115"/>
              <p:cNvSpPr/>
              <p:nvPr/>
            </p:nvSpPr>
            <p:spPr>
              <a:xfrm>
                <a:off x="6992861"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dbSNP</a:t>
                </a:r>
                <a:endParaRPr lang="en-US" sz="400" kern="0">
                  <a:latin typeface="+mn-lt"/>
                  <a:cs typeface="+mn-cs"/>
                </a:endParaRPr>
              </a:p>
            </p:txBody>
          </p:sp>
        </p:grpSp>
        <p:pic>
          <p:nvPicPr>
            <p:cNvPr id="117" name="Picture 3" descr="M:\pc\Desktop\icons\pubmed.png"/>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3964" y="3813758"/>
              <a:ext cx="256503" cy="91282"/>
            </a:xfrm>
            <a:prstGeom prst="rect">
              <a:avLst/>
            </a:prstGeom>
            <a:noFill/>
            <a:extLst>
              <a:ext uri="{909E8E84-426E-40DD-AFC4-6F175D3DCCD1}">
                <a14:hiddenFill xmlns:a14="http://schemas.microsoft.com/office/drawing/2010/main">
                  <a:solidFill>
                    <a:srgbClr val="FFFFFF"/>
                  </a:solidFill>
                </a14:hiddenFill>
              </a:ext>
            </a:extLst>
          </p:spPr>
        </p:pic>
        <p:grpSp>
          <p:nvGrpSpPr>
            <p:cNvPr id="118" name="Group 117"/>
            <p:cNvGrpSpPr/>
            <p:nvPr/>
          </p:nvGrpSpPr>
          <p:grpSpPr>
            <a:xfrm>
              <a:off x="7414701" y="3779886"/>
              <a:ext cx="276788" cy="212196"/>
              <a:chOff x="6650268" y="2972058"/>
              <a:chExt cx="276788" cy="212196"/>
            </a:xfrm>
          </p:grpSpPr>
          <p:pic>
            <p:nvPicPr>
              <p:cNvPr id="119" name="Picture 3" descr="M:\pc\Desktop\hgm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39714" y="2972058"/>
                <a:ext cx="97896" cy="97896"/>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6650268" y="3090594"/>
                <a:ext cx="276788" cy="93660"/>
              </a:xfrm>
              <a:prstGeom prst="rect">
                <a:avLst/>
              </a:prstGeom>
              <a:noFill/>
              <a:ln w="12700" cap="flat" cmpd="sng" algn="ctr">
                <a:noFill/>
                <a:prstDash val="solid"/>
              </a:ln>
              <a:effectLst/>
            </p:spPr>
            <p:txBody>
              <a:bodyPr lIns="0" tIns="0" rIns="0" bIns="0" rtlCol="0" anchor="ctr"/>
              <a:lstStyle/>
              <a:p>
                <a:pPr algn="ctr" fontAlgn="auto">
                  <a:lnSpc>
                    <a:spcPts val="350"/>
                  </a:lnSpc>
                  <a:spcBef>
                    <a:spcPts val="0"/>
                  </a:spcBef>
                  <a:spcAft>
                    <a:spcPts val="0"/>
                  </a:spcAft>
                </a:pPr>
                <a:r>
                  <a:rPr lang="en-US" sz="400" kern="0" smtClean="0">
                    <a:latin typeface="+mn-lt"/>
                    <a:cs typeface="+mn-cs"/>
                  </a:rPr>
                  <a:t>HGMD</a:t>
                </a:r>
                <a:br>
                  <a:rPr lang="en-US" sz="400" kern="0" smtClean="0">
                    <a:latin typeface="+mn-lt"/>
                    <a:cs typeface="+mn-cs"/>
                  </a:rPr>
                </a:br>
                <a:r>
                  <a:rPr lang="en-US" sz="400" kern="0" smtClean="0">
                    <a:latin typeface="+mn-lt"/>
                    <a:cs typeface="+mn-cs"/>
                  </a:rPr>
                  <a:t>Pro</a:t>
                </a:r>
                <a:endParaRPr lang="en-US" sz="400" kern="0">
                  <a:latin typeface="+mn-lt"/>
                  <a:cs typeface="+mn-cs"/>
                </a:endParaRPr>
              </a:p>
            </p:txBody>
          </p:sp>
        </p:grpSp>
        <p:pic>
          <p:nvPicPr>
            <p:cNvPr id="122" name="Picture 6" descr="M:\pc\Desktop\icons\omim.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59442" y="3833310"/>
              <a:ext cx="208654" cy="5068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Rectangle 51"/>
          <p:cNvSpPr>
            <a:spLocks noChangeArrowheads="1"/>
          </p:cNvSpPr>
          <p:nvPr/>
        </p:nvSpPr>
        <p:spPr bwMode="auto">
          <a:xfrm>
            <a:off x="5646132" y="2215537"/>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71" name="Table 70"/>
          <p:cNvGraphicFramePr>
            <a:graphicFrameLocks noGrp="1"/>
          </p:cNvGraphicFramePr>
          <p:nvPr>
            <p:extLst>
              <p:ext uri="{D42A27DB-BD31-4B8C-83A1-F6EECF244321}">
                <p14:modId xmlns:p14="http://schemas.microsoft.com/office/powerpoint/2010/main" val="3061074438"/>
              </p:ext>
            </p:extLst>
          </p:nvPr>
        </p:nvGraphicFramePr>
        <p:xfrm>
          <a:off x="179087" y="2666733"/>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3" name="Title 2"/>
          <p:cNvSpPr>
            <a:spLocks noGrp="1"/>
          </p:cNvSpPr>
          <p:nvPr>
            <p:ph type="title" idx="4294967295"/>
          </p:nvPr>
        </p:nvSpPr>
        <p:spPr/>
        <p:txBody>
          <a:bodyPr/>
          <a:lstStyle/>
          <a:p>
            <a:r>
              <a:rPr lang="nb-NO" smtClean="0"/>
              <a:t>VarDB - variant detail</a:t>
            </a:r>
            <a:endParaRPr lang="nb-NO"/>
          </a:p>
        </p:txBody>
      </p:sp>
      <p:graphicFrame>
        <p:nvGraphicFramePr>
          <p:cNvPr id="7" name="Table 6"/>
          <p:cNvGraphicFramePr>
            <a:graphicFrameLocks noGrp="1"/>
          </p:cNvGraphicFramePr>
          <p:nvPr>
            <p:extLst>
              <p:ext uri="{D42A27DB-BD31-4B8C-83A1-F6EECF244321}">
                <p14:modId xmlns:p14="http://schemas.microsoft.com/office/powerpoint/2010/main" val="18026208"/>
              </p:ext>
            </p:extLst>
          </p:nvPr>
        </p:nvGraphicFramePr>
        <p:xfrm>
          <a:off x="179087" y="1030901"/>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smtClean="0">
                          <a:solidFill>
                            <a:schemeClr val="tx1"/>
                          </a:solidFill>
                        </a:rPr>
                        <a:t>c.1A&gt;G</a:t>
                      </a:r>
                      <a:endParaRPr lang="nb-NO" sz="600" u="none">
                        <a:solidFill>
                          <a:schemeClr val="tx1"/>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bg1">
                              <a:lumMod val="10000"/>
                            </a:schemeClr>
                          </a:solidFill>
                        </a:rPr>
                        <a:t>Class 5</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tx1"/>
                          </a:solidFill>
                        </a:rPr>
                        <a:t>Two separate, high-quality references (PMID: </a:t>
                      </a:r>
                      <a:r>
                        <a:rPr lang="nb-NO" sz="600" u="sng" smtClean="0">
                          <a:solidFill>
                            <a:srgbClr val="002B82"/>
                          </a:solidFill>
                        </a:rPr>
                        <a:t>11802209</a:t>
                      </a:r>
                      <a:r>
                        <a:rPr lang="nb-NO" sz="600" baseline="0" smtClean="0">
                          <a:solidFill>
                            <a:schemeClr val="tx1"/>
                          </a:solidFill>
                          <a:sym typeface="Wingdings"/>
                        </a:rPr>
                        <a:t></a:t>
                      </a:r>
                      <a:r>
                        <a:rPr lang="nb-NO" sz="600" baseline="0" smtClean="0">
                          <a:solidFill>
                            <a:schemeClr val="tx1"/>
                          </a:solidFill>
                        </a:rPr>
                        <a:t> and </a:t>
                      </a:r>
                      <a:r>
                        <a:rPr lang="nb-NO" sz="600" smtClean="0">
                          <a:solidFill>
                            <a:schemeClr val="tx1"/>
                          </a:solidFill>
                        </a:rPr>
                        <a:t>PMID: </a:t>
                      </a:r>
                      <a:r>
                        <a:rPr lang="nb-NO" sz="600" u="sng" baseline="0" smtClean="0">
                          <a:solidFill>
                            <a:srgbClr val="002B82"/>
                          </a:solidFill>
                        </a:rPr>
                        <a:t>12827452</a:t>
                      </a:r>
                      <a:r>
                        <a:rPr lang="nb-NO" sz="600" baseline="0" smtClean="0">
                          <a:solidFill>
                            <a:schemeClr val="tx1"/>
                          </a:solidFill>
                          <a:sym typeface="Wingdings"/>
                        </a:rPr>
                        <a:t></a:t>
                      </a:r>
                      <a:r>
                        <a:rPr lang="nb-NO" sz="600" baseline="0" smtClean="0">
                          <a:solidFill>
                            <a:schemeClr val="tx1"/>
                          </a:solidFill>
                        </a:rPr>
                        <a:t>) and BIC (#</a:t>
                      </a:r>
                      <a:r>
                        <a:rPr lang="nb-NO" sz="600" u="sng" baseline="0" smtClean="0">
                          <a:solidFill>
                            <a:srgbClr val="002B82"/>
                          </a:solidFill>
                        </a:rPr>
                        <a:t>123434</a:t>
                      </a:r>
                      <a:r>
                        <a:rPr lang="nb-NO" sz="600" baseline="0" smtClean="0">
                          <a:solidFill>
                            <a:schemeClr val="tx1"/>
                          </a:solidFill>
                          <a:sym typeface="Wingdings"/>
                        </a:rPr>
                        <a:t></a:t>
                      </a:r>
                      <a:r>
                        <a:rPr lang="nb-NO" sz="600" baseline="0" smtClean="0">
                          <a:solidFill>
                            <a:schemeClr val="tx1"/>
                          </a:solidFill>
                        </a:rPr>
                        <a:t>) designates this as a pathogenic variant in breast cancer. The variant is missense and leads to loss of the start codon. The variant is recorded as pathogenic in HGMD Pro. The variant is predicted damaging/disease causing by SIFT and MutationTaster.</a:t>
                      </a:r>
                    </a:p>
                    <a:p>
                      <a:r>
                        <a:rPr lang="nb-NO" sz="600" baseline="0" smtClean="0">
                          <a:solidFill>
                            <a:schemeClr val="accent1">
                              <a:lumMod val="50000"/>
                            </a:schemeClr>
                          </a:solidFill>
                        </a:rPr>
                        <a:t>*NO NEW INFORMATION AVAILABLE*</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chemeClr val="accent1">
                              <a:lumMod val="50000"/>
                            </a:schemeClr>
                          </a:solidFill>
                        </a:rPr>
                        <a:t>11.09.2013</a:t>
                      </a:r>
                      <a:endParaRPr lang="nb-NO" sz="600">
                        <a:solidFill>
                          <a:schemeClr val="accent1">
                            <a:lumMod val="5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b-NO" sz="60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00">
                <a:tc>
                  <a:txBody>
                    <a:bodyPr/>
                    <a:lstStyle/>
                    <a:p>
                      <a:r>
                        <a:rPr lang="nb-NO" sz="600" i="1" smtClean="0"/>
                        <a:t>BRCA2</a:t>
                      </a:r>
                      <a:endParaRPr lang="nb-NO" sz="600" i="1"/>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c.13T&gt;G</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Class</a:t>
                      </a:r>
                      <a:r>
                        <a:rPr lang="nb-NO" sz="600" baseline="0" smtClean="0"/>
                        <a:t> 3</a:t>
                      </a:r>
                      <a:endParaRPr lang="nb-NO" sz="600"/>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tx1"/>
                          </a:solidFill>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chemeClr val="accent1">
                              <a:lumMod val="50000"/>
                            </a:schemeClr>
                          </a:solidFill>
                        </a:rPr>
                        <a:t>*NO NEW INFORMATION AVAILABLE*</a:t>
                      </a:r>
                      <a:endParaRPr lang="nb-NO" sz="600" smtClean="0">
                        <a:solidFill>
                          <a:schemeClr val="accent1">
                            <a:lumMod val="50000"/>
                          </a:schemeClr>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solidFill>
                            <a:schemeClr val="accent1">
                              <a:lumMod val="50000"/>
                            </a:schemeClr>
                          </a:solidFill>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cxnSp>
        <p:nvCxnSpPr>
          <p:cNvPr id="40" name="Straight Connector 39"/>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0" action="ppaction://hlinksldjump"/>
              </a:rPr>
              <a:t>Sample</a:t>
            </a:r>
            <a:endParaRPr lang="en-US" sz="700">
              <a:latin typeface="+mj-lt"/>
            </a:endParaRPr>
          </a:p>
        </p:txBody>
      </p:sp>
      <p:grpSp>
        <p:nvGrpSpPr>
          <p:cNvPr id="51" name="Group 50"/>
          <p:cNvGrpSpPr/>
          <p:nvPr/>
        </p:nvGrpSpPr>
        <p:grpSpPr>
          <a:xfrm>
            <a:off x="6031047" y="1133771"/>
            <a:ext cx="86610" cy="116176"/>
            <a:chOff x="1989288" y="2349886"/>
            <a:chExt cx="86610" cy="116176"/>
          </a:xfrm>
        </p:grpSpPr>
        <p:sp>
          <p:nvSpPr>
            <p:cNvPr id="52" name="Rectangle 5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3" name="L-Shape 5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57" name="Group 56"/>
          <p:cNvGrpSpPr/>
          <p:nvPr/>
        </p:nvGrpSpPr>
        <p:grpSpPr>
          <a:xfrm>
            <a:off x="5834197" y="1303696"/>
            <a:ext cx="86610" cy="116176"/>
            <a:chOff x="1989288" y="2349886"/>
            <a:chExt cx="86610" cy="116176"/>
          </a:xfrm>
        </p:grpSpPr>
        <p:sp>
          <p:nvSpPr>
            <p:cNvPr id="58" name="Rectangle 57"/>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9" name="L-Shape 58"/>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5" name="Rounded Rectangle 64">
            <a:hlinkClick r:id="rId11" action="ppaction://hlinksldjump"/>
          </p:cNvPr>
          <p:cNvSpPr>
            <a:spLocks noChangeAspect="1"/>
          </p:cNvSpPr>
          <p:nvPr/>
        </p:nvSpPr>
        <p:spPr>
          <a:xfrm>
            <a:off x="5691329" y="224997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Done</a:t>
            </a:r>
            <a:endParaRPr lang="en-US" u="sng" dirty="0">
              <a:solidFill>
                <a:srgbClr val="002B82"/>
              </a:solidFill>
            </a:endParaRPr>
          </a:p>
        </p:txBody>
      </p:sp>
      <p:sp>
        <p:nvSpPr>
          <p:cNvPr id="60" name="Rectangle 59"/>
          <p:cNvSpPr>
            <a:spLocks noChangeAspect="1"/>
          </p:cNvSpPr>
          <p:nvPr/>
        </p:nvSpPr>
        <p:spPr>
          <a:xfrm>
            <a:off x="6698603" y="897640"/>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a:t>
            </a:r>
            <a:r>
              <a:rPr lang="en-AU" sz="700" kern="0" smtClean="0">
                <a:latin typeface="+mn-lt"/>
                <a:cs typeface="+mn-cs"/>
              </a:rPr>
              <a:t> </a:t>
            </a:r>
          </a:p>
          <a:p>
            <a:pPr fontAlgn="auto">
              <a:spcBef>
                <a:spcPts val="0"/>
              </a:spcBef>
              <a:spcAft>
                <a:spcPts val="0"/>
              </a:spcAft>
            </a:pPr>
            <a:r>
              <a:rPr lang="en-AU" sz="700" kern="0" smtClean="0">
                <a:latin typeface="+mn-lt"/>
                <a:cs typeface="+mn-cs"/>
              </a:rPr>
              <a:t>for variant </a:t>
            </a:r>
            <a:r>
              <a:rPr lang="en-AU" sz="700" i="1" kern="0" smtClean="0">
                <a:latin typeface="+mn-lt"/>
                <a:cs typeface="+mn-cs"/>
              </a:rPr>
              <a:t>BRCA1 </a:t>
            </a:r>
            <a:r>
              <a:rPr lang="en-AU" sz="700" kern="0" smtClean="0">
                <a:latin typeface="+mn-lt"/>
                <a:cs typeface="+mn-cs"/>
              </a:rPr>
              <a:t>c.1A&gt;G</a:t>
            </a:r>
            <a:endParaRPr lang="en-AU" sz="700" kern="0">
              <a:latin typeface="+mn-lt"/>
              <a:cs typeface="+mn-cs"/>
            </a:endParaRPr>
          </a:p>
        </p:txBody>
      </p:sp>
      <p:graphicFrame>
        <p:nvGraphicFramePr>
          <p:cNvPr id="66" name="Table 65"/>
          <p:cNvGraphicFramePr>
            <a:graphicFrameLocks noGrp="1"/>
          </p:cNvGraphicFramePr>
          <p:nvPr>
            <p:extLst>
              <p:ext uri="{D42A27DB-BD31-4B8C-83A1-F6EECF244321}">
                <p14:modId xmlns:p14="http://schemas.microsoft.com/office/powerpoint/2010/main" val="1264950701"/>
              </p:ext>
            </p:extLst>
          </p:nvPr>
        </p:nvGraphicFramePr>
        <p:xfrm>
          <a:off x="6698604" y="1232201"/>
          <a:ext cx="2169554" cy="1283970"/>
        </p:xfrm>
        <a:graphic>
          <a:graphicData uri="http://schemas.openxmlformats.org/drawingml/2006/table">
            <a:tbl>
              <a:tblPr>
                <a:tableStyleId>{2D5ABB26-0587-4C30-8999-92F81FD0307C}</a:tableStyleId>
              </a:tblPr>
              <a:tblGrid>
                <a:gridCol w="1084777"/>
                <a:gridCol w="1084777"/>
              </a:tblGrid>
              <a:tr h="0">
                <a:tc>
                  <a:txBody>
                    <a:bodyPr/>
                    <a:lstStyle/>
                    <a:p>
                      <a:pPr algn="l" fontAlgn="t"/>
                      <a:r>
                        <a:rPr lang="en-GB" sz="600" u="none" strike="noStrike">
                          <a:effectLst/>
                        </a:rPr>
                        <a:t>HGVS cDNA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c.1A&gt;G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en-GB" sz="600" u="none" strike="noStrike" smtClean="0">
                          <a:effectLst/>
                        </a:rPr>
                        <a:t>Observed </a:t>
                      </a:r>
                      <a:r>
                        <a:rPr lang="en-GB" sz="600" u="none" strike="noStrike">
                          <a:effectLst/>
                        </a:rPr>
                        <a:t>genotype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AG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nb-NO" sz="600" b="0" i="0" u="none" strike="noStrike" smtClean="0">
                          <a:solidFill>
                            <a:schemeClr val="tx1"/>
                          </a:solidFill>
                          <a:effectLst/>
                          <a:latin typeface="+mn-lt"/>
                        </a:rPr>
                        <a:t>Reason</a:t>
                      </a:r>
                      <a:r>
                        <a:rPr lang="nb-NO" sz="600" b="0" i="0" u="none" strike="noStrike" baseline="0" smtClean="0">
                          <a:solidFill>
                            <a:schemeClr val="tx1"/>
                          </a:solidFill>
                          <a:effectLst/>
                          <a:latin typeface="+mn-lt"/>
                        </a:rPr>
                        <a:t> for VarDB class</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1" i="0" u="none" strike="noStrike" smtClean="0">
                          <a:solidFill>
                            <a:schemeClr val="tx1"/>
                          </a:solidFill>
                          <a:effectLst/>
                          <a:latin typeface="+mn-lt"/>
                        </a:rPr>
                        <a:t>Definite:</a:t>
                      </a:r>
                      <a:r>
                        <a:rPr lang="nb-NO" sz="600" b="0" i="0" u="none" strike="noStrike" baseline="0" smtClean="0">
                          <a:solidFill>
                            <a:schemeClr val="tx1"/>
                          </a:solidFill>
                          <a:effectLst/>
                          <a:latin typeface="+mn-lt"/>
                        </a:rPr>
                        <a:t> BIC; Reference (2/2 +), Start loss; </a:t>
                      </a:r>
                      <a:br>
                        <a:rPr lang="nb-NO" sz="600" b="0" i="0" u="none" strike="noStrike" baseline="0" smtClean="0">
                          <a:solidFill>
                            <a:schemeClr val="tx1"/>
                          </a:solidFill>
                          <a:effectLst/>
                          <a:latin typeface="+mn-lt"/>
                        </a:rPr>
                      </a:br>
                      <a:r>
                        <a:rPr lang="nb-NO" sz="600" b="1" i="0" u="none" strike="noStrike" baseline="0" smtClean="0">
                          <a:solidFill>
                            <a:schemeClr val="tx1"/>
                          </a:solidFill>
                          <a:effectLst/>
                          <a:latin typeface="+mn-lt"/>
                        </a:rPr>
                        <a:t>Guide: </a:t>
                      </a:r>
                      <a:r>
                        <a:rPr lang="nb-NO" sz="600" b="0" i="0" u="none" strike="noStrike" baseline="0" smtClean="0">
                          <a:solidFill>
                            <a:schemeClr val="tx1"/>
                          </a:solidFill>
                          <a:effectLst/>
                          <a:latin typeface="+mn-lt"/>
                        </a:rPr>
                        <a:t>HGMD Pro; Prediction (2/2 +)</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0">
                <a:tc>
                  <a:txBody>
                    <a:bodyPr/>
                    <a:lstStyle/>
                    <a:p>
                      <a:pPr algn="l" fontAlgn="t"/>
                      <a:r>
                        <a:rPr lang="nb-NO" sz="600" b="0" i="0" u="none" strike="noStrike" smtClean="0">
                          <a:solidFill>
                            <a:schemeClr val="tx1"/>
                          </a:solidFill>
                          <a:effectLst/>
                          <a:latin typeface="+mn-lt"/>
                        </a:rPr>
                        <a:t>Reference (1)</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PMID:</a:t>
                      </a:r>
                      <a:r>
                        <a:rPr lang="nb-NO" sz="600" b="0" i="0" u="sng" strike="noStrike" baseline="0" smtClean="0">
                          <a:solidFill>
                            <a:srgbClr val="002B82"/>
                          </a:solidFill>
                          <a:effectLst/>
                          <a:latin typeface="+mn-lt"/>
                        </a:rPr>
                        <a:t>11802209</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b="0" i="0" u="none" strike="noStrike" smtClean="0">
                          <a:solidFill>
                            <a:schemeClr val="tx1"/>
                          </a:solidFill>
                          <a:effectLst/>
                          <a:latin typeface="+mn-lt"/>
                        </a:rPr>
                        <a:t>Reference (2)</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PMID:</a:t>
                      </a:r>
                      <a:r>
                        <a:rPr lang="nb-NO" sz="600" b="0" i="0" u="sng" strike="noStrike" smtClean="0">
                          <a:solidFill>
                            <a:srgbClr val="002B82"/>
                          </a:solidFill>
                          <a:effectLst/>
                          <a:latin typeface="+mn-lt"/>
                        </a:rPr>
                        <a:t>12827452</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en-GB" sz="600" u="none" strike="noStrike">
                          <a:effectLst/>
                        </a:rPr>
                        <a:t>Effect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Missense;</a:t>
                      </a:r>
                      <a:r>
                        <a:rPr lang="nb-NO" sz="600" u="none" strike="noStrike" baseline="0" smtClean="0">
                          <a:effectLst/>
                        </a:rPr>
                        <a:t> Start loss</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algn="l" fontAlgn="t"/>
                      <a:r>
                        <a:rPr lang="nb-NO" sz="600" u="none" strike="noStrike" smtClean="0">
                          <a:effectLst/>
                        </a:rPr>
                        <a:t>BIC</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sng" strike="noStrike" smtClean="0">
                          <a:solidFill>
                            <a:srgbClr val="002B82"/>
                          </a:solidFill>
                          <a:effectLst/>
                        </a:rPr>
                        <a:t>Clinically important</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a:txBody>
                    <a:bodyPr/>
                    <a:lstStyle/>
                    <a:p>
                      <a:pPr algn="l" fontAlgn="t"/>
                      <a:r>
                        <a:rPr lang="nb-NO" sz="600" b="0" i="0" u="none" strike="noStrike" smtClean="0">
                          <a:solidFill>
                            <a:schemeClr val="tx1"/>
                          </a:solidFill>
                          <a:effectLst/>
                          <a:latin typeface="+mn-lt"/>
                        </a:rPr>
                        <a:t>HGMD Pro</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sng" strike="noStrike" smtClean="0">
                          <a:solidFill>
                            <a:srgbClr val="002B82"/>
                          </a:solidFill>
                          <a:effectLst/>
                          <a:latin typeface="+mn-lt"/>
                        </a:rPr>
                        <a:t>Disease</a:t>
                      </a:r>
                      <a:r>
                        <a:rPr lang="nb-NO" sz="600" b="0" i="0" u="sng" strike="noStrike" baseline="0" smtClean="0">
                          <a:solidFill>
                            <a:srgbClr val="002B82"/>
                          </a:solidFill>
                          <a:effectLst/>
                          <a:latin typeface="+mn-lt"/>
                        </a:rPr>
                        <a:t> causing mutation</a:t>
                      </a:r>
                      <a:r>
                        <a:rPr lang="nb-NO" sz="600" baseline="0" smtClean="0">
                          <a:solidFill>
                            <a:schemeClr val="tx1"/>
                          </a:solidFill>
                          <a:sym typeface="Wingdings"/>
                        </a:rPr>
                        <a:t></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nb-NO" sz="600" b="0" i="0" u="none" strike="noStrike" smtClean="0">
                          <a:solidFill>
                            <a:schemeClr val="tx1"/>
                          </a:solidFill>
                          <a:effectLst/>
                          <a:latin typeface="+mn-lt"/>
                        </a:rPr>
                        <a:t>SIFT</a:t>
                      </a:r>
                      <a:endParaRPr lang="en-GB" sz="600" b="0" i="0" u="none" strike="noStrike" smtClean="0">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DAMAGING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nb-NO" sz="600" u="none" strike="noStrike" smtClean="0">
                          <a:effectLst/>
                        </a:rPr>
                        <a:t>MutationTaster</a:t>
                      </a:r>
                      <a:endParaRPr lang="en-GB" sz="600" b="0" i="0" u="none" strike="noStrike" smtClean="0">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b="0" i="0" u="none" strike="noStrike" smtClean="0">
                          <a:solidFill>
                            <a:schemeClr val="tx1"/>
                          </a:solidFill>
                          <a:effectLst/>
                          <a:latin typeface="+mn-lt"/>
                        </a:rPr>
                        <a:t>disease</a:t>
                      </a:r>
                      <a:r>
                        <a:rPr lang="nb-NO" sz="600" b="0" i="0" u="none" strike="noStrike" baseline="0" smtClean="0">
                          <a:solidFill>
                            <a:schemeClr val="tx1"/>
                          </a:solidFill>
                          <a:effectLst/>
                          <a:latin typeface="+mn-lt"/>
                        </a:rPr>
                        <a:t> causing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bl>
          </a:graphicData>
        </a:graphic>
      </p:graphicFrame>
      <p:grpSp>
        <p:nvGrpSpPr>
          <p:cNvPr id="68" name="Group 67"/>
          <p:cNvGrpSpPr/>
          <p:nvPr/>
        </p:nvGrpSpPr>
        <p:grpSpPr>
          <a:xfrm>
            <a:off x="6698604" y="2515205"/>
            <a:ext cx="2169553" cy="116188"/>
            <a:chOff x="6482321" y="2057100"/>
            <a:chExt cx="2169553" cy="116188"/>
          </a:xfrm>
        </p:grpSpPr>
        <p:sp>
          <p:nvSpPr>
            <p:cNvPr id="69" name="Rectangle 68"/>
            <p:cNvSpPr/>
            <p:nvPr/>
          </p:nvSpPr>
          <p:spPr>
            <a:xfrm>
              <a:off x="6482321" y="2057100"/>
              <a:ext cx="2169553" cy="116188"/>
            </a:xfrm>
            <a:prstGeom prst="rect">
              <a:avLst/>
            </a:prstGeom>
            <a:solidFill>
              <a:schemeClr val="bg2">
                <a:lumMod val="20000"/>
                <a:lumOff val="80000"/>
              </a:schemeClr>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US" sz="600" kern="0" smtClean="0">
                  <a:latin typeface="+mn-lt"/>
                  <a:cs typeface="+mn-cs"/>
                </a:rPr>
                <a:t>View all</a:t>
              </a:r>
              <a:endParaRPr lang="en-US" sz="600" kern="0" dirty="0">
                <a:latin typeface="+mn-lt"/>
                <a:cs typeface="+mn-cs"/>
              </a:endParaRPr>
            </a:p>
          </p:txBody>
        </p:sp>
        <p:sp>
          <p:nvSpPr>
            <p:cNvPr id="70" name="Right Triangle 69"/>
            <p:cNvSpPr/>
            <p:nvPr/>
          </p:nvSpPr>
          <p:spPr>
            <a:xfrm rot="18900000">
              <a:off x="8568355" y="2090758"/>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grpSp>
        <p:nvGrpSpPr>
          <p:cNvPr id="82" name="Group 81"/>
          <p:cNvGrpSpPr>
            <a:grpSpLocks noChangeAspect="1"/>
          </p:cNvGrpSpPr>
          <p:nvPr/>
        </p:nvGrpSpPr>
        <p:grpSpPr>
          <a:xfrm>
            <a:off x="6930930" y="2963406"/>
            <a:ext cx="240986" cy="153720"/>
            <a:chOff x="3480901" y="1853957"/>
            <a:chExt cx="240986" cy="153719"/>
          </a:xfrm>
        </p:grpSpPr>
        <p:pic>
          <p:nvPicPr>
            <p:cNvPr id="83" name="Picture 2"/>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Rectangle 83"/>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sp>
        <p:nvSpPr>
          <p:cNvPr id="85" name="Rectangle 84"/>
          <p:cNvSpPr>
            <a:spLocks noChangeAspect="1"/>
          </p:cNvSpPr>
          <p:nvPr/>
        </p:nvSpPr>
        <p:spPr>
          <a:xfrm>
            <a:off x="6698604" y="2793293"/>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raw</a:t>
            </a:r>
            <a:endParaRPr lang="en-AU" sz="700" b="1" kern="0">
              <a:latin typeface="+mn-lt"/>
              <a:cs typeface="+mn-cs"/>
            </a:endParaRPr>
          </a:p>
        </p:txBody>
      </p:sp>
      <p:sp>
        <p:nvSpPr>
          <p:cNvPr id="86" name="Rectangle 85"/>
          <p:cNvSpPr>
            <a:spLocks noChangeAspect="1"/>
          </p:cNvSpPr>
          <p:nvPr/>
        </p:nvSpPr>
        <p:spPr>
          <a:xfrm>
            <a:off x="6698604" y="3255008"/>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external record</a:t>
            </a:r>
            <a:endParaRPr lang="en-AU" sz="700" b="1" kern="0">
              <a:latin typeface="+mn-lt"/>
              <a:cs typeface="+mn-cs"/>
            </a:endParaRPr>
          </a:p>
        </p:txBody>
      </p:sp>
      <p:sp>
        <p:nvSpPr>
          <p:cNvPr id="61" name="Rectangle 60"/>
          <p:cNvSpPr/>
          <p:nvPr/>
        </p:nvSpPr>
        <p:spPr>
          <a:xfrm>
            <a:off x="6847828" y="3902872"/>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Open browser with specified record. Unavailable options (no data from annotation) </a:t>
            </a:r>
            <a:r>
              <a:rPr lang="nb-NO" sz="700">
                <a:solidFill>
                  <a:schemeClr val="tx1"/>
                </a:solidFill>
              </a:rPr>
              <a:t>greyed out. </a:t>
            </a:r>
          </a:p>
        </p:txBody>
      </p:sp>
      <p:cxnSp>
        <p:nvCxnSpPr>
          <p:cNvPr id="62" name="Straight Connector 61"/>
          <p:cNvCxnSpPr>
            <a:stCxn id="61" idx="0"/>
            <a:endCxn id="120" idx="1"/>
          </p:cNvCxnSpPr>
          <p:nvPr/>
        </p:nvCxnSpPr>
        <p:spPr>
          <a:xfrm flipV="1">
            <a:off x="7388602" y="3594211"/>
            <a:ext cx="26099" cy="308661"/>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3" name="Rectangle 62"/>
          <p:cNvSpPr/>
          <p:nvPr/>
        </p:nvSpPr>
        <p:spPr>
          <a:xfrm>
            <a:off x="7371619" y="2742978"/>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Open external program with view centered on variant. Unavailable options greyed out. </a:t>
            </a:r>
            <a:endParaRPr lang="nb-NO" sz="700">
              <a:solidFill>
                <a:schemeClr val="tx1"/>
              </a:solidFill>
            </a:endParaRPr>
          </a:p>
        </p:txBody>
      </p:sp>
      <p:cxnSp>
        <p:nvCxnSpPr>
          <p:cNvPr id="67" name="Straight Connector 66"/>
          <p:cNvCxnSpPr>
            <a:stCxn id="63" idx="1"/>
          </p:cNvCxnSpPr>
          <p:nvPr/>
        </p:nvCxnSpPr>
        <p:spPr>
          <a:xfrm flipH="1">
            <a:off x="7162391" y="2994773"/>
            <a:ext cx="209228" cy="2718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64" name="Rectangle 63"/>
          <p:cNvSpPr/>
          <p:nvPr/>
        </p:nvSpPr>
        <p:spPr>
          <a:xfrm>
            <a:off x="4591921" y="772644"/>
            <a:ext cx="1081548" cy="276349"/>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noAutofit/>
          </a:bodyPr>
          <a:lstStyle/>
          <a:p>
            <a:r>
              <a:rPr lang="nb-NO" sz="700" smtClean="0">
                <a:solidFill>
                  <a:schemeClr val="tx1"/>
                </a:solidFill>
              </a:rPr>
              <a:t>Selected variant highlighted.</a:t>
            </a:r>
            <a:endParaRPr lang="nb-NO" sz="700">
              <a:solidFill>
                <a:schemeClr val="tx1"/>
              </a:solidFill>
            </a:endParaRPr>
          </a:p>
        </p:txBody>
      </p:sp>
      <p:cxnSp>
        <p:nvCxnSpPr>
          <p:cNvPr id="72" name="Straight Connector 71"/>
          <p:cNvCxnSpPr/>
          <p:nvPr/>
        </p:nvCxnSpPr>
        <p:spPr>
          <a:xfrm flipH="1">
            <a:off x="4991982" y="1001368"/>
            <a:ext cx="140713" cy="31641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3" name="Rectangle 72"/>
          <p:cNvSpPr/>
          <p:nvPr/>
        </p:nvSpPr>
        <p:spPr>
          <a:xfrm>
            <a:off x="7342865" y="209940"/>
            <a:ext cx="1081548" cy="719034"/>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Default view: most important details. These are selected by the RBI based on available information and gene panel specific rules</a:t>
            </a:r>
            <a:endParaRPr lang="nb-NO" sz="700">
              <a:solidFill>
                <a:schemeClr val="tx1"/>
              </a:solidFill>
            </a:endParaRPr>
          </a:p>
        </p:txBody>
      </p:sp>
      <p:cxnSp>
        <p:nvCxnSpPr>
          <p:cNvPr id="74" name="Straight Connector 73"/>
          <p:cNvCxnSpPr>
            <a:stCxn id="73" idx="2"/>
          </p:cNvCxnSpPr>
          <p:nvPr/>
        </p:nvCxnSpPr>
        <p:spPr>
          <a:xfrm flipH="1">
            <a:off x="7761247" y="928974"/>
            <a:ext cx="122392" cy="11314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7" name="Rectangle 76"/>
          <p:cNvSpPr/>
          <p:nvPr/>
        </p:nvSpPr>
        <p:spPr>
          <a:xfrm>
            <a:off x="5300591" y="2548459"/>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Colour codes: </a:t>
            </a:r>
            <a:br>
              <a:rPr lang="en-US" sz="700" smtClean="0">
                <a:solidFill>
                  <a:schemeClr val="tx1"/>
                </a:solidFill>
              </a:rPr>
            </a:br>
            <a:r>
              <a:rPr lang="en-US" sz="700" smtClean="0">
                <a:solidFill>
                  <a:schemeClr val="tx1"/>
                </a:solidFill>
              </a:rPr>
              <a:t>Pathogenic: red for definitve evidence, light red for guide.</a:t>
            </a:r>
            <a:br>
              <a:rPr lang="en-US" sz="700" smtClean="0">
                <a:solidFill>
                  <a:schemeClr val="tx1"/>
                </a:solidFill>
              </a:rPr>
            </a:br>
            <a:r>
              <a:rPr lang="en-US" sz="700" smtClean="0">
                <a:solidFill>
                  <a:schemeClr val="tx1"/>
                </a:solidFill>
              </a:rPr>
              <a:t>Neutral: green/light green</a:t>
            </a:r>
          </a:p>
        </p:txBody>
      </p:sp>
      <p:cxnSp>
        <p:nvCxnSpPr>
          <p:cNvPr id="78" name="Straight Connector 77"/>
          <p:cNvCxnSpPr>
            <a:stCxn id="77" idx="3"/>
          </p:cNvCxnSpPr>
          <p:nvPr/>
        </p:nvCxnSpPr>
        <p:spPr>
          <a:xfrm flipV="1">
            <a:off x="6500035" y="2467779"/>
            <a:ext cx="198568" cy="386336"/>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5" name="Rectangle 74"/>
          <p:cNvSpPr/>
          <p:nvPr/>
        </p:nvSpPr>
        <p:spPr>
          <a:xfrm>
            <a:off x="3725157" y="2243720"/>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a:solidFill>
                  <a:schemeClr val="tx1"/>
                </a:solidFill>
              </a:rPr>
              <a:t>Removes selected variants from further analysis, adds to report. Unselected variants are kept in subequent steps.</a:t>
            </a:r>
          </a:p>
        </p:txBody>
      </p:sp>
      <p:cxnSp>
        <p:nvCxnSpPr>
          <p:cNvPr id="76" name="Straight Connector 75"/>
          <p:cNvCxnSpPr>
            <a:stCxn id="75" idx="3"/>
            <a:endCxn id="17" idx="1"/>
          </p:cNvCxnSpPr>
          <p:nvPr/>
        </p:nvCxnSpPr>
        <p:spPr>
          <a:xfrm flipV="1">
            <a:off x="4924601" y="2315256"/>
            <a:ext cx="721531" cy="23412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9" name="Group 78"/>
          <p:cNvGrpSpPr/>
          <p:nvPr/>
        </p:nvGrpSpPr>
        <p:grpSpPr>
          <a:xfrm>
            <a:off x="5834197" y="1839634"/>
            <a:ext cx="86610" cy="116176"/>
            <a:chOff x="1989288" y="2349886"/>
            <a:chExt cx="86610" cy="116176"/>
          </a:xfrm>
        </p:grpSpPr>
        <p:sp>
          <p:nvSpPr>
            <p:cNvPr id="80" name="Rectangle 7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0" name="L-Shape 89"/>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7" name="Rectangle 96"/>
          <p:cNvSpPr/>
          <p:nvPr/>
        </p:nvSpPr>
        <p:spPr>
          <a:xfrm>
            <a:off x="193196" y="249404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sp>
        <p:nvSpPr>
          <p:cNvPr id="98" name="Rectangle 97"/>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pic>
        <p:nvPicPr>
          <p:cNvPr id="152" name="Picture 6" descr="M:\pc\Desktop\icons\eye.png">
            <a:hlinkClick r:id="rId13" action="ppaction://hlinksldjump"/>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M:\pc\Desktop\icons\ey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M:\pc\Desktop\icons\ey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87"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9" name="Straight Connector 88"/>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761907"/>
      </p:ext>
    </p:extLst>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p:cNvGraphicFramePr>
            <a:graphicFrameLocks noGrp="1"/>
          </p:cNvGraphicFramePr>
          <p:nvPr>
            <p:extLst>
              <p:ext uri="{D42A27DB-BD31-4B8C-83A1-F6EECF244321}">
                <p14:modId xmlns:p14="http://schemas.microsoft.com/office/powerpoint/2010/main" val="1443024967"/>
              </p:ext>
            </p:extLst>
          </p:nvPr>
        </p:nvGraphicFramePr>
        <p:xfrm>
          <a:off x="179087" y="2666733"/>
          <a:ext cx="6220763" cy="70104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r>
                        <a:rPr lang="nb-NO" sz="600" i="1" smtClean="0"/>
                        <a:t>BRCA1</a:t>
                      </a:r>
                      <a:endParaRPr lang="nb-NO" sz="600" i="1"/>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c.652C&gt;T</a:t>
                      </a:r>
                      <a:endParaRPr lang="nb-NO" sz="600" u="none" kern="1200">
                        <a:solidFill>
                          <a:schemeClr val="tx1"/>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chemeClr val="bg1">
                              <a:lumMod val="10000"/>
                            </a:schemeClr>
                          </a:solidFill>
                        </a:rPr>
                        <a:t>Class 4</a:t>
                      </a:r>
                      <a:endParaRPr lang="nb-NO" sz="600">
                        <a:solidFill>
                          <a:schemeClr val="bg1">
                            <a:lumMod val="10000"/>
                          </a:schemeClr>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kern="1200" baseline="0" smtClean="0">
                          <a:solidFill>
                            <a:srgbClr val="DE8400"/>
                          </a:solidFill>
                          <a:latin typeface="+mn-lt"/>
                          <a:ea typeface="+mn-ea"/>
                          <a:cs typeface="+mn-cs"/>
                        </a:rPr>
                        <a:t>[OUTDATED] </a:t>
                      </a:r>
                      <a:r>
                        <a:rPr lang="nb-NO" sz="600" baseline="0" smtClean="0">
                          <a:solidFill>
                            <a:schemeClr val="tx1"/>
                          </a:solidFill>
                        </a:rPr>
                        <a:t>One high-quality reference (PMID: </a:t>
                      </a:r>
                      <a:r>
                        <a:rPr lang="nb-NO" sz="600" u="sng" baseline="0" smtClean="0">
                          <a:solidFill>
                            <a:srgbClr val="002B82"/>
                          </a:solidFill>
                        </a:rPr>
                        <a:t>12123522</a:t>
                      </a:r>
                      <a:r>
                        <a:rPr lang="nb-NO" sz="600" baseline="0" smtClean="0">
                          <a:solidFill>
                            <a:schemeClr val="tx1"/>
                          </a:solidFill>
                          <a:sym typeface="Wingdings"/>
                        </a:rPr>
                        <a:t></a:t>
                      </a:r>
                      <a:r>
                        <a:rPr lang="nb-NO" sz="600" baseline="0" smtClean="0">
                          <a:solidFill>
                            <a:schemeClr val="tx1"/>
                          </a:solidFill>
                        </a:rPr>
                        <a:t>) designates this as a pathogenic variant in breast cancer. No frequency data or mutation db entries found. The variant is missense. The variant is predicted damaging/disease causing by SIFT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baseline="0" smtClean="0">
                          <a:solidFill>
                            <a:srgbClr val="DE8400"/>
                          </a:solidFill>
                        </a:rPr>
                        <a:t>*NEW INFORMATION AVAILABLE* </a:t>
                      </a:r>
                      <a:r>
                        <a:rPr lang="nb-NO" sz="600" baseline="0" smtClean="0">
                          <a:solidFill>
                            <a:schemeClr val="tx1"/>
                          </a:solidFill>
                        </a:rPr>
                        <a:t>in </a:t>
                      </a:r>
                      <a:r>
                        <a:rPr lang="nb-NO" sz="600" u="sng" baseline="0" smtClean="0">
                          <a:solidFill>
                            <a:srgbClr val="002B82"/>
                          </a:solidFill>
                        </a:rPr>
                        <a:t>External DB</a:t>
                      </a:r>
                      <a:r>
                        <a:rPr lang="nb-NO" sz="600" u="none" baseline="0" smtClean="0">
                          <a:solidFill>
                            <a:schemeClr val="tx1"/>
                          </a:solidFill>
                        </a:rPr>
                        <a:t> and </a:t>
                      </a:r>
                      <a:r>
                        <a:rPr lang="nb-NO" sz="600" u="sng" baseline="0" smtClean="0">
                          <a:solidFill>
                            <a:srgbClr val="002B82"/>
                          </a:solidFill>
                        </a:rPr>
                        <a:t>References</a:t>
                      </a:r>
                      <a:endParaRPr lang="nb-NO" sz="600" u="sng" smtClean="0">
                        <a:solidFill>
                          <a:srgbClr val="002B82"/>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9900"/>
                          </a:solidFill>
                        </a:rPr>
                        <a:t>11.05.2011</a:t>
                      </a:r>
                      <a:endParaRPr lang="nb-NO" sz="600">
                        <a:solidFill>
                          <a:srgbClr val="FF990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smtClean="0">
                        <a:solidFill>
                          <a:srgbClr val="00B050"/>
                        </a:solidFill>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638009879"/>
              </p:ext>
            </p:extLst>
          </p:nvPr>
        </p:nvGraphicFramePr>
        <p:xfrm>
          <a:off x="179087" y="1030901"/>
          <a:ext cx="6220763" cy="1143000"/>
        </p:xfrm>
        <a:graphic>
          <a:graphicData uri="http://schemas.openxmlformats.org/drawingml/2006/table">
            <a:tbl>
              <a:tblPr firstRow="1" bandRow="1">
                <a:effectLst/>
                <a:tableStyleId>{5940675A-B579-460E-94D1-54222C63F5DA}</a:tableStyleId>
              </a:tblPr>
              <a:tblGrid>
                <a:gridCol w="358777"/>
                <a:gridCol w="642303"/>
                <a:gridCol w="358777"/>
                <a:gridCol w="3542852"/>
                <a:gridCol w="535460"/>
                <a:gridCol w="782594"/>
              </a:tblGrid>
              <a:tr h="165100">
                <a:tc>
                  <a:txBody>
                    <a:bodyPr/>
                    <a:lstStyle/>
                    <a:p>
                      <a:r>
                        <a:rPr lang="nb-NO" sz="600" smtClean="0"/>
                        <a:t>Gene</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VarDB</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Summary</a:t>
                      </a:r>
                      <a:r>
                        <a:rPr lang="nb-NO" sz="600" baseline="0" smtClean="0"/>
                        <a:t> conclusion</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Last VarDB</a:t>
                      </a:r>
                      <a:r>
                        <a:rPr lang="nb-NO" sz="600" baseline="0" smtClean="0"/>
                        <a:t> check</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Accept conclusion: </a:t>
                      </a:r>
                      <a:br>
                        <a:rPr lang="nb-NO" sz="600" smtClean="0"/>
                      </a:br>
                      <a:r>
                        <a:rPr lang="nb-NO" sz="600" smtClean="0"/>
                        <a:t>Select all</a:t>
                      </a:r>
                      <a:endParaRPr lang="nb-NO" sz="600"/>
                    </a:p>
                  </a:txBody>
                  <a:tcPr marL="45720" marR="45720" marT="38100" marB="38100">
                    <a:lnL w="12700" cmpd="sng">
                      <a:noFill/>
                    </a:lnL>
                    <a:lnR w="12700" cmpd="sng">
                      <a:noFill/>
                    </a:lnR>
                    <a:lnT w="127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65100">
                <a:tc>
                  <a:txBody>
                    <a:bodyPr/>
                    <a:lstStyle/>
                    <a:p>
                      <a:pPr marL="0" algn="l" defTabSz="914400" rtl="0" eaLnBrk="1" latinLnBrk="0" hangingPunct="1"/>
                      <a:r>
                        <a:rPr lang="nb-NO" sz="600" i="1" kern="1200" smtClean="0">
                          <a:solidFill>
                            <a:schemeClr val="bg1">
                              <a:lumMod val="50000"/>
                            </a:schemeClr>
                          </a:solidFill>
                          <a:latin typeface="+mn-lt"/>
                          <a:ea typeface="+mn-ea"/>
                          <a:cs typeface="+mn-cs"/>
                        </a:rPr>
                        <a:t>BRCA1</a:t>
                      </a:r>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u="none" kern="1200" smtClean="0">
                          <a:solidFill>
                            <a:schemeClr val="bg1">
                              <a:lumMod val="50000"/>
                            </a:schemeClr>
                          </a:solidFill>
                          <a:latin typeface="+mn-lt"/>
                          <a:ea typeface="+mn-ea"/>
                          <a:cs typeface="+mn-cs"/>
                        </a:rPr>
                        <a:t>c.1A&gt;G</a:t>
                      </a:r>
                      <a:endParaRPr lang="nb-NO" sz="600" u="none"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Class 5</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en-GB" sz="600" i="0" kern="1200" smtClean="0">
                          <a:solidFill>
                            <a:schemeClr val="bg1">
                              <a:lumMod val="50000"/>
                            </a:schemeClr>
                          </a:solidFill>
                          <a:latin typeface="+mn-lt"/>
                          <a:ea typeface="+mn-ea"/>
                          <a:cs typeface="+mn-cs"/>
                        </a:rPr>
                        <a:t>Two separate, high-quality references (PMID: </a:t>
                      </a:r>
                      <a:r>
                        <a:rPr lang="en-GB" sz="600" i="0" u="sng" kern="1200" smtClean="0">
                          <a:solidFill>
                            <a:srgbClr val="002B82"/>
                          </a:solidFill>
                          <a:latin typeface="+mn-lt"/>
                          <a:ea typeface="+mn-ea"/>
                          <a:cs typeface="+mn-cs"/>
                        </a:rPr>
                        <a:t>11802209</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and PMID: </a:t>
                      </a:r>
                      <a:r>
                        <a:rPr lang="en-GB" sz="600" i="0" u="sng" kern="1200" smtClean="0">
                          <a:solidFill>
                            <a:srgbClr val="002B82"/>
                          </a:solidFill>
                          <a:latin typeface="+mn-lt"/>
                          <a:ea typeface="+mn-ea"/>
                          <a:cs typeface="+mn-cs"/>
                        </a:rPr>
                        <a:t>12827452</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and BIC (#</a:t>
                      </a:r>
                      <a:r>
                        <a:rPr lang="en-GB" sz="600" i="0" u="sng" kern="1200" smtClean="0">
                          <a:solidFill>
                            <a:srgbClr val="002B82"/>
                          </a:solidFill>
                          <a:latin typeface="+mn-lt"/>
                          <a:ea typeface="+mn-ea"/>
                          <a:cs typeface="+mn-cs"/>
                        </a:rPr>
                        <a:t>123434</a:t>
                      </a:r>
                      <a:r>
                        <a:rPr lang="nb-NO" sz="600" baseline="0" smtClean="0">
                          <a:solidFill>
                            <a:schemeClr val="tx1"/>
                          </a:solidFill>
                          <a:sym typeface="Wingdings"/>
                        </a:rPr>
                        <a:t></a:t>
                      </a:r>
                      <a:r>
                        <a:rPr lang="en-GB" sz="600" i="0" kern="1200" smtClean="0">
                          <a:solidFill>
                            <a:schemeClr val="bg1">
                              <a:lumMod val="50000"/>
                            </a:schemeClr>
                          </a:solidFill>
                          <a:latin typeface="+mn-lt"/>
                          <a:ea typeface="+mn-ea"/>
                          <a:cs typeface="+mn-cs"/>
                        </a:rPr>
                        <a:t>) designates this as a pathogenic variant in breast cancer. The variant is missense</a:t>
                      </a:r>
                      <a:r>
                        <a:rPr lang="en-GB" sz="600" i="0" kern="1200" baseline="0" smtClean="0">
                          <a:solidFill>
                            <a:schemeClr val="bg1">
                              <a:lumMod val="50000"/>
                            </a:schemeClr>
                          </a:solidFill>
                          <a:latin typeface="+mn-lt"/>
                          <a:ea typeface="+mn-ea"/>
                          <a:cs typeface="+mn-cs"/>
                        </a:rPr>
                        <a:t> and </a:t>
                      </a:r>
                      <a:r>
                        <a:rPr lang="en-GB" sz="600" i="0" kern="1200" smtClean="0">
                          <a:solidFill>
                            <a:schemeClr val="bg1">
                              <a:lumMod val="50000"/>
                            </a:schemeClr>
                          </a:solidFill>
                          <a:latin typeface="+mn-lt"/>
                          <a:ea typeface="+mn-ea"/>
                          <a:cs typeface="+mn-cs"/>
                        </a:rPr>
                        <a:t>leads to loss of the start codon. The variant is recorded as pathogenic in HGMD Pro. The variant is predicted damaging/disease causing by SIFT and MutationTaster.</a:t>
                      </a:r>
                    </a:p>
                    <a:p>
                      <a:pPr marL="0" algn="l" defTabSz="914400" rtl="0" eaLnBrk="1" latinLnBrk="0" hangingPunct="1"/>
                      <a:r>
                        <a:rPr lang="en-GB" sz="600" i="0" kern="1200" smtClean="0">
                          <a:solidFill>
                            <a:schemeClr val="bg1">
                              <a:lumMod val="50000"/>
                            </a:schemeClr>
                          </a:solidFill>
                          <a:latin typeface="+mn-lt"/>
                          <a:ea typeface="+mn-ea"/>
                          <a:cs typeface="+mn-cs"/>
                        </a:rPr>
                        <a:t>*NO NEW INFORMATION AVAILABLE*</a:t>
                      </a: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11.09.2013</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65100">
                <a:tc>
                  <a:txBody>
                    <a:bodyPr/>
                    <a:lstStyle/>
                    <a:p>
                      <a:pPr marL="0" algn="l" defTabSz="914400" rtl="0" eaLnBrk="1" latinLnBrk="0" hangingPunct="1"/>
                      <a:r>
                        <a:rPr lang="nb-NO" sz="600" i="1" kern="1200" smtClean="0">
                          <a:solidFill>
                            <a:schemeClr val="bg1">
                              <a:lumMod val="50000"/>
                            </a:schemeClr>
                          </a:solidFill>
                          <a:latin typeface="+mn-lt"/>
                          <a:ea typeface="+mn-ea"/>
                          <a:cs typeface="+mn-cs"/>
                        </a:rPr>
                        <a:t>BRCA2</a:t>
                      </a:r>
                      <a:endParaRPr lang="nb-NO" sz="600" i="1"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u="none" kern="1200" smtClean="0">
                          <a:solidFill>
                            <a:schemeClr val="bg1">
                              <a:lumMod val="50000"/>
                            </a:schemeClr>
                          </a:solidFill>
                          <a:latin typeface="+mn-lt"/>
                          <a:ea typeface="+mn-ea"/>
                          <a:cs typeface="+mn-cs"/>
                        </a:rPr>
                        <a:t>c.13T&gt;G</a:t>
                      </a:r>
                      <a:endParaRPr lang="nb-NO" sz="600" u="none"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algn="l" defTabSz="914400" rtl="0" eaLnBrk="1" latinLnBrk="0" hangingPunct="1"/>
                      <a:r>
                        <a:rPr lang="nb-NO" sz="600" i="0" kern="1200" smtClean="0">
                          <a:solidFill>
                            <a:schemeClr val="bg1">
                              <a:lumMod val="50000"/>
                            </a:schemeClr>
                          </a:solidFill>
                          <a:latin typeface="+mn-lt"/>
                          <a:ea typeface="+mn-ea"/>
                          <a:cs typeface="+mn-cs"/>
                        </a:rPr>
                        <a:t>Class 3</a:t>
                      </a:r>
                      <a:endParaRPr lang="nb-NO" sz="600" i="0" kern="120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No references, frequency data or mutation db entries found. The variant is missense. The variant is predicted damaging/disease causing by SIFT, PolyPhen2 and MutationTaster.</a:t>
                      </a:r>
                    </a:p>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*NO NEW INFORMATION AVAILABLE*</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i="0" kern="1200" smtClean="0">
                          <a:solidFill>
                            <a:schemeClr val="bg1">
                              <a:lumMod val="50000"/>
                            </a:schemeClr>
                          </a:solidFill>
                          <a:latin typeface="+mn-lt"/>
                          <a:ea typeface="+mn-ea"/>
                          <a:cs typeface="+mn-cs"/>
                        </a:rPr>
                        <a:t>04.07.2013</a:t>
                      </a: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b-NO" sz="600" i="1" kern="1200" smtClean="0">
                        <a:solidFill>
                          <a:schemeClr val="bg1">
                            <a:lumMod val="50000"/>
                          </a:schemeClr>
                        </a:solidFill>
                        <a:latin typeface="+mn-lt"/>
                        <a:ea typeface="+mn-ea"/>
                        <a:cs typeface="+mn-cs"/>
                      </a:endParaRPr>
                    </a:p>
                  </a:txBody>
                  <a:tcPr marL="45720" marR="45720" marT="38100" marB="38100">
                    <a:lnL w="12700" cmpd="sng">
                      <a:noFill/>
                    </a:lnL>
                    <a:lnR w="12700" cmpd="sng">
                      <a:noFill/>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bl>
          </a:graphicData>
        </a:graphic>
      </p:graphicFrame>
      <p:sp>
        <p:nvSpPr>
          <p:cNvPr id="33" name="Rectangle 32"/>
          <p:cNvSpPr/>
          <p:nvPr/>
        </p:nvSpPr>
        <p:spPr>
          <a:xfrm>
            <a:off x="193196" y="249404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OLD: RECHECK</a:t>
            </a:r>
            <a:endParaRPr lang="en-US" sz="700" b="1" kern="0">
              <a:latin typeface="+mn-lt"/>
              <a:cs typeface="+mn-cs"/>
            </a:endParaRPr>
          </a:p>
        </p:txBody>
      </p:sp>
      <p:sp>
        <p:nvSpPr>
          <p:cNvPr id="3" name="Title 2"/>
          <p:cNvSpPr>
            <a:spLocks noGrp="1"/>
          </p:cNvSpPr>
          <p:nvPr>
            <p:ph type="title" idx="4294967295"/>
          </p:nvPr>
        </p:nvSpPr>
        <p:spPr/>
        <p:txBody>
          <a:bodyPr/>
          <a:lstStyle/>
          <a:p>
            <a:r>
              <a:rPr lang="nb-NO" smtClean="0"/>
              <a:t>VarDB - filter</a:t>
            </a:r>
            <a:endParaRPr lang="nb-NO"/>
          </a:p>
        </p:txBody>
      </p:sp>
      <p:grpSp>
        <p:nvGrpSpPr>
          <p:cNvPr id="19" name="Group 18"/>
          <p:cNvGrpSpPr/>
          <p:nvPr/>
        </p:nvGrpSpPr>
        <p:grpSpPr>
          <a:xfrm>
            <a:off x="883840" y="416797"/>
            <a:ext cx="720000" cy="232173"/>
            <a:chOff x="415927" y="940592"/>
            <a:chExt cx="720000" cy="278607"/>
          </a:xfrm>
        </p:grpSpPr>
        <p:sp>
          <p:nvSpPr>
            <p:cNvPr id="20" name="Rectangle 49"/>
            <p:cNvSpPr>
              <a:spLocks noChangeArrowheads="1"/>
            </p:cNvSpPr>
            <p:nvPr/>
          </p:nvSpPr>
          <p:spPr bwMode="auto">
            <a:xfrm>
              <a:off x="415927" y="940592"/>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VarDB</a:t>
              </a:r>
              <a:endParaRPr lang="en-US" sz="700">
                <a:latin typeface="+mj-lt"/>
              </a:endParaRPr>
            </a:p>
          </p:txBody>
        </p:sp>
        <p:sp>
          <p:nvSpPr>
            <p:cNvPr id="21" name="Rectangle 50"/>
            <p:cNvSpPr>
              <a:spLocks noChangeArrowheads="1"/>
            </p:cNvSpPr>
            <p:nvPr/>
          </p:nvSpPr>
          <p:spPr bwMode="auto">
            <a:xfrm>
              <a:off x="421483" y="1150143"/>
              <a:ext cx="709681" cy="69056"/>
            </a:xfrm>
            <a:prstGeom prst="rect">
              <a:avLst/>
            </a:prstGeom>
            <a:solidFill>
              <a:srgbClr val="FFFFFF"/>
            </a:solidFill>
            <a:ln w="9525">
              <a:noFill/>
              <a:miter lim="800000"/>
              <a:headEnd/>
              <a:tailEnd/>
            </a:ln>
            <a:effectLst/>
            <a:extLst/>
          </p:spPr>
          <p:txBody>
            <a:bodyPr wrap="none" anchor="ctr"/>
            <a:lstStyle/>
            <a:p>
              <a:endParaRPr lang="nb-NO" sz="700"/>
            </a:p>
          </p:txBody>
        </p:sp>
      </p:grpSp>
      <p:sp>
        <p:nvSpPr>
          <p:cNvPr id="18"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Sample</a:t>
            </a:r>
            <a:endParaRPr lang="en-US" sz="700">
              <a:latin typeface="+mj-lt"/>
            </a:endParaRPr>
          </a:p>
        </p:txBody>
      </p:sp>
      <p:grpSp>
        <p:nvGrpSpPr>
          <p:cNvPr id="34" name="Group 33"/>
          <p:cNvGrpSpPr/>
          <p:nvPr/>
        </p:nvGrpSpPr>
        <p:grpSpPr>
          <a:xfrm>
            <a:off x="6031047" y="1133771"/>
            <a:ext cx="86610" cy="116176"/>
            <a:chOff x="1989288" y="2349886"/>
            <a:chExt cx="86610" cy="116176"/>
          </a:xfrm>
        </p:grpSpPr>
        <p:sp>
          <p:nvSpPr>
            <p:cNvPr id="35" name="Rectangle 34"/>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L-Shape 3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1" name="Group 40"/>
          <p:cNvGrpSpPr/>
          <p:nvPr/>
        </p:nvGrpSpPr>
        <p:grpSpPr>
          <a:xfrm>
            <a:off x="5834197" y="1303696"/>
            <a:ext cx="86610" cy="116176"/>
            <a:chOff x="1989288" y="2349886"/>
            <a:chExt cx="86610" cy="116176"/>
          </a:xfrm>
        </p:grpSpPr>
        <p:sp>
          <p:nvSpPr>
            <p:cNvPr id="42" name="Rectangle 4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L-Shape 4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6" name="Rounded Rectangle 45">
            <a:hlinkClick r:id="rId4" action="ppaction://hlinksldjump"/>
          </p:cNvPr>
          <p:cNvSpPr>
            <a:spLocks noChangeAspect="1"/>
          </p:cNvSpPr>
          <p:nvPr/>
        </p:nvSpPr>
        <p:spPr>
          <a:xfrm>
            <a:off x="5690526" y="2249974"/>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hlinkClick r:id="rId4" action="ppaction://hlinksldjump"/>
              </a:rPr>
              <a:t>Edit</a:t>
            </a:r>
            <a:endParaRPr lang="en-US" dirty="0">
              <a:solidFill>
                <a:schemeClr val="tx1"/>
              </a:solidFill>
            </a:endParaRPr>
          </a:p>
        </p:txBody>
      </p:sp>
      <p:sp>
        <p:nvSpPr>
          <p:cNvPr id="49" name="Rectangle 51"/>
          <p:cNvSpPr>
            <a:spLocks noChangeArrowheads="1"/>
          </p:cNvSpPr>
          <p:nvPr/>
        </p:nvSpPr>
        <p:spPr bwMode="auto">
          <a:xfrm>
            <a:off x="8391049" y="5237026"/>
            <a:ext cx="677141" cy="199437"/>
          </a:xfrm>
          <a:prstGeom prst="rect">
            <a:avLst/>
          </a:prstGeom>
          <a:noFill/>
          <a:ln w="28575">
            <a:solidFill>
              <a:srgbClr val="E49D0E"/>
            </a:solidFill>
            <a:miter lim="800000"/>
            <a:headEnd/>
            <a:tailEnd/>
          </a:ln>
          <a:effectLst/>
          <a:extLst/>
        </p:spPr>
        <p:txBody>
          <a:bodyPr wrap="none" anchor="ctr"/>
          <a:lstStyle/>
          <a:p>
            <a:endParaRPr lang="nb-NO"/>
          </a:p>
        </p:txBody>
      </p:sp>
      <p:grpSp>
        <p:nvGrpSpPr>
          <p:cNvPr id="50" name="Group 49"/>
          <p:cNvGrpSpPr/>
          <p:nvPr/>
        </p:nvGrpSpPr>
        <p:grpSpPr>
          <a:xfrm>
            <a:off x="5834197" y="1839634"/>
            <a:ext cx="86610" cy="116176"/>
            <a:chOff x="1989288" y="2349886"/>
            <a:chExt cx="86610" cy="116176"/>
          </a:xfrm>
        </p:grpSpPr>
        <p:sp>
          <p:nvSpPr>
            <p:cNvPr id="51" name="Rectangle 5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2" name="L-Shape 5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3" name="Rectangle 52"/>
          <p:cNvSpPr>
            <a:spLocks/>
          </p:cNvSpPr>
          <p:nvPr/>
        </p:nvSpPr>
        <p:spPr>
          <a:xfrm>
            <a:off x="6743931" y="1930999"/>
            <a:ext cx="2176976" cy="957210"/>
          </a:xfrm>
          <a:prstGeom prst="rect">
            <a:avLst/>
          </a:prstGeom>
          <a:solidFill>
            <a:srgbClr val="FFFFFF"/>
          </a:solidFill>
          <a:ln w="6350" cap="flat" cmpd="sng" algn="ctr">
            <a:solidFill>
              <a:sysClr val="windowText" lastClr="000000"/>
            </a:solidFill>
            <a:prstDash val="solid"/>
          </a:ln>
          <a:effectLst/>
        </p:spPr>
        <p:txBody>
          <a:bodyPr rtlCol="0" anchor="ctr"/>
          <a:lstStyle/>
          <a:p>
            <a:pPr algn="ctr" fontAlgn="auto">
              <a:spcBef>
                <a:spcPts val="0"/>
              </a:spcBef>
              <a:spcAft>
                <a:spcPts val="0"/>
              </a:spcAft>
              <a:defRPr/>
            </a:pPr>
            <a:r>
              <a:rPr lang="en-AU" sz="700" kern="0" smtClean="0">
                <a:latin typeface="+mn-lt"/>
                <a:ea typeface="Verdana" pitchFamily="34" charset="0"/>
                <a:cs typeface="Verdana" pitchFamily="34" charset="0"/>
              </a:rPr>
              <a:t>Blue variants were removed from further analysis and added to the report. You can go back to this tab at any time to make changes.</a:t>
            </a:r>
          </a:p>
          <a:p>
            <a:pPr algn="ctr" fontAlgn="auto">
              <a:spcBef>
                <a:spcPts val="0"/>
              </a:spcBef>
              <a:spcAft>
                <a:spcPts val="0"/>
              </a:spcAft>
              <a:defRPr/>
            </a:pPr>
            <a:endParaRPr lang="en-AU" sz="700" kern="0">
              <a:latin typeface="+mn-lt"/>
              <a:ea typeface="Verdana" pitchFamily="34" charset="0"/>
              <a:cs typeface="Verdana" pitchFamily="34" charset="0"/>
            </a:endParaRPr>
          </a:p>
          <a:p>
            <a:pPr algn="ctr" fontAlgn="auto">
              <a:spcBef>
                <a:spcPts val="0"/>
              </a:spcBef>
              <a:spcAft>
                <a:spcPts val="0"/>
              </a:spcAft>
              <a:defRPr/>
            </a:pPr>
            <a:r>
              <a:rPr lang="en-AU" sz="700" kern="0" smtClean="0">
                <a:latin typeface="+mn-lt"/>
                <a:ea typeface="Verdana" pitchFamily="34" charset="0"/>
                <a:cs typeface="Verdana" pitchFamily="34" charset="0"/>
              </a:rPr>
              <a:t>Click Next below to continue.</a:t>
            </a:r>
          </a:p>
        </p:txBody>
      </p:sp>
      <p:sp>
        <p:nvSpPr>
          <p:cNvPr id="54" name="Rectangle 53"/>
          <p:cNvSpPr/>
          <p:nvPr/>
        </p:nvSpPr>
        <p:spPr>
          <a:xfrm>
            <a:off x="4428596" y="583393"/>
            <a:ext cx="1081548" cy="503590"/>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Filtered variants highlighted with same colour as completed tabs.</a:t>
            </a:r>
            <a:endParaRPr lang="nb-NO" sz="700">
              <a:solidFill>
                <a:schemeClr val="tx1"/>
              </a:solidFill>
            </a:endParaRPr>
          </a:p>
        </p:txBody>
      </p:sp>
      <p:cxnSp>
        <p:nvCxnSpPr>
          <p:cNvPr id="55" name="Straight Connector 54"/>
          <p:cNvCxnSpPr>
            <a:stCxn id="54" idx="2"/>
          </p:cNvCxnSpPr>
          <p:nvPr/>
        </p:nvCxnSpPr>
        <p:spPr>
          <a:xfrm flipH="1">
            <a:off x="4828657" y="1086983"/>
            <a:ext cx="140713" cy="30756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93196" y="894051"/>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Pre-classified (in-house) variants - STILL VALID</a:t>
            </a:r>
            <a:endParaRPr lang="en-US" sz="700" b="1" kern="0">
              <a:latin typeface="+mn-lt"/>
              <a:cs typeface="+mn-cs"/>
            </a:endParaRPr>
          </a:p>
        </p:txBody>
      </p:sp>
      <p:pic>
        <p:nvPicPr>
          <p:cNvPr id="44" name="Picture 6" descr="M:\pc\Desktop\icons\eye.png">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1352700"/>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1886338"/>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M:\pc\Desktop\icons\ey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96" y="2991238"/>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37" name="Rectangle 36"/>
          <p:cNvSpPr/>
          <p:nvPr/>
        </p:nvSpPr>
        <p:spPr>
          <a:xfrm>
            <a:off x="3725157" y="2459163"/>
            <a:ext cx="1199444"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Previous choices editable</a:t>
            </a:r>
            <a:endParaRPr lang="nb-NO" sz="700">
              <a:solidFill>
                <a:schemeClr val="tx1"/>
              </a:solidFill>
            </a:endParaRPr>
          </a:p>
        </p:txBody>
      </p:sp>
      <p:cxnSp>
        <p:nvCxnSpPr>
          <p:cNvPr id="40" name="Straight Connector 39"/>
          <p:cNvCxnSpPr>
            <a:stCxn id="37" idx="3"/>
            <a:endCxn id="46" idx="1"/>
          </p:cNvCxnSpPr>
          <p:nvPr/>
        </p:nvCxnSpPr>
        <p:spPr>
          <a:xfrm flipV="1">
            <a:off x="4924601" y="2315257"/>
            <a:ext cx="765925" cy="23411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p:nvCxnSpPr>
        <p:spPr>
          <a:xfrm>
            <a:off x="5600700" y="1053714"/>
            <a:ext cx="0" cy="133000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97997"/>
      </p:ext>
    </p:extLst>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graphicFrame>
        <p:nvGraphicFramePr>
          <p:cNvPr id="40" name="Table 39"/>
          <p:cNvGraphicFramePr>
            <a:graphicFrameLocks noGrp="1"/>
          </p:cNvGraphicFramePr>
          <p:nvPr>
            <p:extLst>
              <p:ext uri="{D42A27DB-BD31-4B8C-83A1-F6EECF244321}">
                <p14:modId xmlns:p14="http://schemas.microsoft.com/office/powerpoint/2010/main" val="1292101200"/>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p>
                    <a:p>
                      <a:pPr algn="l"/>
                      <a:r>
                        <a:rPr lang="nb-NO" sz="600" smtClean="0"/>
                        <a:t>Select</a:t>
                      </a:r>
                      <a:r>
                        <a:rPr lang="nb-NO" sz="600" baseline="0" smtClean="0"/>
                        <a: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c.434A&gt;C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0.0234</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c.2311T&gt;C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0.0446</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c.873T&gt;C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0.0089</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solidFill>
                            <a:srgbClr val="FF0000"/>
                          </a:solidFill>
                        </a:rPr>
                        <a:t>Warning</a:t>
                      </a:r>
                      <a:r>
                        <a:rPr lang="nb-NO" sz="600" smtClean="0"/>
                        <a:t>: entry found</a:t>
                      </a:r>
                      <a:r>
                        <a:rPr lang="nb-NO" sz="600" baseline="0" smtClean="0"/>
                        <a:t> in HGMD Pro </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3" action="ppaction://hlinksldjump"/>
              </a:rPr>
              <a:t>VarDB</a:t>
            </a:r>
            <a:endParaRPr lang="en-US" sz="700">
              <a:latin typeface="+mj-lt"/>
            </a:endParaRPr>
          </a:p>
        </p:txBody>
      </p:sp>
      <p:grpSp>
        <p:nvGrpSpPr>
          <p:cNvPr id="33" name="Group 32"/>
          <p:cNvGrpSpPr/>
          <p:nvPr/>
        </p:nvGrpSpPr>
        <p:grpSpPr>
          <a:xfrm>
            <a:off x="6030277" y="1297911"/>
            <a:ext cx="86610" cy="116176"/>
            <a:chOff x="1989288" y="2349886"/>
            <a:chExt cx="86610" cy="116176"/>
          </a:xfrm>
        </p:grpSpPr>
        <p:sp>
          <p:nvSpPr>
            <p:cNvPr id="34" name="Rectangle 33"/>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L-Shape 36"/>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46" name="Group 45"/>
          <p:cNvGrpSpPr/>
          <p:nvPr/>
        </p:nvGrpSpPr>
        <p:grpSpPr>
          <a:xfrm>
            <a:off x="5833427" y="1641312"/>
            <a:ext cx="86610" cy="116176"/>
            <a:chOff x="1989288" y="2349886"/>
            <a:chExt cx="86610" cy="116176"/>
          </a:xfrm>
        </p:grpSpPr>
        <p:sp>
          <p:nvSpPr>
            <p:cNvPr id="47" name="Rectangle 46"/>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50" name="L-Shape 49"/>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60" name="Group 59"/>
          <p:cNvGrpSpPr/>
          <p:nvPr/>
        </p:nvGrpSpPr>
        <p:grpSpPr>
          <a:xfrm>
            <a:off x="5833427" y="1467836"/>
            <a:ext cx="86610" cy="116176"/>
            <a:chOff x="1989288" y="2349886"/>
            <a:chExt cx="86610" cy="116176"/>
          </a:xfrm>
        </p:grpSpPr>
        <p:sp>
          <p:nvSpPr>
            <p:cNvPr id="61" name="Rectangle 60"/>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2" name="L-Shape 61"/>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sp>
        <p:nvSpPr>
          <p:cNvPr id="77" name="Rectangle 7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0" name="Rectangle 79"/>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82" name="Group 81"/>
          <p:cNvGrpSpPr/>
          <p:nvPr/>
        </p:nvGrpSpPr>
        <p:grpSpPr>
          <a:xfrm>
            <a:off x="5833427" y="2445736"/>
            <a:ext cx="86610" cy="116176"/>
            <a:chOff x="1989288" y="2349886"/>
            <a:chExt cx="86610" cy="116176"/>
          </a:xfrm>
        </p:grpSpPr>
        <p:sp>
          <p:nvSpPr>
            <p:cNvPr id="83" name="Rectangle 82"/>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4" name="L-Shape 8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41" name="Rectangle 40"/>
          <p:cNvSpPr/>
          <p:nvPr/>
        </p:nvSpPr>
        <p:spPr>
          <a:xfrm>
            <a:off x="2217897" y="897217"/>
            <a:ext cx="1081548" cy="288147"/>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Defined in settings for each gene/panel</a:t>
            </a:r>
            <a:endParaRPr lang="nb-NO" sz="700">
              <a:solidFill>
                <a:schemeClr val="tx1"/>
              </a:solidFill>
            </a:endParaRPr>
          </a:p>
        </p:txBody>
      </p:sp>
      <p:cxnSp>
        <p:nvCxnSpPr>
          <p:cNvPr id="42" name="Straight Connector 41"/>
          <p:cNvCxnSpPr>
            <a:stCxn id="41" idx="1"/>
          </p:cNvCxnSpPr>
          <p:nvPr/>
        </p:nvCxnSpPr>
        <p:spPr>
          <a:xfrm flipH="1">
            <a:off x="1243824" y="1041291"/>
            <a:ext cx="974073" cy="3680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Rectangle 43"/>
          <p:cNvSpPr/>
          <p:nvPr/>
        </p:nvSpPr>
        <p:spPr>
          <a:xfrm>
            <a:off x="3011919" y="3535779"/>
            <a:ext cx="1081548" cy="180425"/>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View details</a:t>
            </a:r>
            <a:endParaRPr lang="nb-NO" sz="700">
              <a:solidFill>
                <a:schemeClr val="tx1"/>
              </a:solidFill>
            </a:endParaRPr>
          </a:p>
        </p:txBody>
      </p:sp>
      <p:cxnSp>
        <p:nvCxnSpPr>
          <p:cNvPr id="45" name="Straight Connector 44"/>
          <p:cNvCxnSpPr>
            <a:stCxn id="44" idx="0"/>
            <a:endCxn id="57" idx="2"/>
          </p:cNvCxnSpPr>
          <p:nvPr/>
        </p:nvCxnSpPr>
        <p:spPr>
          <a:xfrm flipV="1">
            <a:off x="3552693" y="2810680"/>
            <a:ext cx="1294802" cy="725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a:stCxn id="41" idx="1"/>
          </p:cNvCxnSpPr>
          <p:nvPr/>
        </p:nvCxnSpPr>
        <p:spPr>
          <a:xfrm flipH="1">
            <a:off x="1497331" y="1041291"/>
            <a:ext cx="720566" cy="97508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1" name="Straight Connector 70"/>
          <p:cNvCxnSpPr>
            <a:stCxn id="41" idx="1"/>
          </p:cNvCxnSpPr>
          <p:nvPr/>
        </p:nvCxnSpPr>
        <p:spPr>
          <a:xfrm flipH="1" flipV="1">
            <a:off x="1497331" y="909671"/>
            <a:ext cx="720566" cy="131620"/>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p:cNvCxnSpPr>
            <a:stCxn id="44" idx="0"/>
            <a:endCxn id="79" idx="2"/>
          </p:cNvCxnSpPr>
          <p:nvPr/>
        </p:nvCxnSpPr>
        <p:spPr>
          <a:xfrm flipH="1" flipV="1">
            <a:off x="1219325" y="2810680"/>
            <a:ext cx="2333368" cy="725099"/>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79" name="Rectangle 51">
            <a:hlinkClick r:id="rId4" action="ppaction://hlinksldjump"/>
          </p:cNvPr>
          <p:cNvSpPr>
            <a:spLocks noChangeArrowheads="1"/>
          </p:cNvSpPr>
          <p:nvPr/>
        </p:nvSpPr>
        <p:spPr bwMode="auto">
          <a:xfrm>
            <a:off x="1121816" y="2611243"/>
            <a:ext cx="195017" cy="199437"/>
          </a:xfrm>
          <a:prstGeom prst="rect">
            <a:avLst/>
          </a:prstGeom>
          <a:noFill/>
          <a:ln w="28575">
            <a:solidFill>
              <a:srgbClr val="E49D0E"/>
            </a:solidFill>
            <a:miter lim="800000"/>
            <a:headEnd/>
            <a:tailEnd/>
          </a:ln>
          <a:effectLst/>
          <a:extLst/>
        </p:spPr>
        <p:txBody>
          <a:bodyPr wrap="none" anchor="ctr"/>
          <a:lstStyle/>
          <a:p>
            <a:endParaRPr lang="nb-NO"/>
          </a:p>
        </p:txBody>
      </p:sp>
      <p:cxnSp>
        <p:nvCxnSpPr>
          <p:cNvPr id="49" name="Straight Connector 48"/>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6" descr="M:\pc\Desktop\icons\ey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M:\pc\Desktop\icons\eye.png">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251" y="2676863"/>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1">
            <a:hlinkClick r:id="rId4" action="ppaction://hlinksldjump"/>
          </p:cNvPr>
          <p:cNvSpPr>
            <a:spLocks noChangeArrowheads="1"/>
          </p:cNvSpPr>
          <p:nvPr/>
        </p:nvSpPr>
        <p:spPr bwMode="auto">
          <a:xfrm>
            <a:off x="4749986" y="2611243"/>
            <a:ext cx="195017" cy="199437"/>
          </a:xfrm>
          <a:prstGeom prst="rect">
            <a:avLst/>
          </a:prstGeom>
          <a:noFill/>
          <a:ln w="28575">
            <a:solidFill>
              <a:srgbClr val="E49D0E"/>
            </a:solidFill>
            <a:miter lim="800000"/>
            <a:headEnd/>
            <a:tailEnd/>
          </a:ln>
          <a:effectLst/>
          <a:extLst/>
        </p:spPr>
        <p:txBody>
          <a:bodyPr wrap="none" anchor="ctr"/>
          <a:lstStyle/>
          <a:p>
            <a:endParaRPr lang="nb-NO"/>
          </a:p>
        </p:txBody>
      </p:sp>
      <p:sp>
        <p:nvSpPr>
          <p:cNvPr id="58" name="Rectangle 57"/>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59"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6" action="ppaction://hlinksldjump"/>
              </a:rPr>
              <a:t>Sample</a:t>
            </a:r>
            <a:endParaRPr lang="en-US" sz="700">
              <a:latin typeface="+mj-lt"/>
            </a:endParaRPr>
          </a:p>
        </p:txBody>
      </p:sp>
      <p:sp>
        <p:nvSpPr>
          <p:cNvPr id="48"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sp>
        <p:nvSpPr>
          <p:cNvPr id="63" name="Rounded Rectangle 62"/>
          <p:cNvSpPr>
            <a:spLocks noChangeAspect="1"/>
          </p:cNvSpPr>
          <p:nvPr/>
        </p:nvSpPr>
        <p:spPr>
          <a:xfrm>
            <a:off x="5691329" y="2956923"/>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smtClean="0">
                <a:solidFill>
                  <a:schemeClr val="tx1"/>
                </a:solidFill>
              </a:rPr>
              <a:t>Done</a:t>
            </a:r>
            <a:endParaRPr lang="en-US" dirty="0">
              <a:solidFill>
                <a:schemeClr val="tx1"/>
              </a:solidFill>
            </a:endParaRPr>
          </a:p>
        </p:txBody>
      </p:sp>
      <p:cxnSp>
        <p:nvCxnSpPr>
          <p:cNvPr id="65" name="Straight Connector 64"/>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712890" y="2583272"/>
            <a:ext cx="459026" cy="155663"/>
            <a:chOff x="6712890" y="2296703"/>
            <a:chExt cx="459026" cy="155663"/>
          </a:xfrm>
        </p:grpSpPr>
        <p:pic>
          <p:nvPicPr>
            <p:cNvPr id="162" name="Picture 2" descr="M:\pc\Desktop\icons\ig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890" y="2296703"/>
              <a:ext cx="155661" cy="155661"/>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162"/>
            <p:cNvGrpSpPr>
              <a:grpSpLocks noChangeAspect="1"/>
            </p:cNvGrpSpPr>
            <p:nvPr/>
          </p:nvGrpSpPr>
          <p:grpSpPr>
            <a:xfrm>
              <a:off x="6930930" y="2298646"/>
              <a:ext cx="240986" cy="153720"/>
              <a:chOff x="3480901" y="1853957"/>
              <a:chExt cx="240986" cy="153719"/>
            </a:xfrm>
          </p:grpSpPr>
          <p:pic>
            <p:nvPicPr>
              <p:cNvPr id="164"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6366" y="1853957"/>
                <a:ext cx="110056" cy="10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5" name="Rectangle 164"/>
              <p:cNvSpPr/>
              <p:nvPr/>
            </p:nvSpPr>
            <p:spPr>
              <a:xfrm>
                <a:off x="3480901" y="1961957"/>
                <a:ext cx="24098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SeqScape</a:t>
                </a:r>
                <a:endParaRPr lang="en-US" sz="400" kern="0">
                  <a:solidFill>
                    <a:schemeClr val="bg1">
                      <a:lumMod val="75000"/>
                    </a:schemeClr>
                  </a:solidFill>
                  <a:latin typeface="+mn-lt"/>
                  <a:cs typeface="+mn-cs"/>
                </a:endParaRPr>
              </a:p>
            </p:txBody>
          </p:sp>
        </p:grpSp>
      </p:grpSp>
      <p:grpSp>
        <p:nvGrpSpPr>
          <p:cNvPr id="158" name="Group 157"/>
          <p:cNvGrpSpPr/>
          <p:nvPr/>
        </p:nvGrpSpPr>
        <p:grpSpPr>
          <a:xfrm>
            <a:off x="7935923" y="3058647"/>
            <a:ext cx="169530" cy="143539"/>
            <a:chOff x="7935923" y="3312941"/>
            <a:chExt cx="169530" cy="143539"/>
          </a:xfrm>
        </p:grpSpPr>
        <p:pic>
          <p:nvPicPr>
            <p:cNvPr id="159" name="Picture 4" descr="M:\pc\Desktop\icons\ncbi.png"/>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513"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60" name="Rectangle 159"/>
            <p:cNvSpPr/>
            <p:nvPr/>
          </p:nvSpPr>
          <p:spPr>
            <a:xfrm>
              <a:off x="7935923"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ClinVar</a:t>
              </a:r>
              <a:endParaRPr lang="en-US" sz="400" kern="0">
                <a:solidFill>
                  <a:schemeClr val="bg1">
                    <a:lumMod val="75000"/>
                  </a:schemeClr>
                </a:solidFill>
                <a:latin typeface="+mn-lt"/>
                <a:cs typeface="+mn-cs"/>
              </a:endParaRPr>
            </a:p>
          </p:txBody>
        </p:sp>
      </p:grpSp>
      <p:pic>
        <p:nvPicPr>
          <p:cNvPr id="157" name="Picture 7" descr="M:\pc\Desktop\icons\lovd.png"/>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11819" y="3050035"/>
            <a:ext cx="150019" cy="150019"/>
          </a:xfrm>
          <a:prstGeom prst="rect">
            <a:avLst/>
          </a:prstGeom>
          <a:noFill/>
          <a:extLst>
            <a:ext uri="{909E8E84-426E-40DD-AFC4-6F175D3DCCD1}">
              <a14:hiddenFill xmlns:a14="http://schemas.microsoft.com/office/drawing/2010/main">
                <a:solidFill>
                  <a:srgbClr val="FFFFFF"/>
                </a:solidFill>
              </a14:hiddenFill>
            </a:ext>
          </a:extLst>
        </p:spPr>
      </p:pic>
      <p:grpSp>
        <p:nvGrpSpPr>
          <p:cNvPr id="154" name="Group 153"/>
          <p:cNvGrpSpPr/>
          <p:nvPr/>
        </p:nvGrpSpPr>
        <p:grpSpPr>
          <a:xfrm>
            <a:off x="7211249" y="3058144"/>
            <a:ext cx="207726" cy="144291"/>
            <a:chOff x="7211249" y="3312529"/>
            <a:chExt cx="207726" cy="144291"/>
          </a:xfrm>
        </p:grpSpPr>
        <p:pic>
          <p:nvPicPr>
            <p:cNvPr id="155" name="Picture 5" descr="M:\pc\Desktop\icons\nhgri.png"/>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71853" y="3312529"/>
              <a:ext cx="86311" cy="85448"/>
            </a:xfrm>
            <a:prstGeom prst="rect">
              <a:avLst/>
            </a:prstGeom>
            <a:noFill/>
            <a:extLst>
              <a:ext uri="{909E8E84-426E-40DD-AFC4-6F175D3DCCD1}">
                <a14:hiddenFill xmlns:a14="http://schemas.microsoft.com/office/drawing/2010/main">
                  <a:solidFill>
                    <a:srgbClr val="FFFFFF"/>
                  </a:solidFill>
                </a14:hiddenFill>
              </a:ext>
            </a:extLst>
          </p:spPr>
        </p:pic>
        <p:sp>
          <p:nvSpPr>
            <p:cNvPr id="156" name="Rectangle 155"/>
            <p:cNvSpPr/>
            <p:nvPr/>
          </p:nvSpPr>
          <p:spPr>
            <a:xfrm>
              <a:off x="7211249" y="3411101"/>
              <a:ext cx="207726"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solidFill>
                    <a:schemeClr val="bg1">
                      <a:lumMod val="75000"/>
                    </a:schemeClr>
                  </a:solidFill>
                  <a:latin typeface="+mn-lt"/>
                  <a:cs typeface="+mn-cs"/>
                </a:rPr>
                <a:t>BIC</a:t>
              </a:r>
              <a:endParaRPr lang="en-US" sz="400" kern="0">
                <a:solidFill>
                  <a:schemeClr val="bg1">
                    <a:lumMod val="75000"/>
                  </a:schemeClr>
                </a:solidFill>
                <a:latin typeface="+mn-lt"/>
                <a:cs typeface="+mn-cs"/>
              </a:endParaRPr>
            </a:p>
          </p:txBody>
        </p:sp>
      </p:grpSp>
      <p:grpSp>
        <p:nvGrpSpPr>
          <p:cNvPr id="151" name="Group 150"/>
          <p:cNvGrpSpPr/>
          <p:nvPr/>
        </p:nvGrpSpPr>
        <p:grpSpPr>
          <a:xfrm>
            <a:off x="6992861" y="3057576"/>
            <a:ext cx="169530" cy="143539"/>
            <a:chOff x="6992861" y="3312941"/>
            <a:chExt cx="169530" cy="143539"/>
          </a:xfrm>
        </p:grpSpPr>
        <p:pic>
          <p:nvPicPr>
            <p:cNvPr id="152" name="Picture 4" descr="M:\pc\Desktop\icons\ncb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581" y="3312941"/>
              <a:ext cx="70596" cy="85304"/>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p:cNvSpPr/>
            <p:nvPr/>
          </p:nvSpPr>
          <p:spPr>
            <a:xfrm>
              <a:off x="6992861" y="3410761"/>
              <a:ext cx="169530" cy="45719"/>
            </a:xfrm>
            <a:prstGeom prst="rect">
              <a:avLst/>
            </a:prstGeom>
            <a:noFill/>
            <a:ln w="12700" cap="flat" cmpd="sng" algn="ctr">
              <a:noFill/>
              <a:prstDash val="solid"/>
            </a:ln>
            <a:effectLst/>
          </p:spPr>
          <p:txBody>
            <a:bodyPr lIns="0" tIns="0" rIns="0" bIns="0" rtlCol="0" anchor="ctr"/>
            <a:lstStyle/>
            <a:p>
              <a:pPr algn="ctr" fontAlgn="auto">
                <a:spcBef>
                  <a:spcPts val="0"/>
                </a:spcBef>
                <a:spcAft>
                  <a:spcPts val="0"/>
                </a:spcAft>
              </a:pPr>
              <a:r>
                <a:rPr lang="en-US" sz="400" kern="0" smtClean="0">
                  <a:latin typeface="+mn-lt"/>
                  <a:cs typeface="+mn-cs"/>
                </a:rPr>
                <a:t>dbSNP</a:t>
              </a:r>
              <a:endParaRPr lang="en-US" sz="400" kern="0">
                <a:latin typeface="+mn-lt"/>
                <a:cs typeface="+mn-cs"/>
              </a:endParaRPr>
            </a:p>
          </p:txBody>
        </p:sp>
      </p:grpSp>
      <p:pic>
        <p:nvPicPr>
          <p:cNvPr id="150" name="Picture 3" descr="M:\pc\Desktop\icons\pubmed.png"/>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3964" y="3079887"/>
            <a:ext cx="256503" cy="91282"/>
          </a:xfrm>
          <a:prstGeom prst="rect">
            <a:avLst/>
          </a:prstGeom>
          <a:noFill/>
          <a:extLst>
            <a:ext uri="{909E8E84-426E-40DD-AFC4-6F175D3DCCD1}">
              <a14:hiddenFill xmlns:a14="http://schemas.microsoft.com/office/drawing/2010/main">
                <a:solidFill>
                  <a:srgbClr val="FFFFFF"/>
                </a:solidFill>
              </a14:hiddenFill>
            </a:ext>
          </a:extLst>
        </p:spPr>
      </p:pic>
      <p:sp>
        <p:nvSpPr>
          <p:cNvPr id="70" name="Rectangle 51">
            <a:hlinkClick r:id="rId9" action="ppaction://hlinksldjump"/>
          </p:cNvPr>
          <p:cNvSpPr>
            <a:spLocks noChangeArrowheads="1"/>
          </p:cNvSpPr>
          <p:nvPr/>
        </p:nvSpPr>
        <p:spPr bwMode="auto">
          <a:xfrm>
            <a:off x="5640503" y="2921456"/>
            <a:ext cx="677141" cy="199437"/>
          </a:xfrm>
          <a:prstGeom prst="rect">
            <a:avLst/>
          </a:prstGeom>
          <a:noFill/>
          <a:ln w="28575">
            <a:solidFill>
              <a:srgbClr val="E49D0E"/>
            </a:solidFill>
            <a:miter lim="800000"/>
            <a:headEnd/>
            <a:tailEnd/>
          </a:ln>
          <a:effectLst/>
          <a:extLst/>
        </p:spPr>
        <p:txBody>
          <a:bodyPr wrap="none" anchor="ctr"/>
          <a:lstStyle/>
          <a:p>
            <a:endParaRPr lang="nb-NO"/>
          </a:p>
        </p:txBody>
      </p:sp>
      <p:graphicFrame>
        <p:nvGraphicFramePr>
          <p:cNvPr id="106" name="Table 105"/>
          <p:cNvGraphicFramePr>
            <a:graphicFrameLocks noGrp="1"/>
          </p:cNvGraphicFramePr>
          <p:nvPr>
            <p:extLst>
              <p:ext uri="{D42A27DB-BD31-4B8C-83A1-F6EECF244321}">
                <p14:modId xmlns:p14="http://schemas.microsoft.com/office/powerpoint/2010/main" val="3775177644"/>
              </p:ext>
            </p:extLst>
          </p:nvPr>
        </p:nvGraphicFramePr>
        <p:xfrm>
          <a:off x="180394" y="1197423"/>
          <a:ext cx="6245120" cy="1598160"/>
        </p:xfrm>
        <a:graphic>
          <a:graphicData uri="http://schemas.openxmlformats.org/drawingml/2006/table">
            <a:tbl>
              <a:tblPr firstRow="1" bandRow="1">
                <a:effectLst/>
                <a:tableStyleId>{5940675A-B579-460E-94D1-54222C63F5DA}</a:tableStyleId>
              </a:tblPr>
              <a:tblGrid>
                <a:gridCol w="494916"/>
                <a:gridCol w="719540"/>
                <a:gridCol w="719540"/>
                <a:gridCol w="719540"/>
                <a:gridCol w="719540"/>
                <a:gridCol w="2064735"/>
                <a:gridCol w="807309"/>
              </a:tblGrid>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Variant (HGVS)</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1?</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c.434A&gt;C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0.0234</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c.2311T&gt;C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0.0446</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smtClean="0"/>
                        <a:t>Gene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smtClean="0">
                          <a:solidFill>
                            <a:schemeClr val="tx1"/>
                          </a:solidFill>
                        </a:rPr>
                        <a:t>Variant (HGVS)</a:t>
                      </a:r>
                      <a:endParaRPr lang="nb-NO" sz="600" u="none">
                        <a:solidFill>
                          <a:schemeClr val="tx1"/>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Norvariome</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ESP6500</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1000G</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Contradictory information</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a:r>
                        <a:rPr lang="nb-NO" sz="600" smtClean="0"/>
                        <a:t>Class 2?</a:t>
                      </a:r>
                      <a:r>
                        <a:rPr lang="nb-NO" sz="600" baseline="0" smtClean="0"/>
                        <a:t/>
                      </a:r>
                      <a:br>
                        <a:rPr lang="nb-NO" sz="600" baseline="0" smtClean="0"/>
                      </a:br>
                      <a:r>
                        <a:rPr lang="nb-NO" sz="600" baseline="0" smtClean="0"/>
                        <a:t>Select all</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u="none" kern="1200" smtClean="0">
                          <a:solidFill>
                            <a:schemeClr val="tx1"/>
                          </a:solidFill>
                          <a:latin typeface="+mn-lt"/>
                          <a:ea typeface="+mn-ea"/>
                          <a:cs typeface="+mn-cs"/>
                        </a:rPr>
                        <a:t>c.873T&gt;C</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nb-NO" sz="600" smtClean="0"/>
                        <a:t>0.0089</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b-NO" sz="600" smtClean="0"/>
                        <a:t>-</a:t>
                      </a:r>
                      <a:endParaRPr lang="nb-NO" sz="600" smtClean="0">
                        <a:solidFill>
                          <a:srgbClr val="00B050"/>
                        </a:solidFill>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80000">
                <a:tc>
                  <a:txBody>
                    <a:bodyPr/>
                    <a:lstStyle/>
                    <a:p>
                      <a:r>
                        <a:rPr lang="nb-NO" sz="600" i="1" smtClean="0"/>
                        <a:t>BRCA1</a:t>
                      </a:r>
                      <a:endParaRPr lang="nb-NO" sz="600" i="1"/>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u="none" kern="1200" smtClean="0">
                          <a:solidFill>
                            <a:schemeClr val="tx1"/>
                          </a:solidFill>
                          <a:latin typeface="+mn-lt"/>
                          <a:ea typeface="+mn-ea"/>
                          <a:cs typeface="+mn-cs"/>
                        </a:rPr>
                        <a:t>c.1067A&gt;G</a:t>
                      </a:r>
                      <a:endParaRPr lang="nb-NO" sz="600" u="none" kern="1200">
                        <a:solidFill>
                          <a:schemeClr val="tx1"/>
                        </a:solidFill>
                        <a:latin typeface="+mn-lt"/>
                        <a:ea typeface="+mn-ea"/>
                        <a:cs typeface="+mn-cs"/>
                      </a:endParaRPr>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0.0053</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t>-</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nb-NO" sz="600" smtClean="0">
                          <a:solidFill>
                            <a:srgbClr val="FF0000"/>
                          </a:solidFill>
                        </a:rPr>
                        <a:t>Warning</a:t>
                      </a:r>
                      <a:r>
                        <a:rPr lang="nb-NO" sz="600" smtClean="0"/>
                        <a:t>: entry found</a:t>
                      </a:r>
                      <a:r>
                        <a:rPr lang="nb-NO" sz="600" baseline="0" smtClean="0"/>
                        <a:t> in HGMD Pro</a:t>
                      </a:r>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nb-NO" sz="600"/>
                    </a:p>
                  </a:txBody>
                  <a:tcPr marL="45720" marR="45720" marT="38100" marB="381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66" name="Group 65"/>
          <p:cNvGrpSpPr/>
          <p:nvPr/>
        </p:nvGrpSpPr>
        <p:grpSpPr>
          <a:xfrm>
            <a:off x="7414701" y="3046015"/>
            <a:ext cx="276788" cy="212196"/>
            <a:chOff x="6650268" y="2972058"/>
            <a:chExt cx="276788" cy="212196"/>
          </a:xfrm>
        </p:grpSpPr>
        <p:pic>
          <p:nvPicPr>
            <p:cNvPr id="68" name="Picture 3" descr="M:\pc\Desktop\hgmd.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39714" y="2972058"/>
              <a:ext cx="97896" cy="97896"/>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a:xfrm>
              <a:off x="6650268" y="3090594"/>
              <a:ext cx="276788" cy="93660"/>
            </a:xfrm>
            <a:prstGeom prst="rect">
              <a:avLst/>
            </a:prstGeom>
            <a:noFill/>
            <a:ln w="12700" cap="flat" cmpd="sng" algn="ctr">
              <a:noFill/>
              <a:prstDash val="solid"/>
            </a:ln>
            <a:effectLst/>
          </p:spPr>
          <p:txBody>
            <a:bodyPr lIns="0" tIns="0" rIns="0" bIns="0" rtlCol="0" anchor="ctr"/>
            <a:lstStyle/>
            <a:p>
              <a:pPr algn="ctr" fontAlgn="auto">
                <a:lnSpc>
                  <a:spcPts val="350"/>
                </a:lnSpc>
                <a:spcBef>
                  <a:spcPts val="0"/>
                </a:spcBef>
                <a:spcAft>
                  <a:spcPts val="0"/>
                </a:spcAft>
              </a:pPr>
              <a:r>
                <a:rPr lang="en-US" sz="400" kern="0" smtClean="0">
                  <a:latin typeface="+mn-lt"/>
                  <a:cs typeface="+mn-cs"/>
                </a:rPr>
                <a:t>HGMD</a:t>
              </a:r>
              <a:br>
                <a:rPr lang="en-US" sz="400" kern="0" smtClean="0">
                  <a:latin typeface="+mn-lt"/>
                  <a:cs typeface="+mn-cs"/>
                </a:rPr>
              </a:br>
              <a:r>
                <a:rPr lang="en-US" sz="400" kern="0" smtClean="0">
                  <a:latin typeface="+mn-lt"/>
                  <a:cs typeface="+mn-cs"/>
                </a:rPr>
                <a:t>Pro</a:t>
              </a:r>
              <a:endParaRPr lang="en-US" sz="400" kern="0">
                <a:latin typeface="+mn-lt"/>
                <a:cs typeface="+mn-cs"/>
              </a:endParaRPr>
            </a:p>
          </p:txBody>
        </p:sp>
      </p:grpSp>
      <p:sp>
        <p:nvSpPr>
          <p:cNvPr id="49" name="Rectangle 48"/>
          <p:cNvSpPr>
            <a:spLocks noChangeAspect="1"/>
          </p:cNvSpPr>
          <p:nvPr/>
        </p:nvSpPr>
        <p:spPr>
          <a:xfrm>
            <a:off x="6698603" y="896938"/>
            <a:ext cx="2062693" cy="178384"/>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Details</a:t>
            </a:r>
            <a:r>
              <a:rPr lang="en-AU" sz="700" kern="0" smtClean="0">
                <a:latin typeface="+mn-lt"/>
                <a:cs typeface="+mn-cs"/>
              </a:rPr>
              <a:t> </a:t>
            </a:r>
          </a:p>
          <a:p>
            <a:pPr fontAlgn="auto">
              <a:spcBef>
                <a:spcPts val="0"/>
              </a:spcBef>
              <a:spcAft>
                <a:spcPts val="0"/>
              </a:spcAft>
            </a:pPr>
            <a:r>
              <a:rPr lang="en-AU" sz="700" kern="0" smtClean="0">
                <a:latin typeface="+mn-lt"/>
                <a:cs typeface="+mn-cs"/>
              </a:rPr>
              <a:t>for variant </a:t>
            </a:r>
            <a:r>
              <a:rPr lang="en-AU" sz="700" i="1" kern="0" smtClean="0">
                <a:latin typeface="+mn-lt"/>
                <a:cs typeface="+mn-cs"/>
              </a:rPr>
              <a:t>BRCA1 </a:t>
            </a:r>
            <a:r>
              <a:rPr lang="en-AU" sz="700" kern="0">
                <a:latin typeface="+mn-lt"/>
                <a:cs typeface="+mn-cs"/>
              </a:rPr>
              <a:t>c.1067A&gt;G</a:t>
            </a:r>
          </a:p>
        </p:txBody>
      </p:sp>
      <p:sp>
        <p:nvSpPr>
          <p:cNvPr id="3092" name="Rectangle 106"/>
          <p:cNvSpPr>
            <a:spLocks noGrp="1" noChangeArrowheads="1"/>
          </p:cNvSpPr>
          <p:nvPr>
            <p:ph type="title" idx="4294967295"/>
          </p:nvPr>
        </p:nvSpPr>
        <p:spPr>
          <a:xfrm>
            <a:off x="2235713" y="146374"/>
            <a:ext cx="1452631" cy="208935"/>
          </a:xfrm>
          <a:prstGeom prst="rect">
            <a:avLst/>
          </a:prstGeom>
        </p:spPr>
        <p:txBody>
          <a:bodyPr/>
          <a:lstStyle/>
          <a:p>
            <a:pPr eaLnBrk="1" hangingPunct="1"/>
            <a:r>
              <a:rPr lang="en-US" smtClean="0"/>
              <a:t>Frequency - variant detail</a:t>
            </a:r>
          </a:p>
        </p:txBody>
      </p:sp>
      <p:grpSp>
        <p:nvGrpSpPr>
          <p:cNvPr id="10" name="Group 9"/>
          <p:cNvGrpSpPr/>
          <p:nvPr/>
        </p:nvGrpSpPr>
        <p:grpSpPr>
          <a:xfrm>
            <a:off x="1663879" y="418853"/>
            <a:ext cx="720000" cy="228998"/>
            <a:chOff x="1194594" y="940593"/>
            <a:chExt cx="720000" cy="274797"/>
          </a:xfrm>
        </p:grpSpPr>
        <p:sp>
          <p:nvSpPr>
            <p:cNvPr id="38" name="Rectangle 49"/>
            <p:cNvSpPr>
              <a:spLocks noChangeArrowheads="1"/>
            </p:cNvSpPr>
            <p:nvPr/>
          </p:nvSpPr>
          <p:spPr bwMode="auto">
            <a:xfrm>
              <a:off x="1194594" y="940593"/>
              <a:ext cx="720000" cy="228600"/>
            </a:xfrm>
            <a:prstGeom prst="rect">
              <a:avLst/>
            </a:prstGeom>
            <a:solidFill>
              <a:srgbClr val="FF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700" smtClean="0">
                  <a:latin typeface="+mj-lt"/>
                </a:rPr>
                <a:t>Frequency</a:t>
              </a:r>
              <a:endParaRPr lang="en-US" sz="700">
                <a:latin typeface="+mj-lt"/>
              </a:endParaRPr>
            </a:p>
          </p:txBody>
        </p:sp>
        <p:sp>
          <p:nvSpPr>
            <p:cNvPr id="39" name="Rectangle 50"/>
            <p:cNvSpPr>
              <a:spLocks noChangeArrowheads="1"/>
            </p:cNvSpPr>
            <p:nvPr/>
          </p:nvSpPr>
          <p:spPr bwMode="auto">
            <a:xfrm>
              <a:off x="1200150" y="1146334"/>
              <a:ext cx="709681" cy="69056"/>
            </a:xfrm>
            <a:prstGeom prst="rect">
              <a:avLst/>
            </a:prstGeom>
            <a:solidFill>
              <a:srgbClr val="FFFFFF"/>
            </a:solidFill>
            <a:ln w="9525">
              <a:noFill/>
              <a:miter lim="800000"/>
              <a:headEnd/>
              <a:tailEnd/>
            </a:ln>
            <a:effectLst/>
            <a:extLst/>
          </p:spPr>
          <p:txBody>
            <a:bodyPr wrap="none" anchor="ctr"/>
            <a:lstStyle/>
            <a:p>
              <a:endParaRPr lang="nb-NO" sz="800"/>
            </a:p>
          </p:txBody>
        </p:sp>
      </p:grpSp>
      <p:sp>
        <p:nvSpPr>
          <p:cNvPr id="43" name="Rectangle 42"/>
          <p:cNvSpPr/>
          <p:nvPr/>
        </p:nvSpPr>
        <p:spPr>
          <a:xfrm>
            <a:off x="194504" y="999732"/>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Neutral variants</a:t>
            </a:r>
            <a:r>
              <a:rPr lang="en-US" sz="700" kern="0" smtClean="0">
                <a:latin typeface="+mn-lt"/>
                <a:cs typeface="+mn-cs"/>
              </a:rPr>
              <a:t> (</a:t>
            </a:r>
            <a:r>
              <a:rPr lang="en-US" sz="700" kern="0" smtClean="0">
                <a:solidFill>
                  <a:srgbClr val="FF0000"/>
                </a:solidFill>
                <a:latin typeface="+mn-lt"/>
                <a:cs typeface="+mn-cs"/>
              </a:rPr>
              <a:t>&gt;0.01</a:t>
            </a:r>
            <a:r>
              <a:rPr lang="en-US" sz="700" kern="0" smtClean="0">
                <a:latin typeface="+mn-lt"/>
                <a:cs typeface="+mn-cs"/>
              </a:rPr>
              <a:t>)</a:t>
            </a:r>
            <a:endParaRPr lang="en-US" sz="700" b="1" kern="0">
              <a:latin typeface="+mn-lt"/>
              <a:cs typeface="+mn-cs"/>
            </a:endParaRPr>
          </a:p>
        </p:txBody>
      </p:sp>
      <p:sp>
        <p:nvSpPr>
          <p:cNvPr id="36" name="Rectangle 35"/>
          <p:cNvSpPr/>
          <p:nvPr/>
        </p:nvSpPr>
        <p:spPr>
          <a:xfrm>
            <a:off x="194504" y="2016374"/>
            <a:ext cx="2946705" cy="156725"/>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US" sz="700" b="1" kern="0" smtClean="0">
                <a:latin typeface="+mn-lt"/>
                <a:cs typeface="+mn-cs"/>
              </a:rPr>
              <a:t>Probably neutral variants</a:t>
            </a:r>
            <a:r>
              <a:rPr lang="en-US" sz="700" kern="0" smtClean="0">
                <a:latin typeface="+mn-lt"/>
                <a:cs typeface="+mn-cs"/>
              </a:rPr>
              <a:t> (</a:t>
            </a:r>
            <a:r>
              <a:rPr lang="en-US" sz="700" kern="0" smtClean="0">
                <a:solidFill>
                  <a:srgbClr val="FF0000"/>
                </a:solidFill>
                <a:latin typeface="+mn-lt"/>
                <a:cs typeface="+mn-cs"/>
              </a:rPr>
              <a:t>0.001-0.01</a:t>
            </a:r>
            <a:r>
              <a:rPr lang="en-US" sz="700" kern="0" smtClean="0">
                <a:latin typeface="+mn-lt"/>
                <a:cs typeface="+mn-cs"/>
              </a:rPr>
              <a:t>)</a:t>
            </a:r>
            <a:endParaRPr lang="en-US" sz="700" b="1" kern="0">
              <a:latin typeface="+mn-lt"/>
              <a:cs typeface="+mn-cs"/>
            </a:endParaRPr>
          </a:p>
        </p:txBody>
      </p:sp>
      <p:sp>
        <p:nvSpPr>
          <p:cNvPr id="29" name="Rectangle 49"/>
          <p:cNvSpPr>
            <a:spLocks noChangeArrowheads="1"/>
          </p:cNvSpPr>
          <p:nvPr/>
        </p:nvSpPr>
        <p:spPr bwMode="auto">
          <a:xfrm>
            <a:off x="883824"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1" action="ppaction://hlinksldjump"/>
              </a:rPr>
              <a:t>VarDB</a:t>
            </a:r>
            <a:endParaRPr lang="en-US" sz="700">
              <a:latin typeface="+mj-lt"/>
            </a:endParaRPr>
          </a:p>
        </p:txBody>
      </p:sp>
      <p:sp>
        <p:nvSpPr>
          <p:cNvPr id="64" name="Rectangle 63"/>
          <p:cNvSpPr/>
          <p:nvPr/>
        </p:nvSpPr>
        <p:spPr>
          <a:xfrm>
            <a:off x="188612" y="801949"/>
            <a:ext cx="1890219" cy="107722"/>
          </a:xfrm>
          <a:prstGeom prst="rect">
            <a:avLst/>
          </a:prstGeom>
          <a:solidFill>
            <a:schemeClr val="bg1"/>
          </a:solidFill>
          <a:ln w="12700" cap="flat" cmpd="sng" algn="ctr">
            <a:noFill/>
            <a:prstDash val="solid"/>
          </a:ln>
          <a:effectLst/>
        </p:spPr>
        <p:txBody>
          <a:bodyPr wrap="square" lIns="0" tIns="0" rIns="0" bIns="0" rtlCol="0" anchor="ctr">
            <a:spAutoFit/>
          </a:bodyPr>
          <a:lstStyle/>
          <a:p>
            <a:pPr fontAlgn="auto">
              <a:spcBef>
                <a:spcPts val="0"/>
              </a:spcBef>
              <a:spcAft>
                <a:spcPts val="0"/>
              </a:spcAft>
            </a:pPr>
            <a:r>
              <a:rPr lang="en-US" sz="700" i="1" kern="0" smtClean="0">
                <a:latin typeface="+mn-lt"/>
                <a:cs typeface="+mn-cs"/>
              </a:rPr>
              <a:t>Only variants with MAF&gt;0.001 are shown.</a:t>
            </a:r>
            <a:endParaRPr lang="en-US" sz="700" b="1" i="1" kern="0">
              <a:latin typeface="+mn-lt"/>
              <a:cs typeface="+mn-cs"/>
            </a:endParaRPr>
          </a:p>
        </p:txBody>
      </p:sp>
      <p:graphicFrame>
        <p:nvGraphicFramePr>
          <p:cNvPr id="65" name="Table 64"/>
          <p:cNvGraphicFramePr>
            <a:graphicFrameLocks noGrp="1"/>
          </p:cNvGraphicFramePr>
          <p:nvPr>
            <p:extLst>
              <p:ext uri="{D42A27DB-BD31-4B8C-83A1-F6EECF244321}">
                <p14:modId xmlns:p14="http://schemas.microsoft.com/office/powerpoint/2010/main" val="2545878845"/>
              </p:ext>
            </p:extLst>
          </p:nvPr>
        </p:nvGraphicFramePr>
        <p:xfrm>
          <a:off x="6698604" y="1231499"/>
          <a:ext cx="2169554" cy="889635"/>
        </p:xfrm>
        <a:graphic>
          <a:graphicData uri="http://schemas.openxmlformats.org/drawingml/2006/table">
            <a:tbl>
              <a:tblPr>
                <a:tableStyleId>{2D5ABB26-0587-4C30-8999-92F81FD0307C}</a:tableStyleId>
              </a:tblPr>
              <a:tblGrid>
                <a:gridCol w="1084777"/>
                <a:gridCol w="1084777"/>
              </a:tblGrid>
              <a:tr h="0">
                <a:tc>
                  <a:txBody>
                    <a:bodyPr/>
                    <a:lstStyle/>
                    <a:p>
                      <a:pPr algn="l" fontAlgn="t"/>
                      <a:r>
                        <a:rPr lang="en-GB" sz="600" u="none" strike="noStrike">
                          <a:effectLst/>
                        </a:rPr>
                        <a:t>HGVS cDNA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c.1067A&gt;G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en-GB" sz="600" u="none" strike="noStrike" smtClean="0">
                          <a:effectLst/>
                        </a:rPr>
                        <a:t>Observed </a:t>
                      </a:r>
                      <a:r>
                        <a:rPr lang="en-GB" sz="600" u="none" strike="noStrike">
                          <a:effectLst/>
                        </a:rPr>
                        <a:t>genotype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GA</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0">
                <a:tc>
                  <a:txBody>
                    <a:bodyPr/>
                    <a:lstStyle/>
                    <a:p>
                      <a:pPr algn="l" fontAlgn="t"/>
                      <a:r>
                        <a:rPr lang="nb-NO" sz="600" b="0" i="0" u="none" strike="noStrike" smtClean="0">
                          <a:solidFill>
                            <a:schemeClr val="tx1"/>
                          </a:solidFill>
                          <a:effectLst/>
                          <a:latin typeface="+mn-lt"/>
                        </a:rPr>
                        <a:t>ESP6500 frequency</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nb-NO" sz="600" b="0" i="0" u="none" strike="noStrike" smtClean="0">
                          <a:solidFill>
                            <a:schemeClr val="tx1"/>
                          </a:solidFill>
                          <a:effectLst/>
                          <a:latin typeface="+mn-lt"/>
                        </a:rPr>
                        <a:t>G</a:t>
                      </a:r>
                      <a:r>
                        <a:rPr lang="nb-NO" sz="600" b="0" i="0" u="none" strike="noStrike" baseline="0" smtClean="0">
                          <a:solidFill>
                            <a:schemeClr val="tx1"/>
                          </a:solidFill>
                          <a:effectLst/>
                          <a:latin typeface="+mn-lt"/>
                        </a:rPr>
                        <a:t>: 0.0053; GG: - ; GA: 0.0179; AA: 0.9821;N=5091</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l" fontAlgn="t"/>
                      <a:r>
                        <a:rPr lang="nb-NO" sz="600" b="0" i="0" u="none" strike="noStrike" smtClean="0">
                          <a:solidFill>
                            <a:schemeClr val="tx1"/>
                          </a:solidFill>
                          <a:effectLst/>
                          <a:latin typeface="+mn-lt"/>
                        </a:rPr>
                        <a:t>HGMD Pro</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nb-NO" sz="600" b="0" i="0" u="sng" strike="noStrike" smtClean="0">
                          <a:solidFill>
                            <a:srgbClr val="002B82"/>
                          </a:solidFill>
                          <a:effectLst/>
                          <a:latin typeface="+mn-lt"/>
                        </a:rPr>
                        <a:t>Disease-associated polymorphism</a:t>
                      </a:r>
                      <a:r>
                        <a:rPr lang="nb-NO" sz="600" baseline="0" smtClean="0">
                          <a:solidFill>
                            <a:schemeClr val="tx1"/>
                          </a:solidFill>
                          <a:sym typeface="Wingdings"/>
                        </a:rPr>
                        <a:t> </a:t>
                      </a:r>
                      <a:endParaRPr lang="en-GB" sz="600" b="0" i="0" u="sng" strike="noStrike">
                        <a:solidFill>
                          <a:srgbClr val="002B82"/>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en-GB" sz="600" u="none" strike="noStrike">
                          <a:effectLst/>
                        </a:rPr>
                        <a:t>Effect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Missense</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u="none" strike="noStrike" smtClean="0">
                          <a:effectLst/>
                        </a:rPr>
                        <a:t>SIFT</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DAMAGING</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6350" cap="flat" cmpd="sng" algn="ctr">
                      <a:solidFill>
                        <a:schemeClr val="bg2">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F9999"/>
                    </a:solidFill>
                  </a:tcPr>
                </a:tc>
              </a:tr>
              <a:tr h="0">
                <a:tc>
                  <a:txBody>
                    <a:bodyPr/>
                    <a:lstStyle/>
                    <a:p>
                      <a:pPr algn="l" fontAlgn="t"/>
                      <a:r>
                        <a:rPr lang="nb-NO" sz="600" u="none" strike="noStrike" smtClean="0">
                          <a:effectLst/>
                        </a:rPr>
                        <a:t>MutationTaster</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nb-NO" sz="600" u="none" strike="noStrike" smtClean="0">
                          <a:effectLst/>
                        </a:rPr>
                        <a:t>Polymorphism</a:t>
                      </a:r>
                      <a:endParaRPr lang="en-GB" sz="600" b="0" i="0" u="none" strike="noStrike">
                        <a:solidFill>
                          <a:schemeClr val="tx1"/>
                        </a:solidFill>
                        <a:effectLst/>
                        <a:latin typeface="+mn-lt"/>
                      </a:endParaRPr>
                    </a:p>
                  </a:txBody>
                  <a:tcPr marL="9525" marR="9525" marT="9525" marB="0">
                    <a:lnL w="6350" cap="flat" cmpd="sng" algn="ctr">
                      <a:solidFill>
                        <a:schemeClr val="bg2">
                          <a:lumMod val="60000"/>
                          <a:lumOff val="40000"/>
                        </a:schemeClr>
                      </a:solidFill>
                      <a:prstDash val="solid"/>
                      <a:round/>
                      <a:headEnd type="none" w="med" len="med"/>
                      <a:tailEnd type="none" w="med" len="med"/>
                    </a:lnL>
                    <a:lnR w="6350" cap="flat" cmpd="sng" algn="ctr">
                      <a:solidFill>
                        <a:schemeClr val="bg2">
                          <a:lumMod val="60000"/>
                          <a:lumOff val="40000"/>
                        </a:schemeClr>
                      </a:solidFill>
                      <a:prstDash val="solid"/>
                      <a:round/>
                      <a:headEnd type="none" w="med" len="med"/>
                      <a:tailEnd type="none" w="med" len="med"/>
                    </a:lnR>
                    <a:lnT w="6350" cap="flat" cmpd="sng" algn="ctr">
                      <a:solidFill>
                        <a:schemeClr val="bg2">
                          <a:lumMod val="60000"/>
                          <a:lumOff val="4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B6DF89"/>
                    </a:solidFill>
                  </a:tcPr>
                </a:tc>
              </a:tr>
            </a:tbl>
          </a:graphicData>
        </a:graphic>
      </p:graphicFrame>
      <p:sp>
        <p:nvSpPr>
          <p:cNvPr id="67" name="Rectangle 66"/>
          <p:cNvSpPr>
            <a:spLocks noChangeAspect="1"/>
          </p:cNvSpPr>
          <p:nvPr/>
        </p:nvSpPr>
        <p:spPr>
          <a:xfrm>
            <a:off x="6698604" y="2412572"/>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smtClean="0">
                <a:latin typeface="+mn-lt"/>
                <a:cs typeface="+mn-cs"/>
              </a:rPr>
              <a:t>View raw</a:t>
            </a:r>
            <a:endParaRPr lang="en-AU" sz="700" b="1" kern="0">
              <a:latin typeface="+mn-lt"/>
              <a:cs typeface="+mn-cs"/>
            </a:endParaRPr>
          </a:p>
        </p:txBody>
      </p:sp>
      <p:grpSp>
        <p:nvGrpSpPr>
          <p:cNvPr id="8" name="Group 7"/>
          <p:cNvGrpSpPr/>
          <p:nvPr/>
        </p:nvGrpSpPr>
        <p:grpSpPr>
          <a:xfrm>
            <a:off x="6698604" y="2121134"/>
            <a:ext cx="2169553" cy="116188"/>
            <a:chOff x="6482321" y="2057100"/>
            <a:chExt cx="2169553" cy="116188"/>
          </a:xfrm>
        </p:grpSpPr>
        <p:sp>
          <p:nvSpPr>
            <p:cNvPr id="74" name="Rectangle 73"/>
            <p:cNvSpPr/>
            <p:nvPr/>
          </p:nvSpPr>
          <p:spPr>
            <a:xfrm>
              <a:off x="6482321" y="2057100"/>
              <a:ext cx="2169553" cy="116188"/>
            </a:xfrm>
            <a:prstGeom prst="rect">
              <a:avLst/>
            </a:prstGeom>
            <a:solidFill>
              <a:schemeClr val="bg2">
                <a:lumMod val="20000"/>
                <a:lumOff val="80000"/>
              </a:schemeClr>
            </a:solidFill>
            <a:ln w="6350" cap="flat" cmpd="sng" algn="ctr">
              <a:solidFill>
                <a:sysClr val="windowText" lastClr="000000"/>
              </a:solidFill>
              <a:prstDash val="solid"/>
            </a:ln>
            <a:effectLst/>
          </p:spPr>
          <p:txBody>
            <a:bodyPr rtlCol="0" anchor="ctr"/>
            <a:lstStyle/>
            <a:p>
              <a:pPr fontAlgn="auto">
                <a:spcBef>
                  <a:spcPts val="0"/>
                </a:spcBef>
                <a:spcAft>
                  <a:spcPts val="0"/>
                </a:spcAft>
              </a:pPr>
              <a:r>
                <a:rPr lang="en-US" sz="600" kern="0" smtClean="0">
                  <a:latin typeface="+mn-lt"/>
                  <a:cs typeface="+mn-cs"/>
                </a:rPr>
                <a:t>View all</a:t>
              </a:r>
              <a:endParaRPr lang="en-US" sz="600" kern="0" dirty="0">
                <a:latin typeface="+mn-lt"/>
                <a:cs typeface="+mn-cs"/>
              </a:endParaRPr>
            </a:p>
          </p:txBody>
        </p:sp>
        <p:sp>
          <p:nvSpPr>
            <p:cNvPr id="75" name="Right Triangle 74"/>
            <p:cNvSpPr/>
            <p:nvPr/>
          </p:nvSpPr>
          <p:spPr>
            <a:xfrm rot="18900000">
              <a:off x="8568355" y="2090758"/>
              <a:ext cx="36049" cy="36049"/>
            </a:xfrm>
            <a:prstGeom prst="rtTriangle">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mn-lt"/>
                <a:ea typeface="+mn-ea"/>
                <a:cs typeface="+mn-cs"/>
              </a:endParaRPr>
            </a:p>
          </p:txBody>
        </p:sp>
      </p:grpSp>
      <p:sp>
        <p:nvSpPr>
          <p:cNvPr id="78" name="Rectangle 77"/>
          <p:cNvSpPr>
            <a:spLocks noChangeAspect="1"/>
          </p:cNvSpPr>
          <p:nvPr/>
        </p:nvSpPr>
        <p:spPr>
          <a:xfrm>
            <a:off x="6698604" y="2874287"/>
            <a:ext cx="2062693" cy="109708"/>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b="1" kern="0"/>
              <a:t>View external record</a:t>
            </a:r>
          </a:p>
        </p:txBody>
      </p:sp>
      <p:sp>
        <p:nvSpPr>
          <p:cNvPr id="86" name="Rectangle 85"/>
          <p:cNvSpPr/>
          <p:nvPr/>
        </p:nvSpPr>
        <p:spPr>
          <a:xfrm>
            <a:off x="5390775" y="3328168"/>
            <a:ext cx="1081548"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nb-NO" sz="700" smtClean="0">
                <a:solidFill>
                  <a:schemeClr val="tx1"/>
                </a:solidFill>
              </a:rPr>
              <a:t>Removes selected variants from further analysis, adds to report. Unselected variants are kept in subequent steps.</a:t>
            </a:r>
            <a:endParaRPr lang="nb-NO" sz="700">
              <a:solidFill>
                <a:schemeClr val="tx1"/>
              </a:solidFill>
            </a:endParaRPr>
          </a:p>
        </p:txBody>
      </p:sp>
      <p:cxnSp>
        <p:nvCxnSpPr>
          <p:cNvPr id="87" name="Straight Connector 86"/>
          <p:cNvCxnSpPr>
            <a:stCxn id="86" idx="0"/>
          </p:cNvCxnSpPr>
          <p:nvPr/>
        </p:nvCxnSpPr>
        <p:spPr>
          <a:xfrm flipH="1" flipV="1">
            <a:off x="5878557" y="3086566"/>
            <a:ext cx="52992" cy="241602"/>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1" name="Rectangle 90"/>
          <p:cNvSpPr/>
          <p:nvPr/>
        </p:nvSpPr>
        <p:spPr>
          <a:xfrm>
            <a:off x="4582039" y="666120"/>
            <a:ext cx="1199444" cy="611312"/>
          </a:xfrm>
          <a:prstGeom prst="rect">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36000" rIns="54000" bIns="36000" numCol="1" spcCol="0" rtlCol="0" fromWordArt="0" anchor="ctr" anchorCtr="0" forceAA="0" compatLnSpc="1">
            <a:prstTxWarp prst="textNoShape">
              <a:avLst/>
            </a:prstTxWarp>
            <a:spAutoFit/>
          </a:bodyPr>
          <a:lstStyle/>
          <a:p>
            <a:r>
              <a:rPr lang="en-US" sz="700" smtClean="0">
                <a:solidFill>
                  <a:schemeClr val="tx1"/>
                </a:solidFill>
              </a:rPr>
              <a:t>Colour codes: </a:t>
            </a:r>
            <a:br>
              <a:rPr lang="en-US" sz="700" smtClean="0">
                <a:solidFill>
                  <a:schemeClr val="tx1"/>
                </a:solidFill>
              </a:rPr>
            </a:br>
            <a:r>
              <a:rPr lang="en-US" sz="700" smtClean="0">
                <a:solidFill>
                  <a:schemeClr val="tx1"/>
                </a:solidFill>
              </a:rPr>
              <a:t>Pathogenic: red for definitve evidence, light red for guide.</a:t>
            </a:r>
            <a:br>
              <a:rPr lang="en-US" sz="700" smtClean="0">
                <a:solidFill>
                  <a:schemeClr val="tx1"/>
                </a:solidFill>
              </a:rPr>
            </a:br>
            <a:r>
              <a:rPr lang="en-US" sz="700" smtClean="0">
                <a:solidFill>
                  <a:schemeClr val="tx1"/>
                </a:solidFill>
              </a:rPr>
              <a:t>Neutral:  green/light green</a:t>
            </a:r>
          </a:p>
        </p:txBody>
      </p:sp>
      <p:cxnSp>
        <p:nvCxnSpPr>
          <p:cNvPr id="92" name="Straight Connector 91"/>
          <p:cNvCxnSpPr>
            <a:stCxn id="91" idx="3"/>
            <a:endCxn id="65" idx="0"/>
          </p:cNvCxnSpPr>
          <p:nvPr/>
        </p:nvCxnSpPr>
        <p:spPr>
          <a:xfrm>
            <a:off x="5781483" y="971776"/>
            <a:ext cx="2001898" cy="259723"/>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p:cNvCxnSpPr>
            <a:stCxn id="91" idx="1"/>
          </p:cNvCxnSpPr>
          <p:nvPr/>
        </p:nvCxnSpPr>
        <p:spPr>
          <a:xfrm flipH="1">
            <a:off x="2604977" y="971776"/>
            <a:ext cx="1977062" cy="720888"/>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4" name="Straight Connector 93"/>
          <p:cNvCxnSpPr>
            <a:stCxn id="91" idx="1"/>
          </p:cNvCxnSpPr>
          <p:nvPr/>
        </p:nvCxnSpPr>
        <p:spPr>
          <a:xfrm flipH="1">
            <a:off x="2604977" y="971776"/>
            <a:ext cx="1977062" cy="1577055"/>
          </a:xfrm>
          <a:prstGeom prst="line">
            <a:avLst/>
          </a:prstGeom>
          <a:solidFill>
            <a:srgbClr val="FEFEE2"/>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71" name="Group 70"/>
          <p:cNvGrpSpPr/>
          <p:nvPr/>
        </p:nvGrpSpPr>
        <p:grpSpPr>
          <a:xfrm>
            <a:off x="6030277" y="1297911"/>
            <a:ext cx="86610" cy="116176"/>
            <a:chOff x="1989288" y="2349886"/>
            <a:chExt cx="86610" cy="116176"/>
          </a:xfrm>
        </p:grpSpPr>
        <p:sp>
          <p:nvSpPr>
            <p:cNvPr id="72" name="Rectangle 71"/>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3" name="L-Shape 72"/>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76" name="Group 75"/>
          <p:cNvGrpSpPr/>
          <p:nvPr/>
        </p:nvGrpSpPr>
        <p:grpSpPr>
          <a:xfrm>
            <a:off x="5833427" y="1641312"/>
            <a:ext cx="86610" cy="116176"/>
            <a:chOff x="1989288" y="2349886"/>
            <a:chExt cx="86610" cy="116176"/>
          </a:xfrm>
        </p:grpSpPr>
        <p:sp>
          <p:nvSpPr>
            <p:cNvPr id="79" name="Rectangle 78"/>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1" name="L-Shape 80"/>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89" name="Group 88"/>
          <p:cNvGrpSpPr/>
          <p:nvPr/>
        </p:nvGrpSpPr>
        <p:grpSpPr>
          <a:xfrm>
            <a:off x="5833427" y="1467836"/>
            <a:ext cx="86610" cy="116176"/>
            <a:chOff x="1989288" y="2349886"/>
            <a:chExt cx="86610" cy="116176"/>
          </a:xfrm>
        </p:grpSpPr>
        <p:sp>
          <p:nvSpPr>
            <p:cNvPr id="90" name="Rectangle 8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6" name="L-Shape 95"/>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97" name="Rectangle 96"/>
          <p:cNvSpPr/>
          <p:nvPr/>
        </p:nvSpPr>
        <p:spPr>
          <a:xfrm>
            <a:off x="6030277" y="2312724"/>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833427" y="2656125"/>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99" name="Group 98"/>
          <p:cNvGrpSpPr/>
          <p:nvPr/>
        </p:nvGrpSpPr>
        <p:grpSpPr>
          <a:xfrm>
            <a:off x="5833427" y="2445736"/>
            <a:ext cx="86610" cy="116176"/>
            <a:chOff x="1989288" y="2349886"/>
            <a:chExt cx="86610" cy="116176"/>
          </a:xfrm>
        </p:grpSpPr>
        <p:sp>
          <p:nvSpPr>
            <p:cNvPr id="100" name="Rectangle 99"/>
            <p:cNvSpPr/>
            <p:nvPr/>
          </p:nvSpPr>
          <p:spPr>
            <a:xfrm>
              <a:off x="1989288" y="2386799"/>
              <a:ext cx="79264" cy="79263"/>
            </a:xfrm>
            <a:prstGeom prst="rect">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4" name="L-Shape 103"/>
            <p:cNvSpPr/>
            <p:nvPr/>
          </p:nvSpPr>
          <p:spPr>
            <a:xfrm rot="18890577">
              <a:off x="2000888" y="2374890"/>
              <a:ext cx="100013" cy="50006"/>
            </a:xfrm>
            <a:prstGeom prst="corner">
              <a:avLst>
                <a:gd name="adj1" fmla="val 38222"/>
                <a:gd name="adj2" fmla="val 38170"/>
              </a:avLst>
            </a:prstGeom>
            <a:solidFill>
              <a:sysClr val="windowText" lastClr="000000"/>
            </a:solidFill>
            <a:ln w="63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105" name="Rounded Rectangle 104">
            <a:hlinkClick r:id="rId9" action="ppaction://hlinksldjump"/>
          </p:cNvPr>
          <p:cNvSpPr>
            <a:spLocks noChangeAspect="1"/>
          </p:cNvSpPr>
          <p:nvPr/>
        </p:nvSpPr>
        <p:spPr>
          <a:xfrm>
            <a:off x="5692156" y="2956001"/>
            <a:ext cx="586747" cy="130565"/>
          </a:xfrm>
          <a:prstGeom prst="roundRect">
            <a:avLst/>
          </a:prstGeom>
          <a:ln w="6350"/>
          <a:effectLst/>
        </p:spPr>
        <p:style>
          <a:lnRef idx="1">
            <a:schemeClr val="dk1"/>
          </a:lnRef>
          <a:fillRef idx="2">
            <a:schemeClr val="dk1"/>
          </a:fillRef>
          <a:effectRef idx="1">
            <a:schemeClr val="dk1"/>
          </a:effectRef>
          <a:fontRef idx="minor">
            <a:schemeClr val="dk1"/>
          </a:fontRef>
        </p:style>
        <p:txBody>
          <a:bodyPr lIns="36000" tIns="36000" rIns="36000" bIns="36000" rtlCol="0" anchor="ctr"/>
          <a:lstStyle/>
          <a:p>
            <a:pPr algn="ctr"/>
            <a:r>
              <a:rPr lang="en-AU" sz="700" u="sng" smtClean="0">
                <a:solidFill>
                  <a:srgbClr val="002B82"/>
                </a:solidFill>
              </a:rPr>
              <a:t>Done</a:t>
            </a:r>
            <a:endParaRPr lang="en-US" u="sng" dirty="0">
              <a:solidFill>
                <a:srgbClr val="002B82"/>
              </a:solidFill>
            </a:endParaRPr>
          </a:p>
        </p:txBody>
      </p:sp>
      <p:cxnSp>
        <p:nvCxnSpPr>
          <p:cNvPr id="77" name="Straight Connector 76"/>
          <p:cNvCxnSpPr/>
          <p:nvPr/>
        </p:nvCxnSpPr>
        <p:spPr>
          <a:xfrm>
            <a:off x="6553200" y="896938"/>
            <a:ext cx="0" cy="441801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161" name="Picture 6" descr="M:\pc\Desktop\icons\omim.PNG"/>
          <p:cNvPicPr>
            <a:picLocks noChangeAspect="1" noChangeArrowheads="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59442" y="3099702"/>
            <a:ext cx="208654" cy="50683"/>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1512005"/>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1691222"/>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2494697"/>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6850" y="2673914"/>
            <a:ext cx="87188" cy="6143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6" descr="M:\pc\Desktop\icons\ey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10251" y="2673312"/>
            <a:ext cx="87188" cy="6143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79"/>
          <p:cNvSpPr>
            <a:spLocks noChangeAspect="1"/>
          </p:cNvSpPr>
          <p:nvPr/>
        </p:nvSpPr>
        <p:spPr>
          <a:xfrm>
            <a:off x="188609" y="671508"/>
            <a:ext cx="4216703" cy="128567"/>
          </a:xfrm>
          <a:prstGeom prst="rect">
            <a:avLst/>
          </a:prstGeom>
          <a:noFill/>
          <a:ln w="12700" cap="flat" cmpd="sng" algn="ctr">
            <a:noFill/>
            <a:prstDash val="solid"/>
          </a:ln>
          <a:effectLst/>
        </p:spPr>
        <p:txBody>
          <a:bodyPr lIns="0" tIns="0" rIns="0" bIns="0" rtlCol="0" anchor="ctr"/>
          <a:lstStyle/>
          <a:p>
            <a:pPr fontAlgn="auto">
              <a:spcBef>
                <a:spcPts val="0"/>
              </a:spcBef>
              <a:spcAft>
                <a:spcPts val="0"/>
              </a:spcAft>
            </a:pPr>
            <a:r>
              <a:rPr lang="en-AU" sz="700" kern="0">
                <a:latin typeface="+mj-lt"/>
              </a:rPr>
              <a:t>Sample </a:t>
            </a:r>
            <a:r>
              <a:rPr lang="en-AU" sz="700" b="1" kern="0">
                <a:latin typeface="+mj-lt"/>
              </a:rPr>
              <a:t>000001A</a:t>
            </a:r>
            <a:r>
              <a:rPr lang="en-AU" sz="700" kern="0">
                <a:latin typeface="+mj-lt"/>
              </a:rPr>
              <a:t> loaded  |  </a:t>
            </a:r>
            <a:r>
              <a:rPr lang="en-GB" sz="700" kern="0">
                <a:latin typeface="+mj-lt"/>
              </a:rPr>
              <a:t>Gene panel: </a:t>
            </a:r>
            <a:r>
              <a:rPr lang="en-GB" sz="700" b="1" kern="0">
                <a:latin typeface="+mj-lt"/>
              </a:rPr>
              <a:t>Breast and ovarial cancer v1.0  |  </a:t>
            </a:r>
            <a:r>
              <a:rPr lang="en-GB" sz="700" kern="0">
                <a:latin typeface="+mj-lt"/>
              </a:rPr>
              <a:t>Test:</a:t>
            </a:r>
            <a:r>
              <a:rPr lang="en-GB" sz="700" b="1" kern="0">
                <a:latin typeface="+mj-lt"/>
              </a:rPr>
              <a:t> Full</a:t>
            </a:r>
            <a:endParaRPr lang="en-AU" sz="700" kern="0">
              <a:latin typeface="+mj-lt"/>
            </a:endParaRPr>
          </a:p>
        </p:txBody>
      </p:sp>
      <p:sp>
        <p:nvSpPr>
          <p:cNvPr id="82" name="Rectangle 49"/>
          <p:cNvSpPr>
            <a:spLocks noChangeArrowheads="1"/>
          </p:cNvSpPr>
          <p:nvPr/>
        </p:nvSpPr>
        <p:spPr bwMode="auto">
          <a:xfrm>
            <a:off x="102775" y="414583"/>
            <a:ext cx="720000" cy="190499"/>
          </a:xfrm>
          <a:prstGeom prst="rect">
            <a:avLst/>
          </a:prstGeom>
          <a:solidFill>
            <a:schemeClr val="accent5">
              <a:lumMod val="90000"/>
            </a:schemeClr>
          </a:solidFill>
          <a:ln w="9525">
            <a:solidFill>
              <a:schemeClr val="bg2"/>
            </a:solidFill>
            <a:miter lim="800000"/>
            <a:headEnd/>
            <a:tailEnd/>
          </a:ln>
          <a:effectLst/>
          <a:extLst/>
        </p:spPr>
        <p:txBody>
          <a:bodyPr wrap="none" anchor="ctr"/>
          <a:lstStyle/>
          <a:p>
            <a:pPr algn="ctr"/>
            <a:r>
              <a:rPr lang="en-US" sz="700" smtClean="0">
                <a:latin typeface="+mj-lt"/>
                <a:hlinkClick r:id="rId14" action="ppaction://hlinksldjump"/>
              </a:rPr>
              <a:t>Sample</a:t>
            </a:r>
            <a:endParaRPr lang="en-US" sz="700">
              <a:latin typeface="+mj-lt"/>
            </a:endParaRPr>
          </a:p>
        </p:txBody>
      </p:sp>
      <p:sp>
        <p:nvSpPr>
          <p:cNvPr id="83" name="Rectangle 50"/>
          <p:cNvSpPr>
            <a:spLocks noChangeArrowheads="1"/>
          </p:cNvSpPr>
          <p:nvPr/>
        </p:nvSpPr>
        <p:spPr bwMode="auto">
          <a:xfrm>
            <a:off x="8419155" y="5255279"/>
            <a:ext cx="687237" cy="201745"/>
          </a:xfrm>
          <a:prstGeom prst="rect">
            <a:avLst/>
          </a:prstGeom>
          <a:solidFill>
            <a:srgbClr val="FFFFFF"/>
          </a:solidFill>
          <a:ln w="9525">
            <a:noFill/>
            <a:miter lim="800000"/>
            <a:headEnd/>
            <a:tailEnd/>
          </a:ln>
          <a:effectLst/>
          <a:extLst/>
        </p:spPr>
        <p:txBody>
          <a:bodyPr wrap="none" anchor="ctr"/>
          <a:lstStyle/>
          <a:p>
            <a:endParaRPr lang="nb-NO" sz="800">
              <a:latin typeface="+mj-lt"/>
            </a:endParaRPr>
          </a:p>
        </p:txBody>
      </p:sp>
      <p:cxnSp>
        <p:nvCxnSpPr>
          <p:cNvPr id="85" name="Straight Connector 84"/>
          <p:cNvCxnSpPr/>
          <p:nvPr/>
        </p:nvCxnSpPr>
        <p:spPr>
          <a:xfrm>
            <a:off x="5600700" y="2228850"/>
            <a:ext cx="0" cy="85863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600700" y="1236098"/>
            <a:ext cx="0" cy="586352"/>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610511"/>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Default Design">
  <a:themeElements>
    <a:clrScheme name="Default Design 15">
      <a:dk1>
        <a:srgbClr val="000000"/>
      </a:dk1>
      <a:lt1>
        <a:srgbClr val="ECECEC"/>
      </a:lt1>
      <a:dk2>
        <a:srgbClr val="000000"/>
      </a:dk2>
      <a:lt2>
        <a:srgbClr val="808080"/>
      </a:lt2>
      <a:accent1>
        <a:srgbClr val="BBE0E3"/>
      </a:accent1>
      <a:accent2>
        <a:srgbClr val="333399"/>
      </a:accent2>
      <a:accent3>
        <a:srgbClr val="F4F4F4"/>
      </a:accent3>
      <a:accent4>
        <a:srgbClr val="000000"/>
      </a:accent4>
      <a:accent5>
        <a:srgbClr val="DAEDEF"/>
      </a:accent5>
      <a:accent6>
        <a:srgbClr val="2D2D8A"/>
      </a:accent6>
      <a:hlink>
        <a:srgbClr val="003399"/>
      </a:hlink>
      <a:folHlink>
        <a:srgbClr val="0033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1F1EF"/>
        </a:lt1>
        <a:dk2>
          <a:srgbClr val="000000"/>
        </a:dk2>
        <a:lt2>
          <a:srgbClr val="808080"/>
        </a:lt2>
        <a:accent1>
          <a:srgbClr val="BBE0E3"/>
        </a:accent1>
        <a:accent2>
          <a:srgbClr val="333399"/>
        </a:accent2>
        <a:accent3>
          <a:srgbClr val="F7F7F6"/>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ECECEC"/>
        </a:lt1>
        <a:dk2>
          <a:srgbClr val="000000"/>
        </a:dk2>
        <a:lt2>
          <a:srgbClr val="808080"/>
        </a:lt2>
        <a:accent1>
          <a:srgbClr val="BBE0E3"/>
        </a:accent1>
        <a:accent2>
          <a:srgbClr val="333399"/>
        </a:accent2>
        <a:accent3>
          <a:srgbClr val="F4F4F4"/>
        </a:accent3>
        <a:accent4>
          <a:srgbClr val="000000"/>
        </a:accent4>
        <a:accent5>
          <a:srgbClr val="DAEDEF"/>
        </a:accent5>
        <a:accent6>
          <a:srgbClr val="2D2D8A"/>
        </a:accent6>
        <a:hlink>
          <a:srgbClr val="003399"/>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10823</TotalTime>
  <Words>3776</Words>
  <Application>Microsoft Office PowerPoint</Application>
  <PresentationFormat>On-screen Show (16:10)</PresentationFormat>
  <Paragraphs>1012</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Default Design</vt:lpstr>
      <vt:lpstr>Login</vt:lpstr>
      <vt:lpstr>Sample - fetch data</vt:lpstr>
      <vt:lpstr>Sample – select analysis</vt:lpstr>
      <vt:lpstr>Sample – QC</vt:lpstr>
      <vt:lpstr>VarDB</vt:lpstr>
      <vt:lpstr>VarDB - variant detail</vt:lpstr>
      <vt:lpstr>VarDB - filter</vt:lpstr>
      <vt:lpstr>Frequency</vt:lpstr>
      <vt:lpstr>Frequency - variant detail</vt:lpstr>
      <vt:lpstr>Frequency - filter</vt:lpstr>
      <vt:lpstr>External DB</vt:lpstr>
      <vt:lpstr>External DB - filter</vt:lpstr>
      <vt:lpstr>Prediction</vt:lpstr>
      <vt:lpstr>References - start</vt:lpstr>
      <vt:lpstr>References - ref added</vt:lpstr>
      <vt:lpstr>References - evaluate</vt:lpstr>
      <vt:lpstr>References - finish</vt:lpstr>
      <vt:lpstr>Report</vt:lpstr>
      <vt:lpstr>Options</vt:lpstr>
      <vt:lpstr>Help</vt:lpstr>
    </vt:vector>
  </TitlesOfParts>
  <Company>Gradient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Morten Christoph Eike</dc:creator>
  <cp:lastModifiedBy>Morten  Christoph Eike</cp:lastModifiedBy>
  <cp:revision>666</cp:revision>
  <cp:lastPrinted>2013-12-09T10:54:00Z</cp:lastPrinted>
  <dcterms:created xsi:type="dcterms:W3CDTF">2006-04-16T22:01:54Z</dcterms:created>
  <dcterms:modified xsi:type="dcterms:W3CDTF">2013-12-19T14:39:59Z</dcterms:modified>
</cp:coreProperties>
</file>