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regular r:id="rId10"/>
    </p:embeddedFont>
    <p:embeddedFont>
      <p:font typeface="DM Sans" pitchFamily="2" charset="0"/>
      <p:regular r:id="rId11"/>
      <p:bold r:id="rId12"/>
    </p:embeddedFont>
    <p:embeddedFont>
      <p:font typeface="DM Sans Bold"/>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2843703" y="3208905"/>
            <a:ext cx="12600593"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Decoding:</a:t>
            </a:r>
          </a:p>
          <a:p>
            <a:pPr algn="ctr">
              <a:lnSpc>
                <a:spcPts val="12218"/>
              </a:lnSpc>
            </a:pPr>
            <a:r>
              <a:rPr lang="en-US" sz="12998" b="1">
                <a:solidFill>
                  <a:srgbClr val="000000"/>
                </a:solidFill>
                <a:latin typeface="DM Sans Bold"/>
                <a:ea typeface="DM Sans Bold"/>
                <a:cs typeface="DM Sans Bold"/>
                <a:sym typeface="DM Sans Bold"/>
              </a:rPr>
              <a:t>Breast Cancer</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345718"/>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Origin of the creative idea</a:t>
            </a:r>
          </a:p>
        </p:txBody>
      </p:sp>
      <p:sp>
        <p:nvSpPr>
          <p:cNvPr id="5" name="TextBox 5"/>
          <p:cNvSpPr txBox="1"/>
          <p:nvPr/>
        </p:nvSpPr>
        <p:spPr>
          <a:xfrm>
            <a:off x="1504950" y="4798032"/>
            <a:ext cx="8155010" cy="2114157"/>
          </a:xfrm>
          <a:prstGeom prst="rect">
            <a:avLst/>
          </a:prstGeom>
        </p:spPr>
        <p:txBody>
          <a:bodyPr lIns="0" tIns="0" rIns="0" bIns="0" rtlCol="0" anchor="t">
            <a:spAutoFit/>
          </a:bodyPr>
          <a:lstStyle/>
          <a:p>
            <a:pPr algn="l">
              <a:lnSpc>
                <a:spcPts val="2856"/>
              </a:lnSpc>
            </a:pPr>
            <a:r>
              <a:rPr lang="en-US" sz="2116" spc="126">
                <a:solidFill>
                  <a:srgbClr val="000000"/>
                </a:solidFill>
                <a:latin typeface="DM Sans"/>
                <a:ea typeface="DM Sans"/>
                <a:cs typeface="DM Sans"/>
                <a:sym typeface="DM Sans"/>
              </a:rPr>
              <a:t>Breast cancer is one of the most prevalent forms of cancer affecting women worldwide. This computer science project explores how machine learning algorithms can be leveraged to detect breast cancer early, leading to improved patient outcomes.</a:t>
            </a:r>
          </a:p>
          <a:p>
            <a:pPr marL="0" lvl="0" indent="0" algn="l">
              <a:lnSpc>
                <a:spcPts val="2856"/>
              </a:lnSpc>
              <a:spcBef>
                <a:spcPct val="0"/>
              </a:spcBef>
            </a:pPr>
            <a:endParaRPr lang="en-US" sz="2116" spc="126">
              <a:solidFill>
                <a:srgbClr val="000000"/>
              </a:solidFill>
              <a:latin typeface="DM Sans"/>
              <a:ea typeface="DM Sans"/>
              <a:cs typeface="DM Sans"/>
              <a:sym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1861247"/>
            <a:ext cx="7639050"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vision</a:t>
            </a:r>
          </a:p>
        </p:txBody>
      </p:sp>
      <p:sp>
        <p:nvSpPr>
          <p:cNvPr id="4" name="TextBox 4"/>
          <p:cNvSpPr txBox="1"/>
          <p:nvPr/>
        </p:nvSpPr>
        <p:spPr>
          <a:xfrm>
            <a:off x="1504950" y="4133366"/>
            <a:ext cx="14883891" cy="2040255"/>
          </a:xfrm>
          <a:prstGeom prst="rect">
            <a:avLst/>
          </a:prstGeom>
        </p:spPr>
        <p:txBody>
          <a:bodyPr lIns="0" tIns="0" rIns="0" bIns="0" rtlCol="0" anchor="t">
            <a:spAutoFit/>
          </a:bodyPr>
          <a:lstStyle/>
          <a:p>
            <a:pPr marL="0" lvl="0" indent="0" algn="l">
              <a:lnSpc>
                <a:spcPts val="3239"/>
              </a:lnSpc>
              <a:spcBef>
                <a:spcPct val="0"/>
              </a:spcBef>
            </a:pPr>
            <a:r>
              <a:rPr lang="en-US" sz="2399" spc="143">
                <a:solidFill>
                  <a:srgbClr val="000000"/>
                </a:solidFill>
                <a:latin typeface="DM Sans"/>
                <a:ea typeface="DM Sans"/>
                <a:cs typeface="DM Sans"/>
                <a:sym typeface="DM Sans"/>
              </a:rPr>
              <a:t>The primary objective of this project is to develop a machine learning model that can predict whether a person has breast cancer based on medical data, such as Clump Thickness,Uniformity of Cell Size,Uniformity of Cell Shape,Marginal Adhesion. The model aims to assist healthcare professionals in early detection and diagnosis, improving treatment outcomes.</a:t>
            </a:r>
          </a:p>
        </p:txBody>
      </p:sp>
      <p:sp>
        <p:nvSpPr>
          <p:cNvPr id="5" name="Freeform 5"/>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225553" y="2151336"/>
            <a:ext cx="3499031" cy="6294352"/>
            <a:chOff x="0" y="0"/>
            <a:chExt cx="1171329" cy="2107086"/>
          </a:xfrm>
        </p:grpSpPr>
        <p:sp>
          <p:nvSpPr>
            <p:cNvPr id="4" name="Freeform 4"/>
            <p:cNvSpPr/>
            <p:nvPr/>
          </p:nvSpPr>
          <p:spPr>
            <a:xfrm>
              <a:off x="0" y="0"/>
              <a:ext cx="1171329" cy="2107086"/>
            </a:xfrm>
            <a:custGeom>
              <a:avLst/>
              <a:gdLst/>
              <a:ahLst/>
              <a:cxnLst/>
              <a:rect l="l" t="t" r="r" b="b"/>
              <a:pathLst>
                <a:path w="1171329" h="2107086">
                  <a:moveTo>
                    <a:pt x="33189" y="0"/>
                  </a:moveTo>
                  <a:lnTo>
                    <a:pt x="1138140" y="0"/>
                  </a:lnTo>
                  <a:cubicBezTo>
                    <a:pt x="1146943" y="0"/>
                    <a:pt x="1155384" y="3497"/>
                    <a:pt x="1161608" y="9721"/>
                  </a:cubicBezTo>
                  <a:cubicBezTo>
                    <a:pt x="1167833" y="15945"/>
                    <a:pt x="1171329" y="24387"/>
                    <a:pt x="1171329" y="33189"/>
                  </a:cubicBezTo>
                  <a:lnTo>
                    <a:pt x="1171329" y="2073897"/>
                  </a:lnTo>
                  <a:cubicBezTo>
                    <a:pt x="1171329" y="2082699"/>
                    <a:pt x="1167833" y="2091141"/>
                    <a:pt x="1161608" y="2097365"/>
                  </a:cubicBezTo>
                  <a:cubicBezTo>
                    <a:pt x="1155384" y="2103589"/>
                    <a:pt x="1146943" y="2107086"/>
                    <a:pt x="1138140" y="2107086"/>
                  </a:cubicBezTo>
                  <a:lnTo>
                    <a:pt x="33189" y="2107086"/>
                  </a:lnTo>
                  <a:cubicBezTo>
                    <a:pt x="24387" y="2107086"/>
                    <a:pt x="15945" y="2103589"/>
                    <a:pt x="9721" y="2097365"/>
                  </a:cubicBezTo>
                  <a:cubicBezTo>
                    <a:pt x="3497" y="2091141"/>
                    <a:pt x="0" y="2082699"/>
                    <a:pt x="0" y="2073897"/>
                  </a:cubicBezTo>
                  <a:lnTo>
                    <a:pt x="0" y="33189"/>
                  </a:lnTo>
                  <a:cubicBezTo>
                    <a:pt x="0" y="24387"/>
                    <a:pt x="3497" y="15945"/>
                    <a:pt x="9721" y="9721"/>
                  </a:cubicBezTo>
                  <a:cubicBezTo>
                    <a:pt x="15945" y="3497"/>
                    <a:pt x="24387" y="0"/>
                    <a:pt x="33189" y="0"/>
                  </a:cubicBezTo>
                  <a:close/>
                </a:path>
              </a:pathLst>
            </a:custGeom>
            <a:solidFill>
              <a:srgbClr val="8AB7E2"/>
            </a:solidFill>
          </p:spPr>
        </p:sp>
        <p:sp>
          <p:nvSpPr>
            <p:cNvPr id="5" name="TextBox 5"/>
            <p:cNvSpPr txBox="1"/>
            <p:nvPr/>
          </p:nvSpPr>
          <p:spPr>
            <a:xfrm>
              <a:off x="0" y="85725"/>
              <a:ext cx="1171329" cy="2021361"/>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2185592" y="2632000"/>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7" name="Group 7"/>
          <p:cNvGrpSpPr/>
          <p:nvPr/>
        </p:nvGrpSpPr>
        <p:grpSpPr>
          <a:xfrm>
            <a:off x="7470345" y="2151336"/>
            <a:ext cx="3311487" cy="6294352"/>
            <a:chOff x="0" y="0"/>
            <a:chExt cx="1108548" cy="2107086"/>
          </a:xfrm>
        </p:grpSpPr>
        <p:sp>
          <p:nvSpPr>
            <p:cNvPr id="8" name="Freeform 8"/>
            <p:cNvSpPr/>
            <p:nvPr/>
          </p:nvSpPr>
          <p:spPr>
            <a:xfrm>
              <a:off x="0" y="0"/>
              <a:ext cx="1108548" cy="2107086"/>
            </a:xfrm>
            <a:custGeom>
              <a:avLst/>
              <a:gdLst/>
              <a:ahLst/>
              <a:cxnLst/>
              <a:rect l="l" t="t" r="r" b="b"/>
              <a:pathLst>
                <a:path w="1108548" h="2107086">
                  <a:moveTo>
                    <a:pt x="35068" y="0"/>
                  </a:moveTo>
                  <a:lnTo>
                    <a:pt x="1073479" y="0"/>
                  </a:lnTo>
                  <a:cubicBezTo>
                    <a:pt x="1082780" y="0"/>
                    <a:pt x="1091700" y="3695"/>
                    <a:pt x="1098276" y="10271"/>
                  </a:cubicBezTo>
                  <a:cubicBezTo>
                    <a:pt x="1104853" y="16848"/>
                    <a:pt x="1108548" y="25768"/>
                    <a:pt x="1108548" y="35068"/>
                  </a:cubicBezTo>
                  <a:lnTo>
                    <a:pt x="1108548" y="2072018"/>
                  </a:lnTo>
                  <a:cubicBezTo>
                    <a:pt x="1108548" y="2081318"/>
                    <a:pt x="1104853" y="2090238"/>
                    <a:pt x="1098276" y="2096815"/>
                  </a:cubicBezTo>
                  <a:cubicBezTo>
                    <a:pt x="1091700" y="2103391"/>
                    <a:pt x="1082780" y="2107086"/>
                    <a:pt x="1073479" y="2107086"/>
                  </a:cubicBezTo>
                  <a:lnTo>
                    <a:pt x="35068" y="2107086"/>
                  </a:lnTo>
                  <a:cubicBezTo>
                    <a:pt x="25768" y="2107086"/>
                    <a:pt x="16848" y="2103391"/>
                    <a:pt x="10271" y="2096815"/>
                  </a:cubicBezTo>
                  <a:cubicBezTo>
                    <a:pt x="3695" y="2090238"/>
                    <a:pt x="0" y="2081318"/>
                    <a:pt x="0" y="2072018"/>
                  </a:cubicBezTo>
                  <a:lnTo>
                    <a:pt x="0" y="35068"/>
                  </a:lnTo>
                  <a:cubicBezTo>
                    <a:pt x="0" y="25768"/>
                    <a:pt x="3695" y="16848"/>
                    <a:pt x="10271" y="10271"/>
                  </a:cubicBezTo>
                  <a:cubicBezTo>
                    <a:pt x="16848" y="3695"/>
                    <a:pt x="25768" y="0"/>
                    <a:pt x="35068" y="0"/>
                  </a:cubicBezTo>
                  <a:close/>
                </a:path>
              </a:pathLst>
            </a:custGeom>
            <a:solidFill>
              <a:srgbClr val="8AB7E2"/>
            </a:solidFill>
          </p:spPr>
        </p:sp>
        <p:sp>
          <p:nvSpPr>
            <p:cNvPr id="9" name="TextBox 9"/>
            <p:cNvSpPr txBox="1"/>
            <p:nvPr/>
          </p:nvSpPr>
          <p:spPr>
            <a:xfrm>
              <a:off x="0" y="85725"/>
              <a:ext cx="1108548" cy="2021361"/>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13525033" y="2151164"/>
            <a:ext cx="3380275" cy="6294352"/>
            <a:chOff x="0" y="0"/>
            <a:chExt cx="1131575" cy="2107086"/>
          </a:xfrm>
        </p:grpSpPr>
        <p:sp>
          <p:nvSpPr>
            <p:cNvPr id="11" name="Freeform 11"/>
            <p:cNvSpPr/>
            <p:nvPr/>
          </p:nvSpPr>
          <p:spPr>
            <a:xfrm>
              <a:off x="0" y="0"/>
              <a:ext cx="1131575" cy="2107086"/>
            </a:xfrm>
            <a:custGeom>
              <a:avLst/>
              <a:gdLst/>
              <a:ahLst/>
              <a:cxnLst/>
              <a:rect l="l" t="t" r="r" b="b"/>
              <a:pathLst>
                <a:path w="1131575" h="2107086">
                  <a:moveTo>
                    <a:pt x="34355" y="0"/>
                  </a:moveTo>
                  <a:lnTo>
                    <a:pt x="1097220" y="0"/>
                  </a:lnTo>
                  <a:cubicBezTo>
                    <a:pt x="1116194" y="0"/>
                    <a:pt x="1131575" y="15381"/>
                    <a:pt x="1131575" y="34355"/>
                  </a:cubicBezTo>
                  <a:lnTo>
                    <a:pt x="1131575" y="2072731"/>
                  </a:lnTo>
                  <a:cubicBezTo>
                    <a:pt x="1131575" y="2091705"/>
                    <a:pt x="1116194" y="2107086"/>
                    <a:pt x="1097220" y="2107086"/>
                  </a:cubicBezTo>
                  <a:lnTo>
                    <a:pt x="34355" y="2107086"/>
                  </a:lnTo>
                  <a:cubicBezTo>
                    <a:pt x="15381" y="2107086"/>
                    <a:pt x="0" y="2091705"/>
                    <a:pt x="0" y="2072731"/>
                  </a:cubicBezTo>
                  <a:lnTo>
                    <a:pt x="0" y="34355"/>
                  </a:lnTo>
                  <a:cubicBezTo>
                    <a:pt x="0" y="15381"/>
                    <a:pt x="15381" y="0"/>
                    <a:pt x="34355" y="0"/>
                  </a:cubicBezTo>
                  <a:close/>
                </a:path>
              </a:pathLst>
            </a:custGeom>
            <a:solidFill>
              <a:srgbClr val="8AB7E2"/>
            </a:solidFill>
          </p:spPr>
        </p:sp>
        <p:sp>
          <p:nvSpPr>
            <p:cNvPr id="12" name="TextBox 12"/>
            <p:cNvSpPr txBox="1"/>
            <p:nvPr/>
          </p:nvSpPr>
          <p:spPr>
            <a:xfrm>
              <a:off x="0" y="85725"/>
              <a:ext cx="1131575" cy="2021361"/>
            </a:xfrm>
            <a:prstGeom prst="rect">
              <a:avLst/>
            </a:prstGeom>
          </p:spPr>
          <p:txBody>
            <a:bodyPr lIns="50800" tIns="50800" rIns="50800" bIns="50800" rtlCol="0" anchor="ctr"/>
            <a:lstStyle/>
            <a:p>
              <a:pPr algn="ctr">
                <a:lnSpc>
                  <a:spcPts val="1925"/>
                </a:lnSpc>
              </a:pPr>
              <a:endParaRPr/>
            </a:p>
          </p:txBody>
        </p:sp>
      </p:grpSp>
      <p:sp>
        <p:nvSpPr>
          <p:cNvPr id="13" name="TextBox 13"/>
          <p:cNvSpPr txBox="1"/>
          <p:nvPr/>
        </p:nvSpPr>
        <p:spPr>
          <a:xfrm>
            <a:off x="8336613" y="2632000"/>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4" name="TextBox 14"/>
          <p:cNvSpPr txBox="1"/>
          <p:nvPr/>
        </p:nvSpPr>
        <p:spPr>
          <a:xfrm>
            <a:off x="14425694" y="2631828"/>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5" name="TextBox 15"/>
          <p:cNvSpPr txBox="1"/>
          <p:nvPr/>
        </p:nvSpPr>
        <p:spPr>
          <a:xfrm>
            <a:off x="1422540" y="3628323"/>
            <a:ext cx="3069101" cy="3301934"/>
          </a:xfrm>
          <a:prstGeom prst="rect">
            <a:avLst/>
          </a:prstGeom>
        </p:spPr>
        <p:txBody>
          <a:bodyPr lIns="0" tIns="0" rIns="0" bIns="0" rtlCol="0" anchor="t">
            <a:spAutoFit/>
          </a:bodyPr>
          <a:lstStyle/>
          <a:p>
            <a:pPr marL="0" lvl="0" indent="0" algn="just">
              <a:lnSpc>
                <a:spcPts val="2974"/>
              </a:lnSpc>
              <a:spcBef>
                <a:spcPct val="0"/>
              </a:spcBef>
            </a:pPr>
            <a:r>
              <a:rPr lang="en-US" sz="2203" spc="35">
                <a:solidFill>
                  <a:srgbClr val="000000"/>
                </a:solidFill>
                <a:latin typeface="DM Sans"/>
                <a:ea typeface="DM Sans"/>
                <a:cs typeface="DM Sans"/>
                <a:sym typeface="DM Sans"/>
              </a:rPr>
              <a:t>Data Collection: The model uses a dataset containing various features, such as tumor size, shape, texture, and other medical variables, to predict the likelihood of breast cancer. </a:t>
            </a:r>
          </a:p>
        </p:txBody>
      </p:sp>
      <p:sp>
        <p:nvSpPr>
          <p:cNvPr id="16" name="Freeform 16"/>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8" name="Freeform 18"/>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9" name="Freeform 19"/>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0" name="TextBox 20"/>
          <p:cNvSpPr txBox="1"/>
          <p:nvPr/>
        </p:nvSpPr>
        <p:spPr>
          <a:xfrm>
            <a:off x="7795882" y="3628323"/>
            <a:ext cx="2498556" cy="3339465"/>
          </a:xfrm>
          <a:prstGeom prst="rect">
            <a:avLst/>
          </a:prstGeom>
        </p:spPr>
        <p:txBody>
          <a:bodyPr lIns="0" tIns="0" rIns="0" bIns="0" rtlCol="0" anchor="t">
            <a:spAutoFit/>
          </a:bodyPr>
          <a:lstStyle/>
          <a:p>
            <a:pPr marL="0" lvl="0" indent="0" algn="just">
              <a:lnSpc>
                <a:spcPts val="2969"/>
              </a:lnSpc>
              <a:spcBef>
                <a:spcPct val="0"/>
              </a:spcBef>
            </a:pPr>
            <a:r>
              <a:rPr lang="en-US" sz="2199" spc="35">
                <a:solidFill>
                  <a:srgbClr val="000000"/>
                </a:solidFill>
                <a:latin typeface="DM Sans"/>
                <a:ea typeface="DM Sans"/>
                <a:cs typeface="DM Sans"/>
                <a:sym typeface="DM Sans"/>
              </a:rPr>
              <a:t>Data Preprocessing: The dataset is cleaned to handle missing values, remove duplicates, and standardize numerical values</a:t>
            </a:r>
          </a:p>
        </p:txBody>
      </p:sp>
      <p:sp>
        <p:nvSpPr>
          <p:cNvPr id="21" name="TextBox 21"/>
          <p:cNvSpPr txBox="1"/>
          <p:nvPr/>
        </p:nvSpPr>
        <p:spPr>
          <a:xfrm>
            <a:off x="13987967" y="3628150"/>
            <a:ext cx="2454405" cy="3710940"/>
          </a:xfrm>
          <a:prstGeom prst="rect">
            <a:avLst/>
          </a:prstGeom>
        </p:spPr>
        <p:txBody>
          <a:bodyPr lIns="0" tIns="0" rIns="0" bIns="0" rtlCol="0" anchor="t">
            <a:spAutoFit/>
          </a:bodyPr>
          <a:lstStyle/>
          <a:p>
            <a:pPr marL="0" lvl="0" indent="0" algn="just">
              <a:lnSpc>
                <a:spcPts val="2969"/>
              </a:lnSpc>
              <a:spcBef>
                <a:spcPct val="0"/>
              </a:spcBef>
            </a:pPr>
            <a:r>
              <a:rPr lang="en-US" sz="2199" spc="35">
                <a:solidFill>
                  <a:srgbClr val="000000"/>
                </a:solidFill>
                <a:latin typeface="DM Sans"/>
                <a:ea typeface="DM Sans"/>
                <a:cs typeface="DM Sans"/>
                <a:sym typeface="DM Sans"/>
              </a:rPr>
              <a:t>Model Development: A classification model, such as Logistic Regression, K-Nearest Neighbour, is trained on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24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8659015" y="2345718"/>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Tools and Technologies</a:t>
            </a:r>
          </a:p>
        </p:txBody>
      </p:sp>
      <p:sp>
        <p:nvSpPr>
          <p:cNvPr id="6" name="TextBox 6"/>
          <p:cNvSpPr txBox="1"/>
          <p:nvPr/>
        </p:nvSpPr>
        <p:spPr>
          <a:xfrm>
            <a:off x="8659015" y="5327839"/>
            <a:ext cx="7707571" cy="2040255"/>
          </a:xfrm>
          <a:prstGeom prst="rect">
            <a:avLst/>
          </a:prstGeom>
        </p:spPr>
        <p:txBody>
          <a:bodyPr lIns="0" tIns="0" rIns="0" bIns="0" rtlCol="0" anchor="t">
            <a:spAutoFit/>
          </a:bodyPr>
          <a:lstStyle/>
          <a:p>
            <a:pPr marL="0" lvl="0" indent="0" algn="l">
              <a:lnSpc>
                <a:spcPts val="3239"/>
              </a:lnSpc>
              <a:spcBef>
                <a:spcPct val="0"/>
              </a:spcBef>
            </a:pPr>
            <a:r>
              <a:rPr lang="en-US" sz="2399" spc="143" dirty="0">
                <a:solidFill>
                  <a:srgbClr val="000000"/>
                </a:solidFill>
                <a:latin typeface="DM Sans"/>
                <a:ea typeface="DM Sans"/>
                <a:cs typeface="DM Sans"/>
                <a:sym typeface="DM Sans"/>
              </a:rPr>
              <a:t>Programming Languages: </a:t>
            </a:r>
            <a:r>
              <a:rPr lang="en-US" sz="2399" spc="143" dirty="0" err="1">
                <a:solidFill>
                  <a:srgbClr val="000000"/>
                </a:solidFill>
                <a:latin typeface="DM Sans"/>
                <a:ea typeface="DM Sans"/>
                <a:cs typeface="DM Sans"/>
                <a:sym typeface="DM Sans"/>
              </a:rPr>
              <a:t>Python,HTML</a:t>
            </a:r>
            <a:endParaRPr lang="en-US" sz="2399" spc="143" dirty="0">
              <a:solidFill>
                <a:srgbClr val="000000"/>
              </a:solidFill>
              <a:latin typeface="DM Sans"/>
              <a:ea typeface="DM Sans"/>
              <a:cs typeface="DM Sans"/>
              <a:sym typeface="DM Sans"/>
            </a:endParaRPr>
          </a:p>
          <a:p>
            <a:pPr marL="0" lvl="0" indent="0" algn="l">
              <a:lnSpc>
                <a:spcPts val="3239"/>
              </a:lnSpc>
              <a:spcBef>
                <a:spcPct val="0"/>
              </a:spcBef>
            </a:pPr>
            <a:endParaRPr lang="en-US" sz="2399" spc="143" dirty="0">
              <a:solidFill>
                <a:srgbClr val="000000"/>
              </a:solidFill>
              <a:latin typeface="DM Sans"/>
              <a:ea typeface="DM Sans"/>
              <a:cs typeface="DM Sans"/>
              <a:sym typeface="DM Sans"/>
            </a:endParaRPr>
          </a:p>
          <a:p>
            <a:pPr algn="l">
              <a:lnSpc>
                <a:spcPts val="3239"/>
              </a:lnSpc>
              <a:spcBef>
                <a:spcPct val="0"/>
              </a:spcBef>
            </a:pPr>
            <a:r>
              <a:rPr lang="en-US" sz="2399" u="none" spc="143" dirty="0">
                <a:solidFill>
                  <a:srgbClr val="000000"/>
                </a:solidFill>
                <a:latin typeface="DM Sans"/>
                <a:ea typeface="DM Sans"/>
                <a:cs typeface="DM Sans"/>
                <a:sym typeface="DM Sans"/>
              </a:rPr>
              <a:t>Libraries/Frameworks: Pandas, </a:t>
            </a:r>
            <a:r>
              <a:rPr lang="en-US" sz="2399" u="none" spc="143" dirty="0" err="1">
                <a:solidFill>
                  <a:srgbClr val="000000"/>
                </a:solidFill>
                <a:latin typeface="DM Sans"/>
                <a:ea typeface="DM Sans"/>
                <a:cs typeface="DM Sans"/>
                <a:sym typeface="DM Sans"/>
              </a:rPr>
              <a:t>numpy</a:t>
            </a:r>
            <a:r>
              <a:rPr lang="en-US" sz="2399" u="none" spc="143" dirty="0">
                <a:solidFill>
                  <a:srgbClr val="000000"/>
                </a:solidFill>
                <a:latin typeface="DM Sans"/>
                <a:ea typeface="DM Sans"/>
                <a:cs typeface="DM Sans"/>
                <a:sym typeface="DM Sans"/>
              </a:rPr>
              <a:t>, </a:t>
            </a:r>
            <a:r>
              <a:rPr lang="en-US" sz="2399" u="none" spc="143" dirty="0" err="1">
                <a:solidFill>
                  <a:srgbClr val="000000"/>
                </a:solidFill>
                <a:latin typeface="DM Sans"/>
                <a:ea typeface="DM Sans"/>
                <a:cs typeface="DM Sans"/>
                <a:sym typeface="DM Sans"/>
              </a:rPr>
              <a:t>matplotlib.pyplot</a:t>
            </a:r>
            <a:r>
              <a:rPr lang="en-US" sz="2399" u="none" spc="143" dirty="0">
                <a:solidFill>
                  <a:srgbClr val="000000"/>
                </a:solidFill>
                <a:latin typeface="DM Sans"/>
                <a:ea typeface="DM Sans"/>
                <a:cs typeface="DM Sans"/>
                <a:sym typeface="DM Sans"/>
              </a:rPr>
              <a:t>, scikit-learn</a:t>
            </a:r>
          </a:p>
          <a:p>
            <a:pPr marL="0" lvl="0" indent="0" algn="l">
              <a:lnSpc>
                <a:spcPts val="3239"/>
              </a:lnSpc>
              <a:spcBef>
                <a:spcPct val="0"/>
              </a:spcBef>
            </a:pPr>
            <a:endParaRPr lang="en-US" sz="2399" u="none" spc="143" dirty="0">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754505"/>
            <a:ext cx="8751165" cy="33870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Final reflections and future steps</a:t>
            </a:r>
          </a:p>
        </p:txBody>
      </p:sp>
      <p:sp>
        <p:nvSpPr>
          <p:cNvPr id="6" name="TextBox 6"/>
          <p:cNvSpPr txBox="1"/>
          <p:nvPr/>
        </p:nvSpPr>
        <p:spPr>
          <a:xfrm>
            <a:off x="1504950" y="5398770"/>
            <a:ext cx="7707571" cy="265747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The project is providing with mostly accurate outputs for predicting the person’s breast cancer as per the report.</a:t>
            </a:r>
          </a:p>
          <a:p>
            <a:pPr algn="l">
              <a:lnSpc>
                <a:spcPts val="2699"/>
              </a:lnSpc>
            </a:pPr>
            <a:endParaRPr lang="en-US" sz="1999" spc="119">
              <a:solidFill>
                <a:srgbClr val="000000"/>
              </a:solidFill>
              <a:latin typeface="DM Sans"/>
              <a:ea typeface="DM Sans"/>
              <a:cs typeface="DM Sans"/>
              <a:sym typeface="DM Sans"/>
            </a:endParaRPr>
          </a:p>
          <a:p>
            <a:pPr algn="l">
              <a:lnSpc>
                <a:spcPts val="2699"/>
              </a:lnSpc>
            </a:pPr>
            <a:endParaRPr lang="en-US" sz="1999" spc="119">
              <a:solidFill>
                <a:srgbClr val="000000"/>
              </a:solidFill>
              <a:latin typeface="DM Sans"/>
              <a:ea typeface="DM Sans"/>
              <a:cs typeface="DM Sans"/>
              <a:sym typeface="DM Sans"/>
            </a:endParaRPr>
          </a:p>
          <a:p>
            <a:pPr algn="l">
              <a:lnSpc>
                <a:spcPts val="2699"/>
              </a:lnSpc>
            </a:pPr>
            <a:r>
              <a:rPr lang="en-US" sz="1999" spc="119">
                <a:solidFill>
                  <a:srgbClr val="000000"/>
                </a:solidFill>
                <a:latin typeface="DM Sans"/>
                <a:ea typeface="DM Sans"/>
                <a:cs typeface="DM Sans"/>
                <a:sym typeface="DM Sans"/>
              </a:rPr>
              <a:t>The project can be scaled on to detecting the other various types of cancers, rather than just one.</a:t>
            </a:r>
          </a:p>
          <a:p>
            <a:pPr marL="0" lvl="0" indent="0" algn="l">
              <a:lnSpc>
                <a:spcPts val="2699"/>
              </a:lnSpc>
              <a:spcBef>
                <a:spcPct val="0"/>
              </a:spcBef>
            </a:pPr>
            <a:r>
              <a:rPr lang="en-US" sz="1999" spc="119">
                <a:solidFill>
                  <a:srgbClr val="000000"/>
                </a:solidFill>
                <a:latin typeface="DM Sans"/>
                <a:ea typeface="DM Sans"/>
                <a:cs typeface="DM Sans"/>
                <a:sym typeface="DM Sans"/>
              </a:rPr>
              <a:t>It can also be scaled to be able to detect cancer through the x-ray images shown to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1280812" y="2529042"/>
            <a:ext cx="6279812" cy="1011959"/>
          </a:xfrm>
          <a:prstGeom prst="rect">
            <a:avLst/>
          </a:prstGeom>
        </p:spPr>
        <p:txBody>
          <a:bodyPr lIns="0" tIns="0" rIns="0" bIns="0" rtlCol="0" anchor="t">
            <a:spAutoFit/>
          </a:bodyPr>
          <a:lstStyle/>
          <a:p>
            <a:pPr algn="ctr">
              <a:lnSpc>
                <a:spcPts val="7309"/>
              </a:lnSpc>
            </a:pPr>
            <a:r>
              <a:rPr lang="en-US" sz="8402" b="1">
                <a:solidFill>
                  <a:srgbClr val="000000"/>
                </a:solidFill>
                <a:latin typeface="DM Sans Bold"/>
                <a:ea typeface="DM Sans Bold"/>
                <a:cs typeface="DM Sans Bold"/>
                <a:sym typeface="DM Sans Bold"/>
              </a:rPr>
              <a:t>Conclusion:</a:t>
            </a:r>
          </a:p>
        </p:txBody>
      </p:sp>
      <p:sp>
        <p:nvSpPr>
          <p:cNvPr id="17" name="TextBox 17"/>
          <p:cNvSpPr txBox="1"/>
          <p:nvPr/>
        </p:nvSpPr>
        <p:spPr>
          <a:xfrm>
            <a:off x="1644881" y="3845998"/>
            <a:ext cx="14572778" cy="53809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This project developed a machine learning model for breast cancer detection, utilizing various algorithms such as Logistic Regression and KNN. The Logistic Regression model achieved 98.54% accuracy, and 99% F1-score, demonstrating excellent performance in distinguishing between breast cancer and not. While the model's performance is promising, it should complement, not replace, clinical expertise. Overall, the project highlights the potential of machine learning in improving early breast cancer detection and patient outcomes.</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467572"/>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12686214" y="7614767"/>
            <a:ext cx="3325375" cy="1858187"/>
          </a:xfrm>
          <a:prstGeom prst="rect">
            <a:avLst/>
          </a:prstGeom>
        </p:spPr>
        <p:txBody>
          <a:bodyPr lIns="0" tIns="0" rIns="0" bIns="0" rtlCol="0" anchor="t">
            <a:spAutoFit/>
          </a:bodyPr>
          <a:lstStyle/>
          <a:p>
            <a:pPr algn="ctr">
              <a:lnSpc>
                <a:spcPts val="3481"/>
              </a:lnSpc>
            </a:pPr>
            <a:r>
              <a:rPr lang="en-US" sz="3481" b="1" spc="-69">
                <a:solidFill>
                  <a:srgbClr val="000000"/>
                </a:solidFill>
                <a:latin typeface="DM Sans Bold"/>
                <a:ea typeface="DM Sans Bold"/>
                <a:cs typeface="DM Sans Bold"/>
                <a:sym typeface="DM Sans Bold"/>
              </a:rPr>
              <a:t>Presented by:</a:t>
            </a:r>
          </a:p>
          <a:p>
            <a:pPr algn="r">
              <a:lnSpc>
                <a:spcPts val="3481"/>
              </a:lnSpc>
            </a:pPr>
            <a:endParaRPr lang="en-US" sz="3481" b="1" spc="-69">
              <a:solidFill>
                <a:srgbClr val="000000"/>
              </a:solidFill>
              <a:latin typeface="DM Sans Bold"/>
              <a:ea typeface="DM Sans Bold"/>
              <a:cs typeface="DM Sans Bold"/>
              <a:sym typeface="DM Sans Bold"/>
            </a:endParaRPr>
          </a:p>
          <a:p>
            <a:pPr algn="r">
              <a:lnSpc>
                <a:spcPts val="2581"/>
              </a:lnSpc>
            </a:pPr>
            <a:r>
              <a:rPr lang="en-US" sz="2581" spc="-51">
                <a:solidFill>
                  <a:srgbClr val="000000"/>
                </a:solidFill>
                <a:latin typeface="DM Sans"/>
                <a:ea typeface="DM Sans"/>
                <a:cs typeface="DM Sans"/>
                <a:sym typeface="DM Sans"/>
              </a:rPr>
              <a:t>Lakshay Gupta,</a:t>
            </a:r>
          </a:p>
          <a:p>
            <a:pPr algn="r">
              <a:lnSpc>
                <a:spcPts val="2581"/>
              </a:lnSpc>
            </a:pPr>
            <a:r>
              <a:rPr lang="en-US" sz="2581" spc="-51">
                <a:solidFill>
                  <a:srgbClr val="000000"/>
                </a:solidFill>
                <a:latin typeface="DM Sans"/>
                <a:ea typeface="DM Sans"/>
                <a:cs typeface="DM Sans"/>
                <a:sym typeface="DM Sans"/>
              </a:rPr>
              <a:t>Yash Verma,</a:t>
            </a:r>
          </a:p>
          <a:p>
            <a:pPr algn="r">
              <a:lnSpc>
                <a:spcPts val="2581"/>
              </a:lnSpc>
            </a:pPr>
            <a:r>
              <a:rPr lang="en-US" sz="2581" spc="-51">
                <a:solidFill>
                  <a:srgbClr val="000000"/>
                </a:solidFill>
                <a:latin typeface="DM Sans"/>
                <a:ea typeface="DM Sans"/>
                <a:cs typeface="DM Sans"/>
                <a:sym typeface="DM Sans"/>
              </a:rPr>
              <a:t>Anshuman Mathur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Custom</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DM Sans Bold</vt:lpstr>
      <vt:lpstr>Canva Sans</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Breast Cancer</dc:title>
  <cp:lastModifiedBy>Lakshay Gupta</cp:lastModifiedBy>
  <cp:revision>2</cp:revision>
  <dcterms:created xsi:type="dcterms:W3CDTF">2006-08-16T00:00:00Z</dcterms:created>
  <dcterms:modified xsi:type="dcterms:W3CDTF">2024-11-18T10:09:12Z</dcterms:modified>
  <dc:identifier>DAGWxcuTKzE</dc:identifier>
</cp:coreProperties>
</file>