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Lst>
  <p:sldSz cx="18288000" cy="10287000"/>
  <p:notesSz cx="6858000" cy="9144000"/>
  <p:embeddedFontLst>
    <p:embeddedFont>
      <p:font typeface="DM Sans Bold" charset="1" panose="00000000000000000000"/>
      <p:regular r:id="rId13"/>
    </p:embeddedFont>
    <p:embeddedFont>
      <p:font typeface="DM Sans" charset="1" panose="00000000000000000000"/>
      <p:regular r:id="rId14"/>
    </p:embeddedFont>
    <p:embeddedFont>
      <p:font typeface="Canva Sans" charset="1" panose="020B0503030501040103"/>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pn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28" Target="../media/image27.svg" Type="http://schemas.openxmlformats.org/officeDocument/2006/relationships/image"/><Relationship Id="rId29" Target="../media/image28.png" Type="http://schemas.openxmlformats.org/officeDocument/2006/relationships/image"/><Relationship Id="rId3" Target="../media/image2.png" Type="http://schemas.openxmlformats.org/officeDocument/2006/relationships/image"/><Relationship Id="rId30" Target="../media/image29.sv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20.png" Type="http://schemas.openxmlformats.org/officeDocument/2006/relationships/image"/><Relationship Id="rId12" Target="../media/image21.svg" Type="http://schemas.openxmlformats.org/officeDocument/2006/relationships/image"/><Relationship Id="rId13" Target="../media/image26.png" Type="http://schemas.openxmlformats.org/officeDocument/2006/relationships/image"/><Relationship Id="rId14" Target="../media/image27.svg" Type="http://schemas.openxmlformats.org/officeDocument/2006/relationships/image"/><Relationship Id="rId2" Target="../media/image1.png" Type="http://schemas.openxmlformats.org/officeDocument/2006/relationships/image"/><Relationship Id="rId3" Target="../media/image30.png" Type="http://schemas.openxmlformats.org/officeDocument/2006/relationships/image"/><Relationship Id="rId4" Target="../media/image31.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4.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9.svg" Type="http://schemas.openxmlformats.org/officeDocument/2006/relationships/image"/><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 Id="rId7" Target="../media/image24.png" Type="http://schemas.openxmlformats.org/officeDocument/2006/relationships/image"/><Relationship Id="rId8" Target="../media/image25.svg" Type="http://schemas.openxmlformats.org/officeDocument/2006/relationships/image"/><Relationship Id="rId9" Target="../media/image28.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6.png" Type="http://schemas.openxmlformats.org/officeDocument/2006/relationships/image"/><Relationship Id="rId4" Target="../media/image27.svg" Type="http://schemas.openxmlformats.org/officeDocument/2006/relationships/image"/><Relationship Id="rId5" Target="../media/image32.png" Type="http://schemas.openxmlformats.org/officeDocument/2006/relationships/image"/><Relationship Id="rId6" Target="../media/image33.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 Id="rId5" Target="../media/image34.png" Type="http://schemas.openxmlformats.org/officeDocument/2006/relationships/image"/><Relationship Id="rId6" Target="../media/image35.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6" id="16"/>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9">
              <a:extLst>
                <a:ext uri="{96DAC541-7B7A-43D3-8B79-37D633B846F1}">
                  <asvg:svgBlip xmlns:asvg="http://schemas.microsoft.com/office/drawing/2016/SVG/main" r:embed="rId30"/>
                </a:ext>
              </a:extLst>
            </a:blip>
            <a:stretch>
              <a:fillRect l="0" t="0" r="0" b="0"/>
            </a:stretch>
          </a:blipFill>
          <a:ln cap="sq">
            <a:noFill/>
            <a:prstDash val="solid"/>
            <a:miter/>
          </a:ln>
        </p:spPr>
      </p:sp>
      <p:sp>
        <p:nvSpPr>
          <p:cNvPr name="TextBox 17" id="17"/>
          <p:cNvSpPr txBox="true"/>
          <p:nvPr/>
        </p:nvSpPr>
        <p:spPr>
          <a:xfrm rot="0">
            <a:off x="2843703" y="3208905"/>
            <a:ext cx="12600593" cy="3200970"/>
          </a:xfrm>
          <a:prstGeom prst="rect">
            <a:avLst/>
          </a:prstGeom>
        </p:spPr>
        <p:txBody>
          <a:bodyPr anchor="t" rtlCol="false" tIns="0" lIns="0" bIns="0" rIns="0">
            <a:spAutoFit/>
          </a:bodyPr>
          <a:lstStyle/>
          <a:p>
            <a:pPr algn="ctr">
              <a:lnSpc>
                <a:spcPts val="12218"/>
              </a:lnSpc>
            </a:pPr>
            <a:r>
              <a:rPr lang="en-US" sz="12998" b="true">
                <a:solidFill>
                  <a:srgbClr val="000000"/>
                </a:solidFill>
                <a:latin typeface="DM Sans Bold"/>
                <a:ea typeface="DM Sans Bold"/>
                <a:cs typeface="DM Sans Bold"/>
                <a:sym typeface="DM Sans Bold"/>
              </a:rPr>
              <a:t>Decoding:</a:t>
            </a:r>
          </a:p>
          <a:p>
            <a:pPr algn="ctr">
              <a:lnSpc>
                <a:spcPts val="12218"/>
              </a:lnSpc>
            </a:pPr>
            <a:r>
              <a:rPr lang="en-US" b="true" sz="12998">
                <a:solidFill>
                  <a:srgbClr val="000000"/>
                </a:solidFill>
                <a:latin typeface="DM Sans Bold"/>
                <a:ea typeface="DM Sans Bold"/>
                <a:cs typeface="DM Sans Bold"/>
                <a:sym typeface="DM Sans Bold"/>
              </a:rPr>
              <a:t>Breast Cancer</a:t>
            </a:r>
          </a:p>
        </p:txBody>
      </p:sp>
      <p:sp>
        <p:nvSpPr>
          <p:cNvPr name="Freeform 18" id="18"/>
          <p:cNvSpPr/>
          <p:nvPr/>
        </p:nvSpPr>
        <p:spPr>
          <a:xfrm flipH="false" flipV="false" rot="0">
            <a:off x="4737926" y="2576219"/>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0994934" y="2091045"/>
            <a:ext cx="6264366" cy="6104909"/>
          </a:xfrm>
          <a:custGeom>
            <a:avLst/>
            <a:gdLst/>
            <a:ahLst/>
            <a:cxnLst/>
            <a:rect r="r" b="b" t="t" l="l"/>
            <a:pathLst>
              <a:path h="6104909" w="6264366">
                <a:moveTo>
                  <a:pt x="0" y="0"/>
                </a:moveTo>
                <a:lnTo>
                  <a:pt x="6264366" y="0"/>
                </a:lnTo>
                <a:lnTo>
                  <a:pt x="6264366" y="6104910"/>
                </a:lnTo>
                <a:lnTo>
                  <a:pt x="0" y="610491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504950" y="2345718"/>
            <a:ext cx="7848753" cy="22821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Origin of the creative idea</a:t>
            </a:r>
          </a:p>
        </p:txBody>
      </p:sp>
      <p:sp>
        <p:nvSpPr>
          <p:cNvPr name="TextBox 5" id="5"/>
          <p:cNvSpPr txBox="true"/>
          <p:nvPr/>
        </p:nvSpPr>
        <p:spPr>
          <a:xfrm rot="0">
            <a:off x="1504950" y="4798032"/>
            <a:ext cx="8155010" cy="2114157"/>
          </a:xfrm>
          <a:prstGeom prst="rect">
            <a:avLst/>
          </a:prstGeom>
        </p:spPr>
        <p:txBody>
          <a:bodyPr anchor="t" rtlCol="false" tIns="0" lIns="0" bIns="0" rIns="0">
            <a:spAutoFit/>
          </a:bodyPr>
          <a:lstStyle/>
          <a:p>
            <a:pPr algn="l">
              <a:lnSpc>
                <a:spcPts val="2856"/>
              </a:lnSpc>
            </a:pPr>
            <a:r>
              <a:rPr lang="en-US" sz="2116" spc="126">
                <a:solidFill>
                  <a:srgbClr val="000000"/>
                </a:solidFill>
                <a:latin typeface="DM Sans"/>
                <a:ea typeface="DM Sans"/>
                <a:cs typeface="DM Sans"/>
                <a:sym typeface="DM Sans"/>
              </a:rPr>
              <a:t>Breast cancer is one of the most prevalent forms of cancer affecting women worldwide. This computer science project explores how machine learning algorithms can be leveraged to detect breast cancer early, leading to improved patient outcomes.</a:t>
            </a:r>
          </a:p>
          <a:p>
            <a:pPr algn="l" marL="0" indent="0" lvl="0">
              <a:lnSpc>
                <a:spcPts val="2856"/>
              </a:lnSpc>
              <a:spcBef>
                <a:spcPct val="0"/>
              </a:spcBef>
            </a:pPr>
          </a:p>
        </p:txBody>
      </p:sp>
      <p:sp>
        <p:nvSpPr>
          <p:cNvPr name="Freeform 6" id="6"/>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8" id="8"/>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9" id="9"/>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10" id="10"/>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1504950" y="2566521"/>
            <a:ext cx="7025086" cy="33870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Project vision and mission</a:t>
            </a:r>
          </a:p>
        </p:txBody>
      </p:sp>
      <p:sp>
        <p:nvSpPr>
          <p:cNvPr name="TextBox 4" id="4"/>
          <p:cNvSpPr txBox="true"/>
          <p:nvPr/>
        </p:nvSpPr>
        <p:spPr>
          <a:xfrm rot="0">
            <a:off x="1504950" y="5925036"/>
            <a:ext cx="7025086" cy="2657475"/>
          </a:xfrm>
          <a:prstGeom prst="rect">
            <a:avLst/>
          </a:prstGeom>
        </p:spPr>
        <p:txBody>
          <a:bodyPr anchor="t" rtlCol="false" tIns="0" lIns="0" bIns="0" rIns="0">
            <a:spAutoFit/>
          </a:bodyPr>
          <a:lstStyle/>
          <a:p>
            <a:pPr algn="l" marL="0" indent="0" lvl="0">
              <a:lnSpc>
                <a:spcPts val="2699"/>
              </a:lnSpc>
              <a:spcBef>
                <a:spcPct val="0"/>
              </a:spcBef>
            </a:pPr>
            <a:r>
              <a:rPr lang="en-US" sz="1999" spc="119">
                <a:solidFill>
                  <a:srgbClr val="000000"/>
                </a:solidFill>
                <a:latin typeface="DM Sans"/>
                <a:ea typeface="DM Sans"/>
                <a:cs typeface="DM Sans"/>
                <a:sym typeface="DM Sans"/>
              </a:rPr>
              <a:t>The primary objective of this project is to develop a machine learning model that can predict whether a person has breast cancer based on medical data, such as Clump Thickness,Uniformity of Cell Size,Uniformity of Cell Shape,Marginal Adhesion. The model aims to assist healthcare professionals in early detection and diagnosis, improving treatment outcomes.</a:t>
            </a:r>
          </a:p>
        </p:txBody>
      </p:sp>
      <p:grpSp>
        <p:nvGrpSpPr>
          <p:cNvPr name="Group 5" id="5"/>
          <p:cNvGrpSpPr/>
          <p:nvPr/>
        </p:nvGrpSpPr>
        <p:grpSpPr>
          <a:xfrm rot="0">
            <a:off x="9975489" y="1170261"/>
            <a:ext cx="6998061" cy="2561528"/>
            <a:chOff x="0" y="0"/>
            <a:chExt cx="2342659" cy="857492"/>
          </a:xfrm>
        </p:grpSpPr>
        <p:sp>
          <p:nvSpPr>
            <p:cNvPr name="Freeform 6" id="6"/>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7" id="7"/>
            <p:cNvSpPr txBox="true"/>
            <p:nvPr/>
          </p:nvSpPr>
          <p:spPr>
            <a:xfrm>
              <a:off x="0" y="85725"/>
              <a:ext cx="2342659" cy="771767"/>
            </a:xfrm>
            <a:prstGeom prst="rect">
              <a:avLst/>
            </a:prstGeom>
          </p:spPr>
          <p:txBody>
            <a:bodyPr anchor="ctr" rtlCol="false" tIns="50800" lIns="50800" bIns="50800" rIns="50800"/>
            <a:lstStyle/>
            <a:p>
              <a:pPr algn="ctr">
                <a:lnSpc>
                  <a:spcPts val="1925"/>
                </a:lnSpc>
              </a:pPr>
            </a:p>
          </p:txBody>
        </p:sp>
      </p:grpSp>
      <p:sp>
        <p:nvSpPr>
          <p:cNvPr name="TextBox 8" id="8"/>
          <p:cNvSpPr txBox="true"/>
          <p:nvPr/>
        </p:nvSpPr>
        <p:spPr>
          <a:xfrm rot="0">
            <a:off x="10491672" y="2024301"/>
            <a:ext cx="1578952" cy="1034423"/>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ea typeface="DM Sans"/>
                <a:cs typeface="DM Sans"/>
                <a:sym typeface="DM Sans"/>
              </a:rPr>
              <a:t>01.</a:t>
            </a:r>
          </a:p>
        </p:txBody>
      </p:sp>
      <p:grpSp>
        <p:nvGrpSpPr>
          <p:cNvPr name="Group 9" id="9"/>
          <p:cNvGrpSpPr/>
          <p:nvPr/>
        </p:nvGrpSpPr>
        <p:grpSpPr>
          <a:xfrm rot="0">
            <a:off x="9975489" y="3862348"/>
            <a:ext cx="6998061" cy="2561528"/>
            <a:chOff x="0" y="0"/>
            <a:chExt cx="2342659" cy="857492"/>
          </a:xfrm>
        </p:grpSpPr>
        <p:sp>
          <p:nvSpPr>
            <p:cNvPr name="Freeform 10" id="10"/>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11" id="11"/>
            <p:cNvSpPr txBox="true"/>
            <p:nvPr/>
          </p:nvSpPr>
          <p:spPr>
            <a:xfrm>
              <a:off x="0" y="85725"/>
              <a:ext cx="2342659" cy="771767"/>
            </a:xfrm>
            <a:prstGeom prst="rect">
              <a:avLst/>
            </a:prstGeom>
          </p:spPr>
          <p:txBody>
            <a:bodyPr anchor="ctr" rtlCol="false" tIns="50800" lIns="50800" bIns="50800" rIns="50800"/>
            <a:lstStyle/>
            <a:p>
              <a:pPr algn="ctr">
                <a:lnSpc>
                  <a:spcPts val="1925"/>
                </a:lnSpc>
              </a:pPr>
            </a:p>
          </p:txBody>
        </p:sp>
      </p:grpSp>
      <p:grpSp>
        <p:nvGrpSpPr>
          <p:cNvPr name="Group 12" id="12"/>
          <p:cNvGrpSpPr/>
          <p:nvPr/>
        </p:nvGrpSpPr>
        <p:grpSpPr>
          <a:xfrm rot="0">
            <a:off x="9975489" y="6557226"/>
            <a:ext cx="6998061" cy="2561528"/>
            <a:chOff x="0" y="0"/>
            <a:chExt cx="2342659" cy="857492"/>
          </a:xfrm>
        </p:grpSpPr>
        <p:sp>
          <p:nvSpPr>
            <p:cNvPr name="Freeform 13" id="13"/>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14" id="14"/>
            <p:cNvSpPr txBox="true"/>
            <p:nvPr/>
          </p:nvSpPr>
          <p:spPr>
            <a:xfrm>
              <a:off x="0" y="85725"/>
              <a:ext cx="2342659" cy="771767"/>
            </a:xfrm>
            <a:prstGeom prst="rect">
              <a:avLst/>
            </a:prstGeom>
          </p:spPr>
          <p:txBody>
            <a:bodyPr anchor="ctr" rtlCol="false" tIns="50800" lIns="50800" bIns="50800" rIns="50800"/>
            <a:lstStyle/>
            <a:p>
              <a:pPr algn="ctr">
                <a:lnSpc>
                  <a:spcPts val="1925"/>
                </a:lnSpc>
              </a:pPr>
            </a:p>
          </p:txBody>
        </p:sp>
      </p:grpSp>
      <p:sp>
        <p:nvSpPr>
          <p:cNvPr name="TextBox 15" id="15"/>
          <p:cNvSpPr txBox="true"/>
          <p:nvPr/>
        </p:nvSpPr>
        <p:spPr>
          <a:xfrm rot="0">
            <a:off x="10491672" y="4717783"/>
            <a:ext cx="1578952" cy="1034423"/>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ea typeface="DM Sans"/>
                <a:cs typeface="DM Sans"/>
                <a:sym typeface="DM Sans"/>
              </a:rPr>
              <a:t>02.</a:t>
            </a:r>
          </a:p>
        </p:txBody>
      </p:sp>
      <p:sp>
        <p:nvSpPr>
          <p:cNvPr name="TextBox 16" id="16"/>
          <p:cNvSpPr txBox="true"/>
          <p:nvPr/>
        </p:nvSpPr>
        <p:spPr>
          <a:xfrm rot="0">
            <a:off x="10491672" y="7411266"/>
            <a:ext cx="1578952" cy="1034423"/>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ea typeface="DM Sans"/>
                <a:cs typeface="DM Sans"/>
                <a:sym typeface="DM Sans"/>
              </a:rPr>
              <a:t>03.</a:t>
            </a:r>
          </a:p>
        </p:txBody>
      </p:sp>
      <p:sp>
        <p:nvSpPr>
          <p:cNvPr name="TextBox 17" id="17"/>
          <p:cNvSpPr txBox="true"/>
          <p:nvPr/>
        </p:nvSpPr>
        <p:spPr>
          <a:xfrm rot="0">
            <a:off x="12070625" y="1441375"/>
            <a:ext cx="4684010" cy="1990725"/>
          </a:xfrm>
          <a:prstGeom prst="rect">
            <a:avLst/>
          </a:prstGeom>
        </p:spPr>
        <p:txBody>
          <a:bodyPr anchor="t" rtlCol="false" tIns="0" lIns="0" bIns="0" rIns="0">
            <a:spAutoFit/>
          </a:bodyPr>
          <a:lstStyle/>
          <a:p>
            <a:pPr algn="just" marL="0" indent="0" lvl="0">
              <a:lnSpc>
                <a:spcPts val="2699"/>
              </a:lnSpc>
              <a:spcBef>
                <a:spcPct val="0"/>
              </a:spcBef>
            </a:pPr>
            <a:r>
              <a:rPr lang="en-US" sz="1999" spc="31">
                <a:solidFill>
                  <a:srgbClr val="000000"/>
                </a:solidFill>
                <a:latin typeface="DM Sans"/>
                <a:ea typeface="DM Sans"/>
                <a:cs typeface="DM Sans"/>
                <a:sym typeface="DM Sans"/>
              </a:rPr>
              <a:t>Data Collection: The model uses a dataset containing various features, such as tumor size, shape, texture, and other medical variables, to predict the likelihood of breast cancer. </a:t>
            </a:r>
          </a:p>
        </p:txBody>
      </p:sp>
      <p:sp>
        <p:nvSpPr>
          <p:cNvPr name="Freeform 18" id="18"/>
          <p:cNvSpPr/>
          <p:nvPr/>
        </p:nvSpPr>
        <p:spPr>
          <a:xfrm flipH="false" flipV="false" rot="0">
            <a:off x="-848571" y="8919661"/>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9" id="19"/>
          <p:cNvSpPr/>
          <p:nvPr/>
        </p:nvSpPr>
        <p:spPr>
          <a:xfrm flipH="false" flipV="false" rot="0">
            <a:off x="4472906" y="-2364815"/>
            <a:ext cx="4980952" cy="3731186"/>
          </a:xfrm>
          <a:custGeom>
            <a:avLst/>
            <a:gdLst/>
            <a:ahLst/>
            <a:cxnLst/>
            <a:rect r="r" b="b" t="t" l="l"/>
            <a:pathLst>
              <a:path h="3731186" w="4980952">
                <a:moveTo>
                  <a:pt x="0" y="0"/>
                </a:moveTo>
                <a:lnTo>
                  <a:pt x="4980951" y="0"/>
                </a:lnTo>
                <a:lnTo>
                  <a:pt x="4980951" y="3731186"/>
                </a:lnTo>
                <a:lnTo>
                  <a:pt x="0" y="373118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20" id="20"/>
          <p:cNvSpPr/>
          <p:nvPr/>
        </p:nvSpPr>
        <p:spPr>
          <a:xfrm flipH="false" flipV="false" rot="0">
            <a:off x="3431074" y="8919661"/>
            <a:ext cx="2587020" cy="2386526"/>
          </a:xfrm>
          <a:custGeom>
            <a:avLst/>
            <a:gdLst/>
            <a:ahLst/>
            <a:cxnLst/>
            <a:rect r="r" b="b" t="t" l="l"/>
            <a:pathLst>
              <a:path h="2386526" w="2587020">
                <a:moveTo>
                  <a:pt x="0" y="0"/>
                </a:moveTo>
                <a:lnTo>
                  <a:pt x="2587019" y="0"/>
                </a:lnTo>
                <a:lnTo>
                  <a:pt x="2587019" y="2386525"/>
                </a:lnTo>
                <a:lnTo>
                  <a:pt x="0" y="238652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21" id="21"/>
          <p:cNvSpPr/>
          <p:nvPr/>
        </p:nvSpPr>
        <p:spPr>
          <a:xfrm flipH="false" flipV="false" rot="0">
            <a:off x="-848571" y="-744412"/>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TextBox 22" id="22"/>
          <p:cNvSpPr txBox="true"/>
          <p:nvPr/>
        </p:nvSpPr>
        <p:spPr>
          <a:xfrm rot="0">
            <a:off x="12070625" y="4383017"/>
            <a:ext cx="4684010" cy="1482090"/>
          </a:xfrm>
          <a:prstGeom prst="rect">
            <a:avLst/>
          </a:prstGeom>
        </p:spPr>
        <p:txBody>
          <a:bodyPr anchor="t" rtlCol="false" tIns="0" lIns="0" bIns="0" rIns="0">
            <a:spAutoFit/>
          </a:bodyPr>
          <a:lstStyle/>
          <a:p>
            <a:pPr algn="just" marL="0" indent="0" lvl="0">
              <a:lnSpc>
                <a:spcPts val="2969"/>
              </a:lnSpc>
              <a:spcBef>
                <a:spcPct val="0"/>
              </a:spcBef>
            </a:pPr>
            <a:r>
              <a:rPr lang="en-US" sz="2199" spc="35">
                <a:solidFill>
                  <a:srgbClr val="000000"/>
                </a:solidFill>
                <a:latin typeface="DM Sans"/>
                <a:ea typeface="DM Sans"/>
                <a:cs typeface="DM Sans"/>
                <a:sym typeface="DM Sans"/>
              </a:rPr>
              <a:t>Data Preprocessing: The dataset is cleaned to handle missing values, remove duplicates, and standardize numerical values</a:t>
            </a:r>
          </a:p>
        </p:txBody>
      </p:sp>
      <p:sp>
        <p:nvSpPr>
          <p:cNvPr name="TextBox 23" id="23"/>
          <p:cNvSpPr txBox="true"/>
          <p:nvPr/>
        </p:nvSpPr>
        <p:spPr>
          <a:xfrm rot="0">
            <a:off x="12070625" y="6892157"/>
            <a:ext cx="4684010" cy="1853565"/>
          </a:xfrm>
          <a:prstGeom prst="rect">
            <a:avLst/>
          </a:prstGeom>
        </p:spPr>
        <p:txBody>
          <a:bodyPr anchor="t" rtlCol="false" tIns="0" lIns="0" bIns="0" rIns="0">
            <a:spAutoFit/>
          </a:bodyPr>
          <a:lstStyle/>
          <a:p>
            <a:pPr algn="just" marL="0" indent="0" lvl="0">
              <a:lnSpc>
                <a:spcPts val="2969"/>
              </a:lnSpc>
              <a:spcBef>
                <a:spcPct val="0"/>
              </a:spcBef>
            </a:pPr>
            <a:r>
              <a:rPr lang="en-US" sz="2199" spc="35">
                <a:solidFill>
                  <a:srgbClr val="000000"/>
                </a:solidFill>
                <a:latin typeface="DM Sans"/>
                <a:ea typeface="DM Sans"/>
                <a:cs typeface="DM Sans"/>
                <a:sym typeface="DM Sans"/>
              </a:rPr>
              <a:t>Model Development: A classification model, such as Logistic Regression, K-Nearest Neighbour, is trained on the dataset.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5282649">
            <a:off x="753178" y="3852356"/>
            <a:ext cx="7567145" cy="2582288"/>
          </a:xfrm>
          <a:custGeom>
            <a:avLst/>
            <a:gdLst/>
            <a:ahLst/>
            <a:cxnLst/>
            <a:rect r="r" b="b" t="t" l="l"/>
            <a:pathLst>
              <a:path h="2582288" w="7567145">
                <a:moveTo>
                  <a:pt x="0" y="0"/>
                </a:moveTo>
                <a:lnTo>
                  <a:pt x="7567144" y="0"/>
                </a:lnTo>
                <a:lnTo>
                  <a:pt x="7567144" y="2582288"/>
                </a:lnTo>
                <a:lnTo>
                  <a:pt x="0" y="258228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780231" y="2037564"/>
            <a:ext cx="5513037" cy="6211873"/>
          </a:xfrm>
          <a:custGeom>
            <a:avLst/>
            <a:gdLst/>
            <a:ahLst/>
            <a:cxnLst/>
            <a:rect r="r" b="b" t="t" l="l"/>
            <a:pathLst>
              <a:path h="6211873" w="5513037">
                <a:moveTo>
                  <a:pt x="0" y="0"/>
                </a:moveTo>
                <a:lnTo>
                  <a:pt x="5513038" y="0"/>
                </a:lnTo>
                <a:lnTo>
                  <a:pt x="5513038" y="6211872"/>
                </a:lnTo>
                <a:lnTo>
                  <a:pt x="0" y="621187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8659015" y="2345718"/>
            <a:ext cx="7848753" cy="22821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Tools and Technologies</a:t>
            </a:r>
          </a:p>
        </p:txBody>
      </p:sp>
      <p:sp>
        <p:nvSpPr>
          <p:cNvPr name="TextBox 6" id="6"/>
          <p:cNvSpPr txBox="true"/>
          <p:nvPr/>
        </p:nvSpPr>
        <p:spPr>
          <a:xfrm rot="0">
            <a:off x="8659015" y="5327839"/>
            <a:ext cx="7707571" cy="2040255"/>
          </a:xfrm>
          <a:prstGeom prst="rect">
            <a:avLst/>
          </a:prstGeom>
        </p:spPr>
        <p:txBody>
          <a:bodyPr anchor="t" rtlCol="false" tIns="0" lIns="0" bIns="0" rIns="0">
            <a:spAutoFit/>
          </a:bodyPr>
          <a:lstStyle/>
          <a:p>
            <a:pPr algn="l" marL="0" indent="0" lvl="0">
              <a:lnSpc>
                <a:spcPts val="3239"/>
              </a:lnSpc>
              <a:spcBef>
                <a:spcPct val="0"/>
              </a:spcBef>
            </a:pPr>
            <a:r>
              <a:rPr lang="en-US" sz="2399" spc="143">
                <a:solidFill>
                  <a:srgbClr val="000000"/>
                </a:solidFill>
                <a:latin typeface="DM Sans"/>
                <a:ea typeface="DM Sans"/>
                <a:cs typeface="DM Sans"/>
                <a:sym typeface="DM Sans"/>
              </a:rPr>
              <a:t>Programming Languages: Python</a:t>
            </a:r>
          </a:p>
          <a:p>
            <a:pPr algn="l" marL="0" indent="0" lvl="0">
              <a:lnSpc>
                <a:spcPts val="3239"/>
              </a:lnSpc>
              <a:spcBef>
                <a:spcPct val="0"/>
              </a:spcBef>
            </a:pPr>
          </a:p>
          <a:p>
            <a:pPr algn="l">
              <a:lnSpc>
                <a:spcPts val="3239"/>
              </a:lnSpc>
              <a:spcBef>
                <a:spcPct val="0"/>
              </a:spcBef>
            </a:pPr>
            <a:r>
              <a:rPr lang="en-US" sz="2399" spc="143" u="none">
                <a:solidFill>
                  <a:srgbClr val="000000"/>
                </a:solidFill>
                <a:latin typeface="DM Sans"/>
                <a:ea typeface="DM Sans"/>
                <a:cs typeface="DM Sans"/>
                <a:sym typeface="DM Sans"/>
              </a:rPr>
              <a:t>Libraries/Frameworks: Pandas, numpy, matplotlib.pyplot, scikit-learn</a:t>
            </a:r>
          </a:p>
          <a:p>
            <a:pPr algn="l" marL="0" indent="0" lvl="0">
              <a:lnSpc>
                <a:spcPts val="3239"/>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0819907" y="1950456"/>
            <a:ext cx="4208573" cy="4247184"/>
          </a:xfrm>
          <a:custGeom>
            <a:avLst/>
            <a:gdLst/>
            <a:ahLst/>
            <a:cxnLst/>
            <a:rect r="r" b="b" t="t" l="l"/>
            <a:pathLst>
              <a:path h="4247184" w="4208573">
                <a:moveTo>
                  <a:pt x="0" y="0"/>
                </a:moveTo>
                <a:lnTo>
                  <a:pt x="4208573" y="0"/>
                </a:lnTo>
                <a:lnTo>
                  <a:pt x="4208573" y="4247184"/>
                </a:lnTo>
                <a:lnTo>
                  <a:pt x="0" y="42471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0256115" y="2639048"/>
            <a:ext cx="7181225" cy="5008904"/>
          </a:xfrm>
          <a:custGeom>
            <a:avLst/>
            <a:gdLst/>
            <a:ahLst/>
            <a:cxnLst/>
            <a:rect r="r" b="b" t="t" l="l"/>
            <a:pathLst>
              <a:path h="5008904" w="7181225">
                <a:moveTo>
                  <a:pt x="0" y="0"/>
                </a:moveTo>
                <a:lnTo>
                  <a:pt x="7181225" y="0"/>
                </a:lnTo>
                <a:lnTo>
                  <a:pt x="7181225" y="5008904"/>
                </a:lnTo>
                <a:lnTo>
                  <a:pt x="0" y="500890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1504950" y="1754505"/>
            <a:ext cx="8751165" cy="33870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Final reflections and future steps</a:t>
            </a:r>
          </a:p>
        </p:txBody>
      </p:sp>
      <p:sp>
        <p:nvSpPr>
          <p:cNvPr name="TextBox 6" id="6"/>
          <p:cNvSpPr txBox="true"/>
          <p:nvPr/>
        </p:nvSpPr>
        <p:spPr>
          <a:xfrm rot="0">
            <a:off x="1504950" y="5398770"/>
            <a:ext cx="7707571" cy="2657475"/>
          </a:xfrm>
          <a:prstGeom prst="rect">
            <a:avLst/>
          </a:prstGeom>
        </p:spPr>
        <p:txBody>
          <a:bodyPr anchor="t" rtlCol="false" tIns="0" lIns="0" bIns="0" rIns="0">
            <a:spAutoFit/>
          </a:bodyPr>
          <a:lstStyle/>
          <a:p>
            <a:pPr algn="l">
              <a:lnSpc>
                <a:spcPts val="2699"/>
              </a:lnSpc>
            </a:pPr>
            <a:r>
              <a:rPr lang="en-US" sz="1999" spc="119">
                <a:solidFill>
                  <a:srgbClr val="000000"/>
                </a:solidFill>
                <a:latin typeface="DM Sans"/>
                <a:ea typeface="DM Sans"/>
                <a:cs typeface="DM Sans"/>
                <a:sym typeface="DM Sans"/>
              </a:rPr>
              <a:t>The project is providing with mostly accurate outputs for predicting the person’s breast cancer as per the report.</a:t>
            </a:r>
          </a:p>
          <a:p>
            <a:pPr algn="l">
              <a:lnSpc>
                <a:spcPts val="2699"/>
              </a:lnSpc>
            </a:pPr>
          </a:p>
          <a:p>
            <a:pPr algn="l">
              <a:lnSpc>
                <a:spcPts val="2699"/>
              </a:lnSpc>
            </a:pPr>
          </a:p>
          <a:p>
            <a:pPr algn="l">
              <a:lnSpc>
                <a:spcPts val="2699"/>
              </a:lnSpc>
            </a:pPr>
            <a:r>
              <a:rPr lang="en-US" sz="1999" spc="119">
                <a:solidFill>
                  <a:srgbClr val="000000"/>
                </a:solidFill>
                <a:latin typeface="DM Sans"/>
                <a:ea typeface="DM Sans"/>
                <a:cs typeface="DM Sans"/>
                <a:sym typeface="DM Sans"/>
              </a:rPr>
              <a:t>The project can be scaled on to detecting the other various types of cancers, rather than just one.</a:t>
            </a:r>
          </a:p>
          <a:p>
            <a:pPr algn="l" marL="0" indent="0" lvl="0">
              <a:lnSpc>
                <a:spcPts val="2699"/>
              </a:lnSpc>
              <a:spcBef>
                <a:spcPct val="0"/>
              </a:spcBef>
            </a:pPr>
            <a:r>
              <a:rPr lang="en-US" sz="1999" spc="119">
                <a:solidFill>
                  <a:srgbClr val="000000"/>
                </a:solidFill>
                <a:latin typeface="DM Sans"/>
                <a:ea typeface="DM Sans"/>
                <a:cs typeface="DM Sans"/>
                <a:sym typeface="DM Sans"/>
              </a:rPr>
              <a:t>It can also be scaled to be able to detect cancer through the x-ray images shown to it.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TextBox 16" id="16"/>
          <p:cNvSpPr txBox="true"/>
          <p:nvPr/>
        </p:nvSpPr>
        <p:spPr>
          <a:xfrm rot="0">
            <a:off x="1280812" y="2529042"/>
            <a:ext cx="6279812" cy="1011959"/>
          </a:xfrm>
          <a:prstGeom prst="rect">
            <a:avLst/>
          </a:prstGeom>
        </p:spPr>
        <p:txBody>
          <a:bodyPr anchor="t" rtlCol="false" tIns="0" lIns="0" bIns="0" rIns="0">
            <a:spAutoFit/>
          </a:bodyPr>
          <a:lstStyle/>
          <a:p>
            <a:pPr algn="ctr">
              <a:lnSpc>
                <a:spcPts val="7309"/>
              </a:lnSpc>
            </a:pPr>
            <a:r>
              <a:rPr lang="en-US" b="true" sz="8402">
                <a:solidFill>
                  <a:srgbClr val="000000"/>
                </a:solidFill>
                <a:latin typeface="DM Sans Bold"/>
                <a:ea typeface="DM Sans Bold"/>
                <a:cs typeface="DM Sans Bold"/>
                <a:sym typeface="DM Sans Bold"/>
              </a:rPr>
              <a:t>Conclusion:</a:t>
            </a:r>
          </a:p>
        </p:txBody>
      </p:sp>
      <p:sp>
        <p:nvSpPr>
          <p:cNvPr name="TextBox 17" id="17"/>
          <p:cNvSpPr txBox="true"/>
          <p:nvPr/>
        </p:nvSpPr>
        <p:spPr>
          <a:xfrm rot="0">
            <a:off x="1644881" y="3845998"/>
            <a:ext cx="14572778" cy="5380990"/>
          </a:xfrm>
          <a:prstGeom prst="rect">
            <a:avLst/>
          </a:prstGeom>
        </p:spPr>
        <p:txBody>
          <a:bodyPr anchor="t" rtlCol="false" tIns="0" lIns="0" bIns="0" rIns="0">
            <a:spAutoFit/>
          </a:bodyPr>
          <a:lstStyle/>
          <a:p>
            <a:pPr algn="l">
              <a:lnSpc>
                <a:spcPts val="4759"/>
              </a:lnSpc>
            </a:pPr>
            <a:r>
              <a:rPr lang="en-US" sz="3399">
                <a:solidFill>
                  <a:srgbClr val="000000"/>
                </a:solidFill>
                <a:latin typeface="Canva Sans"/>
                <a:ea typeface="Canva Sans"/>
                <a:cs typeface="Canva Sans"/>
                <a:sym typeface="Canva Sans"/>
              </a:rPr>
              <a:t>This project developed a machine learning model for breast cancer detection, utilizing various algorithms such as Logistic Regression and KNN. The Logistic Regression model achieved 98.54% accuracy, and 99% F1-score, demonstrating excellent performance in distinguishing between breast cancer and not. While the model's performance is promising, it should complement, not replace, clinical expertise. Overall, the project highlights the potential of machine learning in improving early breast cancer detection and patient outcomes.</a:t>
            </a:r>
          </a:p>
          <a:p>
            <a:pPr algn="l">
              <a:lnSpc>
                <a:spcPts val="4759"/>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TextBox 16" id="16"/>
          <p:cNvSpPr txBox="true"/>
          <p:nvPr/>
        </p:nvSpPr>
        <p:spPr>
          <a:xfrm rot="0">
            <a:off x="3688802" y="3467572"/>
            <a:ext cx="10910396" cy="3364511"/>
          </a:xfrm>
          <a:prstGeom prst="rect">
            <a:avLst/>
          </a:prstGeom>
        </p:spPr>
        <p:txBody>
          <a:bodyPr anchor="t" rtlCol="false" tIns="0" lIns="0" bIns="0" rIns="0">
            <a:spAutoFit/>
          </a:bodyPr>
          <a:lstStyle/>
          <a:p>
            <a:pPr algn="ctr">
              <a:lnSpc>
                <a:spcPts val="12699"/>
              </a:lnSpc>
            </a:pPr>
            <a:r>
              <a:rPr lang="en-US" b="true" sz="14597">
                <a:solidFill>
                  <a:srgbClr val="000000"/>
                </a:solidFill>
                <a:latin typeface="DM Sans Bold"/>
                <a:ea typeface="DM Sans Bold"/>
                <a:cs typeface="DM Sans Bold"/>
                <a:sym typeface="DM Sans Bold"/>
              </a:rPr>
              <a:t>Thank you very much!</a:t>
            </a:r>
          </a:p>
        </p:txBody>
      </p:sp>
      <p:sp>
        <p:nvSpPr>
          <p:cNvPr name="TextBox 17" id="17"/>
          <p:cNvSpPr txBox="true"/>
          <p:nvPr/>
        </p:nvSpPr>
        <p:spPr>
          <a:xfrm rot="0">
            <a:off x="12686214" y="7614767"/>
            <a:ext cx="3325375" cy="1858187"/>
          </a:xfrm>
          <a:prstGeom prst="rect">
            <a:avLst/>
          </a:prstGeom>
        </p:spPr>
        <p:txBody>
          <a:bodyPr anchor="t" rtlCol="false" tIns="0" lIns="0" bIns="0" rIns="0">
            <a:spAutoFit/>
          </a:bodyPr>
          <a:lstStyle/>
          <a:p>
            <a:pPr algn="ctr">
              <a:lnSpc>
                <a:spcPts val="3481"/>
              </a:lnSpc>
            </a:pPr>
            <a:r>
              <a:rPr lang="en-US" b="true" sz="3481" spc="-69">
                <a:solidFill>
                  <a:srgbClr val="000000"/>
                </a:solidFill>
                <a:latin typeface="DM Sans Bold"/>
                <a:ea typeface="DM Sans Bold"/>
                <a:cs typeface="DM Sans Bold"/>
                <a:sym typeface="DM Sans Bold"/>
              </a:rPr>
              <a:t>Presented by:</a:t>
            </a:r>
          </a:p>
          <a:p>
            <a:pPr algn="r">
              <a:lnSpc>
                <a:spcPts val="3481"/>
              </a:lnSpc>
            </a:pPr>
          </a:p>
          <a:p>
            <a:pPr algn="r">
              <a:lnSpc>
                <a:spcPts val="2581"/>
              </a:lnSpc>
            </a:pPr>
            <a:r>
              <a:rPr lang="en-US" sz="2581" spc="-51">
                <a:solidFill>
                  <a:srgbClr val="000000"/>
                </a:solidFill>
                <a:latin typeface="DM Sans"/>
                <a:ea typeface="DM Sans"/>
                <a:cs typeface="DM Sans"/>
                <a:sym typeface="DM Sans"/>
              </a:rPr>
              <a:t>Lakshay Gupta,</a:t>
            </a:r>
          </a:p>
          <a:p>
            <a:pPr algn="r">
              <a:lnSpc>
                <a:spcPts val="2581"/>
              </a:lnSpc>
            </a:pPr>
            <a:r>
              <a:rPr lang="en-US" sz="2581" spc="-51">
                <a:solidFill>
                  <a:srgbClr val="000000"/>
                </a:solidFill>
                <a:latin typeface="DM Sans"/>
                <a:ea typeface="DM Sans"/>
                <a:cs typeface="DM Sans"/>
                <a:sym typeface="DM Sans"/>
              </a:rPr>
              <a:t>Yash Verma,</a:t>
            </a:r>
          </a:p>
          <a:p>
            <a:pPr algn="r">
              <a:lnSpc>
                <a:spcPts val="2581"/>
              </a:lnSpc>
            </a:pPr>
            <a:r>
              <a:rPr lang="en-US" sz="2581" spc="-51">
                <a:solidFill>
                  <a:srgbClr val="000000"/>
                </a:solidFill>
                <a:latin typeface="DM Sans"/>
                <a:ea typeface="DM Sans"/>
                <a:cs typeface="DM Sans"/>
                <a:sym typeface="DM Sans"/>
              </a:rPr>
              <a:t>Anshuman Mathur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DAGWxcuTKzE</dc:identifier>
  <dcterms:modified xsi:type="dcterms:W3CDTF">2011-08-01T06:04:30Z</dcterms:modified>
  <cp:revision>1</cp:revision>
  <dc:title>Decoding: Breast Cancer</dc:title>
</cp:coreProperties>
</file>