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8" d="100"/>
          <a:sy n="68" d="100"/>
        </p:scale>
        <p:origin x="5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C3C6-0799-49FC-99A2-1DF785B9B5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B50092C-D234-4625-9068-78F8812F53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6E22C18-E751-4256-A408-61674B02DD6E}"/>
              </a:ext>
            </a:extLst>
          </p:cNvPr>
          <p:cNvSpPr>
            <a:spLocks noGrp="1"/>
          </p:cNvSpPr>
          <p:nvPr>
            <p:ph type="dt" sz="half" idx="10"/>
          </p:nvPr>
        </p:nvSpPr>
        <p:spPr/>
        <p:txBody>
          <a:bodyPr/>
          <a:lstStyle/>
          <a:p>
            <a:fld id="{56EC04EC-B817-4F5B-B264-952FC69DA6E2}" type="datetimeFigureOut">
              <a:rPr lang="en-GB" smtClean="0"/>
              <a:t>02/08/2017</a:t>
            </a:fld>
            <a:endParaRPr lang="en-GB"/>
          </a:p>
        </p:txBody>
      </p:sp>
      <p:sp>
        <p:nvSpPr>
          <p:cNvPr id="5" name="Footer Placeholder 4">
            <a:extLst>
              <a:ext uri="{FF2B5EF4-FFF2-40B4-BE49-F238E27FC236}">
                <a16:creationId xmlns:a16="http://schemas.microsoft.com/office/drawing/2014/main" id="{0C2E8C77-A2D1-438B-8E54-D4BBA26143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20CD6C-8A7F-45FC-875D-A1E8FE6EB0AF}"/>
              </a:ext>
            </a:extLst>
          </p:cNvPr>
          <p:cNvSpPr>
            <a:spLocks noGrp="1"/>
          </p:cNvSpPr>
          <p:nvPr>
            <p:ph type="sldNum" sz="quarter" idx="12"/>
          </p:nvPr>
        </p:nvSpPr>
        <p:spPr/>
        <p:txBody>
          <a:bodyPr/>
          <a:lstStyle/>
          <a:p>
            <a:fld id="{BB7804B5-BB31-4EAF-8EDE-D738D4548A5D}" type="slidenum">
              <a:rPr lang="en-GB" smtClean="0"/>
              <a:t>‹#›</a:t>
            </a:fld>
            <a:endParaRPr lang="en-GB"/>
          </a:p>
        </p:txBody>
      </p:sp>
    </p:spTree>
    <p:extLst>
      <p:ext uri="{BB962C8B-B14F-4D97-AF65-F5344CB8AC3E}">
        <p14:creationId xmlns:p14="http://schemas.microsoft.com/office/powerpoint/2010/main" val="2336391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C7C1-4A90-4EAB-B5BC-05ABA23A4CC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1E096A4-229D-4727-B6EB-EB428E20A8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CE7DC9-2583-4A2F-9AC3-57BC40B930A7}"/>
              </a:ext>
            </a:extLst>
          </p:cNvPr>
          <p:cNvSpPr>
            <a:spLocks noGrp="1"/>
          </p:cNvSpPr>
          <p:nvPr>
            <p:ph type="dt" sz="half" idx="10"/>
          </p:nvPr>
        </p:nvSpPr>
        <p:spPr/>
        <p:txBody>
          <a:bodyPr/>
          <a:lstStyle/>
          <a:p>
            <a:fld id="{56EC04EC-B817-4F5B-B264-952FC69DA6E2}" type="datetimeFigureOut">
              <a:rPr lang="en-GB" smtClean="0"/>
              <a:t>02/08/2017</a:t>
            </a:fld>
            <a:endParaRPr lang="en-GB"/>
          </a:p>
        </p:txBody>
      </p:sp>
      <p:sp>
        <p:nvSpPr>
          <p:cNvPr id="5" name="Footer Placeholder 4">
            <a:extLst>
              <a:ext uri="{FF2B5EF4-FFF2-40B4-BE49-F238E27FC236}">
                <a16:creationId xmlns:a16="http://schemas.microsoft.com/office/drawing/2014/main" id="{4396D5F7-2F92-4B49-B4F5-FB981D4D9B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259ABB-1F08-4784-BD8C-D274D69E6E6F}"/>
              </a:ext>
            </a:extLst>
          </p:cNvPr>
          <p:cNvSpPr>
            <a:spLocks noGrp="1"/>
          </p:cNvSpPr>
          <p:nvPr>
            <p:ph type="sldNum" sz="quarter" idx="12"/>
          </p:nvPr>
        </p:nvSpPr>
        <p:spPr/>
        <p:txBody>
          <a:bodyPr/>
          <a:lstStyle/>
          <a:p>
            <a:fld id="{BB7804B5-BB31-4EAF-8EDE-D738D4548A5D}" type="slidenum">
              <a:rPr lang="en-GB" smtClean="0"/>
              <a:t>‹#›</a:t>
            </a:fld>
            <a:endParaRPr lang="en-GB"/>
          </a:p>
        </p:txBody>
      </p:sp>
    </p:spTree>
    <p:extLst>
      <p:ext uri="{BB962C8B-B14F-4D97-AF65-F5344CB8AC3E}">
        <p14:creationId xmlns:p14="http://schemas.microsoft.com/office/powerpoint/2010/main" val="1494634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2A26C-FC0C-488C-AC21-CF9FDD1F97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3F9250-FE04-4A7B-A7E3-D0FF27717E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0298B3D-BE4E-458A-AF24-74D8732F8F2E}"/>
              </a:ext>
            </a:extLst>
          </p:cNvPr>
          <p:cNvSpPr>
            <a:spLocks noGrp="1"/>
          </p:cNvSpPr>
          <p:nvPr>
            <p:ph type="dt" sz="half" idx="10"/>
          </p:nvPr>
        </p:nvSpPr>
        <p:spPr/>
        <p:txBody>
          <a:bodyPr/>
          <a:lstStyle/>
          <a:p>
            <a:fld id="{56EC04EC-B817-4F5B-B264-952FC69DA6E2}" type="datetimeFigureOut">
              <a:rPr lang="en-GB" smtClean="0"/>
              <a:t>02/08/2017</a:t>
            </a:fld>
            <a:endParaRPr lang="en-GB"/>
          </a:p>
        </p:txBody>
      </p:sp>
      <p:sp>
        <p:nvSpPr>
          <p:cNvPr id="5" name="Footer Placeholder 4">
            <a:extLst>
              <a:ext uri="{FF2B5EF4-FFF2-40B4-BE49-F238E27FC236}">
                <a16:creationId xmlns:a16="http://schemas.microsoft.com/office/drawing/2014/main" id="{266F5F24-003E-4CE3-818D-79D3B7E488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332B4C-A9ED-4DE0-95AE-E5FD840EBB46}"/>
              </a:ext>
            </a:extLst>
          </p:cNvPr>
          <p:cNvSpPr>
            <a:spLocks noGrp="1"/>
          </p:cNvSpPr>
          <p:nvPr>
            <p:ph type="sldNum" sz="quarter" idx="12"/>
          </p:nvPr>
        </p:nvSpPr>
        <p:spPr/>
        <p:txBody>
          <a:bodyPr/>
          <a:lstStyle/>
          <a:p>
            <a:fld id="{BB7804B5-BB31-4EAF-8EDE-D738D4548A5D}" type="slidenum">
              <a:rPr lang="en-GB" smtClean="0"/>
              <a:t>‹#›</a:t>
            </a:fld>
            <a:endParaRPr lang="en-GB"/>
          </a:p>
        </p:txBody>
      </p:sp>
    </p:spTree>
    <p:extLst>
      <p:ext uri="{BB962C8B-B14F-4D97-AF65-F5344CB8AC3E}">
        <p14:creationId xmlns:p14="http://schemas.microsoft.com/office/powerpoint/2010/main" val="416163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1259-D904-4BFF-9FF6-D185A50D3BC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6F660E-8B6D-4DAC-9A79-A7B10EECB8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41F990-D587-46D3-A2B2-574687DFC310}"/>
              </a:ext>
            </a:extLst>
          </p:cNvPr>
          <p:cNvSpPr>
            <a:spLocks noGrp="1"/>
          </p:cNvSpPr>
          <p:nvPr>
            <p:ph type="dt" sz="half" idx="10"/>
          </p:nvPr>
        </p:nvSpPr>
        <p:spPr/>
        <p:txBody>
          <a:bodyPr/>
          <a:lstStyle/>
          <a:p>
            <a:fld id="{56EC04EC-B817-4F5B-B264-952FC69DA6E2}" type="datetimeFigureOut">
              <a:rPr lang="en-GB" smtClean="0"/>
              <a:t>02/08/2017</a:t>
            </a:fld>
            <a:endParaRPr lang="en-GB"/>
          </a:p>
        </p:txBody>
      </p:sp>
      <p:sp>
        <p:nvSpPr>
          <p:cNvPr id="5" name="Footer Placeholder 4">
            <a:extLst>
              <a:ext uri="{FF2B5EF4-FFF2-40B4-BE49-F238E27FC236}">
                <a16:creationId xmlns:a16="http://schemas.microsoft.com/office/drawing/2014/main" id="{E41E87E0-CDE0-48A7-861C-074595D733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3795B7-3FCE-4A4F-B37C-2BDFEAF8DD25}"/>
              </a:ext>
            </a:extLst>
          </p:cNvPr>
          <p:cNvSpPr>
            <a:spLocks noGrp="1"/>
          </p:cNvSpPr>
          <p:nvPr>
            <p:ph type="sldNum" sz="quarter" idx="12"/>
          </p:nvPr>
        </p:nvSpPr>
        <p:spPr/>
        <p:txBody>
          <a:bodyPr/>
          <a:lstStyle/>
          <a:p>
            <a:fld id="{BB7804B5-BB31-4EAF-8EDE-D738D4548A5D}" type="slidenum">
              <a:rPr lang="en-GB" smtClean="0"/>
              <a:t>‹#›</a:t>
            </a:fld>
            <a:endParaRPr lang="en-GB"/>
          </a:p>
        </p:txBody>
      </p:sp>
    </p:spTree>
    <p:extLst>
      <p:ext uri="{BB962C8B-B14F-4D97-AF65-F5344CB8AC3E}">
        <p14:creationId xmlns:p14="http://schemas.microsoft.com/office/powerpoint/2010/main" val="326502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0425-8262-415C-B25F-FD85D17C04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BEC1C00-AF3B-4BEB-9415-603F53C7A0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3865FD5-2587-472C-B198-AFCF2B3E39CB}"/>
              </a:ext>
            </a:extLst>
          </p:cNvPr>
          <p:cNvSpPr>
            <a:spLocks noGrp="1"/>
          </p:cNvSpPr>
          <p:nvPr>
            <p:ph type="dt" sz="half" idx="10"/>
          </p:nvPr>
        </p:nvSpPr>
        <p:spPr/>
        <p:txBody>
          <a:bodyPr/>
          <a:lstStyle/>
          <a:p>
            <a:fld id="{56EC04EC-B817-4F5B-B264-952FC69DA6E2}" type="datetimeFigureOut">
              <a:rPr lang="en-GB" smtClean="0"/>
              <a:t>02/08/2017</a:t>
            </a:fld>
            <a:endParaRPr lang="en-GB"/>
          </a:p>
        </p:txBody>
      </p:sp>
      <p:sp>
        <p:nvSpPr>
          <p:cNvPr id="5" name="Footer Placeholder 4">
            <a:extLst>
              <a:ext uri="{FF2B5EF4-FFF2-40B4-BE49-F238E27FC236}">
                <a16:creationId xmlns:a16="http://schemas.microsoft.com/office/drawing/2014/main" id="{772ABC62-FA14-4765-9B34-053C985117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8254C0-BC2D-44B6-B230-3A370DFC27C6}"/>
              </a:ext>
            </a:extLst>
          </p:cNvPr>
          <p:cNvSpPr>
            <a:spLocks noGrp="1"/>
          </p:cNvSpPr>
          <p:nvPr>
            <p:ph type="sldNum" sz="quarter" idx="12"/>
          </p:nvPr>
        </p:nvSpPr>
        <p:spPr/>
        <p:txBody>
          <a:bodyPr/>
          <a:lstStyle/>
          <a:p>
            <a:fld id="{BB7804B5-BB31-4EAF-8EDE-D738D4548A5D}" type="slidenum">
              <a:rPr lang="en-GB" smtClean="0"/>
              <a:t>‹#›</a:t>
            </a:fld>
            <a:endParaRPr lang="en-GB"/>
          </a:p>
        </p:txBody>
      </p:sp>
    </p:spTree>
    <p:extLst>
      <p:ext uri="{BB962C8B-B14F-4D97-AF65-F5344CB8AC3E}">
        <p14:creationId xmlns:p14="http://schemas.microsoft.com/office/powerpoint/2010/main" val="287432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EABB-0715-4846-B5E5-4D09AAAE59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20EC3B-3B83-4EE9-9BB9-4DC6A300E55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8BD44F4-5E92-4648-803F-7BC4DB9F4A4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0A2788-D8F0-4595-A48D-17EC39D103CD}"/>
              </a:ext>
            </a:extLst>
          </p:cNvPr>
          <p:cNvSpPr>
            <a:spLocks noGrp="1"/>
          </p:cNvSpPr>
          <p:nvPr>
            <p:ph type="dt" sz="half" idx="10"/>
          </p:nvPr>
        </p:nvSpPr>
        <p:spPr/>
        <p:txBody>
          <a:bodyPr/>
          <a:lstStyle/>
          <a:p>
            <a:fld id="{56EC04EC-B817-4F5B-B264-952FC69DA6E2}" type="datetimeFigureOut">
              <a:rPr lang="en-GB" smtClean="0"/>
              <a:t>02/08/2017</a:t>
            </a:fld>
            <a:endParaRPr lang="en-GB"/>
          </a:p>
        </p:txBody>
      </p:sp>
      <p:sp>
        <p:nvSpPr>
          <p:cNvPr id="6" name="Footer Placeholder 5">
            <a:extLst>
              <a:ext uri="{FF2B5EF4-FFF2-40B4-BE49-F238E27FC236}">
                <a16:creationId xmlns:a16="http://schemas.microsoft.com/office/drawing/2014/main" id="{74446B96-FFDD-4B44-9674-92F8945AEC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38BC04-51A7-4E73-9A22-A287B578BE28}"/>
              </a:ext>
            </a:extLst>
          </p:cNvPr>
          <p:cNvSpPr>
            <a:spLocks noGrp="1"/>
          </p:cNvSpPr>
          <p:nvPr>
            <p:ph type="sldNum" sz="quarter" idx="12"/>
          </p:nvPr>
        </p:nvSpPr>
        <p:spPr/>
        <p:txBody>
          <a:bodyPr/>
          <a:lstStyle/>
          <a:p>
            <a:fld id="{BB7804B5-BB31-4EAF-8EDE-D738D4548A5D}" type="slidenum">
              <a:rPr lang="en-GB" smtClean="0"/>
              <a:t>‹#›</a:t>
            </a:fld>
            <a:endParaRPr lang="en-GB"/>
          </a:p>
        </p:txBody>
      </p:sp>
    </p:spTree>
    <p:extLst>
      <p:ext uri="{BB962C8B-B14F-4D97-AF65-F5344CB8AC3E}">
        <p14:creationId xmlns:p14="http://schemas.microsoft.com/office/powerpoint/2010/main" val="2316356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0FD-9C2C-4A0C-AD79-CACE3051CE9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C34C5B-E1C8-4D7E-A530-4453C8739F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B004A0-9FA7-4F4A-9375-A66391E18A9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C0B2B15-4126-41CF-B128-4033224DCD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6A5028-4DFD-4E65-98C9-18A6FF1218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162EFCB-9303-4A07-9731-06795A9FD82A}"/>
              </a:ext>
            </a:extLst>
          </p:cNvPr>
          <p:cNvSpPr>
            <a:spLocks noGrp="1"/>
          </p:cNvSpPr>
          <p:nvPr>
            <p:ph type="dt" sz="half" idx="10"/>
          </p:nvPr>
        </p:nvSpPr>
        <p:spPr/>
        <p:txBody>
          <a:bodyPr/>
          <a:lstStyle/>
          <a:p>
            <a:fld id="{56EC04EC-B817-4F5B-B264-952FC69DA6E2}" type="datetimeFigureOut">
              <a:rPr lang="en-GB" smtClean="0"/>
              <a:t>02/08/2017</a:t>
            </a:fld>
            <a:endParaRPr lang="en-GB"/>
          </a:p>
        </p:txBody>
      </p:sp>
      <p:sp>
        <p:nvSpPr>
          <p:cNvPr id="8" name="Footer Placeholder 7">
            <a:extLst>
              <a:ext uri="{FF2B5EF4-FFF2-40B4-BE49-F238E27FC236}">
                <a16:creationId xmlns:a16="http://schemas.microsoft.com/office/drawing/2014/main" id="{CDAE6D8A-6D85-44EF-998F-64DC98854E7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06680A2-4D66-46EC-8639-9D76C8D1BCE2}"/>
              </a:ext>
            </a:extLst>
          </p:cNvPr>
          <p:cNvSpPr>
            <a:spLocks noGrp="1"/>
          </p:cNvSpPr>
          <p:nvPr>
            <p:ph type="sldNum" sz="quarter" idx="12"/>
          </p:nvPr>
        </p:nvSpPr>
        <p:spPr/>
        <p:txBody>
          <a:bodyPr/>
          <a:lstStyle/>
          <a:p>
            <a:fld id="{BB7804B5-BB31-4EAF-8EDE-D738D4548A5D}" type="slidenum">
              <a:rPr lang="en-GB" smtClean="0"/>
              <a:t>‹#›</a:t>
            </a:fld>
            <a:endParaRPr lang="en-GB"/>
          </a:p>
        </p:txBody>
      </p:sp>
    </p:spTree>
    <p:extLst>
      <p:ext uri="{BB962C8B-B14F-4D97-AF65-F5344CB8AC3E}">
        <p14:creationId xmlns:p14="http://schemas.microsoft.com/office/powerpoint/2010/main" val="155322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15BA-B069-4FFC-8948-7CD19739456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925213A-54FD-4688-823B-3439DFEFD659}"/>
              </a:ext>
            </a:extLst>
          </p:cNvPr>
          <p:cNvSpPr>
            <a:spLocks noGrp="1"/>
          </p:cNvSpPr>
          <p:nvPr>
            <p:ph type="dt" sz="half" idx="10"/>
          </p:nvPr>
        </p:nvSpPr>
        <p:spPr/>
        <p:txBody>
          <a:bodyPr/>
          <a:lstStyle/>
          <a:p>
            <a:fld id="{56EC04EC-B817-4F5B-B264-952FC69DA6E2}" type="datetimeFigureOut">
              <a:rPr lang="en-GB" smtClean="0"/>
              <a:t>02/08/2017</a:t>
            </a:fld>
            <a:endParaRPr lang="en-GB"/>
          </a:p>
        </p:txBody>
      </p:sp>
      <p:sp>
        <p:nvSpPr>
          <p:cNvPr id="4" name="Footer Placeholder 3">
            <a:extLst>
              <a:ext uri="{FF2B5EF4-FFF2-40B4-BE49-F238E27FC236}">
                <a16:creationId xmlns:a16="http://schemas.microsoft.com/office/drawing/2014/main" id="{C955BF34-337D-4A4C-A6CC-53286E924FD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E63C120-4FE2-487E-8A29-230481EFFFEA}"/>
              </a:ext>
            </a:extLst>
          </p:cNvPr>
          <p:cNvSpPr>
            <a:spLocks noGrp="1"/>
          </p:cNvSpPr>
          <p:nvPr>
            <p:ph type="sldNum" sz="quarter" idx="12"/>
          </p:nvPr>
        </p:nvSpPr>
        <p:spPr/>
        <p:txBody>
          <a:bodyPr/>
          <a:lstStyle/>
          <a:p>
            <a:fld id="{BB7804B5-BB31-4EAF-8EDE-D738D4548A5D}" type="slidenum">
              <a:rPr lang="en-GB" smtClean="0"/>
              <a:t>‹#›</a:t>
            </a:fld>
            <a:endParaRPr lang="en-GB"/>
          </a:p>
        </p:txBody>
      </p:sp>
    </p:spTree>
    <p:extLst>
      <p:ext uri="{BB962C8B-B14F-4D97-AF65-F5344CB8AC3E}">
        <p14:creationId xmlns:p14="http://schemas.microsoft.com/office/powerpoint/2010/main" val="137342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5B818D-C519-450E-9F86-259BC97F72F4}"/>
              </a:ext>
            </a:extLst>
          </p:cNvPr>
          <p:cNvSpPr>
            <a:spLocks noGrp="1"/>
          </p:cNvSpPr>
          <p:nvPr>
            <p:ph type="dt" sz="half" idx="10"/>
          </p:nvPr>
        </p:nvSpPr>
        <p:spPr/>
        <p:txBody>
          <a:bodyPr/>
          <a:lstStyle/>
          <a:p>
            <a:fld id="{56EC04EC-B817-4F5B-B264-952FC69DA6E2}" type="datetimeFigureOut">
              <a:rPr lang="en-GB" smtClean="0"/>
              <a:t>02/08/2017</a:t>
            </a:fld>
            <a:endParaRPr lang="en-GB"/>
          </a:p>
        </p:txBody>
      </p:sp>
      <p:sp>
        <p:nvSpPr>
          <p:cNvPr id="3" name="Footer Placeholder 2">
            <a:extLst>
              <a:ext uri="{FF2B5EF4-FFF2-40B4-BE49-F238E27FC236}">
                <a16:creationId xmlns:a16="http://schemas.microsoft.com/office/drawing/2014/main" id="{903F480B-C428-4EB9-A718-1A51F650869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A4DC6E-1F7E-4D42-8A9F-371B673ADC08}"/>
              </a:ext>
            </a:extLst>
          </p:cNvPr>
          <p:cNvSpPr>
            <a:spLocks noGrp="1"/>
          </p:cNvSpPr>
          <p:nvPr>
            <p:ph type="sldNum" sz="quarter" idx="12"/>
          </p:nvPr>
        </p:nvSpPr>
        <p:spPr/>
        <p:txBody>
          <a:bodyPr/>
          <a:lstStyle/>
          <a:p>
            <a:fld id="{BB7804B5-BB31-4EAF-8EDE-D738D4548A5D}" type="slidenum">
              <a:rPr lang="en-GB" smtClean="0"/>
              <a:t>‹#›</a:t>
            </a:fld>
            <a:endParaRPr lang="en-GB"/>
          </a:p>
        </p:txBody>
      </p:sp>
    </p:spTree>
    <p:extLst>
      <p:ext uri="{BB962C8B-B14F-4D97-AF65-F5344CB8AC3E}">
        <p14:creationId xmlns:p14="http://schemas.microsoft.com/office/powerpoint/2010/main" val="360331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2F79-1E21-4BCA-9839-90516DA087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B9508ED-DDB1-42DF-AD46-2AA1E9128D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D3B0736-63FC-4127-A941-4417579F7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9847EB-6C83-4DF9-9FF3-092E149D8C2C}"/>
              </a:ext>
            </a:extLst>
          </p:cNvPr>
          <p:cNvSpPr>
            <a:spLocks noGrp="1"/>
          </p:cNvSpPr>
          <p:nvPr>
            <p:ph type="dt" sz="half" idx="10"/>
          </p:nvPr>
        </p:nvSpPr>
        <p:spPr/>
        <p:txBody>
          <a:bodyPr/>
          <a:lstStyle/>
          <a:p>
            <a:fld id="{56EC04EC-B817-4F5B-B264-952FC69DA6E2}" type="datetimeFigureOut">
              <a:rPr lang="en-GB" smtClean="0"/>
              <a:t>02/08/2017</a:t>
            </a:fld>
            <a:endParaRPr lang="en-GB"/>
          </a:p>
        </p:txBody>
      </p:sp>
      <p:sp>
        <p:nvSpPr>
          <p:cNvPr id="6" name="Footer Placeholder 5">
            <a:extLst>
              <a:ext uri="{FF2B5EF4-FFF2-40B4-BE49-F238E27FC236}">
                <a16:creationId xmlns:a16="http://schemas.microsoft.com/office/drawing/2014/main" id="{CF23B93B-5C5D-4A74-A442-ADEEE674FF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DC6177-1687-4CC4-8CA8-B2441B32E35A}"/>
              </a:ext>
            </a:extLst>
          </p:cNvPr>
          <p:cNvSpPr>
            <a:spLocks noGrp="1"/>
          </p:cNvSpPr>
          <p:nvPr>
            <p:ph type="sldNum" sz="quarter" idx="12"/>
          </p:nvPr>
        </p:nvSpPr>
        <p:spPr/>
        <p:txBody>
          <a:bodyPr/>
          <a:lstStyle/>
          <a:p>
            <a:fld id="{BB7804B5-BB31-4EAF-8EDE-D738D4548A5D}" type="slidenum">
              <a:rPr lang="en-GB" smtClean="0"/>
              <a:t>‹#›</a:t>
            </a:fld>
            <a:endParaRPr lang="en-GB"/>
          </a:p>
        </p:txBody>
      </p:sp>
    </p:spTree>
    <p:extLst>
      <p:ext uri="{BB962C8B-B14F-4D97-AF65-F5344CB8AC3E}">
        <p14:creationId xmlns:p14="http://schemas.microsoft.com/office/powerpoint/2010/main" val="1446453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04A2-359D-46C1-8FE8-BAE0388346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2D96414-CF77-4A3C-8782-5211A0DA1B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D38F2A1-F212-48C3-9E28-25B1A150A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5EB1CE-915F-4A80-984A-A7B6C41459F4}"/>
              </a:ext>
            </a:extLst>
          </p:cNvPr>
          <p:cNvSpPr>
            <a:spLocks noGrp="1"/>
          </p:cNvSpPr>
          <p:nvPr>
            <p:ph type="dt" sz="half" idx="10"/>
          </p:nvPr>
        </p:nvSpPr>
        <p:spPr/>
        <p:txBody>
          <a:bodyPr/>
          <a:lstStyle/>
          <a:p>
            <a:fld id="{56EC04EC-B817-4F5B-B264-952FC69DA6E2}" type="datetimeFigureOut">
              <a:rPr lang="en-GB" smtClean="0"/>
              <a:t>02/08/2017</a:t>
            </a:fld>
            <a:endParaRPr lang="en-GB"/>
          </a:p>
        </p:txBody>
      </p:sp>
      <p:sp>
        <p:nvSpPr>
          <p:cNvPr id="6" name="Footer Placeholder 5">
            <a:extLst>
              <a:ext uri="{FF2B5EF4-FFF2-40B4-BE49-F238E27FC236}">
                <a16:creationId xmlns:a16="http://schemas.microsoft.com/office/drawing/2014/main" id="{37DA4579-0D65-4825-A0AB-66DE687431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564685-4DA2-40A7-8E2A-15A793BE73A8}"/>
              </a:ext>
            </a:extLst>
          </p:cNvPr>
          <p:cNvSpPr>
            <a:spLocks noGrp="1"/>
          </p:cNvSpPr>
          <p:nvPr>
            <p:ph type="sldNum" sz="quarter" idx="12"/>
          </p:nvPr>
        </p:nvSpPr>
        <p:spPr/>
        <p:txBody>
          <a:bodyPr/>
          <a:lstStyle/>
          <a:p>
            <a:fld id="{BB7804B5-BB31-4EAF-8EDE-D738D4548A5D}" type="slidenum">
              <a:rPr lang="en-GB" smtClean="0"/>
              <a:t>‹#›</a:t>
            </a:fld>
            <a:endParaRPr lang="en-GB"/>
          </a:p>
        </p:txBody>
      </p:sp>
    </p:spTree>
    <p:extLst>
      <p:ext uri="{BB962C8B-B14F-4D97-AF65-F5344CB8AC3E}">
        <p14:creationId xmlns:p14="http://schemas.microsoft.com/office/powerpoint/2010/main" val="2447883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3D3ECA-7AD5-4F61-B3F0-5E6FBFDB11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7775962-C6C3-4E87-8105-F2B869CBFD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6EE716-5886-44F8-9809-770DC9B50A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C04EC-B817-4F5B-B264-952FC69DA6E2}" type="datetimeFigureOut">
              <a:rPr lang="en-GB" smtClean="0"/>
              <a:t>02/08/2017</a:t>
            </a:fld>
            <a:endParaRPr lang="en-GB"/>
          </a:p>
        </p:txBody>
      </p:sp>
      <p:sp>
        <p:nvSpPr>
          <p:cNvPr id="5" name="Footer Placeholder 4">
            <a:extLst>
              <a:ext uri="{FF2B5EF4-FFF2-40B4-BE49-F238E27FC236}">
                <a16:creationId xmlns:a16="http://schemas.microsoft.com/office/drawing/2014/main" id="{52AD1AC0-D3D5-4C45-BF78-0D00944895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4797E95-121D-4CE6-9688-0CC57586B0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7804B5-BB31-4EAF-8EDE-D738D4548A5D}" type="slidenum">
              <a:rPr lang="en-GB" smtClean="0"/>
              <a:t>‹#›</a:t>
            </a:fld>
            <a:endParaRPr lang="en-GB"/>
          </a:p>
        </p:txBody>
      </p:sp>
    </p:spTree>
    <p:extLst>
      <p:ext uri="{BB962C8B-B14F-4D97-AF65-F5344CB8AC3E}">
        <p14:creationId xmlns:p14="http://schemas.microsoft.com/office/powerpoint/2010/main" val="2561613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python-course.eu/object_oriented_programming.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36B6-6222-4856-A381-DED8BABFA1AF}"/>
              </a:ext>
            </a:extLst>
          </p:cNvPr>
          <p:cNvSpPr>
            <a:spLocks noGrp="1"/>
          </p:cNvSpPr>
          <p:nvPr>
            <p:ph type="ctrTitle"/>
          </p:nvPr>
        </p:nvSpPr>
        <p:spPr/>
        <p:txBody>
          <a:bodyPr/>
          <a:lstStyle/>
          <a:p>
            <a:r>
              <a:rPr lang="en-GB" dirty="0"/>
              <a:t>Quick intro to OOP (Object Oriented Programming)</a:t>
            </a:r>
          </a:p>
        </p:txBody>
      </p:sp>
    </p:spTree>
    <p:extLst>
      <p:ext uri="{BB962C8B-B14F-4D97-AF65-F5344CB8AC3E}">
        <p14:creationId xmlns:p14="http://schemas.microsoft.com/office/powerpoint/2010/main" val="1955722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099E3-1553-45C8-8E2B-9A15F0DB7BA4}"/>
              </a:ext>
            </a:extLst>
          </p:cNvPr>
          <p:cNvSpPr>
            <a:spLocks noGrp="1"/>
          </p:cNvSpPr>
          <p:nvPr>
            <p:ph type="title"/>
          </p:nvPr>
        </p:nvSpPr>
        <p:spPr/>
        <p:txBody>
          <a:bodyPr/>
          <a:lstStyle/>
          <a:p>
            <a:r>
              <a:rPr lang="en-GB" dirty="0"/>
              <a:t>What is OOP?</a:t>
            </a:r>
          </a:p>
        </p:txBody>
      </p:sp>
      <p:sp>
        <p:nvSpPr>
          <p:cNvPr id="3" name="Content Placeholder 2">
            <a:extLst>
              <a:ext uri="{FF2B5EF4-FFF2-40B4-BE49-F238E27FC236}">
                <a16:creationId xmlns:a16="http://schemas.microsoft.com/office/drawing/2014/main" id="{8DC2691B-735A-4D91-8D0C-3261E8318172}"/>
              </a:ext>
            </a:extLst>
          </p:cNvPr>
          <p:cNvSpPr>
            <a:spLocks noGrp="1"/>
          </p:cNvSpPr>
          <p:nvPr>
            <p:ph idx="1"/>
          </p:nvPr>
        </p:nvSpPr>
        <p:spPr/>
        <p:txBody>
          <a:bodyPr/>
          <a:lstStyle/>
          <a:p>
            <a:r>
              <a:rPr lang="en-GB" dirty="0"/>
              <a:t>Def: </a:t>
            </a:r>
            <a:r>
              <a:rPr lang="en-GB" b="1" dirty="0"/>
              <a:t>Object</a:t>
            </a:r>
            <a:r>
              <a:rPr lang="en-GB" dirty="0"/>
              <a:t>-</a:t>
            </a:r>
            <a:r>
              <a:rPr lang="en-GB" b="1" dirty="0"/>
              <a:t>oriented programming</a:t>
            </a:r>
            <a:r>
              <a:rPr lang="en-GB" dirty="0"/>
              <a:t> (</a:t>
            </a:r>
            <a:r>
              <a:rPr lang="en-GB" b="1" dirty="0"/>
              <a:t>OOP</a:t>
            </a:r>
            <a:r>
              <a:rPr lang="en-GB" dirty="0"/>
              <a:t>) refers to a type of computer </a:t>
            </a:r>
            <a:r>
              <a:rPr lang="en-GB" b="1" dirty="0"/>
              <a:t>programming</a:t>
            </a:r>
            <a:r>
              <a:rPr lang="en-GB" dirty="0"/>
              <a:t>(software design) in which </a:t>
            </a:r>
            <a:r>
              <a:rPr lang="en-GB" b="1" dirty="0"/>
              <a:t>programmers define</a:t>
            </a:r>
            <a:r>
              <a:rPr lang="en-GB" dirty="0"/>
              <a:t> not only the data type of a data structure, but also the types of operations (functions) that can be applied to the data structure.</a:t>
            </a:r>
          </a:p>
          <a:p>
            <a:endParaRPr lang="en-GB" dirty="0"/>
          </a:p>
          <a:p>
            <a:r>
              <a:rPr lang="en-GB" dirty="0"/>
              <a:t>In other words, you can make an abstraction of a real life object in a program.</a:t>
            </a:r>
          </a:p>
          <a:p>
            <a:pPr lvl="1"/>
            <a:r>
              <a:rPr lang="en-GB" dirty="0"/>
              <a:t>E.g. You can make a ‘Sheep’ object which can walk, eat etc</a:t>
            </a:r>
          </a:p>
        </p:txBody>
      </p:sp>
    </p:spTree>
    <p:extLst>
      <p:ext uri="{BB962C8B-B14F-4D97-AF65-F5344CB8AC3E}">
        <p14:creationId xmlns:p14="http://schemas.microsoft.com/office/powerpoint/2010/main" val="3196108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B6A0-C194-4440-B9FA-A1DBF8B36B02}"/>
              </a:ext>
            </a:extLst>
          </p:cNvPr>
          <p:cNvSpPr>
            <a:spLocks noGrp="1"/>
          </p:cNvSpPr>
          <p:nvPr>
            <p:ph type="title"/>
          </p:nvPr>
        </p:nvSpPr>
        <p:spPr/>
        <p:txBody>
          <a:bodyPr/>
          <a:lstStyle/>
          <a:p>
            <a:r>
              <a:rPr lang="en-GB" dirty="0"/>
              <a:t>Why use OOP?</a:t>
            </a:r>
          </a:p>
        </p:txBody>
      </p:sp>
      <p:sp>
        <p:nvSpPr>
          <p:cNvPr id="3" name="Content Placeholder 2">
            <a:extLst>
              <a:ext uri="{FF2B5EF4-FFF2-40B4-BE49-F238E27FC236}">
                <a16:creationId xmlns:a16="http://schemas.microsoft.com/office/drawing/2014/main" id="{2D70D9CA-D29F-4463-9F29-423B64A676B4}"/>
              </a:ext>
            </a:extLst>
          </p:cNvPr>
          <p:cNvSpPr>
            <a:spLocks noGrp="1"/>
          </p:cNvSpPr>
          <p:nvPr>
            <p:ph idx="1"/>
          </p:nvPr>
        </p:nvSpPr>
        <p:spPr/>
        <p:txBody>
          <a:bodyPr/>
          <a:lstStyle/>
          <a:p>
            <a:r>
              <a:rPr lang="en-GB" dirty="0"/>
              <a:t>OOP provides a clear modular structure for programs which makes it good for defining abstract datatypes where implementation details are hidden and the unit has a clearly defined interface.</a:t>
            </a:r>
          </a:p>
          <a:p>
            <a:r>
              <a:rPr lang="en-GB" dirty="0"/>
              <a:t>OOP makes it easy to maintain and modify existing code as new objects can be created with small differences to existing ones.</a:t>
            </a:r>
          </a:p>
          <a:p>
            <a:r>
              <a:rPr lang="en-GB" dirty="0"/>
              <a:t>OOP provides a good framework for code libraries where supplied software components can be easily adapted and modified by the programmer. </a:t>
            </a:r>
          </a:p>
          <a:p>
            <a:pPr marL="0" indent="0">
              <a:buNone/>
            </a:pPr>
            <a:endParaRPr lang="en-GB" dirty="0"/>
          </a:p>
        </p:txBody>
      </p:sp>
    </p:spTree>
    <p:extLst>
      <p:ext uri="{BB962C8B-B14F-4D97-AF65-F5344CB8AC3E}">
        <p14:creationId xmlns:p14="http://schemas.microsoft.com/office/powerpoint/2010/main" val="1671324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F86BB-AE00-4E8C-920F-C610F8947905}"/>
              </a:ext>
            </a:extLst>
          </p:cNvPr>
          <p:cNvSpPr>
            <a:spLocks noGrp="1"/>
          </p:cNvSpPr>
          <p:nvPr>
            <p:ph type="title"/>
          </p:nvPr>
        </p:nvSpPr>
        <p:spPr/>
        <p:txBody>
          <a:bodyPr/>
          <a:lstStyle/>
          <a:p>
            <a:r>
              <a:rPr lang="en-GB" dirty="0"/>
              <a:t>Classes</a:t>
            </a:r>
          </a:p>
        </p:txBody>
      </p:sp>
      <p:sp>
        <p:nvSpPr>
          <p:cNvPr id="3" name="Content Placeholder 2">
            <a:extLst>
              <a:ext uri="{FF2B5EF4-FFF2-40B4-BE49-F238E27FC236}">
                <a16:creationId xmlns:a16="http://schemas.microsoft.com/office/drawing/2014/main" id="{63B9F844-075E-4562-88FD-638DE0B71F20}"/>
              </a:ext>
            </a:extLst>
          </p:cNvPr>
          <p:cNvSpPr>
            <a:spLocks noGrp="1"/>
          </p:cNvSpPr>
          <p:nvPr>
            <p:ph idx="1"/>
          </p:nvPr>
        </p:nvSpPr>
        <p:spPr/>
        <p:txBody>
          <a:bodyPr/>
          <a:lstStyle/>
          <a:p>
            <a:r>
              <a:rPr lang="en-GB" dirty="0"/>
              <a:t>What are they?</a:t>
            </a:r>
          </a:p>
          <a:p>
            <a:pPr lvl="1"/>
            <a:r>
              <a:rPr lang="en-GB" dirty="0"/>
              <a:t>In object-oriented </a:t>
            </a:r>
            <a:r>
              <a:rPr lang="en-GB" b="1" dirty="0"/>
              <a:t>programming</a:t>
            </a:r>
            <a:r>
              <a:rPr lang="en-GB" dirty="0"/>
              <a:t>, a </a:t>
            </a:r>
            <a:r>
              <a:rPr lang="en-GB" b="1" dirty="0"/>
              <a:t>class</a:t>
            </a:r>
            <a:r>
              <a:rPr lang="en-GB" dirty="0"/>
              <a:t> is an extensible program-code-template for creating objects, providing initial values for state (member variables) and implementations of behaviour (member functions or methods).</a:t>
            </a:r>
          </a:p>
          <a:p>
            <a:r>
              <a:rPr lang="en-GB" dirty="0"/>
              <a:t>How to make them?</a:t>
            </a:r>
          </a:p>
          <a:p>
            <a:pPr lvl="1"/>
            <a:r>
              <a:rPr lang="en-GB" dirty="0"/>
              <a:t>Use the class keyword and give your class a name!</a:t>
            </a:r>
          </a:p>
          <a:p>
            <a:r>
              <a:rPr lang="en-GB" dirty="0"/>
              <a:t>What are Constructors?</a:t>
            </a:r>
          </a:p>
          <a:p>
            <a:pPr lvl="1"/>
            <a:r>
              <a:rPr lang="en-US" dirty="0"/>
              <a:t>A special kind of method (aka function but applied to classes) that calls automatically when an object is instantiated. This essentially initializes all the attributes (aka the variables specific to this object).</a:t>
            </a:r>
            <a:endParaRPr lang="en-GB" dirty="0"/>
          </a:p>
        </p:txBody>
      </p:sp>
    </p:spTree>
    <p:extLst>
      <p:ext uri="{BB962C8B-B14F-4D97-AF65-F5344CB8AC3E}">
        <p14:creationId xmlns:p14="http://schemas.microsoft.com/office/powerpoint/2010/main" val="1600576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F566-C63A-4D6B-ACFF-10F42C5812A4}"/>
              </a:ext>
            </a:extLst>
          </p:cNvPr>
          <p:cNvSpPr>
            <a:spLocks noGrp="1"/>
          </p:cNvSpPr>
          <p:nvPr>
            <p:ph type="title"/>
          </p:nvPr>
        </p:nvSpPr>
        <p:spPr/>
        <p:txBody>
          <a:bodyPr/>
          <a:lstStyle/>
          <a:p>
            <a:r>
              <a:rPr lang="en-GB" dirty="0"/>
              <a:t>Methods and attributes</a:t>
            </a:r>
          </a:p>
        </p:txBody>
      </p:sp>
      <p:sp>
        <p:nvSpPr>
          <p:cNvPr id="3" name="Content Placeholder 2">
            <a:extLst>
              <a:ext uri="{FF2B5EF4-FFF2-40B4-BE49-F238E27FC236}">
                <a16:creationId xmlns:a16="http://schemas.microsoft.com/office/drawing/2014/main" id="{15E3A7A9-B9E3-4C80-A627-7947F5C661FD}"/>
              </a:ext>
            </a:extLst>
          </p:cNvPr>
          <p:cNvSpPr>
            <a:spLocks noGrp="1"/>
          </p:cNvSpPr>
          <p:nvPr>
            <p:ph idx="1"/>
          </p:nvPr>
        </p:nvSpPr>
        <p:spPr/>
        <p:txBody>
          <a:bodyPr/>
          <a:lstStyle/>
          <a:p>
            <a:r>
              <a:rPr lang="en-GB" dirty="0"/>
              <a:t>What are they?</a:t>
            </a:r>
          </a:p>
          <a:p>
            <a:pPr lvl="1"/>
            <a:r>
              <a:rPr lang="en-US" dirty="0"/>
              <a:t>M</a:t>
            </a:r>
            <a:r>
              <a:rPr lang="en-GB" dirty="0" err="1"/>
              <a:t>ethods</a:t>
            </a:r>
            <a:r>
              <a:rPr lang="en-GB" dirty="0"/>
              <a:t>: Functions specific to an object</a:t>
            </a:r>
          </a:p>
          <a:p>
            <a:pPr lvl="1"/>
            <a:r>
              <a:rPr lang="en-US" dirty="0"/>
              <a:t>A</a:t>
            </a:r>
            <a:r>
              <a:rPr lang="en-GB" dirty="0" err="1"/>
              <a:t>ttributes</a:t>
            </a:r>
            <a:r>
              <a:rPr lang="en-GB" dirty="0"/>
              <a:t>: Variables specific to an object</a:t>
            </a:r>
          </a:p>
          <a:p>
            <a:r>
              <a:rPr lang="en-GB" dirty="0"/>
              <a:t>How to make methods and attributes in python</a:t>
            </a:r>
          </a:p>
          <a:p>
            <a:pPr lvl="1"/>
            <a:r>
              <a:rPr lang="en-US" dirty="0" err="1"/>
              <a:t>Initialise</a:t>
            </a:r>
            <a:r>
              <a:rPr lang="en-US" dirty="0"/>
              <a:t> variables in the constructor using the self keyword (example given in the following slide)</a:t>
            </a:r>
          </a:p>
          <a:p>
            <a:pPr lvl="1"/>
            <a:r>
              <a:rPr lang="en-US" dirty="0"/>
              <a:t>Just define functions as you would normally.</a:t>
            </a:r>
          </a:p>
          <a:p>
            <a:pPr lvl="2"/>
            <a:r>
              <a:rPr lang="en-US" dirty="0"/>
              <a:t>Don’t forget to indent it within the class</a:t>
            </a:r>
          </a:p>
          <a:p>
            <a:pPr marL="914400" lvl="2" indent="0">
              <a:buNone/>
            </a:pPr>
            <a:endParaRPr lang="en-GB" dirty="0"/>
          </a:p>
        </p:txBody>
      </p:sp>
    </p:spTree>
    <p:extLst>
      <p:ext uri="{BB962C8B-B14F-4D97-AF65-F5344CB8AC3E}">
        <p14:creationId xmlns:p14="http://schemas.microsoft.com/office/powerpoint/2010/main" val="2067380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FD4ED0-D2A9-44A3-A1F8-AA3366BA04C1}"/>
              </a:ext>
            </a:extLst>
          </p:cNvPr>
          <p:cNvPicPr>
            <a:picLocks noChangeAspect="1"/>
          </p:cNvPicPr>
          <p:nvPr/>
        </p:nvPicPr>
        <p:blipFill rotWithShape="1">
          <a:blip r:embed="rId2"/>
          <a:srcRect l="414" t="7703" r="5290" b="57630"/>
          <a:stretch/>
        </p:blipFill>
        <p:spPr>
          <a:xfrm>
            <a:off x="210532" y="894080"/>
            <a:ext cx="8331200" cy="4988560"/>
          </a:xfrm>
          <a:prstGeom prst="rect">
            <a:avLst/>
          </a:prstGeom>
        </p:spPr>
      </p:pic>
      <p:sp>
        <p:nvSpPr>
          <p:cNvPr id="10" name="Oval 9">
            <a:extLst>
              <a:ext uri="{FF2B5EF4-FFF2-40B4-BE49-F238E27FC236}">
                <a16:creationId xmlns:a16="http://schemas.microsoft.com/office/drawing/2014/main" id="{A5B5AA52-483A-44B5-ADAD-E00F32F90AA2}"/>
              </a:ext>
            </a:extLst>
          </p:cNvPr>
          <p:cNvSpPr/>
          <p:nvPr/>
        </p:nvSpPr>
        <p:spPr>
          <a:xfrm>
            <a:off x="131975" y="894080"/>
            <a:ext cx="1234912" cy="35025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76145070-FF62-4D0A-824A-2F5D20E8F021}"/>
              </a:ext>
            </a:extLst>
          </p:cNvPr>
          <p:cNvCxnSpPr>
            <a:stCxn id="10" idx="7"/>
          </p:cNvCxnSpPr>
          <p:nvPr/>
        </p:nvCxnSpPr>
        <p:spPr>
          <a:xfrm flipV="1">
            <a:off x="1186038" y="707010"/>
            <a:ext cx="605055" cy="238364"/>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2E8EA96-3F98-4868-84EA-F1721C8E509E}"/>
              </a:ext>
            </a:extLst>
          </p:cNvPr>
          <p:cNvSpPr txBox="1"/>
          <p:nvPr/>
        </p:nvSpPr>
        <p:spPr>
          <a:xfrm>
            <a:off x="1791093" y="522344"/>
            <a:ext cx="5759778" cy="307777"/>
          </a:xfrm>
          <a:prstGeom prst="rect">
            <a:avLst/>
          </a:prstGeom>
          <a:noFill/>
        </p:spPr>
        <p:txBody>
          <a:bodyPr wrap="square" rtlCol="0">
            <a:spAutoFit/>
          </a:bodyPr>
          <a:lstStyle/>
          <a:p>
            <a:r>
              <a:rPr lang="en-GB" sz="1400" dirty="0">
                <a:highlight>
                  <a:srgbClr val="FFFF00"/>
                </a:highlight>
              </a:rPr>
              <a:t>Define a class using the class keyword + said class’ name</a:t>
            </a:r>
          </a:p>
        </p:txBody>
      </p:sp>
      <p:sp>
        <p:nvSpPr>
          <p:cNvPr id="14" name="Right Brace 13">
            <a:extLst>
              <a:ext uri="{FF2B5EF4-FFF2-40B4-BE49-F238E27FC236}">
                <a16:creationId xmlns:a16="http://schemas.microsoft.com/office/drawing/2014/main" id="{49DA0629-EADC-4916-AAC0-EC743F8F37C0}"/>
              </a:ext>
            </a:extLst>
          </p:cNvPr>
          <p:cNvSpPr/>
          <p:nvPr/>
        </p:nvSpPr>
        <p:spPr>
          <a:xfrm>
            <a:off x="4779390" y="1696825"/>
            <a:ext cx="292231" cy="6410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TextBox 14">
            <a:extLst>
              <a:ext uri="{FF2B5EF4-FFF2-40B4-BE49-F238E27FC236}">
                <a16:creationId xmlns:a16="http://schemas.microsoft.com/office/drawing/2014/main" id="{8B13837E-06FD-4840-B11F-432E242C54D6}"/>
              </a:ext>
            </a:extLst>
          </p:cNvPr>
          <p:cNvSpPr txBox="1"/>
          <p:nvPr/>
        </p:nvSpPr>
        <p:spPr>
          <a:xfrm>
            <a:off x="5137608" y="1706252"/>
            <a:ext cx="1960776" cy="738664"/>
          </a:xfrm>
          <a:prstGeom prst="rect">
            <a:avLst/>
          </a:prstGeom>
          <a:noFill/>
        </p:spPr>
        <p:txBody>
          <a:bodyPr wrap="square" rtlCol="0">
            <a:spAutoFit/>
          </a:bodyPr>
          <a:lstStyle/>
          <a:p>
            <a:r>
              <a:rPr lang="en-GB" sz="1400" dirty="0">
                <a:highlight>
                  <a:srgbClr val="FFFF00"/>
                </a:highlight>
              </a:rPr>
              <a:t>You’re initialising the variables to use in the class</a:t>
            </a:r>
          </a:p>
        </p:txBody>
      </p:sp>
      <p:sp>
        <p:nvSpPr>
          <p:cNvPr id="16" name="Left Brace 15">
            <a:extLst>
              <a:ext uri="{FF2B5EF4-FFF2-40B4-BE49-F238E27FC236}">
                <a16:creationId xmlns:a16="http://schemas.microsoft.com/office/drawing/2014/main" id="{10A12A88-B1F5-4415-9954-AE2C8AC8F200}"/>
              </a:ext>
            </a:extLst>
          </p:cNvPr>
          <p:cNvSpPr/>
          <p:nvPr/>
        </p:nvSpPr>
        <p:spPr>
          <a:xfrm rot="16200000">
            <a:off x="2955307" y="4883084"/>
            <a:ext cx="344078" cy="664590"/>
          </a:xfrm>
          <a:prstGeom prst="leftBrace">
            <a:avLst>
              <a:gd name="adj1" fmla="val 0"/>
              <a:gd name="adj2" fmla="val 5242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D359BBEE-FC11-4806-9932-6F68B8060608}"/>
              </a:ext>
            </a:extLst>
          </p:cNvPr>
          <p:cNvSpPr txBox="1"/>
          <p:nvPr/>
        </p:nvSpPr>
        <p:spPr>
          <a:xfrm>
            <a:off x="697583" y="5429292"/>
            <a:ext cx="5420413" cy="307777"/>
          </a:xfrm>
          <a:prstGeom prst="rect">
            <a:avLst/>
          </a:prstGeom>
          <a:noFill/>
        </p:spPr>
        <p:txBody>
          <a:bodyPr wrap="square" rtlCol="0">
            <a:spAutoFit/>
          </a:bodyPr>
          <a:lstStyle/>
          <a:p>
            <a:r>
              <a:rPr lang="en-GB" sz="1400" dirty="0">
                <a:highlight>
                  <a:srgbClr val="FFFF00"/>
                </a:highlight>
              </a:rPr>
              <a:t>To call this object’s ‘name’ variable, you have to put self. in front of it</a:t>
            </a:r>
          </a:p>
        </p:txBody>
      </p:sp>
    </p:spTree>
    <p:extLst>
      <p:ext uri="{BB962C8B-B14F-4D97-AF65-F5344CB8AC3E}">
        <p14:creationId xmlns:p14="http://schemas.microsoft.com/office/powerpoint/2010/main" val="1636578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78E2-29F8-4EF8-8D38-6278EAEFB3A0}"/>
              </a:ext>
            </a:extLst>
          </p:cNvPr>
          <p:cNvSpPr>
            <a:spLocks noGrp="1"/>
          </p:cNvSpPr>
          <p:nvPr>
            <p:ph type="title"/>
          </p:nvPr>
        </p:nvSpPr>
        <p:spPr/>
        <p:txBody>
          <a:bodyPr/>
          <a:lstStyle/>
          <a:p>
            <a:r>
              <a:rPr lang="en-GB" dirty="0"/>
              <a:t>Further topics (advanced and to be done in own time)</a:t>
            </a:r>
          </a:p>
        </p:txBody>
      </p:sp>
      <p:sp>
        <p:nvSpPr>
          <p:cNvPr id="3" name="Content Placeholder 2">
            <a:extLst>
              <a:ext uri="{FF2B5EF4-FFF2-40B4-BE49-F238E27FC236}">
                <a16:creationId xmlns:a16="http://schemas.microsoft.com/office/drawing/2014/main" id="{91635A5E-5C04-44AD-8B08-D8831F3A5B9E}"/>
              </a:ext>
            </a:extLst>
          </p:cNvPr>
          <p:cNvSpPr>
            <a:spLocks noGrp="1"/>
          </p:cNvSpPr>
          <p:nvPr>
            <p:ph idx="1"/>
          </p:nvPr>
        </p:nvSpPr>
        <p:spPr/>
        <p:txBody>
          <a:bodyPr/>
          <a:lstStyle/>
          <a:p>
            <a:r>
              <a:rPr lang="en-GB" dirty="0"/>
              <a:t>Polymorphism (how to manipulate a class as per it’s data type)</a:t>
            </a:r>
          </a:p>
          <a:p>
            <a:r>
              <a:rPr lang="en-GB" dirty="0"/>
              <a:t>Inheritance (Getting methods and attributes from a super class)</a:t>
            </a:r>
          </a:p>
          <a:p>
            <a:r>
              <a:rPr lang="en-GB" dirty="0"/>
              <a:t>Private and Public attributes &amp; methods (which methods and attributes should be available to a programmer)</a:t>
            </a:r>
          </a:p>
          <a:p>
            <a:r>
              <a:rPr lang="en-GB" dirty="0"/>
              <a:t>Encapsulation (A language mechanism for restricting access to some of the objects components)</a:t>
            </a:r>
          </a:p>
          <a:p>
            <a:pPr marL="0" indent="0">
              <a:buNone/>
            </a:pPr>
            <a:endParaRPr lang="en-GB" dirty="0"/>
          </a:p>
          <a:p>
            <a:pPr marL="0" indent="0">
              <a:buNone/>
            </a:pPr>
            <a:r>
              <a:rPr lang="en-GB" u="sng" dirty="0"/>
              <a:t>For more info:</a:t>
            </a:r>
          </a:p>
          <a:p>
            <a:pPr marL="0" indent="0">
              <a:buNone/>
            </a:pPr>
            <a:r>
              <a:rPr lang="en-GB" dirty="0">
                <a:hlinkClick r:id="rId2"/>
              </a:rPr>
              <a:t>http://www.python-course.eu/object_oriented_programming.php</a:t>
            </a:r>
            <a:r>
              <a:rPr lang="en-GB" dirty="0"/>
              <a:t> </a:t>
            </a:r>
          </a:p>
        </p:txBody>
      </p:sp>
    </p:spTree>
    <p:extLst>
      <p:ext uri="{BB962C8B-B14F-4D97-AF65-F5344CB8AC3E}">
        <p14:creationId xmlns:p14="http://schemas.microsoft.com/office/powerpoint/2010/main" val="1460600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295</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Quick intro to OOP (Object Oriented Programming)</vt:lpstr>
      <vt:lpstr>What is OOP?</vt:lpstr>
      <vt:lpstr>Why use OOP?</vt:lpstr>
      <vt:lpstr>Classes</vt:lpstr>
      <vt:lpstr>Methods and attributes</vt:lpstr>
      <vt:lpstr>PowerPoint Presentation</vt:lpstr>
      <vt:lpstr>Further topics (advanced and to be done in own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intro to OOP (Object Oriented Programming)</dc:title>
  <dc:creator>Dabeer Mirza</dc:creator>
  <cp:lastModifiedBy>Dabeer Mirza</cp:lastModifiedBy>
  <cp:revision>7</cp:revision>
  <dcterms:created xsi:type="dcterms:W3CDTF">2017-08-02T11:09:21Z</dcterms:created>
  <dcterms:modified xsi:type="dcterms:W3CDTF">2017-08-02T22:07:34Z</dcterms:modified>
</cp:coreProperties>
</file>