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7" r:id="rId3"/>
    <p:sldId id="260" r:id="rId4"/>
    <p:sldId id="263" r:id="rId5"/>
    <p:sldId id="264" r:id="rId6"/>
    <p:sldId id="273" r:id="rId7"/>
    <p:sldId id="268" r:id="rId8"/>
    <p:sldId id="272" r:id="rId9"/>
    <p:sldId id="270" r:id="rId10"/>
    <p:sldId id="271" r:id="rId11"/>
    <p:sldId id="261" r:id="rId12"/>
    <p:sldId id="269" r:id="rId13"/>
  </p:sldIdLst>
  <p:sldSz cx="12192000" cy="6858000"/>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E9A30BF6-7621-430F-BF1D-D19D812B588C}" type="datetimeFigureOut">
              <a:rPr lang="en-GB" smtClean="0"/>
            </a:fld>
            <a:endParaRPr lang="en-GB"/>
          </a:p>
        </p:txBody>
      </p:sp>
      <p:sp>
        <p:nvSpPr>
          <p:cNvPr id="4" name="Footer Placehold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ED5777D-0745-4AE3-89C2-273EE7161840}"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958" cy="49576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1098" y="1"/>
            <a:ext cx="2944958" cy="495765"/>
          </a:xfrm>
          <a:prstGeom prst="rect">
            <a:avLst/>
          </a:prstGeom>
        </p:spPr>
        <p:txBody>
          <a:bodyPr vert="horz" lIns="91440" tIns="45720" rIns="91440" bIns="45720" rtlCol="0"/>
          <a:lstStyle>
            <a:lvl1pPr algn="r">
              <a:defRPr sz="1200"/>
            </a:lvl1pPr>
          </a:lstStyle>
          <a:p>
            <a:fld id="{819D3626-7678-463A-B931-DA160CFBCF66}" type="datetimeFigureOut">
              <a:rPr lang="en-GB" smtClean="0"/>
            </a:fld>
            <a:endParaRPr lang="en-GB"/>
          </a:p>
        </p:txBody>
      </p:sp>
      <p:sp>
        <p:nvSpPr>
          <p:cNvPr id="4" name="Slide Image Placeholder 3"/>
          <p:cNvSpPr>
            <a:spLocks noGrp="1" noRot="1" noChangeAspect="1"/>
          </p:cNvSpPr>
          <p:nvPr>
            <p:ph type="sldImg" idx="2"/>
          </p:nvPr>
        </p:nvSpPr>
        <p:spPr>
          <a:xfrm>
            <a:off x="438150" y="1235075"/>
            <a:ext cx="5921375" cy="3330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606" y="4752398"/>
            <a:ext cx="5438464" cy="3887177"/>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9378485"/>
            <a:ext cx="2944958" cy="49576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1098" y="9378485"/>
            <a:ext cx="2944958" cy="495765"/>
          </a:xfrm>
          <a:prstGeom prst="rect">
            <a:avLst/>
          </a:prstGeom>
        </p:spPr>
        <p:txBody>
          <a:bodyPr vert="horz" lIns="91440" tIns="45720" rIns="91440" bIns="45720" rtlCol="0" anchor="b"/>
          <a:lstStyle>
            <a:lvl1pPr algn="r">
              <a:defRPr sz="1200"/>
            </a:lvl1pPr>
          </a:lstStyle>
          <a:p>
            <a:fld id="{E7FBE6E5-A34C-44AB-8866-F8A3F4B85DD6}"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1CEFE56-E409-4611-84B6-78D55979C5E7}" type="datetime1">
              <a:rPr lang="en-GB" smtClean="0"/>
            </a:fld>
            <a:endParaRPr lang="en-GB"/>
          </a:p>
        </p:txBody>
      </p:sp>
      <p:sp>
        <p:nvSpPr>
          <p:cNvPr id="5" name="Footer Placeholder 4"/>
          <p:cNvSpPr>
            <a:spLocks noGrp="1"/>
          </p:cNvSpPr>
          <p:nvPr>
            <p:ph type="ftr" sz="quarter" idx="11"/>
          </p:nvPr>
        </p:nvSpPr>
        <p:spPr/>
        <p:txBody>
          <a:bodyPr/>
          <a:lstStyle/>
          <a:p>
            <a:r>
              <a:rPr lang="en-US"/>
              <a:t>Information Technology Department / Seminar Presentation 2021</a:t>
            </a:r>
            <a:endParaRPr lang="en-GB"/>
          </a:p>
        </p:txBody>
      </p:sp>
      <p:sp>
        <p:nvSpPr>
          <p:cNvPr id="6" name="Slide Number Placeholder 5"/>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0579F78-A794-45F8-B8CE-795CE3B27278}" type="datetime1">
              <a:rPr lang="en-GB" smtClean="0"/>
            </a:fld>
            <a:endParaRPr lang="en-GB"/>
          </a:p>
        </p:txBody>
      </p:sp>
      <p:sp>
        <p:nvSpPr>
          <p:cNvPr id="5" name="Footer Placeholder 4"/>
          <p:cNvSpPr>
            <a:spLocks noGrp="1"/>
          </p:cNvSpPr>
          <p:nvPr>
            <p:ph type="ftr" sz="quarter" idx="11"/>
          </p:nvPr>
        </p:nvSpPr>
        <p:spPr/>
        <p:txBody>
          <a:bodyPr/>
          <a:lstStyle/>
          <a:p>
            <a:r>
              <a:rPr lang="en-US"/>
              <a:t>Information Technology Department / Seminar Presentation 2021</a:t>
            </a:r>
            <a:endParaRPr lang="en-GB"/>
          </a:p>
        </p:txBody>
      </p:sp>
      <p:sp>
        <p:nvSpPr>
          <p:cNvPr id="6" name="Slide Number Placeholder 5"/>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75349D5E-91C7-4E4C-AF67-67C7E168A5A4}" type="datetime1">
              <a:rPr lang="en-GB" smtClean="0"/>
            </a:fld>
            <a:endParaRPr lang="en-GB"/>
          </a:p>
        </p:txBody>
      </p:sp>
      <p:sp>
        <p:nvSpPr>
          <p:cNvPr id="5" name="Footer Placeholder 4"/>
          <p:cNvSpPr>
            <a:spLocks noGrp="1"/>
          </p:cNvSpPr>
          <p:nvPr>
            <p:ph type="ftr" sz="quarter" idx="11"/>
          </p:nvPr>
        </p:nvSpPr>
        <p:spPr/>
        <p:txBody>
          <a:bodyPr/>
          <a:lstStyle/>
          <a:p>
            <a:r>
              <a:rPr lang="en-US"/>
              <a:t>Information Technology Department / Seminar Presentation 2021</a:t>
            </a:r>
            <a:endParaRPr lang="en-GB"/>
          </a:p>
        </p:txBody>
      </p:sp>
      <p:sp>
        <p:nvSpPr>
          <p:cNvPr id="6" name="Slide Number Placeholder 5"/>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C5301482-A7F7-44F1-A175-734AED33DA15}" type="datetime1">
              <a:rPr lang="en-GB" smtClean="0"/>
            </a:fld>
            <a:endParaRPr lang="en-GB"/>
          </a:p>
        </p:txBody>
      </p:sp>
      <p:sp>
        <p:nvSpPr>
          <p:cNvPr id="5" name="Footer Placeholder 4"/>
          <p:cNvSpPr>
            <a:spLocks noGrp="1"/>
          </p:cNvSpPr>
          <p:nvPr>
            <p:ph type="ftr" sz="quarter" idx="11"/>
          </p:nvPr>
        </p:nvSpPr>
        <p:spPr/>
        <p:txBody>
          <a:bodyPr/>
          <a:lstStyle/>
          <a:p>
            <a:r>
              <a:rPr lang="en-US"/>
              <a:t>Information Technology Department / Seminar Presentation 2021</a:t>
            </a:r>
            <a:endParaRPr lang="en-GB"/>
          </a:p>
        </p:txBody>
      </p:sp>
      <p:sp>
        <p:nvSpPr>
          <p:cNvPr id="6" name="Slide Number Placeholder 5"/>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66DF6F9-F195-40B3-A65B-F390EA6476BF}" type="datetime1">
              <a:rPr lang="en-GB" smtClean="0"/>
            </a:fld>
            <a:endParaRPr lang="en-GB"/>
          </a:p>
        </p:txBody>
      </p:sp>
      <p:sp>
        <p:nvSpPr>
          <p:cNvPr id="5" name="Footer Placeholder 4"/>
          <p:cNvSpPr>
            <a:spLocks noGrp="1"/>
          </p:cNvSpPr>
          <p:nvPr>
            <p:ph type="ftr" sz="quarter" idx="11"/>
          </p:nvPr>
        </p:nvSpPr>
        <p:spPr/>
        <p:txBody>
          <a:bodyPr/>
          <a:lstStyle/>
          <a:p>
            <a:r>
              <a:rPr lang="en-US"/>
              <a:t>Information Technology Department / Seminar Presentation 2021</a:t>
            </a:r>
            <a:endParaRPr lang="en-GB"/>
          </a:p>
        </p:txBody>
      </p:sp>
      <p:sp>
        <p:nvSpPr>
          <p:cNvPr id="6" name="Slide Number Placeholder 5"/>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063BBE8F-6F0A-4687-85B5-47336FB8B589}" type="datetime1">
              <a:rPr lang="en-GB" smtClean="0"/>
            </a:fld>
            <a:endParaRPr lang="en-GB"/>
          </a:p>
        </p:txBody>
      </p:sp>
      <p:sp>
        <p:nvSpPr>
          <p:cNvPr id="6" name="Footer Placeholder 5"/>
          <p:cNvSpPr>
            <a:spLocks noGrp="1"/>
          </p:cNvSpPr>
          <p:nvPr>
            <p:ph type="ftr" sz="quarter" idx="11"/>
          </p:nvPr>
        </p:nvSpPr>
        <p:spPr/>
        <p:txBody>
          <a:bodyPr/>
          <a:lstStyle/>
          <a:p>
            <a:r>
              <a:rPr lang="en-US"/>
              <a:t>Information Technology Department / Seminar Presentation 2021</a:t>
            </a:r>
            <a:endParaRPr lang="en-GB"/>
          </a:p>
        </p:txBody>
      </p:sp>
      <p:sp>
        <p:nvSpPr>
          <p:cNvPr id="7" name="Slide Number Placeholder 6"/>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D9F2696A-03E5-48AD-BD16-61940EDEE003}" type="datetime1">
              <a:rPr lang="en-GB" smtClean="0"/>
            </a:fld>
            <a:endParaRPr lang="en-GB"/>
          </a:p>
        </p:txBody>
      </p:sp>
      <p:sp>
        <p:nvSpPr>
          <p:cNvPr id="8" name="Footer Placeholder 7"/>
          <p:cNvSpPr>
            <a:spLocks noGrp="1"/>
          </p:cNvSpPr>
          <p:nvPr>
            <p:ph type="ftr" sz="quarter" idx="11"/>
          </p:nvPr>
        </p:nvSpPr>
        <p:spPr/>
        <p:txBody>
          <a:bodyPr/>
          <a:lstStyle/>
          <a:p>
            <a:r>
              <a:rPr lang="en-US"/>
              <a:t>Information Technology Department / Seminar Presentation 2021</a:t>
            </a:r>
            <a:endParaRPr lang="en-GB"/>
          </a:p>
        </p:txBody>
      </p:sp>
      <p:sp>
        <p:nvSpPr>
          <p:cNvPr id="9" name="Slide Number Placeholder 8"/>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FF28B43-AD91-4B0A-B352-8AD5E6AB1017}" type="datetime1">
              <a:rPr lang="en-GB" smtClean="0"/>
            </a:fld>
            <a:endParaRPr lang="en-GB"/>
          </a:p>
        </p:txBody>
      </p:sp>
      <p:sp>
        <p:nvSpPr>
          <p:cNvPr id="4" name="Footer Placeholder 3"/>
          <p:cNvSpPr>
            <a:spLocks noGrp="1"/>
          </p:cNvSpPr>
          <p:nvPr>
            <p:ph type="ftr" sz="quarter" idx="11"/>
          </p:nvPr>
        </p:nvSpPr>
        <p:spPr/>
        <p:txBody>
          <a:bodyPr/>
          <a:lstStyle/>
          <a:p>
            <a:r>
              <a:rPr lang="en-US"/>
              <a:t>Information Technology Department / Seminar Presentation 2021</a:t>
            </a:r>
            <a:endParaRPr lang="en-GB"/>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69C94-1FC0-41EC-9C0A-AB52040020ED}" type="datetime1">
              <a:rPr lang="en-GB" smtClean="0"/>
            </a:fld>
            <a:endParaRPr lang="en-GB"/>
          </a:p>
        </p:txBody>
      </p:sp>
      <p:sp>
        <p:nvSpPr>
          <p:cNvPr id="3" name="Footer Placeholder 2"/>
          <p:cNvSpPr>
            <a:spLocks noGrp="1"/>
          </p:cNvSpPr>
          <p:nvPr>
            <p:ph type="ftr" sz="quarter" idx="11"/>
          </p:nvPr>
        </p:nvSpPr>
        <p:spPr/>
        <p:txBody>
          <a:bodyPr/>
          <a:lstStyle/>
          <a:p>
            <a:r>
              <a:rPr lang="en-US"/>
              <a:t>Information Technology Department / Seminar Presentation 2021</a:t>
            </a:r>
            <a:endParaRPr lang="en-GB"/>
          </a:p>
        </p:txBody>
      </p:sp>
      <p:sp>
        <p:nvSpPr>
          <p:cNvPr id="4" name="Slide Number Placeholder 3"/>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3F9D360-BA16-419B-BDF3-CE0285C51E50}" type="datetime1">
              <a:rPr lang="en-GB" smtClean="0"/>
            </a:fld>
            <a:endParaRPr lang="en-GB"/>
          </a:p>
        </p:txBody>
      </p:sp>
      <p:sp>
        <p:nvSpPr>
          <p:cNvPr id="6" name="Footer Placeholder 5"/>
          <p:cNvSpPr>
            <a:spLocks noGrp="1"/>
          </p:cNvSpPr>
          <p:nvPr>
            <p:ph type="ftr" sz="quarter" idx="11"/>
          </p:nvPr>
        </p:nvSpPr>
        <p:spPr/>
        <p:txBody>
          <a:bodyPr/>
          <a:lstStyle/>
          <a:p>
            <a:r>
              <a:rPr lang="en-US"/>
              <a:t>Information Technology Department / Seminar Presentation 2021</a:t>
            </a:r>
            <a:endParaRPr lang="en-GB"/>
          </a:p>
        </p:txBody>
      </p:sp>
      <p:sp>
        <p:nvSpPr>
          <p:cNvPr id="7" name="Slide Number Placeholder 6"/>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4A346B3-4381-474C-9C47-DF3F7EFD488B}" type="datetime1">
              <a:rPr lang="en-GB" smtClean="0"/>
            </a:fld>
            <a:endParaRPr lang="en-GB"/>
          </a:p>
        </p:txBody>
      </p:sp>
      <p:sp>
        <p:nvSpPr>
          <p:cNvPr id="6" name="Footer Placeholder 5"/>
          <p:cNvSpPr>
            <a:spLocks noGrp="1"/>
          </p:cNvSpPr>
          <p:nvPr>
            <p:ph type="ftr" sz="quarter" idx="11"/>
          </p:nvPr>
        </p:nvSpPr>
        <p:spPr/>
        <p:txBody>
          <a:bodyPr/>
          <a:lstStyle/>
          <a:p>
            <a:r>
              <a:rPr lang="en-US"/>
              <a:t>Information Technology Department / Seminar Presentation 2021</a:t>
            </a:r>
            <a:endParaRPr lang="en-GB"/>
          </a:p>
        </p:txBody>
      </p:sp>
      <p:sp>
        <p:nvSpPr>
          <p:cNvPr id="7" name="Slide Number Placeholder 6"/>
          <p:cNvSpPr>
            <a:spLocks noGrp="1"/>
          </p:cNvSpPr>
          <p:nvPr>
            <p:ph type="sldNum" sz="quarter" idx="12"/>
          </p:nvPr>
        </p:nvSpPr>
        <p:spPr/>
        <p:txBody>
          <a:bodyPr/>
          <a:lstStyle/>
          <a:p>
            <a:fld id="{60CB7500-84E7-42C8-9A57-AC33187A24A8}"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14E86-C9A5-4B56-BCDB-225823666A33}" type="datetime1">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Information Technology Department / Seminar Presentation 2021</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B7500-84E7-42C8-9A57-AC33187A24A8}"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93" y="802840"/>
            <a:ext cx="10515600" cy="1325563"/>
          </a:xfrm>
        </p:spPr>
        <p:txBody>
          <a:bodyPr>
            <a:normAutofit/>
          </a:bodyPr>
          <a:lstStyle/>
          <a:p>
            <a:pPr algn="ctr"/>
            <a:r>
              <a:rPr lang="en-US" altLang="en-US" sz="4000" dirty="0">
                <a:latin typeface="Corbel" panose="020B0503020204020204" pitchFamily="34" charset="0"/>
                <a:cs typeface="Arial" panose="020B0604020202020204" pitchFamily="34" charset="0"/>
              </a:rPr>
              <a:t>QR CODE ENABLED APPOINTMENT BOOKING SYSTEM FOR FUTO ICT CENTRE</a:t>
            </a:r>
            <a:r>
              <a:rPr lang="en-GB" sz="4000" dirty="0">
                <a:latin typeface="Corbel" panose="020B0503020204020204" pitchFamily="34" charset="0"/>
                <a:cs typeface="Arial" panose="020B0604020202020204" pitchFamily="34" charset="0"/>
              </a:rPr>
              <a:t> </a:t>
            </a:r>
            <a:endParaRPr lang="en-GB" sz="4000" dirty="0">
              <a:latin typeface="Corbel" panose="020B0503020204020204" pitchFamily="34" charset="0"/>
              <a:cs typeface="Arial" panose="020B0604020202020204" pitchFamily="34" charset="0"/>
            </a:endParaRPr>
          </a:p>
        </p:txBody>
      </p:sp>
      <p:sp>
        <p:nvSpPr>
          <p:cNvPr id="3" name="Content Placeholder 2"/>
          <p:cNvSpPr>
            <a:spLocks noGrp="1"/>
          </p:cNvSpPr>
          <p:nvPr>
            <p:ph idx="1"/>
          </p:nvPr>
        </p:nvSpPr>
        <p:spPr>
          <a:xfrm>
            <a:off x="1974272" y="3026536"/>
            <a:ext cx="9011407" cy="2859110"/>
          </a:xfrm>
        </p:spPr>
        <p:txBody>
          <a:bodyPr>
            <a:normAutofit lnSpcReduction="20000"/>
          </a:bodyPr>
          <a:lstStyle/>
          <a:p>
            <a:pPr marL="0" indent="0">
              <a:buNone/>
            </a:pPr>
            <a:r>
              <a:rPr lang="en-US" altLang="en-GB" sz="3200" dirty="0">
                <a:solidFill>
                  <a:srgbClr val="FF0000"/>
                </a:solidFill>
                <a:latin typeface="Corbel" panose="020B0503020204020204" pitchFamily="34" charset="0"/>
                <a:cs typeface="Arial" panose="020B0604020202020204" pitchFamily="34" charset="0"/>
              </a:rPr>
              <a:t>IBEAKANMA DABERECHUKWU OLUEBUBECHUKWU</a:t>
            </a:r>
            <a:r>
              <a:rPr lang="en-GB" sz="3200" dirty="0">
                <a:solidFill>
                  <a:srgbClr val="FF0000"/>
                </a:solidFill>
                <a:latin typeface="Corbel" panose="020B0503020204020204" pitchFamily="34" charset="0"/>
                <a:cs typeface="Arial" panose="020B0604020202020204" pitchFamily="34" charset="0"/>
              </a:rPr>
              <a:t> </a:t>
            </a:r>
            <a:endParaRPr lang="en-GB" sz="3200" dirty="0">
              <a:solidFill>
                <a:srgbClr val="FF0000"/>
              </a:solidFill>
              <a:latin typeface="Corbel" panose="020B0503020204020204" pitchFamily="34" charset="0"/>
              <a:cs typeface="Arial" panose="020B0604020202020204" pitchFamily="34" charset="0"/>
            </a:endParaRPr>
          </a:p>
          <a:p>
            <a:pPr marL="0" indent="0">
              <a:buNone/>
            </a:pPr>
            <a:r>
              <a:rPr lang="en-US" altLang="en-GB" sz="3200" dirty="0">
                <a:solidFill>
                  <a:srgbClr val="FF0000"/>
                </a:solidFill>
                <a:latin typeface="Corbel" panose="020B0503020204020204" pitchFamily="34" charset="0"/>
                <a:cs typeface="Arial" panose="020B0604020202020204" pitchFamily="34" charset="0"/>
              </a:rPr>
              <a:t>20191153822</a:t>
            </a:r>
            <a:r>
              <a:rPr lang="en-GB" sz="3200" dirty="0">
                <a:solidFill>
                  <a:srgbClr val="FF0000"/>
                </a:solidFill>
                <a:latin typeface="Corbel" panose="020B0503020204020204" pitchFamily="34" charset="0"/>
                <a:cs typeface="Arial" panose="020B0604020202020204" pitchFamily="34" charset="0"/>
              </a:rPr>
              <a:t> </a:t>
            </a:r>
            <a:endParaRPr lang="en-GB" sz="3200" dirty="0">
              <a:solidFill>
                <a:srgbClr val="FF0000"/>
              </a:solidFill>
              <a:latin typeface="Corbel" panose="020B0503020204020204" pitchFamily="34" charset="0"/>
              <a:cs typeface="Arial" panose="020B0604020202020204" pitchFamily="34" charset="0"/>
            </a:endParaRPr>
          </a:p>
          <a:p>
            <a:pPr marL="0" indent="0">
              <a:buNone/>
            </a:pPr>
            <a:endParaRPr lang="en-GB" dirty="0">
              <a:solidFill>
                <a:srgbClr val="FF0000"/>
              </a:solidFill>
              <a:latin typeface="Corbel" panose="020B0503020204020204" pitchFamily="34" charset="0"/>
              <a:cs typeface="Arial" panose="020B0604020202020204" pitchFamily="34" charset="0"/>
            </a:endParaRPr>
          </a:p>
          <a:p>
            <a:pPr marL="0" indent="0">
              <a:buNone/>
            </a:pPr>
            <a:endParaRPr lang="en-GB" dirty="0">
              <a:solidFill>
                <a:srgbClr val="FF0000"/>
              </a:solidFill>
              <a:latin typeface="Corbel" panose="020B0503020204020204" pitchFamily="34" charset="0"/>
              <a:cs typeface="Arial" panose="020B0604020202020204" pitchFamily="34" charset="0"/>
            </a:endParaRPr>
          </a:p>
          <a:p>
            <a:pPr marL="0" indent="0">
              <a:buNone/>
            </a:pPr>
            <a:r>
              <a:rPr lang="en-GB" sz="3200" dirty="0">
                <a:solidFill>
                  <a:srgbClr val="0070C0"/>
                </a:solidFill>
                <a:latin typeface="Corbel" panose="020B0503020204020204" pitchFamily="34" charset="0"/>
                <a:cs typeface="Arial" panose="020B0604020202020204" pitchFamily="34" charset="0"/>
              </a:rPr>
              <a:t>SUPERVISOR: </a:t>
            </a:r>
            <a:r>
              <a:rPr lang="en-US" altLang="en-GB" sz="3200" dirty="0">
                <a:solidFill>
                  <a:srgbClr val="0070C0"/>
                </a:solidFill>
                <a:latin typeface="Corbel" panose="020B0503020204020204" pitchFamily="34" charset="0"/>
                <a:cs typeface="Arial" panose="020B0604020202020204" pitchFamily="34" charset="0"/>
              </a:rPr>
              <a:t>REV. ABRAHAM OVWONURI</a:t>
            </a:r>
            <a:endParaRPr lang="en-US" altLang="en-GB" sz="3200" dirty="0">
              <a:solidFill>
                <a:srgbClr val="0070C0"/>
              </a:solidFill>
              <a:latin typeface="Corbel" panose="020B0503020204020204" pitchFamily="34" charset="0"/>
              <a:cs typeface="Arial" panose="020B0604020202020204" pitchFamily="34"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48267" y="77274"/>
            <a:ext cx="683231" cy="739239"/>
          </a:xfrm>
          <a:prstGeom prst="rect">
            <a:avLst/>
          </a:prstGeom>
        </p:spPr>
      </p:pic>
      <p:sp>
        <p:nvSpPr>
          <p:cNvPr id="5" name="Footer Placeholder 4"/>
          <p:cNvSpPr>
            <a:spLocks noGrp="1"/>
          </p:cNvSpPr>
          <p:nvPr>
            <p:ph type="ftr" sz="quarter" idx="11"/>
          </p:nvPr>
        </p:nvSpPr>
        <p:spPr/>
        <p:txBody>
          <a:bodyPr/>
          <a:lstStyle/>
          <a:p>
            <a:r>
              <a:rPr lang="en-US" dirty="0"/>
              <a:t>Department of Software Engineering -  project ©2025</a:t>
            </a:r>
            <a:endParaRPr lang="en-GB" dirty="0"/>
          </a:p>
        </p:txBody>
      </p:sp>
      <p:sp>
        <p:nvSpPr>
          <p:cNvPr id="6" name="Slide Number Placeholder 5"/>
          <p:cNvSpPr>
            <a:spLocks noGrp="1"/>
          </p:cNvSpPr>
          <p:nvPr>
            <p:ph type="sldNum" sz="quarter" idx="12"/>
          </p:nvPr>
        </p:nvSpPr>
        <p:spPr/>
        <p:txBody>
          <a:bodyPr/>
          <a:lstStyle/>
          <a:p>
            <a:fld id="{60CB7500-84E7-42C8-9A57-AC33187A24A8}" type="slidenum">
              <a:rPr lang="en-GB" smtClean="0"/>
            </a:fld>
            <a:endParaRPr lang="en-GB" dirty="0"/>
          </a:p>
        </p:txBody>
      </p:sp>
      <p:pic>
        <p:nvPicPr>
          <p:cNvPr id="8" name="Picture 7"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43" y="191759"/>
            <a:ext cx="1028700" cy="6247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p:nvPr/>
        </p:nvSpPr>
        <p:spPr>
          <a:xfrm>
            <a:off x="2916844" y="2863029"/>
            <a:ext cx="6471919" cy="14598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6600" b="1" dirty="0">
                <a:latin typeface="Corbel" panose="020B0503020204020204" pitchFamily="34" charset="0"/>
                <a:ea typeface="Arial" panose="020B0604020202020204" pitchFamily="34" charset="0"/>
                <a:cs typeface="Arial" panose="020B0604020202020204" pitchFamily="34" charset="0"/>
              </a:rPr>
              <a:t>QUESTIONS?</a:t>
            </a:r>
            <a:endParaRPr lang="de-DE" sz="6600" b="1" dirty="0">
              <a:latin typeface="Corbel" panose="020B0503020204020204" pitchFamily="34" charset="0"/>
              <a:ea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79920" y="26962"/>
            <a:ext cx="787333" cy="851874"/>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47" y="202497"/>
            <a:ext cx="1028700" cy="476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p:nvPr/>
        </p:nvSpPr>
        <p:spPr>
          <a:xfrm>
            <a:off x="1603332" y="1427967"/>
            <a:ext cx="7828767" cy="21294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6600" b="1" dirty="0">
                <a:latin typeface="Corbel" panose="020B0503020204020204" pitchFamily="34" charset="0"/>
                <a:ea typeface="Arial" panose="020B0604020202020204" pitchFamily="34" charset="0"/>
                <a:cs typeface="Arial" panose="020B0604020202020204" pitchFamily="34" charset="0"/>
              </a:rPr>
              <a:t>Thank you for listening </a:t>
            </a:r>
            <a:endParaRPr lang="de-DE" sz="6600" b="1" dirty="0">
              <a:latin typeface="Corbel" panose="020B0503020204020204" pitchFamily="34" charset="0"/>
              <a:ea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53800" y="77274"/>
            <a:ext cx="719178" cy="778132"/>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47" y="77274"/>
            <a:ext cx="1028700" cy="476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Arial" panose="020B0604020202020204" pitchFamily="34" charset="0"/>
                <a:cs typeface="Arial" panose="020B0604020202020204" pitchFamily="34" charset="0"/>
              </a:rPr>
              <a:t>INTRODUCTION </a:t>
            </a:r>
            <a:endParaRPr lang="en-GB" sz="4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75946" y="48783"/>
            <a:ext cx="828226" cy="896120"/>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3" y="202497"/>
            <a:ext cx="1028700" cy="476250"/>
          </a:xfrm>
          <a:prstGeom prst="rect">
            <a:avLst/>
          </a:prstGeom>
        </p:spPr>
      </p:pic>
      <p:sp>
        <p:nvSpPr>
          <p:cNvPr id="6" name="Text Box 5"/>
          <p:cNvSpPr txBox="1"/>
          <p:nvPr/>
        </p:nvSpPr>
        <p:spPr>
          <a:xfrm>
            <a:off x="1177290" y="1300480"/>
            <a:ext cx="10097770" cy="5047615"/>
          </a:xfrm>
          <a:prstGeom prst="rect">
            <a:avLst/>
          </a:prstGeom>
          <a:noFill/>
        </p:spPr>
        <p:txBody>
          <a:bodyPr wrap="square" rtlCol="0">
            <a:noAutofit/>
          </a:bodyPr>
          <a:p>
            <a:r>
              <a:rPr lang="en-US" altLang="en-US" sz="2800">
                <a:latin typeface="Corbel" panose="020B0503020204020204" pitchFamily="34" charset="0"/>
                <a:cs typeface="Corbel" panose="020B0503020204020204" pitchFamily="34" charset="0"/>
              </a:rPr>
              <a:t>Higher education institutions are the bedrock of societal progress, but they are increasingly suffering from growing administrative pressures in managing the administrative processes, especially as they tend to become bigger and more complex. As one of the top technological universities in Nigeria, the Federal University of Technology Owerri (FUTO) is challenged with the administrative challenges of an immense student community. The administrative difficulties are clearly most pronounced in high-contact environments such as the ICT center, the registrar’s office, and student affairs offices, where students congregate to address academic, technical, and administrative problems.</a:t>
            </a:r>
            <a:endParaRPr lang="en-US" altLang="en-US" sz="2800">
              <a:latin typeface="Corbel" panose="020B0503020204020204" pitchFamily="34" charset="0"/>
              <a:cs typeface="Corbel" panose="020B05030202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Corbel" panose="020B0503020204020204" pitchFamily="34" charset="0"/>
                <a:cs typeface="Arial" panose="020B0604020202020204" pitchFamily="34" charset="0"/>
              </a:rPr>
              <a:t>PROBLEM STATEMENT</a:t>
            </a:r>
            <a:endParaRPr lang="en-GB" sz="4000" dirty="0">
              <a:latin typeface="Corbel" panose="020B0503020204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1968" y="77275"/>
            <a:ext cx="657803" cy="711726"/>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3" y="77273"/>
            <a:ext cx="1028700" cy="511767"/>
          </a:xfrm>
          <a:prstGeom prst="rect">
            <a:avLst/>
          </a:prstGeom>
        </p:spPr>
      </p:pic>
      <p:sp>
        <p:nvSpPr>
          <p:cNvPr id="6" name="Text Box 5"/>
          <p:cNvSpPr txBox="1"/>
          <p:nvPr/>
        </p:nvSpPr>
        <p:spPr>
          <a:xfrm>
            <a:off x="1177925" y="1301115"/>
            <a:ext cx="10001250" cy="4723130"/>
          </a:xfrm>
          <a:prstGeom prst="rect">
            <a:avLst/>
          </a:prstGeom>
          <a:noFill/>
        </p:spPr>
        <p:txBody>
          <a:bodyPr wrap="square" rtlCol="0">
            <a:noAutofit/>
          </a:bodyPr>
          <a:p>
            <a:r>
              <a:rPr lang="en-US" altLang="en-US" sz="2800">
                <a:latin typeface="Corbel" panose="020B0503020204020204" pitchFamily="34" charset="0"/>
                <a:cs typeface="Corbel" panose="020B0503020204020204" pitchFamily="34" charset="0"/>
              </a:rPr>
              <a:t>Administrative work at FUTO is currently limited by several inefficiencies impacting both students and staff, namely student congestion in administrative offices, insufficient task delegation, obsolete student verification techniques, and overall student discomfort. Congestion, especially at the ICT center under high load, leads to significant waiting time, frustration, and decreased staff productivity.</a:t>
            </a:r>
            <a:endParaRPr lang="en-US" altLang="en-US" sz="2800">
              <a:latin typeface="Corbel" panose="020B0503020204020204" pitchFamily="34" charset="0"/>
              <a:cs typeface="Corbel" panose="020B05030202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Corbel" panose="020B0503020204020204" pitchFamily="34" charset="0"/>
                <a:cs typeface="Arial" panose="020B0604020202020204" pitchFamily="34" charset="0"/>
              </a:rPr>
              <a:t>MAIN OBJECTIVES </a:t>
            </a:r>
            <a:endParaRPr lang="en-GB" sz="4000" dirty="0">
              <a:latin typeface="Corbel" panose="020B0503020204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33355" y="67651"/>
            <a:ext cx="800964" cy="866623"/>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791"/>
            <a:ext cx="1028700" cy="476250"/>
          </a:xfrm>
          <a:prstGeom prst="rect">
            <a:avLst/>
          </a:prstGeom>
        </p:spPr>
      </p:pic>
      <p:sp>
        <p:nvSpPr>
          <p:cNvPr id="6" name="Text Box 5"/>
          <p:cNvSpPr txBox="1"/>
          <p:nvPr/>
        </p:nvSpPr>
        <p:spPr>
          <a:xfrm>
            <a:off x="1028065" y="1300480"/>
            <a:ext cx="10150475" cy="3975100"/>
          </a:xfrm>
          <a:prstGeom prst="rect">
            <a:avLst/>
          </a:prstGeom>
          <a:noFill/>
        </p:spPr>
        <p:txBody>
          <a:bodyPr wrap="square" rtlCol="0">
            <a:noAutofit/>
          </a:bodyPr>
          <a:p>
            <a:r>
              <a:rPr lang="en-US" altLang="en-US">
                <a:latin typeface="Corbel" panose="020B0503020204020204" pitchFamily="34" charset="0"/>
                <a:cs typeface="Corbel" panose="020B0503020204020204" pitchFamily="34" charset="0"/>
              </a:rPr>
              <a:t>Reduce Overcrowding – Implement an appointment system to minimize congestion at ICT centers and administrative offices.</a:t>
            </a:r>
            <a:endParaRPr lang="en-US" altLang="en-US">
              <a:latin typeface="Corbel" panose="020B0503020204020204" pitchFamily="34" charset="0"/>
              <a:cs typeface="Corbel" panose="020B0503020204020204" pitchFamily="34" charset="0"/>
            </a:endParaRPr>
          </a:p>
          <a:p>
            <a:endParaRPr lang="en-US" altLang="en-US">
              <a:latin typeface="Corbel" panose="020B0503020204020204" pitchFamily="34" charset="0"/>
              <a:cs typeface="Corbel" panose="020B0503020204020204" pitchFamily="34" charset="0"/>
            </a:endParaRPr>
          </a:p>
          <a:p>
            <a:r>
              <a:rPr lang="en-US" altLang="en-US">
                <a:latin typeface="Corbel" panose="020B0503020204020204" pitchFamily="34" charset="0"/>
                <a:cs typeface="Corbel" panose="020B0503020204020204" pitchFamily="34" charset="0"/>
              </a:rPr>
              <a:t>Efficient Complaint Management – Allow students to log complaints, which are automatically assigned to available staff based on expertise.</a:t>
            </a:r>
            <a:endParaRPr lang="en-US" altLang="en-US">
              <a:latin typeface="Corbel" panose="020B0503020204020204" pitchFamily="34" charset="0"/>
              <a:cs typeface="Corbel" panose="020B0503020204020204" pitchFamily="34" charset="0"/>
            </a:endParaRPr>
          </a:p>
          <a:p>
            <a:endParaRPr lang="en-US" altLang="en-US">
              <a:latin typeface="Corbel" panose="020B0503020204020204" pitchFamily="34" charset="0"/>
              <a:cs typeface="Corbel" panose="020B0503020204020204" pitchFamily="34" charset="0"/>
            </a:endParaRPr>
          </a:p>
          <a:p>
            <a:r>
              <a:rPr lang="en-US" altLang="en-US">
                <a:latin typeface="Corbel" panose="020B0503020204020204" pitchFamily="34" charset="0"/>
                <a:cs typeface="Corbel" panose="020B0503020204020204" pitchFamily="34" charset="0"/>
              </a:rPr>
              <a:t>Automated Scheduling &amp; QR-Based Ticketing – Provide students with scheduled time slots and generate QR-coded PDF tickets for verification.</a:t>
            </a:r>
            <a:endParaRPr lang="en-US" altLang="en-US">
              <a:latin typeface="Corbel" panose="020B0503020204020204" pitchFamily="34" charset="0"/>
              <a:cs typeface="Corbel" panose="020B0503020204020204" pitchFamily="34" charset="0"/>
            </a:endParaRPr>
          </a:p>
          <a:p>
            <a:endParaRPr lang="en-US" altLang="en-US">
              <a:latin typeface="Corbel" panose="020B0503020204020204" pitchFamily="34" charset="0"/>
              <a:cs typeface="Corbel" panose="020B0503020204020204" pitchFamily="34" charset="0"/>
            </a:endParaRPr>
          </a:p>
          <a:p>
            <a:r>
              <a:rPr lang="en-US" altLang="en-US">
                <a:latin typeface="Corbel" panose="020B0503020204020204" pitchFamily="34" charset="0"/>
                <a:cs typeface="Corbel" panose="020B0503020204020204" pitchFamily="34" charset="0"/>
              </a:rPr>
              <a:t>Enhanced Security &amp; Authentication – Implement Identity authentication to ensure only verified users access the system.</a:t>
            </a:r>
            <a:endParaRPr lang="en-US" altLang="en-US">
              <a:latin typeface="Corbel" panose="020B0503020204020204" pitchFamily="34" charset="0"/>
              <a:cs typeface="Corbel" panose="020B0503020204020204" pitchFamily="34" charset="0"/>
            </a:endParaRPr>
          </a:p>
          <a:p>
            <a:endParaRPr lang="en-US" altLang="en-US">
              <a:latin typeface="Corbel" panose="020B0503020204020204" pitchFamily="34" charset="0"/>
              <a:cs typeface="Corbel" panose="020B0503020204020204" pitchFamily="34" charset="0"/>
            </a:endParaRPr>
          </a:p>
          <a:p>
            <a:r>
              <a:rPr lang="en-US" altLang="en-US">
                <a:latin typeface="Corbel" panose="020B0503020204020204" pitchFamily="34" charset="0"/>
                <a:cs typeface="Corbel" panose="020B0503020204020204" pitchFamily="34" charset="0"/>
              </a:rPr>
              <a:t>Data Management &amp; Reporting – Maintain digital records, track complaints, and generate reports to improve administrative efficiency.</a:t>
            </a:r>
            <a:endParaRPr lang="en-US" altLang="en-US">
              <a:latin typeface="Corbel" panose="020B0503020204020204" pitchFamily="34" charset="0"/>
              <a:cs typeface="Corbel" panose="020B05030202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60091" y="233178"/>
            <a:ext cx="8700744"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Corbel" panose="020B0503020204020204" pitchFamily="34" charset="0"/>
                <a:cs typeface="Arial" panose="020B0604020202020204" pitchFamily="34" charset="0"/>
              </a:rPr>
              <a:t>SPECIFIC OBJECTIVES </a:t>
            </a:r>
            <a:endParaRPr lang="en-GB" sz="4000" dirty="0">
              <a:latin typeface="Corbel" panose="020B0503020204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33355" y="67651"/>
            <a:ext cx="800964" cy="866623"/>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791"/>
            <a:ext cx="1028700" cy="476250"/>
          </a:xfrm>
          <a:prstGeom prst="rect">
            <a:avLst/>
          </a:prstGeom>
        </p:spPr>
      </p:pic>
      <p:sp>
        <p:nvSpPr>
          <p:cNvPr id="6" name="Text Box 5"/>
          <p:cNvSpPr txBox="1"/>
          <p:nvPr/>
        </p:nvSpPr>
        <p:spPr>
          <a:xfrm>
            <a:off x="1028065" y="944880"/>
            <a:ext cx="10205085" cy="4475480"/>
          </a:xfrm>
          <a:prstGeom prst="rect">
            <a:avLst/>
          </a:prstGeom>
          <a:noFill/>
        </p:spPr>
        <p:txBody>
          <a:bodyPr wrap="square" rtlCol="0">
            <a:noAutofit/>
          </a:bodyPr>
          <a:p>
            <a:r>
              <a:rPr lang="en-US" altLang="en-US" sz="2800">
                <a:latin typeface="Corbel" panose="020B0503020204020204" pitchFamily="34" charset="0"/>
                <a:cs typeface="Corbel" panose="020B0503020204020204" pitchFamily="34" charset="0"/>
                <a:sym typeface="+mn-ea"/>
              </a:rPr>
              <a:t>1.Create an online platform for students to schedule appointments and generate QR code for verification.</a:t>
            </a:r>
            <a:endParaRPr lang="en-US" altLang="en-US" sz="2800">
              <a:latin typeface="Corbel" panose="020B0503020204020204" pitchFamily="34" charset="0"/>
              <a:cs typeface="Corbel" panose="020B0503020204020204" pitchFamily="34" charset="0"/>
            </a:endParaRPr>
          </a:p>
          <a:p>
            <a:r>
              <a:rPr lang="en-US" altLang="en-US" sz="2800">
                <a:latin typeface="Corbel" panose="020B0503020204020204" pitchFamily="34" charset="0"/>
                <a:cs typeface="Corbel" panose="020B0503020204020204" pitchFamily="34" charset="0"/>
                <a:sym typeface="+mn-ea"/>
              </a:rPr>
              <a:t>2.Automate task allocation based on staff availability and expertise.</a:t>
            </a:r>
            <a:endParaRPr lang="en-US" altLang="en-US" sz="2800">
              <a:latin typeface="Corbel" panose="020B0503020204020204" pitchFamily="34" charset="0"/>
              <a:cs typeface="Corbel" panose="020B0503020204020204" pitchFamily="34" charset="0"/>
            </a:endParaRPr>
          </a:p>
          <a:p>
            <a:r>
              <a:rPr lang="en-US" altLang="en-US" sz="2800">
                <a:latin typeface="Corbel" panose="020B0503020204020204" pitchFamily="34" charset="0"/>
                <a:cs typeface="Corbel" panose="020B0503020204020204" pitchFamily="34" charset="0"/>
                <a:sym typeface="+mn-ea"/>
              </a:rPr>
              <a:t>3.Enable students to make appointments within time slots to avoid conflicts.</a:t>
            </a:r>
            <a:endParaRPr lang="en-US" altLang="en-US" sz="2800">
              <a:latin typeface="Corbel" panose="020B0503020204020204" pitchFamily="34" charset="0"/>
              <a:cs typeface="Corbel" panose="020B0503020204020204" pitchFamily="34" charset="0"/>
            </a:endParaRPr>
          </a:p>
          <a:p>
            <a:r>
              <a:rPr lang="en-US" altLang="en-US" sz="2800">
                <a:latin typeface="Corbel" panose="020B0503020204020204" pitchFamily="34" charset="0"/>
                <a:cs typeface="Corbel" panose="020B0503020204020204" pitchFamily="34" charset="0"/>
                <a:sym typeface="+mn-ea"/>
              </a:rPr>
              <a:t>4.Develop an on-site QR code verification system for identity and appointment verification.</a:t>
            </a:r>
            <a:endParaRPr lang="en-US" altLang="en-US" sz="2800">
              <a:latin typeface="Corbel" panose="020B0503020204020204" pitchFamily="34" charset="0"/>
              <a:cs typeface="Corbel" panose="020B0503020204020204" pitchFamily="34" charset="0"/>
            </a:endParaRPr>
          </a:p>
          <a:p>
            <a:r>
              <a:rPr lang="en-US" altLang="en-US" sz="2800">
                <a:latin typeface="Corbel" panose="020B0503020204020204" pitchFamily="34" charset="0"/>
                <a:cs typeface="Corbel" panose="020B0503020204020204" pitchFamily="34" charset="0"/>
                <a:sym typeface="+mn-ea"/>
              </a:rPr>
              <a:t>5.Assess the effects on reduction of waiting time, workload management, and patient satisfaction of the system.</a:t>
            </a:r>
            <a:endParaRPr lang="en-US" altLang="en-US">
              <a:latin typeface="Corbel" panose="020B0503020204020204" pitchFamily="34" charset="0"/>
              <a:cs typeface="Corbel" panose="020B0503020204020204" pitchFamily="34"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Corbel" panose="020B0503020204020204" pitchFamily="34" charset="0"/>
                <a:cs typeface="Arial" panose="020B0604020202020204" pitchFamily="34" charset="0"/>
              </a:rPr>
              <a:t>METHODOLOGY </a:t>
            </a:r>
            <a:endParaRPr lang="en-GB" sz="4000" dirty="0">
              <a:latin typeface="Corbel" panose="020B0503020204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51273" y="46672"/>
            <a:ext cx="657803" cy="711726"/>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3" y="164410"/>
            <a:ext cx="1028700" cy="476250"/>
          </a:xfrm>
          <a:prstGeom prst="rect">
            <a:avLst/>
          </a:prstGeom>
        </p:spPr>
      </p:pic>
      <p:sp>
        <p:nvSpPr>
          <p:cNvPr id="6" name="Text Box 5"/>
          <p:cNvSpPr txBox="1"/>
          <p:nvPr/>
        </p:nvSpPr>
        <p:spPr>
          <a:xfrm>
            <a:off x="1176655" y="1299845"/>
            <a:ext cx="10001885" cy="2964815"/>
          </a:xfrm>
          <a:prstGeom prst="rect">
            <a:avLst/>
          </a:prstGeom>
          <a:noFill/>
        </p:spPr>
        <p:txBody>
          <a:bodyPr wrap="square" rtlCol="0">
            <a:noAutofit/>
          </a:bodyPr>
          <a:p>
            <a:r>
              <a:rPr lang="en-US" altLang="en-US" sz="2800"/>
              <a:t>The implementation of the FUTO Appointment Booking System based on QR Code Technology was driven by the use of the Agile approach in a Solo-Scrum environment. This methodology guaranteed iterative and intent driven design and development cycle allowing ongoing integration of feedback and modifications based on evolving requirements.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62873" y="589041"/>
            <a:ext cx="10515600" cy="711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Corbel" panose="020B0503020204020204" pitchFamily="34" charset="0"/>
                <a:cs typeface="Arial" panose="020B0604020202020204" pitchFamily="34" charset="0"/>
              </a:rPr>
              <a:t>DESIGN AND IMPLEMENTATION</a:t>
            </a:r>
            <a:endParaRPr lang="en-GB" sz="4000" dirty="0">
              <a:latin typeface="Corbel" panose="020B0503020204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51273" y="46672"/>
            <a:ext cx="657803" cy="711726"/>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3" y="164410"/>
            <a:ext cx="1028700" cy="476250"/>
          </a:xfrm>
          <a:prstGeom prst="rect">
            <a:avLst/>
          </a:prstGeom>
        </p:spPr>
      </p:pic>
      <p:pic>
        <p:nvPicPr>
          <p:cNvPr id="6" name="Picture 5" descr="FlowchartQR"/>
          <p:cNvPicPr>
            <a:picLocks noChangeAspect="1"/>
          </p:cNvPicPr>
          <p:nvPr/>
        </p:nvPicPr>
        <p:blipFill>
          <a:blip r:embed="rId3"/>
          <a:stretch>
            <a:fillRect/>
          </a:stretch>
        </p:blipFill>
        <p:spPr>
          <a:xfrm>
            <a:off x="1176655" y="1299845"/>
            <a:ext cx="10001885" cy="5056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079522" y="284798"/>
            <a:ext cx="6531078" cy="600106"/>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Corbel" panose="020B0503020204020204" pitchFamily="34" charset="0"/>
                <a:cs typeface="Arial" panose="020B0604020202020204" pitchFamily="34" charset="0"/>
              </a:rPr>
              <a:t>RESULTS/FINDINGS  </a:t>
            </a:r>
            <a:endParaRPr lang="en-GB" sz="4000" dirty="0">
              <a:latin typeface="Corbel" panose="020B0503020204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51273" y="46672"/>
            <a:ext cx="657803" cy="711726"/>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3" y="164410"/>
            <a:ext cx="1028700" cy="476250"/>
          </a:xfrm>
          <a:prstGeom prst="rect">
            <a:avLst/>
          </a:prstGeom>
        </p:spPr>
      </p:pic>
      <p:sp>
        <p:nvSpPr>
          <p:cNvPr id="6" name="Text Box 5"/>
          <p:cNvSpPr txBox="1"/>
          <p:nvPr/>
        </p:nvSpPr>
        <p:spPr>
          <a:xfrm>
            <a:off x="1177925" y="757555"/>
            <a:ext cx="10175875" cy="5444490"/>
          </a:xfrm>
          <a:prstGeom prst="rect">
            <a:avLst/>
          </a:prstGeom>
          <a:noFill/>
        </p:spPr>
        <p:txBody>
          <a:bodyPr wrap="square" rtlCol="0">
            <a:noAutofit/>
          </a:bodyPr>
          <a:p>
            <a:r>
              <a:rPr lang="en-US" altLang="en-US" sz="2800">
                <a:latin typeface="Corbel" panose="020B0503020204020204" pitchFamily="34" charset="0"/>
                <a:cs typeface="Corbel" panose="020B0503020204020204" pitchFamily="34" charset="0"/>
              </a:rPr>
              <a:t>The system is predicted to significantly alleviate crowding at service centres by optimizing administrative efficiency and also providing a convenient platform for users to make appointments and monitor activities. The presence of QR codes allows for exact confirmation, minimizes errors during manual verification, and does not necessitate physical queuing. Additionally, the iterative approach of Agile development ensures that the system meets user needs while remaining scalable and adaptable for future enhancements.</a:t>
            </a:r>
            <a:endParaRPr lang="en-US" altLang="en-US" sz="2800">
              <a:latin typeface="Corbel" panose="020B0503020204020204" pitchFamily="34" charset="0"/>
              <a:cs typeface="Corbel" panose="020B05030202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079522" y="284798"/>
            <a:ext cx="6531078" cy="600106"/>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latin typeface="Corbel" panose="020B0503020204020204" pitchFamily="34" charset="0"/>
                <a:cs typeface="Arial" panose="020B0604020202020204" pitchFamily="34" charset="0"/>
              </a:rPr>
              <a:t>CONTRIBUTION TO KNOWLEDGE  </a:t>
            </a:r>
            <a:endParaRPr lang="en-GB" sz="4000" dirty="0">
              <a:latin typeface="Corbel" panose="020B0503020204020204" pitchFamily="34" charset="0"/>
              <a:cs typeface="Arial" panose="020B060402020202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51273" y="46672"/>
            <a:ext cx="657803" cy="711726"/>
          </a:xfrm>
          <a:prstGeom prst="rect">
            <a:avLst/>
          </a:prstGeom>
        </p:spPr>
      </p:pic>
      <p:sp>
        <p:nvSpPr>
          <p:cNvPr id="4" name="Footer Placeholder 3"/>
          <p:cNvSpPr>
            <a:spLocks noGrp="1"/>
          </p:cNvSpPr>
          <p:nvPr>
            <p:ph type="ftr" sz="quarter" idx="11"/>
          </p:nvPr>
        </p:nvSpPr>
        <p:spPr/>
        <p:txBody>
          <a:bodyPr/>
          <a:lstStyle/>
          <a:p>
            <a:r>
              <a:rPr lang="en-US" dirty="0"/>
              <a:t>Department of Software Engineering -  project  ©2025</a:t>
            </a:r>
            <a:endParaRPr lang="en-GB" dirty="0"/>
          </a:p>
        </p:txBody>
      </p:sp>
      <p:sp>
        <p:nvSpPr>
          <p:cNvPr id="5" name="Slide Number Placeholder 4"/>
          <p:cNvSpPr>
            <a:spLocks noGrp="1"/>
          </p:cNvSpPr>
          <p:nvPr>
            <p:ph type="sldNum" sz="quarter" idx="12"/>
          </p:nvPr>
        </p:nvSpPr>
        <p:spPr/>
        <p:txBody>
          <a:bodyPr/>
          <a:lstStyle/>
          <a:p>
            <a:fld id="{60CB7500-84E7-42C8-9A57-AC33187A24A8}" type="slidenum">
              <a:rPr lang="en-GB" smtClean="0"/>
            </a:fld>
            <a:endParaRPr lang="en-GB"/>
          </a:p>
        </p:txBody>
      </p:sp>
      <p:pic>
        <p:nvPicPr>
          <p:cNvPr id="7" name="Picture 6" descr="A logo with green letters and a chi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3" y="164410"/>
            <a:ext cx="1028700" cy="476250"/>
          </a:xfrm>
          <a:prstGeom prst="rect">
            <a:avLst/>
          </a:prstGeom>
        </p:spPr>
      </p:pic>
      <p:sp>
        <p:nvSpPr>
          <p:cNvPr id="6" name="Text Box 5"/>
          <p:cNvSpPr txBox="1"/>
          <p:nvPr/>
        </p:nvSpPr>
        <p:spPr>
          <a:xfrm>
            <a:off x="1177290" y="885190"/>
            <a:ext cx="10176510" cy="5464175"/>
          </a:xfrm>
          <a:prstGeom prst="rect">
            <a:avLst/>
          </a:prstGeom>
          <a:noFill/>
        </p:spPr>
        <p:txBody>
          <a:bodyPr wrap="square" rtlCol="0">
            <a:noAutofit/>
          </a:bodyPr>
          <a:p>
            <a:r>
              <a:rPr lang="en-US" altLang="en-US" sz="2800">
                <a:latin typeface="Corbel" panose="020B0503020204020204" pitchFamily="34" charset="0"/>
                <a:cs typeface="Corbel" panose="020B0503020204020204" pitchFamily="34" charset="0"/>
              </a:rPr>
              <a:t>This Appointment Booking System contributes to knowledge by introducing digital transformation in university complaint and appointment management. It applies a 3-tier architecture in ASP.NET Core MVC, ensuring scalability and maintainability. The system integrates QR code-based verification for authentication and AI-driven staff allocation to optimize workload distribution. By bridging the gap between theory and real-world implementation, it serves as a reference model for future research in automated scheduling, service optimization, and digital verification. Additionally, its foundation can be expanded into machine learning for predictive analytics and blockchain for tamper-proof complaint logging.</a:t>
            </a:r>
            <a:endParaRPr lang="en-US" altLang="en-US" sz="2800">
              <a:latin typeface="Corbel" panose="020B0503020204020204" pitchFamily="34" charset="0"/>
              <a:cs typeface="Corbel" panose="020B0503020204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4656</Words>
  <Application>WPS Presentation</Application>
  <PresentationFormat>Widescreen</PresentationFormat>
  <Paragraphs>99</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Corbel</vt:lpstr>
      <vt:lpstr>Calibri</vt:lpstr>
      <vt:lpstr>Microsoft YaHei</vt:lpstr>
      <vt:lpstr>Arial Unicode MS</vt:lpstr>
      <vt:lpstr>Calibri Light</vt:lpstr>
      <vt:lpstr>Consolas</vt:lpstr>
      <vt:lpstr>等线</vt:lpstr>
      <vt:lpstr>Office Theme</vt:lpstr>
      <vt:lpstr>YOUR PROJECT TITLE HERE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CHECKLIST FOR PRESENTERS   cover slide: please provide us with your name, your department and your nationality. Do not change any of the logos or the layout of the cover slide and enter your information only in the placeholders provided using the same font/siz  first content slide: explain the particular cyber security challenge you want to solve as the problem domain.  second content slide: make sure to explain your proposed solution to combating cyber crime in Nigeria. Restrict your solution to a single point that can be developed further in a full blown research work.  Please keep in mind that you have 5min to make your presentation before the question and answer section will commence.</dc:title>
  <dc:creator>Amadi</dc:creator>
  <cp:lastModifiedBy>victor madu</cp:lastModifiedBy>
  <cp:revision>30</cp:revision>
  <cp:lastPrinted>2018-08-23T20:36:00Z</cp:lastPrinted>
  <dcterms:created xsi:type="dcterms:W3CDTF">2018-07-05T09:04:00Z</dcterms:created>
  <dcterms:modified xsi:type="dcterms:W3CDTF">2025-02-11T11:24:48Z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EC299355E3024931B3CC4DCBB6A24530_13</vt:lpwstr>
  </property>
  <property fmtid="{D5CDD505-2E9C-101B-9397-08002B2CF9AE}" pid="3" name="KSOProductBuildVer">
    <vt:lpwstr>1033-12.2.0.19805</vt:lpwstr>
  </property>
</Properties>
</file>