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4630400" cy="8229600"/>
  <p:notesSz cx="8229600" cy="14630400"/>
  <p:embeddedFontLst>
    <p:embeddedFont>
      <p:font typeface="Epilogue"/>
      <p:regular r:id="rId12"/>
    </p:embeddedFont>
    <p:embeddedFont>
      <p:font typeface="Fraunces Medium"/>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font" Target="fonts/font2.fntdata"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font" Target="fonts/font1.fntdata"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notesMaster" Target="notesMasters/notesMaster1.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565525" cy="733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660900" y="0"/>
            <a:ext cx="3567113" cy="733425"/>
          </a:xfrm>
          <a:prstGeom prst="rect">
            <a:avLst/>
          </a:prstGeom>
        </p:spPr>
        <p:txBody>
          <a:bodyPr vert="horz" lIns="91440" tIns="45720" rIns="91440" bIns="45720" rtlCol="0"/>
          <a:lstStyle>
            <a:lvl1pPr algn="r">
              <a:defRPr sz="1200"/>
            </a:lvl1pPr>
          </a:lstStyle>
          <a:p>
            <a:fld id="{7B462995-F6D3-7146-A310-8284E70E220B}" type="datetimeFigureOut">
              <a:rPr lang="en-US" smtClean="0"/>
              <a:t>12/21/2024</a:t>
            </a:fld>
            <a:endParaRPr lang="en-US"/>
          </a:p>
        </p:txBody>
      </p:sp>
      <p:sp>
        <p:nvSpPr>
          <p:cNvPr id="4" name="Slide Image Placeholder 3"/>
          <p:cNvSpPr>
            <a:spLocks noGrp="1" noRot="1" noChangeAspect="1"/>
          </p:cNvSpPr>
          <p:nvPr>
            <p:ph type="sldImg" idx="2"/>
          </p:nvPr>
        </p:nvSpPr>
        <p:spPr>
          <a:xfrm>
            <a:off x="-273050" y="1828800"/>
            <a:ext cx="8775700" cy="49371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822325" y="7040563"/>
            <a:ext cx="6584950" cy="57610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3896975"/>
            <a:ext cx="3565525" cy="7334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660900" y="13896975"/>
            <a:ext cx="3567113" cy="733425"/>
          </a:xfrm>
          <a:prstGeom prst="rect">
            <a:avLst/>
          </a:prstGeom>
        </p:spPr>
        <p:txBody>
          <a:bodyPr vert="horz" lIns="91440" tIns="45720" rIns="91440" bIns="45720" rtlCol="0" anchor="b"/>
          <a:lstStyle>
            <a:lvl1pPr algn="r">
              <a:defRPr sz="1200"/>
            </a:lvl1pPr>
          </a:lstStyle>
          <a:p>
            <a:fld id="{D2056F97-C751-AC44-8C09-9A5A99223A73}" type="slidenum">
              <a:rPr lang="en-US" smtClean="0"/>
              <a:t>‹#›</a:t>
            </a:fld>
            <a:endParaRPr lang="en-US"/>
          </a:p>
        </p:txBody>
      </p:sp>
    </p:spTree>
    <p:extLst>
      <p:ext uri="{BB962C8B-B14F-4D97-AF65-F5344CB8AC3E}">
        <p14:creationId xmlns:p14="http://schemas.microsoft.com/office/powerpoint/2010/main" val="42925036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hyperlink" Target="https://gamma.app/?utm_source=made-with-gamma" TargetMode="External"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hyperlink" Target="https://gamma.app/?utm_source=made-with-gamma" TargetMode="External"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hyperlink" Target="https://gamma.app/?utm_source=made-with-gamma" TargetMode="External"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hyperlink" Target="https://gamma.app/?utm_source=made-with-gamma" TargetMode="External"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hyperlink" Target="https://gamma.app/?utm_source=made-with-gamma" TargetMode="External"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hyperlink" Target="https://gamma.app/?utm_source=made-with-gamma" TargetMode="External"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hyperlink" Target="https://gamma.app/?utm_source=made-with-gamma" TargetMode="External"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hyperlink" Target="https://gamma.app/?utm_source=made-with-gamma" TargetMode="External"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hyperlink" Target="https://gamma.app/?utm_source=made-with-gamma" TargetMode="External"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theme" Target="../theme/theme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2.xml" /><Relationship Id="rId4" Type="http://schemas.openxmlformats.org/officeDocument/2006/relationships/image" Target="../media/image3.png"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3.xml" /><Relationship Id="rId1" Type="http://schemas.openxmlformats.org/officeDocument/2006/relationships/slideLayout" Target="../slideLayouts/slideLayout4.xml" /><Relationship Id="rId5" Type="http://schemas.openxmlformats.org/officeDocument/2006/relationships/image" Target="../media/image6.png" /><Relationship Id="rId4" Type="http://schemas.openxmlformats.org/officeDocument/2006/relationships/image" Target="../media/image5.png" /></Relationships>
</file>

<file path=ppt/slides/_rels/slide4.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4.xml" /><Relationship Id="rId1" Type="http://schemas.openxmlformats.org/officeDocument/2006/relationships/slideLayout" Target="../slideLayouts/slideLayout5.xml" /></Relationships>
</file>

<file path=ppt/slides/_rels/slide5.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notesSlide" Target="../notesSlides/notesSlide5.xml" /><Relationship Id="rId1" Type="http://schemas.openxmlformats.org/officeDocument/2006/relationships/slideLayout" Target="../slideLayouts/slideLayout6.xml" /><Relationship Id="rId5" Type="http://schemas.openxmlformats.org/officeDocument/2006/relationships/image" Target="../media/image10.png" /><Relationship Id="rId4" Type="http://schemas.openxmlformats.org/officeDocument/2006/relationships/image" Target="../media/image9.png" /></Relationships>
</file>

<file path=ppt/slides/_rels/slide6.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notesSlide" Target="../notesSlides/notesSlide6.xml"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notesSlide" Target="../notesSlides/notesSlide7.xml" /><Relationship Id="rId1" Type="http://schemas.openxmlformats.org/officeDocument/2006/relationships/slideLayout" Target="../slideLayouts/slideLayout8.xml" /><Relationship Id="rId5" Type="http://schemas.openxmlformats.org/officeDocument/2006/relationships/image" Target="../media/image14.png" /><Relationship Id="rId4" Type="http://schemas.openxmlformats.org/officeDocument/2006/relationships/image" Target="../media/image13.png" /></Relationships>
</file>

<file path=ppt/slides/_rels/slide8.xml.rels><?xml version="1.0" encoding="UTF-8" standalone="yes"?>
<Relationships xmlns="http://schemas.openxmlformats.org/package/2006/relationships"><Relationship Id="rId3" Type="http://schemas.openxmlformats.org/officeDocument/2006/relationships/image" Target="../media/image15.png" /><Relationship Id="rId2" Type="http://schemas.openxmlformats.org/officeDocument/2006/relationships/notesSlide" Target="../notesSlides/notesSlide8.xml" /><Relationship Id="rId1" Type="http://schemas.openxmlformats.org/officeDocument/2006/relationships/slideLayout" Target="../slideLayouts/slideLayout9.xml" /></Relationships>
</file>

<file path=ppt/slides/_rels/slide9.xml.rels><?xml version="1.0" encoding="UTF-8" standalone="yes"?>
<Relationships xmlns="http://schemas.openxmlformats.org/package/2006/relationships"><Relationship Id="rId3" Type="http://schemas.openxmlformats.org/officeDocument/2006/relationships/image" Target="../media/image16.png" /><Relationship Id="rId2" Type="http://schemas.openxmlformats.org/officeDocument/2006/relationships/notesSlide" Target="../notesSlides/notesSlide9.xml" /><Relationship Id="rId1" Type="http://schemas.openxmlformats.org/officeDocument/2006/relationships/slideLayout" Target="../slideLayouts/slideLayout10.xml" /></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2538532"/>
            <a:ext cx="5997535" cy="708779"/>
          </a:xfrm>
          <a:prstGeom prst="rect">
            <a:avLst/>
          </a:prstGeom>
          <a:noFill/>
          <a:ln/>
        </p:spPr>
        <p:txBody>
          <a:bodyPr wrap="none" lIns="0" tIns="0" rIns="0" bIns="0" rtlCol="0" anchor="t"/>
          <a:lstStyle/>
          <a:p>
            <a:pPr marL="0" indent="0">
              <a:lnSpc>
                <a:spcPts val="5550"/>
              </a:lnSpc>
              <a:buNone/>
            </a:pPr>
            <a:r>
              <a:rPr lang="en-US" sz="4450" dirty="0">
                <a:solidFill>
                  <a:srgbClr val="FFFFFF"/>
                </a:solidFill>
                <a:latin typeface="Fraunces Medium" pitchFamily="34" charset="0"/>
                <a:ea typeface="Fraunces Medium" pitchFamily="34" charset="-122"/>
                <a:cs typeface="Fraunces Medium" pitchFamily="34" charset="-120"/>
              </a:rPr>
              <a:t>Introduction to HTML</a:t>
            </a:r>
            <a:endParaRPr lang="en-US" sz="4450" dirty="0"/>
          </a:p>
        </p:txBody>
      </p:sp>
      <p:sp>
        <p:nvSpPr>
          <p:cNvPr id="4" name="Text 1"/>
          <p:cNvSpPr/>
          <p:nvPr/>
        </p:nvSpPr>
        <p:spPr>
          <a:xfrm>
            <a:off x="6280190" y="3587472"/>
            <a:ext cx="7556421" cy="1451610"/>
          </a:xfrm>
          <a:prstGeom prst="rect">
            <a:avLst/>
          </a:prstGeom>
          <a:noFill/>
          <a:ln/>
        </p:spPr>
        <p:txBody>
          <a:bodyPr wrap="square" lIns="0" tIns="0" rIns="0" bIns="0" rtlCol="0" anchor="t"/>
          <a:lstStyle/>
          <a:p>
            <a:pPr marL="0" indent="0">
              <a:lnSpc>
                <a:spcPts val="2850"/>
              </a:lnSpc>
              <a:buNone/>
            </a:pPr>
            <a:r>
              <a:rPr lang="en-US" sz="1750" dirty="0">
                <a:solidFill>
                  <a:srgbClr val="EBECEF"/>
                </a:solidFill>
                <a:latin typeface="Epilogue" pitchFamily="34" charset="0"/>
                <a:ea typeface="Epilogue" pitchFamily="34" charset="-122"/>
                <a:cs typeface="Epilogue" pitchFamily="34" charset="-120"/>
              </a:rPr>
              <a:t>This presentation introduces HTML, the fundamental language of the web. We'll explore its structure, elements, attributes, and key components. Prepare to gain a foundation for building your own websites and web applications.</a:t>
            </a:r>
            <a:endParaRPr lang="en-US" sz="1750" dirty="0"/>
          </a:p>
        </p:txBody>
      </p:sp>
      <p:sp>
        <p:nvSpPr>
          <p:cNvPr id="5" name="Shape 2"/>
          <p:cNvSpPr/>
          <p:nvPr/>
        </p:nvSpPr>
        <p:spPr>
          <a:xfrm>
            <a:off x="6280190" y="5311140"/>
            <a:ext cx="362903" cy="362903"/>
          </a:xfrm>
          <a:prstGeom prst="roundRect">
            <a:avLst>
              <a:gd name="adj" fmla="val 25194296"/>
            </a:avLst>
          </a:prstGeom>
          <a:noFill/>
          <a:ln w="7620">
            <a:solidFill>
              <a:srgbClr val="FFFFFF"/>
            </a:solidFill>
            <a:prstDash val="solid"/>
          </a:ln>
        </p:spPr>
      </p:sp>
      <p:pic>
        <p:nvPicPr>
          <p:cNvPr id="6" name="Image 1" descr="preencoded.png"/>
          <p:cNvPicPr>
            <a:picLocks noChangeAspect="1"/>
          </p:cNvPicPr>
          <p:nvPr/>
        </p:nvPicPr>
        <p:blipFill>
          <a:blip r:embed="rId4"/>
          <a:stretch>
            <a:fillRect/>
          </a:stretch>
        </p:blipFill>
        <p:spPr>
          <a:xfrm>
            <a:off x="6287810" y="5318760"/>
            <a:ext cx="347663" cy="347663"/>
          </a:xfrm>
          <a:prstGeom prst="rect">
            <a:avLst/>
          </a:prstGeom>
        </p:spPr>
      </p:pic>
      <p:sp>
        <p:nvSpPr>
          <p:cNvPr id="7" name="Text 3"/>
          <p:cNvSpPr/>
          <p:nvPr/>
        </p:nvSpPr>
        <p:spPr>
          <a:xfrm>
            <a:off x="6756440" y="5294233"/>
            <a:ext cx="2706648" cy="396835"/>
          </a:xfrm>
          <a:prstGeom prst="rect">
            <a:avLst/>
          </a:prstGeom>
          <a:noFill/>
          <a:ln/>
        </p:spPr>
        <p:txBody>
          <a:bodyPr wrap="none" lIns="0" tIns="0" rIns="0" bIns="0" rtlCol="0" anchor="t"/>
          <a:lstStyle/>
          <a:p>
            <a:pPr marL="0" indent="0" algn="l">
              <a:lnSpc>
                <a:spcPts val="3100"/>
              </a:lnSpc>
              <a:buNone/>
            </a:pPr>
            <a:r>
              <a:rPr lang="en-US" sz="2200" b="1" dirty="0">
                <a:solidFill>
                  <a:srgbClr val="EBECEF"/>
                </a:solidFill>
                <a:latin typeface="Epilogue Bold" pitchFamily="34" charset="0"/>
                <a:ea typeface="Epilogue Bold" pitchFamily="34" charset="-122"/>
                <a:cs typeface="Epilogue Bold" pitchFamily="34" charset="-120"/>
              </a:rPr>
              <a:t>by Dharmik Rathod</a:t>
            </a:r>
            <a:endParaRPr lang="en-US" sz="2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2358509"/>
            <a:ext cx="5670590" cy="708779"/>
          </a:xfrm>
          <a:prstGeom prst="rect">
            <a:avLst/>
          </a:prstGeom>
          <a:noFill/>
          <a:ln/>
        </p:spPr>
        <p:txBody>
          <a:bodyPr wrap="none" lIns="0" tIns="0" rIns="0" bIns="0" rtlCol="0" anchor="t"/>
          <a:lstStyle/>
          <a:p>
            <a:pPr marL="0" indent="0">
              <a:lnSpc>
                <a:spcPts val="5550"/>
              </a:lnSpc>
              <a:buNone/>
            </a:pPr>
            <a:r>
              <a:rPr lang="en-US" sz="4450" dirty="0">
                <a:solidFill>
                  <a:srgbClr val="FFFFFF"/>
                </a:solidFill>
                <a:latin typeface="Fraunces Medium" pitchFamily="34" charset="0"/>
                <a:ea typeface="Fraunces Medium" pitchFamily="34" charset="-122"/>
                <a:cs typeface="Fraunces Medium" pitchFamily="34" charset="-120"/>
              </a:rPr>
              <a:t>What is HTML?</a:t>
            </a:r>
            <a:endParaRPr lang="en-US" sz="4450" dirty="0"/>
          </a:p>
        </p:txBody>
      </p:sp>
      <p:sp>
        <p:nvSpPr>
          <p:cNvPr id="3" name="Text 1"/>
          <p:cNvSpPr/>
          <p:nvPr/>
        </p:nvSpPr>
        <p:spPr>
          <a:xfrm>
            <a:off x="793790" y="3634264"/>
            <a:ext cx="3948470" cy="354330"/>
          </a:xfrm>
          <a:prstGeom prst="rect">
            <a:avLst/>
          </a:prstGeom>
          <a:noFill/>
          <a:ln/>
        </p:spPr>
        <p:txBody>
          <a:bodyPr wrap="none" lIns="0" tIns="0" rIns="0" bIns="0" rtlCol="0" anchor="t"/>
          <a:lstStyle/>
          <a:p>
            <a:pPr marL="0" indent="0">
              <a:lnSpc>
                <a:spcPts val="2750"/>
              </a:lnSpc>
              <a:buNone/>
            </a:pPr>
            <a:r>
              <a:rPr lang="en-US" sz="2200" dirty="0">
                <a:solidFill>
                  <a:srgbClr val="FFFFFF"/>
                </a:solidFill>
                <a:latin typeface="Fraunces Medium" pitchFamily="34" charset="0"/>
                <a:ea typeface="Fraunces Medium" pitchFamily="34" charset="-122"/>
                <a:cs typeface="Fraunces Medium" pitchFamily="34" charset="-120"/>
              </a:rPr>
              <a:t>HyperText Markup Language</a:t>
            </a:r>
            <a:endParaRPr lang="en-US" sz="2200" dirty="0"/>
          </a:p>
        </p:txBody>
      </p:sp>
      <p:sp>
        <p:nvSpPr>
          <p:cNvPr id="4" name="Text 2"/>
          <p:cNvSpPr/>
          <p:nvPr/>
        </p:nvSpPr>
        <p:spPr>
          <a:xfrm>
            <a:off x="793790" y="4215408"/>
            <a:ext cx="6244709" cy="1451610"/>
          </a:xfrm>
          <a:prstGeom prst="rect">
            <a:avLst/>
          </a:prstGeom>
          <a:noFill/>
          <a:ln/>
        </p:spPr>
        <p:txBody>
          <a:bodyPr wrap="square" lIns="0" tIns="0" rIns="0" bIns="0" rtlCol="0" anchor="t"/>
          <a:lstStyle/>
          <a:p>
            <a:pPr marL="0" indent="0">
              <a:lnSpc>
                <a:spcPts val="2850"/>
              </a:lnSpc>
              <a:buNone/>
            </a:pPr>
            <a:r>
              <a:rPr lang="en-US" sz="1750" dirty="0">
                <a:solidFill>
                  <a:srgbClr val="EBECEF"/>
                </a:solidFill>
                <a:latin typeface="Epilogue" pitchFamily="34" charset="0"/>
                <a:ea typeface="Epilogue" pitchFamily="34" charset="-122"/>
                <a:cs typeface="Epilogue" pitchFamily="34" charset="-120"/>
              </a:rPr>
              <a:t>HTML stands for HyperText Markup Language. It's the core language used to create the structure and content of web pages. Web browsers interpret HTML code to display the content you see on a website.</a:t>
            </a:r>
            <a:endParaRPr lang="en-US" sz="1750" dirty="0"/>
          </a:p>
        </p:txBody>
      </p:sp>
      <p:sp>
        <p:nvSpPr>
          <p:cNvPr id="5" name="Text 3"/>
          <p:cNvSpPr/>
          <p:nvPr/>
        </p:nvSpPr>
        <p:spPr>
          <a:xfrm>
            <a:off x="7599521" y="3634264"/>
            <a:ext cx="3613428" cy="354330"/>
          </a:xfrm>
          <a:prstGeom prst="rect">
            <a:avLst/>
          </a:prstGeom>
          <a:noFill/>
          <a:ln/>
        </p:spPr>
        <p:txBody>
          <a:bodyPr wrap="none" lIns="0" tIns="0" rIns="0" bIns="0" rtlCol="0" anchor="t"/>
          <a:lstStyle/>
          <a:p>
            <a:pPr marL="0" indent="0">
              <a:lnSpc>
                <a:spcPts val="2750"/>
              </a:lnSpc>
              <a:buNone/>
            </a:pPr>
            <a:r>
              <a:rPr lang="en-US" sz="2200" dirty="0">
                <a:solidFill>
                  <a:srgbClr val="FFFFFF"/>
                </a:solidFill>
                <a:latin typeface="Fraunces Medium" pitchFamily="34" charset="0"/>
                <a:ea typeface="Fraunces Medium" pitchFamily="34" charset="-122"/>
                <a:cs typeface="Fraunces Medium" pitchFamily="34" charset="-120"/>
              </a:rPr>
              <a:t>Building Blocks of the Web</a:t>
            </a:r>
            <a:endParaRPr lang="en-US" sz="2200" dirty="0"/>
          </a:p>
        </p:txBody>
      </p:sp>
      <p:sp>
        <p:nvSpPr>
          <p:cNvPr id="6" name="Text 4"/>
          <p:cNvSpPr/>
          <p:nvPr/>
        </p:nvSpPr>
        <p:spPr>
          <a:xfrm>
            <a:off x="7599521" y="4215408"/>
            <a:ext cx="6244709" cy="1451610"/>
          </a:xfrm>
          <a:prstGeom prst="rect">
            <a:avLst/>
          </a:prstGeom>
          <a:noFill/>
          <a:ln/>
        </p:spPr>
        <p:txBody>
          <a:bodyPr wrap="square" lIns="0" tIns="0" rIns="0" bIns="0" rtlCol="0" anchor="t"/>
          <a:lstStyle/>
          <a:p>
            <a:pPr marL="0" indent="0">
              <a:lnSpc>
                <a:spcPts val="2850"/>
              </a:lnSpc>
              <a:buNone/>
            </a:pPr>
            <a:r>
              <a:rPr lang="en-US" sz="1750" dirty="0">
                <a:solidFill>
                  <a:srgbClr val="EBECEF"/>
                </a:solidFill>
                <a:latin typeface="Epilogue" pitchFamily="34" charset="0"/>
                <a:ea typeface="Epilogue" pitchFamily="34" charset="-122"/>
                <a:cs typeface="Epilogue" pitchFamily="34" charset="-120"/>
              </a:rPr>
              <a:t>HTML acts as the blueprint for web pages, defining how elements are arranged, styled, and interact with users. It provides the framework for creating websites, applications, and other online experiences.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1516499"/>
            <a:ext cx="5670590" cy="708779"/>
          </a:xfrm>
          <a:prstGeom prst="rect">
            <a:avLst/>
          </a:prstGeom>
          <a:noFill/>
          <a:ln/>
        </p:spPr>
        <p:txBody>
          <a:bodyPr wrap="none" lIns="0" tIns="0" rIns="0" bIns="0" rtlCol="0" anchor="t"/>
          <a:lstStyle/>
          <a:p>
            <a:pPr marL="0" indent="0">
              <a:lnSpc>
                <a:spcPts val="5550"/>
              </a:lnSpc>
              <a:buNone/>
            </a:pPr>
            <a:r>
              <a:rPr lang="en-US" sz="4450" dirty="0">
                <a:solidFill>
                  <a:srgbClr val="FFFFFF"/>
                </a:solidFill>
                <a:latin typeface="Fraunces Medium" pitchFamily="34" charset="0"/>
                <a:ea typeface="Fraunces Medium" pitchFamily="34" charset="-122"/>
                <a:cs typeface="Fraunces Medium" pitchFamily="34" charset="-120"/>
              </a:rPr>
              <a:t>HTML Structure</a:t>
            </a:r>
            <a:endParaRPr lang="en-US" sz="4450" dirty="0"/>
          </a:p>
        </p:txBody>
      </p:sp>
      <p:pic>
        <p:nvPicPr>
          <p:cNvPr id="3" name="Image 0" descr="preencoded.png"/>
          <p:cNvPicPr>
            <a:picLocks noChangeAspect="1"/>
          </p:cNvPicPr>
          <p:nvPr/>
        </p:nvPicPr>
        <p:blipFill>
          <a:blip r:embed="rId3"/>
          <a:stretch>
            <a:fillRect/>
          </a:stretch>
        </p:blipFill>
        <p:spPr>
          <a:xfrm>
            <a:off x="2978348" y="2678906"/>
            <a:ext cx="2152055" cy="1306949"/>
          </a:xfrm>
          <a:prstGeom prst="rect">
            <a:avLst/>
          </a:prstGeom>
        </p:spPr>
      </p:pic>
      <p:sp>
        <p:nvSpPr>
          <p:cNvPr id="4" name="Text 1"/>
          <p:cNvSpPr/>
          <p:nvPr/>
        </p:nvSpPr>
        <p:spPr>
          <a:xfrm>
            <a:off x="3989308" y="3267551"/>
            <a:ext cx="130016" cy="453509"/>
          </a:xfrm>
          <a:prstGeom prst="rect">
            <a:avLst/>
          </a:prstGeom>
          <a:noFill/>
          <a:ln/>
        </p:spPr>
        <p:txBody>
          <a:bodyPr wrap="none" lIns="0" tIns="0" rIns="0" bIns="0" rtlCol="0" anchor="t"/>
          <a:lstStyle/>
          <a:p>
            <a:pPr marL="0" indent="0" algn="ctr">
              <a:lnSpc>
                <a:spcPts val="3550"/>
              </a:lnSpc>
              <a:buNone/>
            </a:pPr>
            <a:r>
              <a:rPr lang="en-US" sz="2200" dirty="0">
                <a:solidFill>
                  <a:srgbClr val="EBECEF"/>
                </a:solidFill>
                <a:latin typeface="Fraunces Medium" pitchFamily="34" charset="0"/>
                <a:ea typeface="Fraunces Medium" pitchFamily="34" charset="-122"/>
                <a:cs typeface="Fraunces Medium" pitchFamily="34" charset="-120"/>
              </a:rPr>
              <a:t>1</a:t>
            </a:r>
            <a:endParaRPr lang="en-US" sz="2200" dirty="0"/>
          </a:p>
        </p:txBody>
      </p:sp>
      <p:sp>
        <p:nvSpPr>
          <p:cNvPr id="5" name="Text 2"/>
          <p:cNvSpPr/>
          <p:nvPr/>
        </p:nvSpPr>
        <p:spPr>
          <a:xfrm>
            <a:off x="5357217" y="3155156"/>
            <a:ext cx="2345769" cy="354330"/>
          </a:xfrm>
          <a:prstGeom prst="rect">
            <a:avLst/>
          </a:prstGeom>
          <a:noFill/>
          <a:ln/>
        </p:spPr>
        <p:txBody>
          <a:bodyPr wrap="none" lIns="0" tIns="0" rIns="0" bIns="0" rtlCol="0" anchor="t"/>
          <a:lstStyle/>
          <a:p>
            <a:pPr marL="0" indent="0" algn="l">
              <a:lnSpc>
                <a:spcPts val="2750"/>
              </a:lnSpc>
              <a:buNone/>
            </a:pPr>
            <a:r>
              <a:rPr lang="en-US" sz="2200" dirty="0">
                <a:solidFill>
                  <a:srgbClr val="EBECEF"/>
                </a:solidFill>
                <a:latin typeface="Fraunces Medium" pitchFamily="34" charset="0"/>
                <a:ea typeface="Fraunces Medium" pitchFamily="34" charset="-122"/>
                <a:cs typeface="Fraunces Medium" pitchFamily="34" charset="-120"/>
              </a:rPr>
              <a:t>HTML Document</a:t>
            </a:r>
            <a:endParaRPr lang="en-US" sz="2200" dirty="0"/>
          </a:p>
        </p:txBody>
      </p:sp>
      <p:sp>
        <p:nvSpPr>
          <p:cNvPr id="6" name="Shape 3"/>
          <p:cNvSpPr/>
          <p:nvPr/>
        </p:nvSpPr>
        <p:spPr>
          <a:xfrm>
            <a:off x="5187077" y="3998952"/>
            <a:ext cx="8592860" cy="15240"/>
          </a:xfrm>
          <a:prstGeom prst="roundRect">
            <a:avLst>
              <a:gd name="adj" fmla="val 625116"/>
            </a:avLst>
          </a:prstGeom>
          <a:solidFill>
            <a:srgbClr val="414A70"/>
          </a:solidFill>
          <a:ln/>
        </p:spPr>
      </p:sp>
      <p:pic>
        <p:nvPicPr>
          <p:cNvPr id="7" name="Image 1" descr="preencoded.png"/>
          <p:cNvPicPr>
            <a:picLocks noChangeAspect="1"/>
          </p:cNvPicPr>
          <p:nvPr/>
        </p:nvPicPr>
        <p:blipFill>
          <a:blip r:embed="rId4"/>
          <a:stretch>
            <a:fillRect/>
          </a:stretch>
        </p:blipFill>
        <p:spPr>
          <a:xfrm>
            <a:off x="1902381" y="4042529"/>
            <a:ext cx="4304109" cy="1306949"/>
          </a:xfrm>
          <a:prstGeom prst="rect">
            <a:avLst/>
          </a:prstGeom>
        </p:spPr>
      </p:pic>
      <p:sp>
        <p:nvSpPr>
          <p:cNvPr id="8" name="Text 4"/>
          <p:cNvSpPr/>
          <p:nvPr/>
        </p:nvSpPr>
        <p:spPr>
          <a:xfrm>
            <a:off x="3968472" y="4469249"/>
            <a:ext cx="171807" cy="453509"/>
          </a:xfrm>
          <a:prstGeom prst="rect">
            <a:avLst/>
          </a:prstGeom>
          <a:noFill/>
          <a:ln/>
        </p:spPr>
        <p:txBody>
          <a:bodyPr wrap="none" lIns="0" tIns="0" rIns="0" bIns="0" rtlCol="0" anchor="t"/>
          <a:lstStyle/>
          <a:p>
            <a:pPr marL="0" indent="0" algn="ctr">
              <a:lnSpc>
                <a:spcPts val="3550"/>
              </a:lnSpc>
              <a:buNone/>
            </a:pPr>
            <a:r>
              <a:rPr lang="en-US" sz="2200" dirty="0">
                <a:solidFill>
                  <a:srgbClr val="EBECEF"/>
                </a:solidFill>
                <a:latin typeface="Fraunces Medium" pitchFamily="34" charset="0"/>
                <a:ea typeface="Fraunces Medium" pitchFamily="34" charset="-122"/>
                <a:cs typeface="Fraunces Medium" pitchFamily="34" charset="-120"/>
              </a:rPr>
              <a:t>2</a:t>
            </a:r>
            <a:endParaRPr lang="en-US" sz="2200" dirty="0"/>
          </a:p>
        </p:txBody>
      </p:sp>
      <p:sp>
        <p:nvSpPr>
          <p:cNvPr id="9" name="Text 5"/>
          <p:cNvSpPr/>
          <p:nvPr/>
        </p:nvSpPr>
        <p:spPr>
          <a:xfrm>
            <a:off x="6433304" y="4269343"/>
            <a:ext cx="1647706" cy="354330"/>
          </a:xfrm>
          <a:prstGeom prst="rect">
            <a:avLst/>
          </a:prstGeom>
          <a:noFill/>
          <a:ln/>
        </p:spPr>
        <p:txBody>
          <a:bodyPr wrap="none" lIns="0" tIns="0" rIns="0" bIns="0" rtlCol="0" anchor="t"/>
          <a:lstStyle/>
          <a:p>
            <a:pPr marL="0" indent="0" algn="l">
              <a:lnSpc>
                <a:spcPts val="2750"/>
              </a:lnSpc>
              <a:buNone/>
            </a:pPr>
            <a:r>
              <a:rPr lang="en-US" sz="2200" dirty="0">
                <a:solidFill>
                  <a:srgbClr val="EBECEF"/>
                </a:solidFill>
                <a:latin typeface="Fraunces Medium" pitchFamily="34" charset="0"/>
                <a:ea typeface="Fraunces Medium" pitchFamily="34" charset="-122"/>
                <a:cs typeface="Fraunces Medium" pitchFamily="34" charset="-120"/>
              </a:rPr>
              <a:t>HTML Head</a:t>
            </a:r>
            <a:endParaRPr lang="en-US" sz="2200" dirty="0"/>
          </a:p>
        </p:txBody>
      </p:sp>
      <p:sp>
        <p:nvSpPr>
          <p:cNvPr id="10" name="Text 6"/>
          <p:cNvSpPr/>
          <p:nvPr/>
        </p:nvSpPr>
        <p:spPr>
          <a:xfrm>
            <a:off x="6433304" y="4759762"/>
            <a:ext cx="1647706" cy="362903"/>
          </a:xfrm>
          <a:prstGeom prst="rect">
            <a:avLst/>
          </a:prstGeom>
          <a:noFill/>
          <a:ln/>
        </p:spPr>
        <p:txBody>
          <a:bodyPr wrap="none" lIns="0" tIns="0" rIns="0" bIns="0" rtlCol="0" anchor="t"/>
          <a:lstStyle/>
          <a:p>
            <a:pPr marL="0" indent="0" algn="l">
              <a:lnSpc>
                <a:spcPts val="2850"/>
              </a:lnSpc>
              <a:buNone/>
            </a:pPr>
            <a:r>
              <a:rPr lang="en-US" sz="1750" dirty="0">
                <a:solidFill>
                  <a:srgbClr val="EBECEF"/>
                </a:solidFill>
                <a:latin typeface="Epilogue" pitchFamily="34" charset="0"/>
                <a:ea typeface="Epilogue" pitchFamily="34" charset="-122"/>
                <a:cs typeface="Epilogue" pitchFamily="34" charset="-120"/>
              </a:rPr>
              <a:t>Metadata</a:t>
            </a:r>
            <a:endParaRPr lang="en-US" sz="1750" dirty="0"/>
          </a:p>
        </p:txBody>
      </p:sp>
      <p:sp>
        <p:nvSpPr>
          <p:cNvPr id="11" name="Shape 7"/>
          <p:cNvSpPr/>
          <p:nvPr/>
        </p:nvSpPr>
        <p:spPr>
          <a:xfrm>
            <a:off x="6263164" y="5362575"/>
            <a:ext cx="7516773" cy="15240"/>
          </a:xfrm>
          <a:prstGeom prst="roundRect">
            <a:avLst>
              <a:gd name="adj" fmla="val 625116"/>
            </a:avLst>
          </a:prstGeom>
          <a:solidFill>
            <a:srgbClr val="414A70"/>
          </a:solidFill>
          <a:ln/>
        </p:spPr>
      </p:sp>
      <p:pic>
        <p:nvPicPr>
          <p:cNvPr id="12" name="Image 2" descr="preencoded.png"/>
          <p:cNvPicPr>
            <a:picLocks noChangeAspect="1"/>
          </p:cNvPicPr>
          <p:nvPr/>
        </p:nvPicPr>
        <p:blipFill>
          <a:blip r:embed="rId5"/>
          <a:stretch>
            <a:fillRect/>
          </a:stretch>
        </p:blipFill>
        <p:spPr>
          <a:xfrm>
            <a:off x="826294" y="5406152"/>
            <a:ext cx="6456164" cy="1306949"/>
          </a:xfrm>
          <a:prstGeom prst="rect">
            <a:avLst/>
          </a:prstGeom>
        </p:spPr>
      </p:pic>
      <p:sp>
        <p:nvSpPr>
          <p:cNvPr id="13" name="Text 8"/>
          <p:cNvSpPr/>
          <p:nvPr/>
        </p:nvSpPr>
        <p:spPr>
          <a:xfrm>
            <a:off x="3976092" y="5832872"/>
            <a:ext cx="156448" cy="453509"/>
          </a:xfrm>
          <a:prstGeom prst="rect">
            <a:avLst/>
          </a:prstGeom>
          <a:noFill/>
          <a:ln/>
        </p:spPr>
        <p:txBody>
          <a:bodyPr wrap="none" lIns="0" tIns="0" rIns="0" bIns="0" rtlCol="0" anchor="t"/>
          <a:lstStyle/>
          <a:p>
            <a:pPr marL="0" indent="0" algn="ctr">
              <a:lnSpc>
                <a:spcPts val="3550"/>
              </a:lnSpc>
              <a:buNone/>
            </a:pPr>
            <a:r>
              <a:rPr lang="en-US" sz="2200" dirty="0">
                <a:solidFill>
                  <a:srgbClr val="EBECEF"/>
                </a:solidFill>
                <a:latin typeface="Fraunces Medium" pitchFamily="34" charset="0"/>
                <a:ea typeface="Fraunces Medium" pitchFamily="34" charset="-122"/>
                <a:cs typeface="Fraunces Medium" pitchFamily="34" charset="-120"/>
              </a:rPr>
              <a:t>3</a:t>
            </a:r>
            <a:endParaRPr lang="en-US" sz="2200" dirty="0"/>
          </a:p>
        </p:txBody>
      </p:sp>
      <p:sp>
        <p:nvSpPr>
          <p:cNvPr id="14" name="Text 9"/>
          <p:cNvSpPr/>
          <p:nvPr/>
        </p:nvSpPr>
        <p:spPr>
          <a:xfrm>
            <a:off x="7509272" y="5632966"/>
            <a:ext cx="1626989" cy="354330"/>
          </a:xfrm>
          <a:prstGeom prst="rect">
            <a:avLst/>
          </a:prstGeom>
          <a:noFill/>
          <a:ln/>
        </p:spPr>
        <p:txBody>
          <a:bodyPr wrap="none" lIns="0" tIns="0" rIns="0" bIns="0" rtlCol="0" anchor="t"/>
          <a:lstStyle/>
          <a:p>
            <a:pPr marL="0" indent="0" algn="l">
              <a:lnSpc>
                <a:spcPts val="2750"/>
              </a:lnSpc>
              <a:buNone/>
            </a:pPr>
            <a:r>
              <a:rPr lang="en-US" sz="2200" dirty="0">
                <a:solidFill>
                  <a:srgbClr val="EBECEF"/>
                </a:solidFill>
                <a:latin typeface="Fraunces Medium" pitchFamily="34" charset="0"/>
                <a:ea typeface="Fraunces Medium" pitchFamily="34" charset="-122"/>
                <a:cs typeface="Fraunces Medium" pitchFamily="34" charset="-120"/>
              </a:rPr>
              <a:t>HTML Body</a:t>
            </a:r>
            <a:endParaRPr lang="en-US" sz="2200" dirty="0"/>
          </a:p>
        </p:txBody>
      </p:sp>
      <p:sp>
        <p:nvSpPr>
          <p:cNvPr id="15" name="Text 10"/>
          <p:cNvSpPr/>
          <p:nvPr/>
        </p:nvSpPr>
        <p:spPr>
          <a:xfrm>
            <a:off x="7509272" y="6123384"/>
            <a:ext cx="1626989" cy="362903"/>
          </a:xfrm>
          <a:prstGeom prst="rect">
            <a:avLst/>
          </a:prstGeom>
          <a:noFill/>
          <a:ln/>
        </p:spPr>
        <p:txBody>
          <a:bodyPr wrap="none" lIns="0" tIns="0" rIns="0" bIns="0" rtlCol="0" anchor="t"/>
          <a:lstStyle/>
          <a:p>
            <a:pPr marL="0" indent="0" algn="l">
              <a:lnSpc>
                <a:spcPts val="2850"/>
              </a:lnSpc>
              <a:buNone/>
            </a:pPr>
            <a:r>
              <a:rPr lang="en-US" sz="1750" dirty="0">
                <a:solidFill>
                  <a:srgbClr val="EBECEF"/>
                </a:solidFill>
                <a:latin typeface="Epilogue" pitchFamily="34" charset="0"/>
                <a:ea typeface="Epilogue" pitchFamily="34" charset="-122"/>
                <a:cs typeface="Epilogue" pitchFamily="34" charset="-120"/>
              </a:rPr>
              <a:t>Content</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884515"/>
            <a:ext cx="6920270" cy="708779"/>
          </a:xfrm>
          <a:prstGeom prst="rect">
            <a:avLst/>
          </a:prstGeom>
          <a:noFill/>
          <a:ln/>
        </p:spPr>
        <p:txBody>
          <a:bodyPr wrap="none" lIns="0" tIns="0" rIns="0" bIns="0" rtlCol="0" anchor="t"/>
          <a:lstStyle/>
          <a:p>
            <a:pPr marL="0" indent="0">
              <a:lnSpc>
                <a:spcPts val="5550"/>
              </a:lnSpc>
              <a:buNone/>
            </a:pPr>
            <a:r>
              <a:rPr lang="en-US" sz="4450" dirty="0">
                <a:solidFill>
                  <a:srgbClr val="FFFFFF"/>
                </a:solidFill>
                <a:latin typeface="Fraunces Medium" pitchFamily="34" charset="0"/>
                <a:ea typeface="Fraunces Medium" pitchFamily="34" charset="-122"/>
                <a:cs typeface="Fraunces Medium" pitchFamily="34" charset="-120"/>
              </a:rPr>
              <a:t>HTML Elements and Tags</a:t>
            </a:r>
            <a:endParaRPr lang="en-US" sz="4450" dirty="0"/>
          </a:p>
        </p:txBody>
      </p:sp>
      <p:sp>
        <p:nvSpPr>
          <p:cNvPr id="4" name="Shape 1"/>
          <p:cNvSpPr/>
          <p:nvPr/>
        </p:nvSpPr>
        <p:spPr>
          <a:xfrm>
            <a:off x="793790" y="1933456"/>
            <a:ext cx="3664863" cy="3862507"/>
          </a:xfrm>
          <a:prstGeom prst="roundRect">
            <a:avLst>
              <a:gd name="adj" fmla="val 2599"/>
            </a:avLst>
          </a:prstGeom>
          <a:solidFill>
            <a:srgbClr val="283157"/>
          </a:solidFill>
          <a:ln w="7620">
            <a:solidFill>
              <a:srgbClr val="414A70"/>
            </a:solidFill>
            <a:prstDash val="solid"/>
          </a:ln>
        </p:spPr>
      </p:sp>
      <p:sp>
        <p:nvSpPr>
          <p:cNvPr id="5" name="Text 2"/>
          <p:cNvSpPr/>
          <p:nvPr/>
        </p:nvSpPr>
        <p:spPr>
          <a:xfrm>
            <a:off x="1028224" y="2167890"/>
            <a:ext cx="2835235" cy="354330"/>
          </a:xfrm>
          <a:prstGeom prst="rect">
            <a:avLst/>
          </a:prstGeom>
          <a:noFill/>
          <a:ln/>
        </p:spPr>
        <p:txBody>
          <a:bodyPr wrap="none" lIns="0" tIns="0" rIns="0" bIns="0" rtlCol="0" anchor="t"/>
          <a:lstStyle/>
          <a:p>
            <a:pPr marL="0" indent="0">
              <a:lnSpc>
                <a:spcPts val="2750"/>
              </a:lnSpc>
              <a:buNone/>
            </a:pPr>
            <a:r>
              <a:rPr lang="en-US" sz="2200" dirty="0">
                <a:solidFill>
                  <a:srgbClr val="EBECEF"/>
                </a:solidFill>
                <a:latin typeface="Fraunces Medium" pitchFamily="34" charset="0"/>
                <a:ea typeface="Fraunces Medium" pitchFamily="34" charset="-122"/>
                <a:cs typeface="Fraunces Medium" pitchFamily="34" charset="-120"/>
              </a:rPr>
              <a:t>Elements</a:t>
            </a:r>
            <a:endParaRPr lang="en-US" sz="2200" dirty="0"/>
          </a:p>
        </p:txBody>
      </p:sp>
      <p:sp>
        <p:nvSpPr>
          <p:cNvPr id="6" name="Text 3"/>
          <p:cNvSpPr/>
          <p:nvPr/>
        </p:nvSpPr>
        <p:spPr>
          <a:xfrm>
            <a:off x="1028224" y="2658308"/>
            <a:ext cx="3195995" cy="2903220"/>
          </a:xfrm>
          <a:prstGeom prst="rect">
            <a:avLst/>
          </a:prstGeom>
          <a:noFill/>
          <a:ln/>
        </p:spPr>
        <p:txBody>
          <a:bodyPr wrap="square" lIns="0" tIns="0" rIns="0" bIns="0" rtlCol="0" anchor="t"/>
          <a:lstStyle/>
          <a:p>
            <a:pPr marL="0" indent="0">
              <a:lnSpc>
                <a:spcPts val="2850"/>
              </a:lnSpc>
              <a:buNone/>
            </a:pPr>
            <a:r>
              <a:rPr lang="en-US" sz="1750" dirty="0">
                <a:solidFill>
                  <a:srgbClr val="EBECEF"/>
                </a:solidFill>
                <a:latin typeface="Epilogue" pitchFamily="34" charset="0"/>
                <a:ea typeface="Epilogue" pitchFamily="34" charset="-122"/>
                <a:cs typeface="Epilogue" pitchFamily="34" charset="-120"/>
              </a:rPr>
              <a:t>HTML elements are the building blocks of web pages. They represent different components like headings, paragraphs, images, and more. Each element has an opening and closing tag.</a:t>
            </a:r>
            <a:endParaRPr lang="en-US" sz="1750" dirty="0"/>
          </a:p>
        </p:txBody>
      </p:sp>
      <p:sp>
        <p:nvSpPr>
          <p:cNvPr id="7" name="Shape 4"/>
          <p:cNvSpPr/>
          <p:nvPr/>
        </p:nvSpPr>
        <p:spPr>
          <a:xfrm>
            <a:off x="4685467" y="1933456"/>
            <a:ext cx="3664863" cy="3862507"/>
          </a:xfrm>
          <a:prstGeom prst="roundRect">
            <a:avLst>
              <a:gd name="adj" fmla="val 2599"/>
            </a:avLst>
          </a:prstGeom>
          <a:solidFill>
            <a:srgbClr val="283157"/>
          </a:solidFill>
          <a:ln w="7620">
            <a:solidFill>
              <a:srgbClr val="414A70"/>
            </a:solidFill>
            <a:prstDash val="solid"/>
          </a:ln>
        </p:spPr>
      </p:sp>
      <p:sp>
        <p:nvSpPr>
          <p:cNvPr id="8" name="Text 5"/>
          <p:cNvSpPr/>
          <p:nvPr/>
        </p:nvSpPr>
        <p:spPr>
          <a:xfrm>
            <a:off x="4919901" y="2167890"/>
            <a:ext cx="2835235" cy="354330"/>
          </a:xfrm>
          <a:prstGeom prst="rect">
            <a:avLst/>
          </a:prstGeom>
          <a:noFill/>
          <a:ln/>
        </p:spPr>
        <p:txBody>
          <a:bodyPr wrap="none" lIns="0" tIns="0" rIns="0" bIns="0" rtlCol="0" anchor="t"/>
          <a:lstStyle/>
          <a:p>
            <a:pPr marL="0" indent="0">
              <a:lnSpc>
                <a:spcPts val="2750"/>
              </a:lnSpc>
              <a:buNone/>
            </a:pPr>
            <a:r>
              <a:rPr lang="en-US" sz="2200" dirty="0">
                <a:solidFill>
                  <a:srgbClr val="EBECEF"/>
                </a:solidFill>
                <a:latin typeface="Fraunces Medium" pitchFamily="34" charset="0"/>
                <a:ea typeface="Fraunces Medium" pitchFamily="34" charset="-122"/>
                <a:cs typeface="Fraunces Medium" pitchFamily="34" charset="-120"/>
              </a:rPr>
              <a:t>Tags</a:t>
            </a:r>
            <a:endParaRPr lang="en-US" sz="2200" dirty="0"/>
          </a:p>
        </p:txBody>
      </p:sp>
      <p:sp>
        <p:nvSpPr>
          <p:cNvPr id="9" name="Text 6"/>
          <p:cNvSpPr/>
          <p:nvPr/>
        </p:nvSpPr>
        <p:spPr>
          <a:xfrm>
            <a:off x="4919901" y="2658308"/>
            <a:ext cx="3195995" cy="1814513"/>
          </a:xfrm>
          <a:prstGeom prst="rect">
            <a:avLst/>
          </a:prstGeom>
          <a:noFill/>
          <a:ln/>
        </p:spPr>
        <p:txBody>
          <a:bodyPr wrap="square" lIns="0" tIns="0" rIns="0" bIns="0" rtlCol="0" anchor="t"/>
          <a:lstStyle/>
          <a:p>
            <a:pPr marL="0" indent="0">
              <a:lnSpc>
                <a:spcPts val="2850"/>
              </a:lnSpc>
              <a:buNone/>
            </a:pPr>
            <a:r>
              <a:rPr lang="en-US" sz="1750" dirty="0">
                <a:solidFill>
                  <a:srgbClr val="EBECEF"/>
                </a:solidFill>
                <a:latin typeface="Epilogue" pitchFamily="34" charset="0"/>
                <a:ea typeface="Epilogue" pitchFamily="34" charset="-122"/>
                <a:cs typeface="Epilogue" pitchFamily="34" charset="-120"/>
              </a:rPr>
              <a:t>Tags define the start and end of an HTML element. They use angle brackets (&lt;&gt;) and are case-insensitive.</a:t>
            </a:r>
            <a:endParaRPr lang="en-US" sz="1750" dirty="0"/>
          </a:p>
        </p:txBody>
      </p:sp>
      <p:sp>
        <p:nvSpPr>
          <p:cNvPr id="10" name="Shape 7"/>
          <p:cNvSpPr/>
          <p:nvPr/>
        </p:nvSpPr>
        <p:spPr>
          <a:xfrm>
            <a:off x="793790" y="6022777"/>
            <a:ext cx="7556421" cy="1322189"/>
          </a:xfrm>
          <a:prstGeom prst="roundRect">
            <a:avLst>
              <a:gd name="adj" fmla="val 7205"/>
            </a:avLst>
          </a:prstGeom>
          <a:solidFill>
            <a:srgbClr val="283157"/>
          </a:solidFill>
          <a:ln w="7620">
            <a:solidFill>
              <a:srgbClr val="414A70"/>
            </a:solidFill>
            <a:prstDash val="solid"/>
          </a:ln>
        </p:spPr>
      </p:sp>
      <p:sp>
        <p:nvSpPr>
          <p:cNvPr id="11" name="Text 8"/>
          <p:cNvSpPr/>
          <p:nvPr/>
        </p:nvSpPr>
        <p:spPr>
          <a:xfrm>
            <a:off x="1028224" y="6257211"/>
            <a:ext cx="2835235" cy="354330"/>
          </a:xfrm>
          <a:prstGeom prst="rect">
            <a:avLst/>
          </a:prstGeom>
          <a:noFill/>
          <a:ln/>
        </p:spPr>
        <p:txBody>
          <a:bodyPr wrap="none" lIns="0" tIns="0" rIns="0" bIns="0" rtlCol="0" anchor="t"/>
          <a:lstStyle/>
          <a:p>
            <a:pPr marL="0" indent="0">
              <a:lnSpc>
                <a:spcPts val="2750"/>
              </a:lnSpc>
              <a:buNone/>
            </a:pPr>
            <a:r>
              <a:rPr lang="en-US" sz="2200" dirty="0">
                <a:solidFill>
                  <a:srgbClr val="EBECEF"/>
                </a:solidFill>
                <a:latin typeface="Fraunces Medium" pitchFamily="34" charset="0"/>
                <a:ea typeface="Fraunces Medium" pitchFamily="34" charset="-122"/>
                <a:cs typeface="Fraunces Medium" pitchFamily="34" charset="-120"/>
              </a:rPr>
              <a:t>Example</a:t>
            </a:r>
            <a:endParaRPr lang="en-US" sz="2200" dirty="0"/>
          </a:p>
        </p:txBody>
      </p:sp>
      <p:sp>
        <p:nvSpPr>
          <p:cNvPr id="12" name="Text 9"/>
          <p:cNvSpPr/>
          <p:nvPr/>
        </p:nvSpPr>
        <p:spPr>
          <a:xfrm>
            <a:off x="1028224" y="6747629"/>
            <a:ext cx="7087553" cy="362903"/>
          </a:xfrm>
          <a:prstGeom prst="rect">
            <a:avLst/>
          </a:prstGeom>
          <a:noFill/>
          <a:ln/>
        </p:spPr>
        <p:txBody>
          <a:bodyPr wrap="none" lIns="0" tIns="0" rIns="0" bIns="0" rtlCol="0" anchor="t"/>
          <a:lstStyle/>
          <a:p>
            <a:pPr marL="0" indent="0">
              <a:lnSpc>
                <a:spcPts val="2850"/>
              </a:lnSpc>
              <a:buNone/>
            </a:pPr>
            <a:r>
              <a:rPr lang="en-US" sz="1750" dirty="0">
                <a:solidFill>
                  <a:srgbClr val="EBECEF"/>
                </a:solidFill>
                <a:latin typeface="Epilogue" pitchFamily="34" charset="0"/>
                <a:ea typeface="Epilogue" pitchFamily="34" charset="-122"/>
                <a:cs typeface="Epilogue" pitchFamily="34" charset="-120"/>
              </a:rPr>
              <a:t>The &lt;p&gt; tag defines a paragraph element.</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835235"/>
          </a:xfrm>
          <a:prstGeom prst="rect">
            <a:avLst/>
          </a:prstGeom>
        </p:spPr>
      </p:pic>
      <p:sp>
        <p:nvSpPr>
          <p:cNvPr id="3" name="Text 0"/>
          <p:cNvSpPr/>
          <p:nvPr/>
        </p:nvSpPr>
        <p:spPr>
          <a:xfrm>
            <a:off x="793790" y="3821430"/>
            <a:ext cx="5670590" cy="708779"/>
          </a:xfrm>
          <a:prstGeom prst="rect">
            <a:avLst/>
          </a:prstGeom>
          <a:noFill/>
          <a:ln/>
        </p:spPr>
        <p:txBody>
          <a:bodyPr wrap="none" lIns="0" tIns="0" rIns="0" bIns="0" rtlCol="0" anchor="t"/>
          <a:lstStyle/>
          <a:p>
            <a:pPr marL="0" indent="0">
              <a:lnSpc>
                <a:spcPts val="5550"/>
              </a:lnSpc>
              <a:buNone/>
            </a:pPr>
            <a:r>
              <a:rPr lang="en-US" sz="4450" dirty="0">
                <a:solidFill>
                  <a:srgbClr val="FFFFFF"/>
                </a:solidFill>
                <a:latin typeface="Fraunces Medium" pitchFamily="34" charset="0"/>
                <a:ea typeface="Fraunces Medium" pitchFamily="34" charset="-122"/>
                <a:cs typeface="Fraunces Medium" pitchFamily="34" charset="-120"/>
              </a:rPr>
              <a:t>HTML Attributes</a:t>
            </a:r>
            <a:endParaRPr lang="en-US" sz="4450" dirty="0"/>
          </a:p>
        </p:txBody>
      </p:sp>
      <p:pic>
        <p:nvPicPr>
          <p:cNvPr id="4" name="Image 1" descr="preencoded.png"/>
          <p:cNvPicPr>
            <a:picLocks noChangeAspect="1"/>
          </p:cNvPicPr>
          <p:nvPr/>
        </p:nvPicPr>
        <p:blipFill>
          <a:blip r:embed="rId4"/>
          <a:stretch>
            <a:fillRect/>
          </a:stretch>
        </p:blipFill>
        <p:spPr>
          <a:xfrm>
            <a:off x="793790" y="4870371"/>
            <a:ext cx="566976" cy="566976"/>
          </a:xfrm>
          <a:prstGeom prst="rect">
            <a:avLst/>
          </a:prstGeom>
        </p:spPr>
      </p:pic>
      <p:sp>
        <p:nvSpPr>
          <p:cNvPr id="5" name="Text 1"/>
          <p:cNvSpPr/>
          <p:nvPr/>
        </p:nvSpPr>
        <p:spPr>
          <a:xfrm>
            <a:off x="793790" y="5664160"/>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EBECEF"/>
                </a:solidFill>
                <a:latin typeface="Fraunces Medium" pitchFamily="34" charset="0"/>
                <a:ea typeface="Fraunces Medium" pitchFamily="34" charset="-122"/>
                <a:cs typeface="Fraunces Medium" pitchFamily="34" charset="-120"/>
              </a:rPr>
              <a:t>Attributes</a:t>
            </a:r>
            <a:endParaRPr lang="en-US" sz="2200" dirty="0"/>
          </a:p>
        </p:txBody>
      </p:sp>
      <p:sp>
        <p:nvSpPr>
          <p:cNvPr id="6" name="Text 2"/>
          <p:cNvSpPr/>
          <p:nvPr/>
        </p:nvSpPr>
        <p:spPr>
          <a:xfrm>
            <a:off x="793790" y="6154579"/>
            <a:ext cx="6351270" cy="1088708"/>
          </a:xfrm>
          <a:prstGeom prst="rect">
            <a:avLst/>
          </a:prstGeom>
          <a:noFill/>
          <a:ln/>
        </p:spPr>
        <p:txBody>
          <a:bodyPr wrap="square" lIns="0" tIns="0" rIns="0" bIns="0" rtlCol="0" anchor="t"/>
          <a:lstStyle/>
          <a:p>
            <a:pPr marL="0" indent="0" algn="l">
              <a:lnSpc>
                <a:spcPts val="2850"/>
              </a:lnSpc>
              <a:buNone/>
            </a:pPr>
            <a:r>
              <a:rPr lang="en-US" sz="1750" dirty="0">
                <a:solidFill>
                  <a:srgbClr val="EBECEF"/>
                </a:solidFill>
                <a:latin typeface="Epilogue" pitchFamily="34" charset="0"/>
                <a:ea typeface="Epilogue" pitchFamily="34" charset="-122"/>
                <a:cs typeface="Epilogue" pitchFamily="34" charset="-120"/>
              </a:rPr>
              <a:t>Attributes provide additional information about HTML elements. They are defined within the opening tag and have key-value pairs.</a:t>
            </a:r>
            <a:endParaRPr lang="en-US" sz="1750" dirty="0"/>
          </a:p>
        </p:txBody>
      </p:sp>
      <p:pic>
        <p:nvPicPr>
          <p:cNvPr id="7" name="Image 2" descr="preencoded.png"/>
          <p:cNvPicPr>
            <a:picLocks noChangeAspect="1"/>
          </p:cNvPicPr>
          <p:nvPr/>
        </p:nvPicPr>
        <p:blipFill>
          <a:blip r:embed="rId5"/>
          <a:stretch>
            <a:fillRect/>
          </a:stretch>
        </p:blipFill>
        <p:spPr>
          <a:xfrm>
            <a:off x="7485221" y="4870371"/>
            <a:ext cx="566976" cy="566976"/>
          </a:xfrm>
          <a:prstGeom prst="rect">
            <a:avLst/>
          </a:prstGeom>
        </p:spPr>
      </p:pic>
      <p:sp>
        <p:nvSpPr>
          <p:cNvPr id="8" name="Text 3"/>
          <p:cNvSpPr/>
          <p:nvPr/>
        </p:nvSpPr>
        <p:spPr>
          <a:xfrm>
            <a:off x="7485221" y="5664160"/>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EBECEF"/>
                </a:solidFill>
                <a:latin typeface="Fraunces Medium" pitchFamily="34" charset="0"/>
                <a:ea typeface="Fraunces Medium" pitchFamily="34" charset="-122"/>
                <a:cs typeface="Fraunces Medium" pitchFamily="34" charset="-120"/>
              </a:rPr>
              <a:t>Example</a:t>
            </a:r>
            <a:endParaRPr lang="en-US" sz="2200" dirty="0"/>
          </a:p>
        </p:txBody>
      </p:sp>
      <p:sp>
        <p:nvSpPr>
          <p:cNvPr id="9" name="Text 4"/>
          <p:cNvSpPr/>
          <p:nvPr/>
        </p:nvSpPr>
        <p:spPr>
          <a:xfrm>
            <a:off x="7485221" y="6154579"/>
            <a:ext cx="6351389" cy="725805"/>
          </a:xfrm>
          <a:prstGeom prst="rect">
            <a:avLst/>
          </a:prstGeom>
          <a:noFill/>
          <a:ln/>
        </p:spPr>
        <p:txBody>
          <a:bodyPr wrap="square" lIns="0" tIns="0" rIns="0" bIns="0" rtlCol="0" anchor="t"/>
          <a:lstStyle/>
          <a:p>
            <a:pPr marL="0" indent="0" algn="l">
              <a:lnSpc>
                <a:spcPts val="2850"/>
              </a:lnSpc>
              <a:buNone/>
            </a:pPr>
            <a:r>
              <a:rPr lang="en-US" sz="1750" dirty="0">
                <a:solidFill>
                  <a:srgbClr val="EBECEF"/>
                </a:solidFill>
                <a:latin typeface="Epilogue" pitchFamily="34" charset="0"/>
                <a:ea typeface="Epilogue" pitchFamily="34" charset="-122"/>
                <a:cs typeface="Epilogue" pitchFamily="34" charset="-120"/>
              </a:rPr>
              <a:t>The &lt;a&gt; tag uses the href attribute to specify the URL of a link.</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1774388"/>
            <a:ext cx="7556421" cy="1417558"/>
          </a:xfrm>
          <a:prstGeom prst="rect">
            <a:avLst/>
          </a:prstGeom>
          <a:noFill/>
          <a:ln/>
        </p:spPr>
        <p:txBody>
          <a:bodyPr wrap="square" lIns="0" tIns="0" rIns="0" bIns="0" rtlCol="0" anchor="t"/>
          <a:lstStyle/>
          <a:p>
            <a:pPr marL="0" indent="0">
              <a:lnSpc>
                <a:spcPts val="5550"/>
              </a:lnSpc>
              <a:buNone/>
            </a:pPr>
            <a:r>
              <a:rPr lang="en-US" sz="4450" dirty="0">
                <a:solidFill>
                  <a:srgbClr val="FFFFFF"/>
                </a:solidFill>
                <a:latin typeface="Fraunces Medium" pitchFamily="34" charset="0"/>
                <a:ea typeface="Fraunces Medium" pitchFamily="34" charset="-122"/>
                <a:cs typeface="Fraunces Medium" pitchFamily="34" charset="-120"/>
              </a:rPr>
              <a:t>HTML Headings and Paragraphs</a:t>
            </a:r>
            <a:endParaRPr lang="en-US" sz="4450" dirty="0"/>
          </a:p>
        </p:txBody>
      </p:sp>
      <p:sp>
        <p:nvSpPr>
          <p:cNvPr id="4" name="Shape 1"/>
          <p:cNvSpPr/>
          <p:nvPr/>
        </p:nvSpPr>
        <p:spPr>
          <a:xfrm>
            <a:off x="6280190" y="3787259"/>
            <a:ext cx="396835" cy="396835"/>
          </a:xfrm>
          <a:prstGeom prst="roundRect">
            <a:avLst>
              <a:gd name="adj" fmla="val 24007"/>
            </a:avLst>
          </a:prstGeom>
          <a:solidFill>
            <a:srgbClr val="283157"/>
          </a:solidFill>
          <a:ln w="7620">
            <a:solidFill>
              <a:srgbClr val="414A70"/>
            </a:solidFill>
            <a:prstDash val="solid"/>
          </a:ln>
        </p:spPr>
      </p:sp>
      <p:sp>
        <p:nvSpPr>
          <p:cNvPr id="5" name="Text 2"/>
          <p:cNvSpPr/>
          <p:nvPr/>
        </p:nvSpPr>
        <p:spPr>
          <a:xfrm>
            <a:off x="6903839" y="3787259"/>
            <a:ext cx="2835235" cy="354330"/>
          </a:xfrm>
          <a:prstGeom prst="rect">
            <a:avLst/>
          </a:prstGeom>
          <a:noFill/>
          <a:ln/>
        </p:spPr>
        <p:txBody>
          <a:bodyPr wrap="none" lIns="0" tIns="0" rIns="0" bIns="0" rtlCol="0" anchor="t"/>
          <a:lstStyle/>
          <a:p>
            <a:pPr marL="0" indent="0">
              <a:lnSpc>
                <a:spcPts val="2750"/>
              </a:lnSpc>
              <a:buNone/>
            </a:pPr>
            <a:r>
              <a:rPr lang="en-US" sz="2200" dirty="0">
                <a:solidFill>
                  <a:srgbClr val="EBECEF"/>
                </a:solidFill>
                <a:latin typeface="Fraunces Medium" pitchFamily="34" charset="0"/>
                <a:ea typeface="Fraunces Medium" pitchFamily="34" charset="-122"/>
                <a:cs typeface="Fraunces Medium" pitchFamily="34" charset="-120"/>
              </a:rPr>
              <a:t>Headings</a:t>
            </a:r>
            <a:endParaRPr lang="en-US" sz="2200" dirty="0"/>
          </a:p>
        </p:txBody>
      </p:sp>
      <p:sp>
        <p:nvSpPr>
          <p:cNvPr id="6" name="Text 3"/>
          <p:cNvSpPr/>
          <p:nvPr/>
        </p:nvSpPr>
        <p:spPr>
          <a:xfrm>
            <a:off x="6903839" y="4277678"/>
            <a:ext cx="3041213" cy="1814513"/>
          </a:xfrm>
          <a:prstGeom prst="rect">
            <a:avLst/>
          </a:prstGeom>
          <a:noFill/>
          <a:ln/>
        </p:spPr>
        <p:txBody>
          <a:bodyPr wrap="square" lIns="0" tIns="0" rIns="0" bIns="0" rtlCol="0" anchor="t"/>
          <a:lstStyle/>
          <a:p>
            <a:pPr marL="0" indent="0">
              <a:lnSpc>
                <a:spcPts val="2850"/>
              </a:lnSpc>
              <a:buNone/>
            </a:pPr>
            <a:r>
              <a:rPr lang="en-US" sz="1750" dirty="0">
                <a:solidFill>
                  <a:srgbClr val="EBECEF"/>
                </a:solidFill>
                <a:latin typeface="Epilogue" pitchFamily="34" charset="0"/>
                <a:ea typeface="Epilogue" pitchFamily="34" charset="-122"/>
                <a:cs typeface="Epilogue" pitchFamily="34" charset="-120"/>
              </a:rPr>
              <a:t>Headings (h1-h6) provide structure and hierarchy to text on a webpage, making it easier to read and understand.</a:t>
            </a:r>
            <a:endParaRPr lang="en-US" sz="1750" dirty="0"/>
          </a:p>
        </p:txBody>
      </p:sp>
      <p:sp>
        <p:nvSpPr>
          <p:cNvPr id="7" name="Shape 4"/>
          <p:cNvSpPr/>
          <p:nvPr/>
        </p:nvSpPr>
        <p:spPr>
          <a:xfrm>
            <a:off x="10171867" y="3787259"/>
            <a:ext cx="396835" cy="396835"/>
          </a:xfrm>
          <a:prstGeom prst="roundRect">
            <a:avLst>
              <a:gd name="adj" fmla="val 24007"/>
            </a:avLst>
          </a:prstGeom>
          <a:solidFill>
            <a:srgbClr val="283157"/>
          </a:solidFill>
          <a:ln w="7620">
            <a:solidFill>
              <a:srgbClr val="414A70"/>
            </a:solidFill>
            <a:prstDash val="solid"/>
          </a:ln>
        </p:spPr>
      </p:sp>
      <p:sp>
        <p:nvSpPr>
          <p:cNvPr id="8" name="Text 5"/>
          <p:cNvSpPr/>
          <p:nvPr/>
        </p:nvSpPr>
        <p:spPr>
          <a:xfrm>
            <a:off x="10795516" y="3787259"/>
            <a:ext cx="2835235" cy="354330"/>
          </a:xfrm>
          <a:prstGeom prst="rect">
            <a:avLst/>
          </a:prstGeom>
          <a:noFill/>
          <a:ln/>
        </p:spPr>
        <p:txBody>
          <a:bodyPr wrap="none" lIns="0" tIns="0" rIns="0" bIns="0" rtlCol="0" anchor="t"/>
          <a:lstStyle/>
          <a:p>
            <a:pPr marL="0" indent="0">
              <a:lnSpc>
                <a:spcPts val="2750"/>
              </a:lnSpc>
              <a:buNone/>
            </a:pPr>
            <a:r>
              <a:rPr lang="en-US" sz="2200" dirty="0">
                <a:solidFill>
                  <a:srgbClr val="EBECEF"/>
                </a:solidFill>
                <a:latin typeface="Fraunces Medium" pitchFamily="34" charset="0"/>
                <a:ea typeface="Fraunces Medium" pitchFamily="34" charset="-122"/>
                <a:cs typeface="Fraunces Medium" pitchFamily="34" charset="-120"/>
              </a:rPr>
              <a:t>Paragraphs</a:t>
            </a:r>
            <a:endParaRPr lang="en-US" sz="2200" dirty="0"/>
          </a:p>
        </p:txBody>
      </p:sp>
      <p:sp>
        <p:nvSpPr>
          <p:cNvPr id="9" name="Text 6"/>
          <p:cNvSpPr/>
          <p:nvPr/>
        </p:nvSpPr>
        <p:spPr>
          <a:xfrm>
            <a:off x="10795516" y="4277678"/>
            <a:ext cx="3041213" cy="2177415"/>
          </a:xfrm>
          <a:prstGeom prst="rect">
            <a:avLst/>
          </a:prstGeom>
          <a:noFill/>
          <a:ln/>
        </p:spPr>
        <p:txBody>
          <a:bodyPr wrap="square" lIns="0" tIns="0" rIns="0" bIns="0" rtlCol="0" anchor="t"/>
          <a:lstStyle/>
          <a:p>
            <a:pPr marL="0" indent="0">
              <a:lnSpc>
                <a:spcPts val="2850"/>
              </a:lnSpc>
              <a:buNone/>
            </a:pPr>
            <a:r>
              <a:rPr lang="en-US" sz="1750" dirty="0">
                <a:solidFill>
                  <a:srgbClr val="EBECEF"/>
                </a:solidFill>
                <a:latin typeface="Epilogue" pitchFamily="34" charset="0"/>
                <a:ea typeface="Epilogue" pitchFamily="34" charset="-122"/>
                <a:cs typeface="Epilogue" pitchFamily="34" charset="-120"/>
              </a:rPr>
              <a:t>Paragraphs (&lt;p&gt;) are used to display blocks of text, providing a clear visual separation between different sections of content.</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835235"/>
          </a:xfrm>
          <a:prstGeom prst="rect">
            <a:avLst/>
          </a:prstGeom>
        </p:spPr>
      </p:pic>
      <p:sp>
        <p:nvSpPr>
          <p:cNvPr id="3" name="Text 0"/>
          <p:cNvSpPr/>
          <p:nvPr/>
        </p:nvSpPr>
        <p:spPr>
          <a:xfrm>
            <a:off x="793790" y="3481268"/>
            <a:ext cx="6595705" cy="708779"/>
          </a:xfrm>
          <a:prstGeom prst="rect">
            <a:avLst/>
          </a:prstGeom>
          <a:noFill/>
          <a:ln/>
        </p:spPr>
        <p:txBody>
          <a:bodyPr wrap="none" lIns="0" tIns="0" rIns="0" bIns="0" rtlCol="0" anchor="t"/>
          <a:lstStyle/>
          <a:p>
            <a:pPr marL="0" indent="0">
              <a:lnSpc>
                <a:spcPts val="5550"/>
              </a:lnSpc>
              <a:buNone/>
            </a:pPr>
            <a:r>
              <a:rPr lang="en-US" sz="4450" dirty="0">
                <a:solidFill>
                  <a:srgbClr val="FFFFFF"/>
                </a:solidFill>
                <a:latin typeface="Fraunces Medium" pitchFamily="34" charset="0"/>
                <a:ea typeface="Fraunces Medium" pitchFamily="34" charset="-122"/>
                <a:cs typeface="Fraunces Medium" pitchFamily="34" charset="-120"/>
              </a:rPr>
              <a:t>HTML Links and Images</a:t>
            </a:r>
            <a:endParaRPr lang="en-US" sz="4450" dirty="0"/>
          </a:p>
        </p:txBody>
      </p:sp>
      <p:pic>
        <p:nvPicPr>
          <p:cNvPr id="4" name="Image 1" descr="preencoded.png"/>
          <p:cNvPicPr>
            <a:picLocks noChangeAspect="1"/>
          </p:cNvPicPr>
          <p:nvPr/>
        </p:nvPicPr>
        <p:blipFill>
          <a:blip r:embed="rId4"/>
          <a:stretch>
            <a:fillRect/>
          </a:stretch>
        </p:blipFill>
        <p:spPr>
          <a:xfrm>
            <a:off x="793790" y="4530209"/>
            <a:ext cx="6521410" cy="907256"/>
          </a:xfrm>
          <a:prstGeom prst="rect">
            <a:avLst/>
          </a:prstGeom>
        </p:spPr>
      </p:pic>
      <p:sp>
        <p:nvSpPr>
          <p:cNvPr id="5" name="Text 1"/>
          <p:cNvSpPr/>
          <p:nvPr/>
        </p:nvSpPr>
        <p:spPr>
          <a:xfrm>
            <a:off x="1020604" y="5777627"/>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EBECEF"/>
                </a:solidFill>
                <a:latin typeface="Fraunces Medium" pitchFamily="34" charset="0"/>
                <a:ea typeface="Fraunces Medium" pitchFamily="34" charset="-122"/>
                <a:cs typeface="Fraunces Medium" pitchFamily="34" charset="-120"/>
              </a:rPr>
              <a:t>Links</a:t>
            </a:r>
            <a:endParaRPr lang="en-US" sz="2200" dirty="0"/>
          </a:p>
        </p:txBody>
      </p:sp>
      <p:sp>
        <p:nvSpPr>
          <p:cNvPr id="6" name="Text 2"/>
          <p:cNvSpPr/>
          <p:nvPr/>
        </p:nvSpPr>
        <p:spPr>
          <a:xfrm>
            <a:off x="1020604" y="6268045"/>
            <a:ext cx="6067782" cy="725805"/>
          </a:xfrm>
          <a:prstGeom prst="rect">
            <a:avLst/>
          </a:prstGeom>
          <a:noFill/>
          <a:ln/>
        </p:spPr>
        <p:txBody>
          <a:bodyPr wrap="square" lIns="0" tIns="0" rIns="0" bIns="0" rtlCol="0" anchor="t"/>
          <a:lstStyle/>
          <a:p>
            <a:pPr marL="0" indent="0" algn="l">
              <a:lnSpc>
                <a:spcPts val="2850"/>
              </a:lnSpc>
              <a:buNone/>
            </a:pPr>
            <a:r>
              <a:rPr lang="en-US" sz="1750" dirty="0">
                <a:solidFill>
                  <a:srgbClr val="EBECEF"/>
                </a:solidFill>
                <a:latin typeface="Epilogue" pitchFamily="34" charset="0"/>
                <a:ea typeface="Epilogue" pitchFamily="34" charset="-122"/>
                <a:cs typeface="Epilogue" pitchFamily="34" charset="-120"/>
              </a:rPr>
              <a:t>The &lt;a&gt; tag creates hyperlinks that allow users to navigate to other web pages or resources.</a:t>
            </a:r>
            <a:endParaRPr lang="en-US" sz="1750" dirty="0"/>
          </a:p>
        </p:txBody>
      </p:sp>
      <p:pic>
        <p:nvPicPr>
          <p:cNvPr id="7" name="Image 2" descr="preencoded.png"/>
          <p:cNvPicPr>
            <a:picLocks noChangeAspect="1"/>
          </p:cNvPicPr>
          <p:nvPr/>
        </p:nvPicPr>
        <p:blipFill>
          <a:blip r:embed="rId5"/>
          <a:stretch>
            <a:fillRect/>
          </a:stretch>
        </p:blipFill>
        <p:spPr>
          <a:xfrm>
            <a:off x="7315200" y="4530209"/>
            <a:ext cx="6521410" cy="907256"/>
          </a:xfrm>
          <a:prstGeom prst="rect">
            <a:avLst/>
          </a:prstGeom>
        </p:spPr>
      </p:pic>
      <p:sp>
        <p:nvSpPr>
          <p:cNvPr id="8" name="Text 3"/>
          <p:cNvSpPr/>
          <p:nvPr/>
        </p:nvSpPr>
        <p:spPr>
          <a:xfrm>
            <a:off x="7542014" y="5777627"/>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EBECEF"/>
                </a:solidFill>
                <a:latin typeface="Fraunces Medium" pitchFamily="34" charset="0"/>
                <a:ea typeface="Fraunces Medium" pitchFamily="34" charset="-122"/>
                <a:cs typeface="Fraunces Medium" pitchFamily="34" charset="-120"/>
              </a:rPr>
              <a:t>Images</a:t>
            </a:r>
            <a:endParaRPr lang="en-US" sz="2200" dirty="0"/>
          </a:p>
        </p:txBody>
      </p:sp>
      <p:sp>
        <p:nvSpPr>
          <p:cNvPr id="9" name="Text 4"/>
          <p:cNvSpPr/>
          <p:nvPr/>
        </p:nvSpPr>
        <p:spPr>
          <a:xfrm>
            <a:off x="7542014" y="6268045"/>
            <a:ext cx="6067782" cy="1088708"/>
          </a:xfrm>
          <a:prstGeom prst="rect">
            <a:avLst/>
          </a:prstGeom>
          <a:noFill/>
          <a:ln/>
        </p:spPr>
        <p:txBody>
          <a:bodyPr wrap="square" lIns="0" tIns="0" rIns="0" bIns="0" rtlCol="0" anchor="t"/>
          <a:lstStyle/>
          <a:p>
            <a:pPr marL="0" indent="0" algn="l">
              <a:lnSpc>
                <a:spcPts val="2850"/>
              </a:lnSpc>
              <a:buNone/>
            </a:pPr>
            <a:r>
              <a:rPr lang="en-US" sz="1750" dirty="0">
                <a:solidFill>
                  <a:srgbClr val="EBECEF"/>
                </a:solidFill>
                <a:latin typeface="Epilogue" pitchFamily="34" charset="0"/>
                <a:ea typeface="Epilogue" pitchFamily="34" charset="-122"/>
                <a:cs typeface="Epilogue" pitchFamily="34" charset="-120"/>
              </a:rPr>
              <a:t>The &lt;img&gt; tag embeds images into a web page, enhancing visual content and making the page more engaging.</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1807012"/>
            <a:ext cx="5670590" cy="708779"/>
          </a:xfrm>
          <a:prstGeom prst="rect">
            <a:avLst/>
          </a:prstGeom>
          <a:noFill/>
          <a:ln/>
        </p:spPr>
        <p:txBody>
          <a:bodyPr wrap="none" lIns="0" tIns="0" rIns="0" bIns="0" rtlCol="0" anchor="t"/>
          <a:lstStyle/>
          <a:p>
            <a:pPr marL="0" indent="0">
              <a:lnSpc>
                <a:spcPts val="5550"/>
              </a:lnSpc>
              <a:buNone/>
            </a:pPr>
            <a:r>
              <a:rPr lang="en-US" sz="4450" dirty="0">
                <a:solidFill>
                  <a:srgbClr val="FFFFFF"/>
                </a:solidFill>
                <a:latin typeface="Fraunces Medium" pitchFamily="34" charset="0"/>
                <a:ea typeface="Fraunces Medium" pitchFamily="34" charset="-122"/>
                <a:cs typeface="Fraunces Medium" pitchFamily="34" charset="-120"/>
              </a:rPr>
              <a:t>HTML Lists</a:t>
            </a:r>
            <a:endParaRPr lang="en-US" sz="4450" dirty="0"/>
          </a:p>
        </p:txBody>
      </p:sp>
      <p:sp>
        <p:nvSpPr>
          <p:cNvPr id="4" name="Shape 1"/>
          <p:cNvSpPr/>
          <p:nvPr/>
        </p:nvSpPr>
        <p:spPr>
          <a:xfrm>
            <a:off x="1118711" y="2855952"/>
            <a:ext cx="30480" cy="3566517"/>
          </a:xfrm>
          <a:prstGeom prst="roundRect">
            <a:avLst>
              <a:gd name="adj" fmla="val 312558"/>
            </a:avLst>
          </a:prstGeom>
          <a:solidFill>
            <a:srgbClr val="414A70"/>
          </a:solidFill>
          <a:ln/>
        </p:spPr>
      </p:sp>
      <p:sp>
        <p:nvSpPr>
          <p:cNvPr id="5" name="Shape 2"/>
          <p:cNvSpPr/>
          <p:nvPr/>
        </p:nvSpPr>
        <p:spPr>
          <a:xfrm>
            <a:off x="1358622" y="3351014"/>
            <a:ext cx="793790" cy="30480"/>
          </a:xfrm>
          <a:prstGeom prst="roundRect">
            <a:avLst>
              <a:gd name="adj" fmla="val 312558"/>
            </a:avLst>
          </a:prstGeom>
          <a:solidFill>
            <a:srgbClr val="414A70"/>
          </a:solidFill>
          <a:ln/>
        </p:spPr>
      </p:sp>
      <p:sp>
        <p:nvSpPr>
          <p:cNvPr id="6" name="Shape 3"/>
          <p:cNvSpPr/>
          <p:nvPr/>
        </p:nvSpPr>
        <p:spPr>
          <a:xfrm>
            <a:off x="878800" y="3111103"/>
            <a:ext cx="510302" cy="510302"/>
          </a:xfrm>
          <a:prstGeom prst="roundRect">
            <a:avLst>
              <a:gd name="adj" fmla="val 18669"/>
            </a:avLst>
          </a:prstGeom>
          <a:solidFill>
            <a:srgbClr val="283157"/>
          </a:solidFill>
          <a:ln w="7620">
            <a:solidFill>
              <a:srgbClr val="414A70"/>
            </a:solidFill>
            <a:prstDash val="solid"/>
          </a:ln>
        </p:spPr>
      </p:sp>
      <p:sp>
        <p:nvSpPr>
          <p:cNvPr id="7" name="Text 4"/>
          <p:cNvSpPr/>
          <p:nvPr/>
        </p:nvSpPr>
        <p:spPr>
          <a:xfrm>
            <a:off x="1055965" y="3196114"/>
            <a:ext cx="155972" cy="340281"/>
          </a:xfrm>
          <a:prstGeom prst="rect">
            <a:avLst/>
          </a:prstGeom>
          <a:noFill/>
          <a:ln/>
        </p:spPr>
        <p:txBody>
          <a:bodyPr wrap="none" lIns="0" tIns="0" rIns="0" bIns="0" rtlCol="0" anchor="t"/>
          <a:lstStyle/>
          <a:p>
            <a:pPr marL="0" indent="0" algn="ctr">
              <a:lnSpc>
                <a:spcPts val="2650"/>
              </a:lnSpc>
              <a:buNone/>
            </a:pPr>
            <a:r>
              <a:rPr lang="en-US" sz="2650" dirty="0">
                <a:solidFill>
                  <a:srgbClr val="EBECEF"/>
                </a:solidFill>
                <a:latin typeface="Fraunces Medium" pitchFamily="34" charset="0"/>
                <a:ea typeface="Fraunces Medium" pitchFamily="34" charset="-122"/>
                <a:cs typeface="Fraunces Medium" pitchFamily="34" charset="-120"/>
              </a:rPr>
              <a:t>1</a:t>
            </a:r>
            <a:endParaRPr lang="en-US" sz="2650" dirty="0"/>
          </a:p>
        </p:txBody>
      </p:sp>
      <p:sp>
        <p:nvSpPr>
          <p:cNvPr id="8" name="Text 5"/>
          <p:cNvSpPr/>
          <p:nvPr/>
        </p:nvSpPr>
        <p:spPr>
          <a:xfrm>
            <a:off x="2381488" y="3082766"/>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EBECEF"/>
                </a:solidFill>
                <a:latin typeface="Fraunces Medium" pitchFamily="34" charset="0"/>
                <a:ea typeface="Fraunces Medium" pitchFamily="34" charset="-122"/>
                <a:cs typeface="Fraunces Medium" pitchFamily="34" charset="-120"/>
              </a:rPr>
              <a:t>Unordered Lists</a:t>
            </a:r>
            <a:endParaRPr lang="en-US" sz="2200" dirty="0"/>
          </a:p>
        </p:txBody>
      </p:sp>
      <p:sp>
        <p:nvSpPr>
          <p:cNvPr id="9" name="Text 6"/>
          <p:cNvSpPr/>
          <p:nvPr/>
        </p:nvSpPr>
        <p:spPr>
          <a:xfrm>
            <a:off x="2381488" y="3573185"/>
            <a:ext cx="5968722" cy="725805"/>
          </a:xfrm>
          <a:prstGeom prst="rect">
            <a:avLst/>
          </a:prstGeom>
          <a:noFill/>
          <a:ln/>
        </p:spPr>
        <p:txBody>
          <a:bodyPr wrap="square" lIns="0" tIns="0" rIns="0" bIns="0" rtlCol="0" anchor="t"/>
          <a:lstStyle/>
          <a:p>
            <a:pPr marL="0" indent="0" algn="l">
              <a:lnSpc>
                <a:spcPts val="2850"/>
              </a:lnSpc>
              <a:buNone/>
            </a:pPr>
            <a:r>
              <a:rPr lang="en-US" sz="1750" dirty="0">
                <a:solidFill>
                  <a:srgbClr val="EBECEF"/>
                </a:solidFill>
                <a:latin typeface="Epilogue" pitchFamily="34" charset="0"/>
                <a:ea typeface="Epilogue" pitchFamily="34" charset="-122"/>
                <a:cs typeface="Epilogue" pitchFamily="34" charset="-120"/>
              </a:rPr>
              <a:t>The &lt;ul&gt; tag creates unordered lists, often used for displaying a set of related items with bullet points.</a:t>
            </a:r>
            <a:endParaRPr lang="en-US" sz="1750" dirty="0"/>
          </a:p>
        </p:txBody>
      </p:sp>
      <p:sp>
        <p:nvSpPr>
          <p:cNvPr id="10" name="Shape 7"/>
          <p:cNvSpPr/>
          <p:nvPr/>
        </p:nvSpPr>
        <p:spPr>
          <a:xfrm>
            <a:off x="1358622" y="5247680"/>
            <a:ext cx="793790" cy="30480"/>
          </a:xfrm>
          <a:prstGeom prst="roundRect">
            <a:avLst>
              <a:gd name="adj" fmla="val 312558"/>
            </a:avLst>
          </a:prstGeom>
          <a:solidFill>
            <a:srgbClr val="414A70"/>
          </a:solidFill>
          <a:ln/>
        </p:spPr>
      </p:sp>
      <p:sp>
        <p:nvSpPr>
          <p:cNvPr id="11" name="Shape 8"/>
          <p:cNvSpPr/>
          <p:nvPr/>
        </p:nvSpPr>
        <p:spPr>
          <a:xfrm>
            <a:off x="878800" y="5007769"/>
            <a:ext cx="510302" cy="510302"/>
          </a:xfrm>
          <a:prstGeom prst="roundRect">
            <a:avLst>
              <a:gd name="adj" fmla="val 18669"/>
            </a:avLst>
          </a:prstGeom>
          <a:solidFill>
            <a:srgbClr val="283157"/>
          </a:solidFill>
          <a:ln w="7620">
            <a:solidFill>
              <a:srgbClr val="414A70"/>
            </a:solidFill>
            <a:prstDash val="solid"/>
          </a:ln>
        </p:spPr>
      </p:sp>
      <p:sp>
        <p:nvSpPr>
          <p:cNvPr id="12" name="Text 9"/>
          <p:cNvSpPr/>
          <p:nvPr/>
        </p:nvSpPr>
        <p:spPr>
          <a:xfrm>
            <a:off x="1030843" y="5092779"/>
            <a:ext cx="206216" cy="340281"/>
          </a:xfrm>
          <a:prstGeom prst="rect">
            <a:avLst/>
          </a:prstGeom>
          <a:noFill/>
          <a:ln/>
        </p:spPr>
        <p:txBody>
          <a:bodyPr wrap="none" lIns="0" tIns="0" rIns="0" bIns="0" rtlCol="0" anchor="t"/>
          <a:lstStyle/>
          <a:p>
            <a:pPr marL="0" indent="0" algn="ctr">
              <a:lnSpc>
                <a:spcPts val="2650"/>
              </a:lnSpc>
              <a:buNone/>
            </a:pPr>
            <a:r>
              <a:rPr lang="en-US" sz="2650" dirty="0">
                <a:solidFill>
                  <a:srgbClr val="EBECEF"/>
                </a:solidFill>
                <a:latin typeface="Fraunces Medium" pitchFamily="34" charset="0"/>
                <a:ea typeface="Fraunces Medium" pitchFamily="34" charset="-122"/>
                <a:cs typeface="Fraunces Medium" pitchFamily="34" charset="-120"/>
              </a:rPr>
              <a:t>2</a:t>
            </a:r>
            <a:endParaRPr lang="en-US" sz="2650" dirty="0"/>
          </a:p>
        </p:txBody>
      </p:sp>
      <p:sp>
        <p:nvSpPr>
          <p:cNvPr id="13" name="Text 10"/>
          <p:cNvSpPr/>
          <p:nvPr/>
        </p:nvSpPr>
        <p:spPr>
          <a:xfrm>
            <a:off x="2381488" y="4979432"/>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EBECEF"/>
                </a:solidFill>
                <a:latin typeface="Fraunces Medium" pitchFamily="34" charset="0"/>
                <a:ea typeface="Fraunces Medium" pitchFamily="34" charset="-122"/>
                <a:cs typeface="Fraunces Medium" pitchFamily="34" charset="-120"/>
              </a:rPr>
              <a:t>Ordered Lists</a:t>
            </a:r>
            <a:endParaRPr lang="en-US" sz="2200" dirty="0"/>
          </a:p>
        </p:txBody>
      </p:sp>
      <p:sp>
        <p:nvSpPr>
          <p:cNvPr id="14" name="Text 11"/>
          <p:cNvSpPr/>
          <p:nvPr/>
        </p:nvSpPr>
        <p:spPr>
          <a:xfrm>
            <a:off x="2381488" y="5469850"/>
            <a:ext cx="5968722" cy="725805"/>
          </a:xfrm>
          <a:prstGeom prst="rect">
            <a:avLst/>
          </a:prstGeom>
          <a:noFill/>
          <a:ln/>
        </p:spPr>
        <p:txBody>
          <a:bodyPr wrap="square" lIns="0" tIns="0" rIns="0" bIns="0" rtlCol="0" anchor="t"/>
          <a:lstStyle/>
          <a:p>
            <a:pPr marL="0" indent="0" algn="l">
              <a:lnSpc>
                <a:spcPts val="2850"/>
              </a:lnSpc>
              <a:buNone/>
            </a:pPr>
            <a:r>
              <a:rPr lang="en-US" sz="1750" dirty="0">
                <a:solidFill>
                  <a:srgbClr val="EBECEF"/>
                </a:solidFill>
                <a:latin typeface="Epilogue" pitchFamily="34" charset="0"/>
                <a:ea typeface="Epilogue" pitchFamily="34" charset="-122"/>
                <a:cs typeface="Epilogue" pitchFamily="34" charset="-120"/>
              </a:rPr>
              <a:t>The &lt;ol&gt; tag creates ordered lists, used to display items in a specific sequence with numbered points.</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835235"/>
          </a:xfrm>
          <a:prstGeom prst="rect">
            <a:avLst/>
          </a:prstGeom>
        </p:spPr>
      </p:pic>
      <p:sp>
        <p:nvSpPr>
          <p:cNvPr id="3" name="Text 0"/>
          <p:cNvSpPr/>
          <p:nvPr/>
        </p:nvSpPr>
        <p:spPr>
          <a:xfrm>
            <a:off x="793790" y="4463534"/>
            <a:ext cx="7170539" cy="708779"/>
          </a:xfrm>
          <a:prstGeom prst="rect">
            <a:avLst/>
          </a:prstGeom>
          <a:noFill/>
          <a:ln/>
        </p:spPr>
        <p:txBody>
          <a:bodyPr wrap="none" lIns="0" tIns="0" rIns="0" bIns="0" rtlCol="0" anchor="t"/>
          <a:lstStyle/>
          <a:p>
            <a:pPr marL="0" indent="0">
              <a:lnSpc>
                <a:spcPts val="5550"/>
              </a:lnSpc>
              <a:buNone/>
            </a:pPr>
            <a:r>
              <a:rPr lang="en-US" sz="4450" dirty="0">
                <a:solidFill>
                  <a:srgbClr val="FFFFFF"/>
                </a:solidFill>
                <a:latin typeface="Fraunces Medium" pitchFamily="34" charset="0"/>
                <a:ea typeface="Fraunces Medium" pitchFamily="34" charset="-122"/>
                <a:cs typeface="Fraunces Medium" pitchFamily="34" charset="-120"/>
              </a:rPr>
              <a:t>Conclusion and Next Steps</a:t>
            </a:r>
            <a:endParaRPr lang="en-US" sz="4450" dirty="0"/>
          </a:p>
        </p:txBody>
      </p:sp>
      <p:sp>
        <p:nvSpPr>
          <p:cNvPr id="4" name="Text 1"/>
          <p:cNvSpPr/>
          <p:nvPr/>
        </p:nvSpPr>
        <p:spPr>
          <a:xfrm>
            <a:off x="793790" y="5512475"/>
            <a:ext cx="13042821" cy="1088708"/>
          </a:xfrm>
          <a:prstGeom prst="rect">
            <a:avLst/>
          </a:prstGeom>
          <a:noFill/>
          <a:ln/>
        </p:spPr>
        <p:txBody>
          <a:bodyPr wrap="square" lIns="0" tIns="0" rIns="0" bIns="0" rtlCol="0" anchor="t"/>
          <a:lstStyle/>
          <a:p>
            <a:pPr marL="0" indent="0">
              <a:lnSpc>
                <a:spcPts val="2850"/>
              </a:lnSpc>
              <a:buNone/>
            </a:pPr>
            <a:r>
              <a:rPr lang="en-US" sz="1750" dirty="0">
                <a:solidFill>
                  <a:srgbClr val="EBECEF"/>
                </a:solidFill>
                <a:latin typeface="Epilogue" pitchFamily="34" charset="0"/>
                <a:ea typeface="Epilogue" pitchFamily="34" charset="-122"/>
                <a:cs typeface="Epilogue" pitchFamily="34" charset="-120"/>
              </a:rPr>
              <a:t>This introduction to HTML provides a foundation for understanding the web's fundamental language. Explore further by delving into more advanced HTML concepts and learning about CSS and JavaScript to create interactive and visually appealing websites.</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Custom</PresentationFormat>
  <Paragraphs>0</Paragraphs>
  <Slides>9</Slides>
  <Notes>9</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dharmikrathod1983@gmail.com</cp:lastModifiedBy>
  <cp:revision>2</cp:revision>
  <dcterms:created xsi:type="dcterms:W3CDTF">2024-12-21T03:38:05Z</dcterms:created>
  <dcterms:modified xsi:type="dcterms:W3CDTF">2024-12-21T03:39:10Z</dcterms:modified>
</cp:coreProperties>
</file>