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0" d="100"/>
          <a:sy n="70"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pt-BR"/>
              <a:t>Clique para editar o título Mestre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pt-BR"/>
              <a:t>Clique para editar o título Mestre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488794"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56025" y="2821491"/>
            <a:ext cx="4488794"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pt-BR"/>
              <a:t>Clique no ícone para adicionar uma imagem</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12/14/2020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D8C887E-55B6-4C0E-8EC7-2CE76BF8631D}"/>
              </a:ext>
            </a:extLst>
          </p:cNvPr>
          <p:cNvSpPr>
            <a:spLocks noGrp="1"/>
          </p:cNvSpPr>
          <p:nvPr>
            <p:ph type="ctrTitle"/>
          </p:nvPr>
        </p:nvSpPr>
        <p:spPr>
          <a:xfrm>
            <a:off x="1700212" y="1266041"/>
            <a:ext cx="8791575" cy="2387600"/>
          </a:xfrm>
        </p:spPr>
        <p:txBody>
          <a:bodyPr>
            <a:normAutofit fontScale="90000"/>
          </a:bodyPr>
          <a:lstStyle/>
          <a:p>
            <a:pPr algn="ctr"/>
            <a:r>
              <a:rPr lang="pt-BR" dirty="0"/>
              <a:t>Trabalho final  projeto integrador (projeto </a:t>
            </a:r>
            <a:r>
              <a:rPr lang="pt-BR" dirty="0" err="1"/>
              <a:t>bram</a:t>
            </a:r>
            <a:r>
              <a:rPr lang="pt-BR" dirty="0"/>
              <a:t> </a:t>
            </a:r>
            <a:r>
              <a:rPr lang="pt-BR" dirty="0" err="1"/>
              <a:t>stoker</a:t>
            </a:r>
            <a:r>
              <a:rPr lang="pt-BR" dirty="0"/>
              <a:t>)</a:t>
            </a:r>
          </a:p>
        </p:txBody>
      </p:sp>
      <p:sp>
        <p:nvSpPr>
          <p:cNvPr id="5" name="Subtítulo 2">
            <a:extLst>
              <a:ext uri="{FF2B5EF4-FFF2-40B4-BE49-F238E27FC236}">
                <a16:creationId xmlns:a16="http://schemas.microsoft.com/office/drawing/2014/main" id="{7B3540DE-310D-46FF-A28F-44EEA5BCE8BB}"/>
              </a:ext>
            </a:extLst>
          </p:cNvPr>
          <p:cNvSpPr>
            <a:spLocks noGrp="1"/>
          </p:cNvSpPr>
          <p:nvPr>
            <p:ph type="subTitle" idx="1"/>
          </p:nvPr>
        </p:nvSpPr>
        <p:spPr>
          <a:xfrm>
            <a:off x="1283558" y="4809132"/>
            <a:ext cx="9624882" cy="2387600"/>
          </a:xfrm>
        </p:spPr>
        <p:txBody>
          <a:bodyPr>
            <a:normAutofit/>
          </a:bodyPr>
          <a:lstStyle/>
          <a:p>
            <a:r>
              <a:rPr lang="pt-BR" dirty="0">
                <a:solidFill>
                  <a:schemeClr val="tx1"/>
                </a:solidFill>
              </a:rPr>
              <a:t>Feito por:</a:t>
            </a:r>
          </a:p>
          <a:p>
            <a:r>
              <a:rPr lang="pt-BR" dirty="0">
                <a:solidFill>
                  <a:schemeClr val="tx1"/>
                </a:solidFill>
              </a:rPr>
              <a:t>Hugo </a:t>
            </a:r>
            <a:r>
              <a:rPr lang="pt-BR" dirty="0" err="1">
                <a:solidFill>
                  <a:schemeClr val="tx1"/>
                </a:solidFill>
              </a:rPr>
              <a:t>tavares</a:t>
            </a:r>
            <a:r>
              <a:rPr lang="pt-BR" dirty="0">
                <a:solidFill>
                  <a:schemeClr val="tx1"/>
                </a:solidFill>
              </a:rPr>
              <a:t> reis</a:t>
            </a:r>
          </a:p>
        </p:txBody>
      </p:sp>
      <p:pic>
        <p:nvPicPr>
          <p:cNvPr id="6" name="Imagem 5">
            <a:extLst>
              <a:ext uri="{FF2B5EF4-FFF2-40B4-BE49-F238E27FC236}">
                <a16:creationId xmlns:a16="http://schemas.microsoft.com/office/drawing/2014/main" id="{DEE20495-A664-467C-8114-B9552D701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10" name="CaixaDeTexto 9">
            <a:extLst>
              <a:ext uri="{FF2B5EF4-FFF2-40B4-BE49-F238E27FC236}">
                <a16:creationId xmlns:a16="http://schemas.microsoft.com/office/drawing/2014/main" id="{269F1B1B-56C5-414F-9357-80D92F8AC377}"/>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spTree>
    <p:extLst>
      <p:ext uri="{BB962C8B-B14F-4D97-AF65-F5344CB8AC3E}">
        <p14:creationId xmlns:p14="http://schemas.microsoft.com/office/powerpoint/2010/main" val="245167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1C1F5-F8E1-4B40-8A19-174A61C2113B}"/>
              </a:ext>
            </a:extLst>
          </p:cNvPr>
          <p:cNvSpPr>
            <a:spLocks noGrp="1"/>
          </p:cNvSpPr>
          <p:nvPr>
            <p:ph type="title"/>
          </p:nvPr>
        </p:nvSpPr>
        <p:spPr>
          <a:xfrm>
            <a:off x="864541" y="1006173"/>
            <a:ext cx="10462917" cy="4845654"/>
          </a:xfrm>
        </p:spPr>
        <p:txBody>
          <a:bodyPr>
            <a:normAutofit/>
          </a:bodyPr>
          <a:lstStyle/>
          <a:p>
            <a:r>
              <a:rPr lang="pt-BR" sz="9600" dirty="0"/>
              <a:t>Fim</a:t>
            </a:r>
          </a:p>
        </p:txBody>
      </p:sp>
      <p:pic>
        <p:nvPicPr>
          <p:cNvPr id="6" name="Imagem 5">
            <a:extLst>
              <a:ext uri="{FF2B5EF4-FFF2-40B4-BE49-F238E27FC236}">
                <a16:creationId xmlns:a16="http://schemas.microsoft.com/office/drawing/2014/main" id="{8BBCFC8B-9550-4453-928C-A764C60EB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7" name="CaixaDeTexto 6">
            <a:extLst>
              <a:ext uri="{FF2B5EF4-FFF2-40B4-BE49-F238E27FC236}">
                <a16:creationId xmlns:a16="http://schemas.microsoft.com/office/drawing/2014/main" id="{6E7577F0-2D61-4EAA-88D3-81D3FFD57BA1}"/>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spTree>
    <p:extLst>
      <p:ext uri="{BB962C8B-B14F-4D97-AF65-F5344CB8AC3E}">
        <p14:creationId xmlns:p14="http://schemas.microsoft.com/office/powerpoint/2010/main" val="73766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4DF02C8-BC2C-48C1-846F-FF76472A48D7}"/>
              </a:ext>
            </a:extLst>
          </p:cNvPr>
          <p:cNvSpPr>
            <a:spLocks noGrp="1"/>
          </p:cNvSpPr>
          <p:nvPr>
            <p:ph type="title"/>
          </p:nvPr>
        </p:nvSpPr>
        <p:spPr>
          <a:xfrm>
            <a:off x="1143001" y="204476"/>
            <a:ext cx="9905998" cy="1153327"/>
          </a:xfrm>
        </p:spPr>
        <p:txBody>
          <a:bodyPr/>
          <a:lstStyle/>
          <a:p>
            <a:pPr algn="ctr"/>
            <a:r>
              <a:rPr lang="pt-BR" dirty="0"/>
              <a:t>introdução</a:t>
            </a:r>
          </a:p>
        </p:txBody>
      </p:sp>
      <p:pic>
        <p:nvPicPr>
          <p:cNvPr id="5" name="Imagem 4">
            <a:extLst>
              <a:ext uri="{FF2B5EF4-FFF2-40B4-BE49-F238E27FC236}">
                <a16:creationId xmlns:a16="http://schemas.microsoft.com/office/drawing/2014/main" id="{3E3AE702-6FC2-44C6-853F-037B37333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6" name="CaixaDeTexto 5">
            <a:extLst>
              <a:ext uri="{FF2B5EF4-FFF2-40B4-BE49-F238E27FC236}">
                <a16:creationId xmlns:a16="http://schemas.microsoft.com/office/drawing/2014/main" id="{E4532BEC-FF31-404A-B427-A2E3A59C4F14}"/>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sp>
        <p:nvSpPr>
          <p:cNvPr id="7" name="Espaço Reservado para Conteúdo 6">
            <a:extLst>
              <a:ext uri="{FF2B5EF4-FFF2-40B4-BE49-F238E27FC236}">
                <a16:creationId xmlns:a16="http://schemas.microsoft.com/office/drawing/2014/main" id="{E1BC2CCC-9B2F-48DD-AE7E-880096D3C66B}"/>
              </a:ext>
            </a:extLst>
          </p:cNvPr>
          <p:cNvSpPr txBox="1">
            <a:spLocks noGrp="1"/>
          </p:cNvSpPr>
          <p:nvPr>
            <p:ph idx="1"/>
          </p:nvPr>
        </p:nvSpPr>
        <p:spPr>
          <a:xfrm>
            <a:off x="1352628" y="1357803"/>
            <a:ext cx="6333178" cy="4726422"/>
          </a:xfrm>
          <a:prstGeom prst="rect">
            <a:avLst/>
          </a:prstGeom>
          <a:noFill/>
        </p:spPr>
        <p:txBody>
          <a:bodyPr wrap="square" rtlCol="0">
            <a:spAutoFit/>
          </a:bodyPr>
          <a:lstStyle/>
          <a:p>
            <a:pPr algn="just"/>
            <a:r>
              <a:rPr lang="pt-BR" sz="1600" dirty="0">
                <a:latin typeface="Cambria Math" panose="02040503050406030204" pitchFamily="18" charset="0"/>
                <a:ea typeface="Cambria Math" panose="02040503050406030204" pitchFamily="18" charset="0"/>
              </a:rPr>
              <a:t>Durante a apresentação deste trabalho, tenho a intenção de transmitir o máximo de informação possível sobre o conteúdo escolhido. Deixo claro que, toda dúvida gerada durante o desenvolvimento do trabalho será respondida ao final da apresentação. Agradecemos a Deus por nos dar a oportunidade de estarmos reunidos para uma nova apresentação, e também ao professor Renato Correa Juliano  pela elaboração do trabalho e principalmente a determinação cedida pelo mesmo.</a:t>
            </a:r>
          </a:p>
          <a:p>
            <a:pPr algn="just"/>
            <a:endParaRPr lang="pt-BR" sz="1600" dirty="0">
              <a:latin typeface="Cambria Math" panose="02040503050406030204" pitchFamily="18" charset="0"/>
              <a:ea typeface="Cambria Math" panose="02040503050406030204" pitchFamily="18" charset="0"/>
            </a:endParaRPr>
          </a:p>
          <a:p>
            <a:pPr marL="0" indent="0" algn="just">
              <a:buNone/>
            </a:pPr>
            <a:r>
              <a:rPr lang="pt-BR" dirty="0">
                <a:latin typeface="Microsoft Uighur" panose="02000000000000000000" pitchFamily="2" charset="-78"/>
                <a:cs typeface="Microsoft Uighur" panose="02000000000000000000" pitchFamily="2" charset="-78"/>
              </a:rPr>
              <a:t>“A mão queimada ensina melhor. Depois disso o conselho sobre o fogo chega ao coração.”</a:t>
            </a:r>
          </a:p>
          <a:p>
            <a:pPr marL="0" indent="0" algn="just">
              <a:buNone/>
            </a:pPr>
            <a:r>
              <a:rPr lang="pt-BR" dirty="0">
                <a:latin typeface="Microsoft Uighur" panose="02000000000000000000" pitchFamily="2" charset="-78"/>
                <a:cs typeface="Microsoft Uighur" panose="02000000000000000000" pitchFamily="2" charset="-78"/>
              </a:rPr>
              <a:t>(Gandalf - O Senhor dos Anéis)</a:t>
            </a:r>
          </a:p>
          <a:p>
            <a:pPr marL="0" indent="0" algn="just">
              <a:buNone/>
            </a:pPr>
            <a:r>
              <a:rPr lang="pt-BR" dirty="0">
                <a:latin typeface="Microsoft Uighur" panose="02000000000000000000" pitchFamily="2" charset="-78"/>
                <a:cs typeface="Microsoft Uighur" panose="02000000000000000000" pitchFamily="2" charset="-78"/>
              </a:rPr>
              <a:t>J.R.R. Tolkien</a:t>
            </a:r>
            <a:endParaRPr lang="pt-BR" sz="700" dirty="0">
              <a:solidFill>
                <a:schemeClr val="tx1">
                  <a:lumMod val="50000"/>
                </a:schemeClr>
              </a:solidFill>
            </a:endParaRPr>
          </a:p>
        </p:txBody>
      </p:sp>
      <p:pic>
        <p:nvPicPr>
          <p:cNvPr id="8" name="Imagem 7">
            <a:extLst>
              <a:ext uri="{FF2B5EF4-FFF2-40B4-BE49-F238E27FC236}">
                <a16:creationId xmlns:a16="http://schemas.microsoft.com/office/drawing/2014/main" id="{7FCEE345-7C82-499C-9CE1-6568D9BAB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551" y="1357803"/>
            <a:ext cx="2920122" cy="3817151"/>
          </a:xfrm>
          <a:prstGeom prst="rect">
            <a:avLst/>
          </a:prstGeom>
        </p:spPr>
      </p:pic>
    </p:spTree>
    <p:extLst>
      <p:ext uri="{BB962C8B-B14F-4D97-AF65-F5344CB8AC3E}">
        <p14:creationId xmlns:p14="http://schemas.microsoft.com/office/powerpoint/2010/main" val="73673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E4709-56D5-4C41-8F34-03613A744B30}"/>
              </a:ext>
            </a:extLst>
          </p:cNvPr>
          <p:cNvSpPr>
            <a:spLocks noGrp="1"/>
          </p:cNvSpPr>
          <p:nvPr>
            <p:ph type="title"/>
          </p:nvPr>
        </p:nvSpPr>
        <p:spPr>
          <a:xfrm>
            <a:off x="-120759" y="647220"/>
            <a:ext cx="9291215" cy="1049235"/>
          </a:xfrm>
        </p:spPr>
        <p:txBody>
          <a:bodyPr/>
          <a:lstStyle/>
          <a:p>
            <a:r>
              <a:rPr lang="pt-BR" dirty="0"/>
              <a:t>Pensando na ideia </a:t>
            </a:r>
          </a:p>
        </p:txBody>
      </p:sp>
      <p:sp>
        <p:nvSpPr>
          <p:cNvPr id="3" name="Espaço Reservado para Conteúdo 2">
            <a:extLst>
              <a:ext uri="{FF2B5EF4-FFF2-40B4-BE49-F238E27FC236}">
                <a16:creationId xmlns:a16="http://schemas.microsoft.com/office/drawing/2014/main" id="{D3D4ED64-CD1A-4842-8E5F-C08F97523424}"/>
              </a:ext>
            </a:extLst>
          </p:cNvPr>
          <p:cNvSpPr>
            <a:spLocks noGrp="1"/>
          </p:cNvSpPr>
          <p:nvPr>
            <p:ph idx="1"/>
          </p:nvPr>
        </p:nvSpPr>
        <p:spPr>
          <a:xfrm>
            <a:off x="224728" y="2223792"/>
            <a:ext cx="8779099" cy="3450613"/>
          </a:xfrm>
        </p:spPr>
        <p:txBody>
          <a:bodyPr/>
          <a:lstStyle/>
          <a:p>
            <a:pPr algn="just"/>
            <a:r>
              <a:rPr lang="pt-BR" dirty="0"/>
              <a:t>Com o decorrer das aulas, foi proposto pelo professor a escolha de uma ideia de software, na qual a mesma deveria ser criativa, inovadora e que propõe uma “solução” para um problema. Este trabalho seria complexo, no qual exige muito tempo de dedicação e desenvolvimento. </a:t>
            </a:r>
          </a:p>
        </p:txBody>
      </p:sp>
      <p:pic>
        <p:nvPicPr>
          <p:cNvPr id="4" name="Imagem 3">
            <a:extLst>
              <a:ext uri="{FF2B5EF4-FFF2-40B4-BE49-F238E27FC236}">
                <a16:creationId xmlns:a16="http://schemas.microsoft.com/office/drawing/2014/main" id="{A3D2CE08-66A8-4AF3-9373-7D9FB87F1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313" y="2223792"/>
            <a:ext cx="2724150" cy="2295525"/>
          </a:xfrm>
          <a:prstGeom prst="rect">
            <a:avLst/>
          </a:prstGeom>
        </p:spPr>
      </p:pic>
      <p:pic>
        <p:nvPicPr>
          <p:cNvPr id="5" name="Imagem 4">
            <a:extLst>
              <a:ext uri="{FF2B5EF4-FFF2-40B4-BE49-F238E27FC236}">
                <a16:creationId xmlns:a16="http://schemas.microsoft.com/office/drawing/2014/main" id="{00111EB4-E848-44B8-B20C-E2AE578DE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6" name="CaixaDeTexto 5">
            <a:extLst>
              <a:ext uri="{FF2B5EF4-FFF2-40B4-BE49-F238E27FC236}">
                <a16:creationId xmlns:a16="http://schemas.microsoft.com/office/drawing/2014/main" id="{5BDA5E61-4801-4BA3-A853-0C8BDB9F2BB2}"/>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spTree>
    <p:extLst>
      <p:ext uri="{BB962C8B-B14F-4D97-AF65-F5344CB8AC3E}">
        <p14:creationId xmlns:p14="http://schemas.microsoft.com/office/powerpoint/2010/main" val="396490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1A3D2-F8ED-42DE-922F-7A3C2D25A243}"/>
              </a:ext>
            </a:extLst>
          </p:cNvPr>
          <p:cNvSpPr>
            <a:spLocks noGrp="1"/>
          </p:cNvSpPr>
          <p:nvPr>
            <p:ph type="title"/>
          </p:nvPr>
        </p:nvSpPr>
        <p:spPr>
          <a:xfrm>
            <a:off x="-2007238" y="221424"/>
            <a:ext cx="9291215" cy="1049235"/>
          </a:xfrm>
        </p:spPr>
        <p:txBody>
          <a:bodyPr/>
          <a:lstStyle/>
          <a:p>
            <a:r>
              <a:rPr lang="pt-BR" dirty="0"/>
              <a:t>Problemática</a:t>
            </a:r>
          </a:p>
        </p:txBody>
      </p:sp>
      <p:sp>
        <p:nvSpPr>
          <p:cNvPr id="3" name="Espaço Reservado para Conteúdo 2">
            <a:extLst>
              <a:ext uri="{FF2B5EF4-FFF2-40B4-BE49-F238E27FC236}">
                <a16:creationId xmlns:a16="http://schemas.microsoft.com/office/drawing/2014/main" id="{85DBE65B-A187-4F41-85E7-6EFEB2723A57}"/>
              </a:ext>
            </a:extLst>
          </p:cNvPr>
          <p:cNvSpPr>
            <a:spLocks noGrp="1"/>
          </p:cNvSpPr>
          <p:nvPr>
            <p:ph idx="1"/>
          </p:nvPr>
        </p:nvSpPr>
        <p:spPr>
          <a:xfrm>
            <a:off x="550431" y="1379628"/>
            <a:ext cx="7997221" cy="3450613"/>
          </a:xfrm>
        </p:spPr>
        <p:txBody>
          <a:bodyPr/>
          <a:lstStyle/>
          <a:p>
            <a:pPr algn="just"/>
            <a:r>
              <a:rPr lang="pt-BR" dirty="0"/>
              <a:t>Com isso, eu tive uma ideia de criar um site para doação de coisas, muito parecido com o Mercado Livre e OLX, objetos que não são mais usados por nós como um quadro, um brinquedo infantil, uma caneca, qualquer coisa que possa estar sendo útil para uma pessoa, evitando ser jogada fora. Colaborando assim com a caridade das pessoas, e criando um sistema “sustentável”, visto que, se evitamos jogar algo fora, evitamos também o acumulo de lixo.</a:t>
            </a:r>
          </a:p>
        </p:txBody>
      </p:sp>
      <p:pic>
        <p:nvPicPr>
          <p:cNvPr id="4" name="Imagem 3">
            <a:extLst>
              <a:ext uri="{FF2B5EF4-FFF2-40B4-BE49-F238E27FC236}">
                <a16:creationId xmlns:a16="http://schemas.microsoft.com/office/drawing/2014/main" id="{D8050903-AE2E-404E-8299-C0DD2DD33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5" name="CaixaDeTexto 4">
            <a:extLst>
              <a:ext uri="{FF2B5EF4-FFF2-40B4-BE49-F238E27FC236}">
                <a16:creationId xmlns:a16="http://schemas.microsoft.com/office/drawing/2014/main" id="{CB7503D4-4130-47DF-B2CE-36B45CB819E8}"/>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pic>
        <p:nvPicPr>
          <p:cNvPr id="6" name="Imagem 5">
            <a:extLst>
              <a:ext uri="{FF2B5EF4-FFF2-40B4-BE49-F238E27FC236}">
                <a16:creationId xmlns:a16="http://schemas.microsoft.com/office/drawing/2014/main" id="{B8A88972-0C5F-4489-BD3A-56291B50E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4526" y="1648891"/>
            <a:ext cx="4295775" cy="3181350"/>
          </a:xfrm>
          <a:prstGeom prst="rect">
            <a:avLst/>
          </a:prstGeom>
        </p:spPr>
      </p:pic>
    </p:spTree>
    <p:extLst>
      <p:ext uri="{BB962C8B-B14F-4D97-AF65-F5344CB8AC3E}">
        <p14:creationId xmlns:p14="http://schemas.microsoft.com/office/powerpoint/2010/main" val="379649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79A894-02C1-4910-9E93-1C47C24358DB}"/>
              </a:ext>
            </a:extLst>
          </p:cNvPr>
          <p:cNvSpPr>
            <a:spLocks noGrp="1"/>
          </p:cNvSpPr>
          <p:nvPr>
            <p:ph type="title"/>
          </p:nvPr>
        </p:nvSpPr>
        <p:spPr>
          <a:xfrm>
            <a:off x="597254" y="370795"/>
            <a:ext cx="9291215" cy="1049235"/>
          </a:xfrm>
        </p:spPr>
        <p:txBody>
          <a:bodyPr/>
          <a:lstStyle/>
          <a:p>
            <a:r>
              <a:rPr lang="pt-BR" dirty="0"/>
              <a:t>Use case points</a:t>
            </a:r>
          </a:p>
        </p:txBody>
      </p:sp>
      <p:pic>
        <p:nvPicPr>
          <p:cNvPr id="4" name="Imagem 3">
            <a:extLst>
              <a:ext uri="{FF2B5EF4-FFF2-40B4-BE49-F238E27FC236}">
                <a16:creationId xmlns:a16="http://schemas.microsoft.com/office/drawing/2014/main" id="{29202F89-7C52-444A-ABE1-6264D7BBA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5" name="CaixaDeTexto 4">
            <a:extLst>
              <a:ext uri="{FF2B5EF4-FFF2-40B4-BE49-F238E27FC236}">
                <a16:creationId xmlns:a16="http://schemas.microsoft.com/office/drawing/2014/main" id="{27A42822-41E7-4759-94E3-153FBD5F2BB2}"/>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pic>
        <p:nvPicPr>
          <p:cNvPr id="6" name="Imagem 5">
            <a:extLst>
              <a:ext uri="{FF2B5EF4-FFF2-40B4-BE49-F238E27FC236}">
                <a16:creationId xmlns:a16="http://schemas.microsoft.com/office/drawing/2014/main" id="{46822B8D-BD44-460A-B49F-D10E8F8A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059" y="1831383"/>
            <a:ext cx="2125768" cy="2563908"/>
          </a:xfrm>
          <a:prstGeom prst="rect">
            <a:avLst/>
          </a:prstGeom>
        </p:spPr>
      </p:pic>
      <p:pic>
        <p:nvPicPr>
          <p:cNvPr id="10" name="Imagem 9">
            <a:extLst>
              <a:ext uri="{FF2B5EF4-FFF2-40B4-BE49-F238E27FC236}">
                <a16:creationId xmlns:a16="http://schemas.microsoft.com/office/drawing/2014/main" id="{AB8B3D92-33B3-4F4F-B8B2-0CF356B5FB20}"/>
              </a:ext>
            </a:extLst>
          </p:cNvPr>
          <p:cNvPicPr>
            <a:picLocks noChangeAspect="1"/>
          </p:cNvPicPr>
          <p:nvPr/>
        </p:nvPicPr>
        <p:blipFill>
          <a:blip r:embed="rId4"/>
          <a:stretch>
            <a:fillRect/>
          </a:stretch>
        </p:blipFill>
        <p:spPr>
          <a:xfrm>
            <a:off x="1717614" y="1583903"/>
            <a:ext cx="7050496" cy="3854067"/>
          </a:xfrm>
          <a:prstGeom prst="rect">
            <a:avLst/>
          </a:prstGeom>
        </p:spPr>
      </p:pic>
    </p:spTree>
    <p:extLst>
      <p:ext uri="{BB962C8B-B14F-4D97-AF65-F5344CB8AC3E}">
        <p14:creationId xmlns:p14="http://schemas.microsoft.com/office/powerpoint/2010/main" val="292746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A4CF58-4323-4844-8415-1B183D08255D}"/>
              </a:ext>
            </a:extLst>
          </p:cNvPr>
          <p:cNvSpPr>
            <a:spLocks noGrp="1"/>
          </p:cNvSpPr>
          <p:nvPr>
            <p:ph type="title"/>
          </p:nvPr>
        </p:nvSpPr>
        <p:spPr>
          <a:xfrm>
            <a:off x="1450392" y="468324"/>
            <a:ext cx="9291215" cy="1049235"/>
          </a:xfrm>
        </p:spPr>
        <p:txBody>
          <a:bodyPr/>
          <a:lstStyle/>
          <a:p>
            <a:r>
              <a:rPr lang="pt-BR" dirty="0"/>
              <a:t>Diagrama de caso de uso</a:t>
            </a:r>
          </a:p>
        </p:txBody>
      </p:sp>
      <p:pic>
        <p:nvPicPr>
          <p:cNvPr id="4" name="Imagem 3">
            <a:extLst>
              <a:ext uri="{FF2B5EF4-FFF2-40B4-BE49-F238E27FC236}">
                <a16:creationId xmlns:a16="http://schemas.microsoft.com/office/drawing/2014/main" id="{EF1A1C90-F8D9-4D0D-A1F7-ED3D31839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5" name="CaixaDeTexto 4">
            <a:extLst>
              <a:ext uri="{FF2B5EF4-FFF2-40B4-BE49-F238E27FC236}">
                <a16:creationId xmlns:a16="http://schemas.microsoft.com/office/drawing/2014/main" id="{900CB696-6117-4F6C-8992-8C0F0C4A73BB}"/>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pic>
        <p:nvPicPr>
          <p:cNvPr id="7" name="Imagem 6">
            <a:extLst>
              <a:ext uri="{FF2B5EF4-FFF2-40B4-BE49-F238E27FC236}">
                <a16:creationId xmlns:a16="http://schemas.microsoft.com/office/drawing/2014/main" id="{50F63AD6-9344-4890-9385-41AFCAD3FA3B}"/>
              </a:ext>
            </a:extLst>
          </p:cNvPr>
          <p:cNvPicPr>
            <a:picLocks noChangeAspect="1"/>
          </p:cNvPicPr>
          <p:nvPr/>
        </p:nvPicPr>
        <p:blipFill>
          <a:blip r:embed="rId3"/>
          <a:stretch>
            <a:fillRect/>
          </a:stretch>
        </p:blipFill>
        <p:spPr>
          <a:xfrm>
            <a:off x="328274" y="2588671"/>
            <a:ext cx="4829849" cy="3801005"/>
          </a:xfrm>
          <a:prstGeom prst="rect">
            <a:avLst/>
          </a:prstGeom>
        </p:spPr>
      </p:pic>
      <p:sp>
        <p:nvSpPr>
          <p:cNvPr id="8" name="Espaço Reservado para Conteúdo 2">
            <a:extLst>
              <a:ext uri="{FF2B5EF4-FFF2-40B4-BE49-F238E27FC236}">
                <a16:creationId xmlns:a16="http://schemas.microsoft.com/office/drawing/2014/main" id="{888E1416-4F48-4A51-80AB-FE512EC83B69}"/>
              </a:ext>
            </a:extLst>
          </p:cNvPr>
          <p:cNvSpPr>
            <a:spLocks noGrp="1"/>
          </p:cNvSpPr>
          <p:nvPr>
            <p:ph idx="1"/>
          </p:nvPr>
        </p:nvSpPr>
        <p:spPr>
          <a:xfrm>
            <a:off x="1381770" y="1800599"/>
            <a:ext cx="2722856" cy="474126"/>
          </a:xfrm>
        </p:spPr>
        <p:txBody>
          <a:bodyPr/>
          <a:lstStyle/>
          <a:p>
            <a:r>
              <a:rPr lang="pt-BR" dirty="0"/>
              <a:t>Diagrama simples:</a:t>
            </a:r>
          </a:p>
          <a:p>
            <a:endParaRPr lang="pt-BR" dirty="0"/>
          </a:p>
        </p:txBody>
      </p:sp>
      <p:sp>
        <p:nvSpPr>
          <p:cNvPr id="9" name="Espaço Reservado para Conteúdo 2">
            <a:extLst>
              <a:ext uri="{FF2B5EF4-FFF2-40B4-BE49-F238E27FC236}">
                <a16:creationId xmlns:a16="http://schemas.microsoft.com/office/drawing/2014/main" id="{EAAB5ADD-C739-4DF9-A026-5F6FC1EA69DD}"/>
              </a:ext>
            </a:extLst>
          </p:cNvPr>
          <p:cNvSpPr txBox="1">
            <a:spLocks/>
          </p:cNvSpPr>
          <p:nvPr/>
        </p:nvSpPr>
        <p:spPr>
          <a:xfrm>
            <a:off x="6698822" y="1800599"/>
            <a:ext cx="2722856" cy="47412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pt-BR" dirty="0"/>
              <a:t>Diagrama simples:</a:t>
            </a:r>
          </a:p>
          <a:p>
            <a:endParaRPr lang="pt-BR" dirty="0"/>
          </a:p>
        </p:txBody>
      </p:sp>
      <p:pic>
        <p:nvPicPr>
          <p:cNvPr id="11" name="Imagem 10">
            <a:extLst>
              <a:ext uri="{FF2B5EF4-FFF2-40B4-BE49-F238E27FC236}">
                <a16:creationId xmlns:a16="http://schemas.microsoft.com/office/drawing/2014/main" id="{52E78942-86F9-42B4-BB76-BAA81D6FA74D}"/>
              </a:ext>
            </a:extLst>
          </p:cNvPr>
          <p:cNvPicPr>
            <a:picLocks noChangeAspect="1"/>
          </p:cNvPicPr>
          <p:nvPr/>
        </p:nvPicPr>
        <p:blipFill>
          <a:blip r:embed="rId4"/>
          <a:stretch>
            <a:fillRect/>
          </a:stretch>
        </p:blipFill>
        <p:spPr>
          <a:xfrm>
            <a:off x="5534834" y="2764977"/>
            <a:ext cx="5050832" cy="3448391"/>
          </a:xfrm>
          <a:prstGeom prst="rect">
            <a:avLst/>
          </a:prstGeom>
        </p:spPr>
      </p:pic>
    </p:spTree>
    <p:extLst>
      <p:ext uri="{BB962C8B-B14F-4D97-AF65-F5344CB8AC3E}">
        <p14:creationId xmlns:p14="http://schemas.microsoft.com/office/powerpoint/2010/main" val="324002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BBADD-9D1E-4736-B8A4-8C72634792F2}"/>
              </a:ext>
            </a:extLst>
          </p:cNvPr>
          <p:cNvSpPr>
            <a:spLocks noGrp="1"/>
          </p:cNvSpPr>
          <p:nvPr>
            <p:ph type="title"/>
          </p:nvPr>
        </p:nvSpPr>
        <p:spPr>
          <a:xfrm>
            <a:off x="-2563830" y="342420"/>
            <a:ext cx="9291215" cy="1049235"/>
          </a:xfrm>
        </p:spPr>
        <p:txBody>
          <a:bodyPr/>
          <a:lstStyle/>
          <a:p>
            <a:r>
              <a:rPr lang="pt-BR" dirty="0"/>
              <a:t>O protótipo</a:t>
            </a:r>
          </a:p>
        </p:txBody>
      </p:sp>
      <p:sp>
        <p:nvSpPr>
          <p:cNvPr id="3" name="Espaço Reservado para Conteúdo 2">
            <a:extLst>
              <a:ext uri="{FF2B5EF4-FFF2-40B4-BE49-F238E27FC236}">
                <a16:creationId xmlns:a16="http://schemas.microsoft.com/office/drawing/2014/main" id="{BCEF9053-7806-47CD-9DF1-94D16325EE18}"/>
              </a:ext>
            </a:extLst>
          </p:cNvPr>
          <p:cNvSpPr>
            <a:spLocks noGrp="1"/>
          </p:cNvSpPr>
          <p:nvPr>
            <p:ph idx="1"/>
          </p:nvPr>
        </p:nvSpPr>
        <p:spPr>
          <a:xfrm>
            <a:off x="421267" y="1732436"/>
            <a:ext cx="7371845" cy="3450613"/>
          </a:xfrm>
        </p:spPr>
        <p:txBody>
          <a:bodyPr/>
          <a:lstStyle/>
          <a:p>
            <a:pPr algn="just"/>
            <a:r>
              <a:rPr lang="pt-BR" dirty="0"/>
              <a:t>O protótipo do site está pronto, o mesmo é simples e fácil de ser usado, com a interface intuitiva, ele foi pensado e desenvolvido para ser feito em cores atrativas, que deixam o usuário menos cansado e aconchegante, por isso, no decorrer de seu desenvolvimento, usei cores como branco, azul, verde e vermelho.</a:t>
            </a:r>
          </a:p>
        </p:txBody>
      </p:sp>
      <p:pic>
        <p:nvPicPr>
          <p:cNvPr id="4" name="Imagem 3">
            <a:extLst>
              <a:ext uri="{FF2B5EF4-FFF2-40B4-BE49-F238E27FC236}">
                <a16:creationId xmlns:a16="http://schemas.microsoft.com/office/drawing/2014/main" id="{58EAC54B-3304-4E98-B6F8-F5EB27EA1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5" name="CaixaDeTexto 4">
            <a:extLst>
              <a:ext uri="{FF2B5EF4-FFF2-40B4-BE49-F238E27FC236}">
                <a16:creationId xmlns:a16="http://schemas.microsoft.com/office/drawing/2014/main" id="{E41B4E91-BAAC-4E4A-8476-8215776E2211}"/>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pic>
        <p:nvPicPr>
          <p:cNvPr id="6" name="Imagem 5">
            <a:extLst>
              <a:ext uri="{FF2B5EF4-FFF2-40B4-BE49-F238E27FC236}">
                <a16:creationId xmlns:a16="http://schemas.microsoft.com/office/drawing/2014/main" id="{1391D085-14FF-453D-B6B4-A7CEDDCFF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600" y="1732436"/>
            <a:ext cx="4050672" cy="2793212"/>
          </a:xfrm>
          <a:prstGeom prst="rect">
            <a:avLst/>
          </a:prstGeom>
        </p:spPr>
      </p:pic>
    </p:spTree>
    <p:extLst>
      <p:ext uri="{BB962C8B-B14F-4D97-AF65-F5344CB8AC3E}">
        <p14:creationId xmlns:p14="http://schemas.microsoft.com/office/powerpoint/2010/main" val="88450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BAEB0D3-D224-4160-A11D-E5B66F62D1A5}"/>
              </a:ext>
            </a:extLst>
          </p:cNvPr>
          <p:cNvSpPr txBox="1"/>
          <p:nvPr/>
        </p:nvSpPr>
        <p:spPr>
          <a:xfrm>
            <a:off x="7083189" y="514207"/>
            <a:ext cx="4421506" cy="3170099"/>
          </a:xfrm>
          <a:prstGeom prst="rect">
            <a:avLst/>
          </a:prstGeom>
          <a:noFill/>
        </p:spPr>
        <p:txBody>
          <a:bodyPr wrap="square" rtlCol="0">
            <a:spAutoFit/>
          </a:bodyPr>
          <a:lstStyle/>
          <a:p>
            <a:pPr algn="just"/>
            <a:r>
              <a:rPr lang="pt-BR" sz="2000" b="1" i="0" dirty="0">
                <a:effectLst/>
              </a:rPr>
              <a:t>Branco significa segurança, pureza e limpeza. Branco contém um equilíbrio de todas as cores do espectro, representando tanto os aspectos positivos e negativos de todas as cores. Sua característica básica é a igualdade, o que implica justiça e imparcialidade, neutralidade e independência.</a:t>
            </a:r>
            <a:endParaRPr lang="pt-BR" sz="2000" b="1" dirty="0"/>
          </a:p>
        </p:txBody>
      </p:sp>
      <p:sp>
        <p:nvSpPr>
          <p:cNvPr id="5" name="CaixaDeTexto 4">
            <a:extLst>
              <a:ext uri="{FF2B5EF4-FFF2-40B4-BE49-F238E27FC236}">
                <a16:creationId xmlns:a16="http://schemas.microsoft.com/office/drawing/2014/main" id="{AD638EED-2A49-4BDE-AEBA-5248976C0381}"/>
              </a:ext>
            </a:extLst>
          </p:cNvPr>
          <p:cNvSpPr txBox="1"/>
          <p:nvPr/>
        </p:nvSpPr>
        <p:spPr>
          <a:xfrm>
            <a:off x="1201002" y="5395645"/>
            <a:ext cx="4581097" cy="707886"/>
          </a:xfrm>
          <a:prstGeom prst="rect">
            <a:avLst/>
          </a:prstGeom>
          <a:noFill/>
        </p:spPr>
        <p:txBody>
          <a:bodyPr wrap="square" rtlCol="0">
            <a:spAutoFit/>
          </a:bodyPr>
          <a:lstStyle/>
          <a:p>
            <a:r>
              <a:rPr lang="pt-BR" sz="2000" b="0" i="0" dirty="0">
                <a:solidFill>
                  <a:srgbClr val="FF0000"/>
                </a:solidFill>
                <a:effectLst/>
              </a:rPr>
              <a:t>O vermelho é uma cor quente, exalta, acelera e instiga.</a:t>
            </a:r>
            <a:endParaRPr lang="pt-BR" sz="2000" dirty="0">
              <a:solidFill>
                <a:srgbClr val="FF0000"/>
              </a:solidFill>
            </a:endParaRPr>
          </a:p>
        </p:txBody>
      </p:sp>
      <p:pic>
        <p:nvPicPr>
          <p:cNvPr id="6" name="Imagem 5">
            <a:extLst>
              <a:ext uri="{FF2B5EF4-FFF2-40B4-BE49-F238E27FC236}">
                <a16:creationId xmlns:a16="http://schemas.microsoft.com/office/drawing/2014/main" id="{3DAEF1DA-A72E-4328-BD1F-EE036FCB5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058" y="3742053"/>
            <a:ext cx="2318144" cy="3030258"/>
          </a:xfrm>
          <a:prstGeom prst="rect">
            <a:avLst/>
          </a:prstGeom>
        </p:spPr>
      </p:pic>
      <p:pic>
        <p:nvPicPr>
          <p:cNvPr id="7" name="Imagem 6">
            <a:extLst>
              <a:ext uri="{FF2B5EF4-FFF2-40B4-BE49-F238E27FC236}">
                <a16:creationId xmlns:a16="http://schemas.microsoft.com/office/drawing/2014/main" id="{BA1EC397-A86C-40B4-8A5F-8B6C640A0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8" name="CaixaDeTexto 7">
            <a:extLst>
              <a:ext uri="{FF2B5EF4-FFF2-40B4-BE49-F238E27FC236}">
                <a16:creationId xmlns:a16="http://schemas.microsoft.com/office/drawing/2014/main" id="{D21D6952-5873-4C52-9414-E4E6C8BADF23}"/>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sp>
        <p:nvSpPr>
          <p:cNvPr id="9" name="Título 1">
            <a:extLst>
              <a:ext uri="{FF2B5EF4-FFF2-40B4-BE49-F238E27FC236}">
                <a16:creationId xmlns:a16="http://schemas.microsoft.com/office/drawing/2014/main" id="{E39BC21E-D749-48AC-8E75-98372A80D181}"/>
              </a:ext>
            </a:extLst>
          </p:cNvPr>
          <p:cNvSpPr>
            <a:spLocks noGrp="1"/>
          </p:cNvSpPr>
          <p:nvPr>
            <p:ph type="title"/>
          </p:nvPr>
        </p:nvSpPr>
        <p:spPr>
          <a:xfrm>
            <a:off x="-1867795" y="231175"/>
            <a:ext cx="9291215" cy="1049235"/>
          </a:xfrm>
        </p:spPr>
        <p:txBody>
          <a:bodyPr/>
          <a:lstStyle/>
          <a:p>
            <a:r>
              <a:rPr lang="pt-BR" dirty="0"/>
              <a:t>Cores: significados</a:t>
            </a:r>
          </a:p>
        </p:txBody>
      </p:sp>
      <p:sp>
        <p:nvSpPr>
          <p:cNvPr id="11" name="CaixaDeTexto 10">
            <a:extLst>
              <a:ext uri="{FF2B5EF4-FFF2-40B4-BE49-F238E27FC236}">
                <a16:creationId xmlns:a16="http://schemas.microsoft.com/office/drawing/2014/main" id="{683C419D-9AC8-4350-A27C-33FCF7CF328F}"/>
              </a:ext>
            </a:extLst>
          </p:cNvPr>
          <p:cNvSpPr txBox="1"/>
          <p:nvPr/>
        </p:nvSpPr>
        <p:spPr>
          <a:xfrm>
            <a:off x="1201002" y="1380222"/>
            <a:ext cx="4636217" cy="1477328"/>
          </a:xfrm>
          <a:prstGeom prst="rect">
            <a:avLst/>
          </a:prstGeom>
          <a:noFill/>
        </p:spPr>
        <p:txBody>
          <a:bodyPr wrap="square" rtlCol="0">
            <a:spAutoFit/>
          </a:bodyPr>
          <a:lstStyle/>
          <a:p>
            <a:pPr algn="just"/>
            <a:r>
              <a:rPr lang="pt-BR" i="0" dirty="0">
                <a:solidFill>
                  <a:srgbClr val="00B050"/>
                </a:solidFill>
                <a:effectLst/>
              </a:rPr>
              <a:t>O Verde é a cor que representa a natureza. Ele simboliza o crescimento, a harmonia, o frescor, e a fertilidade. O Verde tem forte correspondência emocional com segurança.</a:t>
            </a:r>
            <a:endParaRPr lang="pt-BR" dirty="0">
              <a:solidFill>
                <a:srgbClr val="00B050"/>
              </a:solidFill>
            </a:endParaRPr>
          </a:p>
        </p:txBody>
      </p:sp>
      <p:sp>
        <p:nvSpPr>
          <p:cNvPr id="12" name="CaixaDeTexto 11">
            <a:extLst>
              <a:ext uri="{FF2B5EF4-FFF2-40B4-BE49-F238E27FC236}">
                <a16:creationId xmlns:a16="http://schemas.microsoft.com/office/drawing/2014/main" id="{99925DC9-60DF-4BC8-86F0-4E541D1D82B5}"/>
              </a:ext>
            </a:extLst>
          </p:cNvPr>
          <p:cNvSpPr txBox="1"/>
          <p:nvPr/>
        </p:nvSpPr>
        <p:spPr>
          <a:xfrm>
            <a:off x="1201002" y="2948858"/>
            <a:ext cx="4092315" cy="2308324"/>
          </a:xfrm>
          <a:prstGeom prst="rect">
            <a:avLst/>
          </a:prstGeom>
          <a:noFill/>
        </p:spPr>
        <p:txBody>
          <a:bodyPr wrap="square" rtlCol="0">
            <a:spAutoFit/>
          </a:bodyPr>
          <a:lstStyle/>
          <a:p>
            <a:pPr algn="just"/>
            <a:r>
              <a:rPr lang="pt-BR" i="0" dirty="0">
                <a:solidFill>
                  <a:srgbClr val="0070C0"/>
                </a:solidFill>
                <a:effectLst/>
              </a:rPr>
              <a:t>O significado da cor azul é associado principalmente a sensação de paz, assim como o branco, porém de forma mais sutil. Lembra limpeza, água, serenidade e produtividade. Em tons escuros transmite segurança, confiança, sucesso e poder.</a:t>
            </a:r>
            <a:endParaRPr lang="pt-BR" dirty="0">
              <a:solidFill>
                <a:srgbClr val="0070C0"/>
              </a:solidFill>
            </a:endParaRPr>
          </a:p>
        </p:txBody>
      </p:sp>
    </p:spTree>
    <p:extLst>
      <p:ext uri="{BB962C8B-B14F-4D97-AF65-F5344CB8AC3E}">
        <p14:creationId xmlns:p14="http://schemas.microsoft.com/office/powerpoint/2010/main" val="334364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7C0F62-D9D5-450C-88ED-9B074FE07A29}"/>
              </a:ext>
            </a:extLst>
          </p:cNvPr>
          <p:cNvSpPr>
            <a:spLocks noGrp="1"/>
          </p:cNvSpPr>
          <p:nvPr>
            <p:ph type="title"/>
          </p:nvPr>
        </p:nvSpPr>
        <p:spPr>
          <a:xfrm>
            <a:off x="-1960362" y="325053"/>
            <a:ext cx="9291215" cy="1049235"/>
          </a:xfrm>
        </p:spPr>
        <p:txBody>
          <a:bodyPr/>
          <a:lstStyle/>
          <a:p>
            <a:r>
              <a:rPr lang="pt-BR" dirty="0"/>
              <a:t>Agradecimentos </a:t>
            </a:r>
          </a:p>
        </p:txBody>
      </p:sp>
      <p:sp>
        <p:nvSpPr>
          <p:cNvPr id="3" name="Espaço Reservado para Conteúdo 2">
            <a:extLst>
              <a:ext uri="{FF2B5EF4-FFF2-40B4-BE49-F238E27FC236}">
                <a16:creationId xmlns:a16="http://schemas.microsoft.com/office/drawing/2014/main" id="{80756582-1F05-4DA1-B9BF-8B59786987E5}"/>
              </a:ext>
            </a:extLst>
          </p:cNvPr>
          <p:cNvSpPr>
            <a:spLocks noGrp="1"/>
          </p:cNvSpPr>
          <p:nvPr>
            <p:ph idx="1"/>
          </p:nvPr>
        </p:nvSpPr>
        <p:spPr>
          <a:xfrm>
            <a:off x="646361" y="1411095"/>
            <a:ext cx="7337579" cy="3450613"/>
          </a:xfrm>
        </p:spPr>
        <p:txBody>
          <a:bodyPr/>
          <a:lstStyle/>
          <a:p>
            <a:r>
              <a:rPr lang="pt-BR" u="sng" dirty="0"/>
              <a:t>Obrigado pela atenção!</a:t>
            </a:r>
          </a:p>
        </p:txBody>
      </p:sp>
      <p:pic>
        <p:nvPicPr>
          <p:cNvPr id="4" name="Imagem 3">
            <a:extLst>
              <a:ext uri="{FF2B5EF4-FFF2-40B4-BE49-F238E27FC236}">
                <a16:creationId xmlns:a16="http://schemas.microsoft.com/office/drawing/2014/main" id="{1E7E63E3-46E6-4E07-9F80-A9F5671D3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388" y="5395645"/>
            <a:ext cx="1290884" cy="1214575"/>
          </a:xfrm>
          <a:prstGeom prst="rect">
            <a:avLst/>
          </a:prstGeom>
        </p:spPr>
      </p:pic>
      <p:sp>
        <p:nvSpPr>
          <p:cNvPr id="5" name="CaixaDeTexto 4">
            <a:extLst>
              <a:ext uri="{FF2B5EF4-FFF2-40B4-BE49-F238E27FC236}">
                <a16:creationId xmlns:a16="http://schemas.microsoft.com/office/drawing/2014/main" id="{A11D72C9-D920-4739-9E60-9AA969E0018C}"/>
              </a:ext>
            </a:extLst>
          </p:cNvPr>
          <p:cNvSpPr txBox="1"/>
          <p:nvPr/>
        </p:nvSpPr>
        <p:spPr>
          <a:xfrm>
            <a:off x="10494943" y="5125564"/>
            <a:ext cx="1653773" cy="307777"/>
          </a:xfrm>
          <a:prstGeom prst="rect">
            <a:avLst/>
          </a:prstGeom>
          <a:noFill/>
        </p:spPr>
        <p:txBody>
          <a:bodyPr wrap="square" rtlCol="0">
            <a:spAutoFit/>
          </a:bodyPr>
          <a:lstStyle/>
          <a:p>
            <a:pPr algn="ctr"/>
            <a:r>
              <a:rPr lang="pt-BR" sz="700" dirty="0">
                <a:solidFill>
                  <a:schemeClr val="tx1">
                    <a:lumMod val="50000"/>
                  </a:schemeClr>
                </a:solidFill>
              </a:rPr>
              <a:t>Projeto Integrador  - Sistemas de Informação</a:t>
            </a:r>
          </a:p>
        </p:txBody>
      </p:sp>
      <p:pic>
        <p:nvPicPr>
          <p:cNvPr id="6" name="Imagem 5">
            <a:extLst>
              <a:ext uri="{FF2B5EF4-FFF2-40B4-BE49-F238E27FC236}">
                <a16:creationId xmlns:a16="http://schemas.microsoft.com/office/drawing/2014/main" id="{08F52D04-EA3C-44AA-A1AC-191B2E534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682" y="1583327"/>
            <a:ext cx="2693147" cy="2678185"/>
          </a:xfrm>
          <a:prstGeom prst="rect">
            <a:avLst/>
          </a:prstGeom>
        </p:spPr>
      </p:pic>
    </p:spTree>
    <p:extLst>
      <p:ext uri="{BB962C8B-B14F-4D97-AF65-F5344CB8AC3E}">
        <p14:creationId xmlns:p14="http://schemas.microsoft.com/office/powerpoint/2010/main" val="3436379493"/>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TM10001114[[fn=Galeria]]</Template>
  <TotalTime>98</TotalTime>
  <Words>561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Cambria Math</vt:lpstr>
      <vt:lpstr>Microsoft Uighur</vt:lpstr>
      <vt:lpstr>Rockwell</vt:lpstr>
      <vt:lpstr>Galeria</vt:lpstr>
      <vt:lpstr>Trabalho final  projeto integrador (projeto bram stoker)</vt:lpstr>
      <vt:lpstr>introdução</vt:lpstr>
      <vt:lpstr>Pensando na ideia </vt:lpstr>
      <vt:lpstr>Problemática</vt:lpstr>
      <vt:lpstr>Use case points</vt:lpstr>
      <vt:lpstr>Diagrama de caso de uso</vt:lpstr>
      <vt:lpstr>O protótipo</vt:lpstr>
      <vt:lpstr>Cores: significados</vt:lpstr>
      <vt:lpstr>Agradecimentos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final  projeto integrador (projeto bram stoker)</dc:title>
  <dc:creator>Suporte 1 - Tecnoplan</dc:creator>
  <cp:lastModifiedBy>Suporte 1 - Tecnoplan</cp:lastModifiedBy>
  <cp:revision>10</cp:revision>
  <dcterms:created xsi:type="dcterms:W3CDTF">2020-12-14T12:13:18Z</dcterms:created>
  <dcterms:modified xsi:type="dcterms:W3CDTF">2020-12-14T20:14:38Z</dcterms:modified>
</cp:coreProperties>
</file>